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07" r:id="rId6"/>
    <p:sldId id="308" r:id="rId7"/>
    <p:sldId id="278" r:id="rId8"/>
    <p:sldId id="320" r:id="rId9"/>
    <p:sldId id="30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000000"/>
    <a:srgbClr val="D1D8B7"/>
    <a:srgbClr val="636A58"/>
    <a:srgbClr val="505A47"/>
    <a:srgbClr val="A09D79"/>
    <a:srgbClr val="AD5C4D"/>
    <a:srgbClr val="543E35"/>
    <a:srgbClr val="637700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61" d="100"/>
          <a:sy n="61" d="100"/>
        </p:scale>
        <p:origin x="884" y="2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sql-tutorial/group-by-in-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implilearn.com/tutorials/sql-tutorial/sql-hav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aggregate_function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SQL MIN() FUNCTION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343" y="2606566"/>
            <a:ext cx="3934098" cy="2081048"/>
          </a:xfrm>
        </p:spPr>
        <p:txBody>
          <a:bodyPr/>
          <a:lstStyle/>
          <a:p>
            <a:r>
              <a:rPr lang="en-US" sz="4400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022584"/>
              </p:ext>
            </p:extLst>
          </p:nvPr>
        </p:nvGraphicFramePr>
        <p:xfrm>
          <a:off x="6869113" y="1143000"/>
          <a:ext cx="4190999" cy="547477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026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48230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TYPES OF AGGRIGATE FUNCTIONS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4545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EXAMPLES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26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RESOURCES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9459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759416"/>
            <a:ext cx="5641848" cy="325464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u="sng" dirty="0">
                <a:solidFill>
                  <a:srgbClr val="000000"/>
                </a:solidFill>
                <a:latin typeface="Algerian" panose="04020705040A02060702" pitchFamily="82" charset="0"/>
              </a:rPr>
              <a:t>INTRODUCTION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89D2733-C8D3-F6E2-B4FD-FB94C6BF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9" y="2274838"/>
            <a:ext cx="126724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atin typeface="Aptos Display" panose="020B0004020202020204" pitchFamily="34" charset="0"/>
              </a:rPr>
              <a:t>The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MIN() function in SQL is used to return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minimum value in a set of values. This function is commonly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used in SELECT statements to find the smallest value in a specified column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F52DF-D7CA-3FE1-D268-4F8938E00736}"/>
              </a:ext>
            </a:extLst>
          </p:cNvPr>
          <p:cNvSpPr txBox="1"/>
          <p:nvPr/>
        </p:nvSpPr>
        <p:spPr>
          <a:xfrm>
            <a:off x="10668000" y="5773120"/>
            <a:ext cx="1387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-- 3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4B5881-183F-979B-2F9E-6987B0DB0DC9}"/>
              </a:ext>
            </a:extLst>
          </p:cNvPr>
          <p:cNvSpPr txBox="1"/>
          <p:nvPr/>
        </p:nvSpPr>
        <p:spPr>
          <a:xfrm>
            <a:off x="356460" y="666427"/>
            <a:ext cx="1058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272C37"/>
                </a:solidFill>
                <a:effectLst/>
                <a:latin typeface="Arial Unicode MS"/>
              </a:rPr>
              <a:t>What is an Aggregate Function in SQL?</a:t>
            </a:r>
            <a:br>
              <a:rPr lang="en-US" sz="3600" b="0" i="0" dirty="0">
                <a:solidFill>
                  <a:srgbClr val="272C37"/>
                </a:solidFill>
                <a:effectLst/>
                <a:highlight>
                  <a:srgbClr val="FFFFFF"/>
                </a:highlight>
                <a:latin typeface="Arial Unicode MS"/>
              </a:rPr>
            </a:br>
            <a:endParaRPr lang="en-IN" sz="3600" dirty="0"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F94C4-E074-4FFD-EC02-2665FFD72DCC}"/>
              </a:ext>
            </a:extLst>
          </p:cNvPr>
          <p:cNvSpPr txBox="1"/>
          <p:nvPr/>
        </p:nvSpPr>
        <p:spPr>
          <a:xfrm>
            <a:off x="836908" y="2014780"/>
            <a:ext cx="10104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 aggregate function in SQL returns one value after calculating multiple values of a column. We often use aggregate functions with the </a:t>
            </a:r>
            <a:r>
              <a:rPr lang="en-US" sz="2400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3" tooltip="GROUP BY"/>
              </a:rPr>
              <a:t>GROUP BY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2400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4" tooltip="HAVING clauses"/>
              </a:rPr>
              <a:t>HAVING clauses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of the SELECT statement .</a:t>
            </a:r>
          </a:p>
          <a:p>
            <a:endParaRPr lang="en-US" sz="2400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endParaRPr lang="en-US" sz="2400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There are 5 types of SQL aggregate functions:</a:t>
            </a:r>
          </a:p>
          <a:p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DF836-3E90-5538-C46A-5E4C2EA8F4F9}"/>
              </a:ext>
            </a:extLst>
          </p:cNvPr>
          <p:cNvSpPr txBox="1"/>
          <p:nvPr/>
        </p:nvSpPr>
        <p:spPr>
          <a:xfrm>
            <a:off x="836908" y="4611231"/>
            <a:ext cx="10864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MIN()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returns the smallest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	MAX()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returns the largest value within the selected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	COUNT()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returns the number of rows in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	SUM()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returns the total sum of a numerical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	AVG()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returns the average value of a numerical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E3EDD-0E20-7FEB-2A75-6D56C397315F}"/>
              </a:ext>
            </a:extLst>
          </p:cNvPr>
          <p:cNvSpPr txBox="1"/>
          <p:nvPr/>
        </p:nvSpPr>
        <p:spPr>
          <a:xfrm>
            <a:off x="10615448" y="6085489"/>
            <a:ext cx="118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-- 4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859AB-9BCB-0957-2E54-DE870BB58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0868" y="5879804"/>
            <a:ext cx="464347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D018D-2AC5-6E38-3452-03F372EE563F}"/>
              </a:ext>
            </a:extLst>
          </p:cNvPr>
          <p:cNvSpPr txBox="1"/>
          <p:nvPr/>
        </p:nvSpPr>
        <p:spPr>
          <a:xfrm>
            <a:off x="619930" y="357774"/>
            <a:ext cx="4091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4000" dirty="0">
                <a:latin typeface="Algerian" panose="04020705040A02060702" pitchFamily="82" charset="0"/>
              </a:rPr>
              <a:t>Example</a:t>
            </a:r>
          </a:p>
        </p:txBody>
      </p:sp>
      <p:pic>
        <p:nvPicPr>
          <p:cNvPr id="3080" name="Picture 8" descr="demo sql table">
            <a:extLst>
              <a:ext uri="{FF2B5EF4-FFF2-40B4-BE49-F238E27FC236}">
                <a16:creationId xmlns:a16="http://schemas.microsoft.com/office/drawing/2014/main" id="{CBF9E597-231D-1182-0972-BE396637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1" y="1082700"/>
            <a:ext cx="85248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76EABE-0076-C4D1-8616-CE3E5996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071" y="4007912"/>
            <a:ext cx="7120539" cy="49244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4ED"/>
                </a:highlight>
                <a:latin typeface="Consolas" panose="020B0609020204030204" pitchFamily="49" charset="0"/>
              </a:rPr>
              <a:t>SELECT MIN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4ED"/>
                </a:highlight>
                <a:latin typeface="Consolas" panose="020B0609020204030204" pitchFamily="49" charset="0"/>
              </a:rPr>
              <a:t>(Age)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4ED"/>
                </a:highlight>
                <a:latin typeface="Consolas" panose="020B0609020204030204" pitchFamily="49" charset="0"/>
              </a:rPr>
              <a:t>FROM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4ED"/>
                </a:highlight>
                <a:latin typeface="Consolas" panose="020B0609020204030204" pitchFamily="49" charset="0"/>
              </a:rPr>
              <a:t>Customer 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4ED"/>
                </a:highlight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4ED"/>
              </a:highlight>
              <a:latin typeface="Arial" panose="020B0604020202020204" pitchFamily="34" charset="0"/>
            </a:endParaRPr>
          </a:p>
        </p:txBody>
      </p:sp>
      <p:pic>
        <p:nvPicPr>
          <p:cNvPr id="3084" name="Picture 12" descr="sql min() function example output">
            <a:extLst>
              <a:ext uri="{FF2B5EF4-FFF2-40B4-BE49-F238E27FC236}">
                <a16:creationId xmlns:a16="http://schemas.microsoft.com/office/drawing/2014/main" id="{FBDDEB8D-A676-5271-40F0-152FAE49B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381" y="5061878"/>
            <a:ext cx="2623814" cy="16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1EACDE-D73D-1089-9228-71DF8DA2B0B0}"/>
              </a:ext>
            </a:extLst>
          </p:cNvPr>
          <p:cNvSpPr txBox="1"/>
          <p:nvPr/>
        </p:nvSpPr>
        <p:spPr>
          <a:xfrm>
            <a:off x="883401" y="3869413"/>
            <a:ext cx="3022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IN" dirty="0"/>
              <a:t>  </a:t>
            </a:r>
            <a:r>
              <a:rPr lang="en-IN" sz="4400" dirty="0"/>
              <a:t>:-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5BC1D-89D0-A903-828D-324C32CE54D9}"/>
              </a:ext>
            </a:extLst>
          </p:cNvPr>
          <p:cNvSpPr txBox="1"/>
          <p:nvPr/>
        </p:nvSpPr>
        <p:spPr>
          <a:xfrm>
            <a:off x="619929" y="5166528"/>
            <a:ext cx="2943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Output :-</a:t>
            </a:r>
          </a:p>
        </p:txBody>
      </p:sp>
    </p:spTree>
    <p:extLst>
      <p:ext uri="{BB962C8B-B14F-4D97-AF65-F5344CB8AC3E}">
        <p14:creationId xmlns:p14="http://schemas.microsoft.com/office/powerpoint/2010/main" val="345286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>
                <a:latin typeface="Algerian" panose="04020705040A02060702" pitchFamily="82" charset="0"/>
              </a:rPr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B68DA-93B7-C6D3-D316-F0E5F5774B9D}"/>
              </a:ext>
            </a:extLst>
          </p:cNvPr>
          <p:cNvSpPr txBox="1"/>
          <p:nvPr/>
        </p:nvSpPr>
        <p:spPr>
          <a:xfrm>
            <a:off x="1255364" y="2805193"/>
            <a:ext cx="8493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Resource 1 :- </a:t>
            </a:r>
            <a:r>
              <a:rPr lang="en-IN" dirty="0">
                <a:hlinkClick r:id="rId3"/>
              </a:rPr>
              <a:t>https://www.w3schools.com/sql/sql_aggregate_functions.asp</a:t>
            </a:r>
            <a:endParaRPr lang="en-IN" dirty="0"/>
          </a:p>
          <a:p>
            <a:endParaRPr lang="en-IN" dirty="0"/>
          </a:p>
          <a:p>
            <a:r>
              <a:rPr lang="en-IN" dirty="0"/>
              <a:t>Resource 2 :- </a:t>
            </a:r>
            <a:r>
              <a:rPr lang="en-IN" u="sng" dirty="0"/>
              <a:t>https://www.simplilearn.com/tutorials/sql-tutorial/sql-aggregate-functions</a:t>
            </a:r>
          </a:p>
          <a:p>
            <a:endParaRPr lang="en-IN" dirty="0"/>
          </a:p>
          <a:p>
            <a:r>
              <a:rPr lang="en-IN" dirty="0"/>
              <a:t>Resource 3 :- </a:t>
            </a:r>
            <a:r>
              <a:rPr lang="en-IN" u="sng" dirty="0" err="1"/>
              <a:t>Chatgpt</a:t>
            </a:r>
            <a:endParaRPr lang="en-IN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8524" y="914400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{46023720-0C8A-4B09-B576-F3D59C210143}tf11964407_win32</Template>
  <TotalTime>514</TotalTime>
  <Words>235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Algerian</vt:lpstr>
      <vt:lpstr>Aptos Display</vt:lpstr>
      <vt:lpstr>Arial</vt:lpstr>
      <vt:lpstr>Arial Unicode MS</vt:lpstr>
      <vt:lpstr>Calibri</vt:lpstr>
      <vt:lpstr>Consolas</vt:lpstr>
      <vt:lpstr>Courier New</vt:lpstr>
      <vt:lpstr>Gill Sans Nova Light</vt:lpstr>
      <vt:lpstr>Roboto</vt:lpstr>
      <vt:lpstr>Sagona Book</vt:lpstr>
      <vt:lpstr>Verdana</vt:lpstr>
      <vt:lpstr>Wingdings</vt:lpstr>
      <vt:lpstr>Custom</vt:lpstr>
      <vt:lpstr>SQL MIN() FUNCTION </vt:lpstr>
      <vt:lpstr>Agenda</vt:lpstr>
      <vt:lpstr>INTRODUCTION </vt:lpstr>
      <vt:lpstr>PowerPoint Presentation</vt:lpstr>
      <vt:lpstr>PowerPoint Presentation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 Ambadkar</dc:creator>
  <cp:lastModifiedBy>Prajwal Ambadkar</cp:lastModifiedBy>
  <cp:revision>2</cp:revision>
  <dcterms:created xsi:type="dcterms:W3CDTF">2024-06-16T05:21:28Z</dcterms:created>
  <dcterms:modified xsi:type="dcterms:W3CDTF">2024-06-16T13:56:22Z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