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8" r:id="rId12"/>
    <p:sldId id="473" r:id="rId13"/>
    <p:sldId id="479" r:id="rId14"/>
    <p:sldId id="474" r:id="rId15"/>
    <p:sldId id="487" r:id="rId16"/>
    <p:sldId id="475" r:id="rId17"/>
    <p:sldId id="476" r:id="rId18"/>
    <p:sldId id="488" r:id="rId19"/>
    <p:sldId id="491" r:id="rId20"/>
    <p:sldId id="484" r:id="rId21"/>
    <p:sldId id="481" r:id="rId22"/>
    <p:sldId id="480" r:id="rId23"/>
    <p:sldId id="483" r:id="rId24"/>
    <p:sldId id="477" r:id="rId25"/>
    <p:sldId id="485" r:id="rId26"/>
    <p:sldId id="486" r:id="rId27"/>
    <p:sldId id="489" r:id="rId28"/>
    <p:sldId id="46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8"/>
    <a:srgbClr val="FFD78F"/>
    <a:srgbClr val="558ED5"/>
    <a:srgbClr val="FF8A65"/>
    <a:srgbClr val="FF764B"/>
    <a:srgbClr val="FFDD7D"/>
    <a:srgbClr val="FF85C5"/>
    <a:srgbClr val="85F9FF"/>
    <a:srgbClr val="FF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66" autoAdjust="0"/>
  </p:normalViewPr>
  <p:slideViewPr>
    <p:cSldViewPr>
      <p:cViewPr varScale="1">
        <p:scale>
          <a:sx n="93" d="100"/>
          <a:sy n="93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C58C-4C5D-40AF-945C-4C9A44DD21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5537-6B51-41F8-974B-943222DA0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E5537-6B51-41F8-974B-943222DA09F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4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2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52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0F1D8-5340-4F97-81B3-26AECDB6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2" y="174024"/>
            <a:ext cx="7886700" cy="47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42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0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7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7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20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CB99-5467-40CB-8C5A-9DA3A8D8098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5258-F0FF-441D-B84D-27D57409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507464" y="4083918"/>
            <a:ext cx="83529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Splunk</a:t>
            </a:r>
            <a:r>
              <a:rPr lang="en-GB" sz="40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Tutorial</a:t>
            </a:r>
            <a:endParaRPr sz="3200" b="1" i="0" u="none" strike="noStrike" cap="none" dirty="0">
              <a:solidFill>
                <a:srgbClr val="0070C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4" name="Picture 2" descr="File:Splunk logo.pn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53" y="1635646"/>
            <a:ext cx="60769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smtClean="0">
                <a:latin typeface="Raleway" pitchFamily="34" charset="0"/>
              </a:rPr>
              <a:t>What is </a:t>
            </a: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?</a:t>
            </a:r>
            <a:endParaRPr lang="en-IN" sz="2400" b="1" dirty="0">
              <a:latin typeface="Raleway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5" y="679510"/>
            <a:ext cx="8352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data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collection, analysis &amp;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Visualisation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Tool. Companies use this tool to collect and monitor various types of data such as Application Metrics,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Application logs,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Transactional Data, Customer Data, Network Data, Configuration Settings, csv , Security data,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more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22" y="3201548"/>
            <a:ext cx="1332692" cy="13326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142155"/>
            <a:ext cx="1451476" cy="1451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771800" y="3074474"/>
            <a:ext cx="3672408" cy="793420"/>
            <a:chOff x="2771800" y="3074474"/>
            <a:chExt cx="3672408" cy="79342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771800" y="3867894"/>
              <a:ext cx="3672408" cy="0"/>
            </a:xfrm>
            <a:prstGeom prst="straightConnector1">
              <a:avLst/>
            </a:prstGeom>
            <a:ln w="76200">
              <a:solidFill>
                <a:srgbClr val="FF85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File:Splunk logo.pn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770" y="3074474"/>
              <a:ext cx="2282460" cy="69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87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smtClean="0">
                <a:latin typeface="Raleway" pitchFamily="34" charset="0"/>
              </a:rPr>
              <a:t>What is </a:t>
            </a: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?</a:t>
            </a:r>
            <a:endParaRPr lang="en-IN" sz="2400" b="1" dirty="0">
              <a:latin typeface="Raleway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5" y="679510"/>
            <a:ext cx="835293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It can collect all of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mentioned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types of data and even more and then process all of that data based on conditions set by the user and finally visualize that data for further presentation and a better understanding of the Data collected.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22" y="3201548"/>
            <a:ext cx="1332692" cy="1332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142155"/>
            <a:ext cx="1451476" cy="145147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771800" y="3074474"/>
            <a:ext cx="3672408" cy="793420"/>
            <a:chOff x="2771800" y="3074474"/>
            <a:chExt cx="3672408" cy="79342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71800" y="3867894"/>
              <a:ext cx="3672408" cy="0"/>
            </a:xfrm>
            <a:prstGeom prst="straightConnector1">
              <a:avLst/>
            </a:prstGeom>
            <a:ln w="76200">
              <a:solidFill>
                <a:srgbClr val="FF85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2" descr="File:Splunk logo.pn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770" y="3074474"/>
              <a:ext cx="2282460" cy="69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1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23728" y="2860746"/>
            <a:ext cx="2304256" cy="1799236"/>
            <a:chOff x="4716016" y="2860746"/>
            <a:chExt cx="2304256" cy="1799236"/>
          </a:xfrm>
        </p:grpSpPr>
        <p:sp>
          <p:nvSpPr>
            <p:cNvPr id="21" name="Rounded Rectangle 20"/>
            <p:cNvSpPr/>
            <p:nvPr/>
          </p:nvSpPr>
          <p:spPr>
            <a:xfrm>
              <a:off x="4716016" y="4083918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Dashboards &amp; Visualisations</a:t>
              </a:r>
              <a:endParaRPr lang="en-GB" sz="14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38" y="2860746"/>
              <a:ext cx="1152211" cy="1152211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 Benefits</a:t>
            </a:r>
            <a:endParaRPr lang="en-IN" sz="2400" b="1" dirty="0">
              <a:latin typeface="Raleway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2160" y="944366"/>
            <a:ext cx="2304256" cy="1699392"/>
            <a:chOff x="6012160" y="944366"/>
            <a:chExt cx="2304256" cy="1699392"/>
          </a:xfrm>
        </p:grpSpPr>
        <p:sp>
          <p:nvSpPr>
            <p:cNvPr id="13" name="Rounded Rectangle 12"/>
            <p:cNvSpPr/>
            <p:nvPr/>
          </p:nvSpPr>
          <p:spPr>
            <a:xfrm>
              <a:off x="6012160" y="2067694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Stack Security &amp; Alerting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282" y="944366"/>
              <a:ext cx="1014834" cy="101483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680" y="1070203"/>
              <a:ext cx="875712" cy="87571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419872" y="772640"/>
            <a:ext cx="2304256" cy="1871118"/>
            <a:chOff x="3419872" y="772640"/>
            <a:chExt cx="2304256" cy="1871118"/>
          </a:xfrm>
        </p:grpSpPr>
        <p:sp>
          <p:nvSpPr>
            <p:cNvPr id="10" name="Rounded Rectangle 9"/>
            <p:cNvSpPr/>
            <p:nvPr/>
          </p:nvSpPr>
          <p:spPr>
            <a:xfrm>
              <a:off x="3419872" y="2067694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Logging Tool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53" y="772640"/>
              <a:ext cx="1224094" cy="1224094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827584" y="637982"/>
            <a:ext cx="2304256" cy="2005776"/>
            <a:chOff x="827584" y="637982"/>
            <a:chExt cx="2304256" cy="2005776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067694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Real-Time Performance Monitoring</a:t>
              </a:r>
              <a:endParaRPr lang="en-GB" sz="1400" b="1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164" y="637982"/>
              <a:ext cx="1363096" cy="136309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16016" y="2793544"/>
            <a:ext cx="2304256" cy="1866438"/>
            <a:chOff x="4716016" y="2793544"/>
            <a:chExt cx="2304256" cy="1866438"/>
          </a:xfrm>
        </p:grpSpPr>
        <p:sp>
          <p:nvSpPr>
            <p:cNvPr id="16" name="Rounded Rectangle 15"/>
            <p:cNvSpPr/>
            <p:nvPr/>
          </p:nvSpPr>
          <p:spPr>
            <a:xfrm>
              <a:off x="4716016" y="4083918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 Analytics </a:t>
              </a:r>
              <a:endParaRPr lang="en-GB" sz="12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837" y="2793544"/>
              <a:ext cx="1286613" cy="1286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6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 Benefits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12160" y="1659272"/>
            <a:ext cx="2304256" cy="2344922"/>
            <a:chOff x="6012160" y="1203598"/>
            <a:chExt cx="2304256" cy="2344922"/>
          </a:xfrm>
        </p:grpSpPr>
        <p:sp>
          <p:nvSpPr>
            <p:cNvPr id="13" name="Rounded Rectangle 12"/>
            <p:cNvSpPr/>
            <p:nvPr/>
          </p:nvSpPr>
          <p:spPr>
            <a:xfrm>
              <a:off x="6012160" y="2972456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ML abilities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469" y="1203598"/>
              <a:ext cx="1563638" cy="156363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19872" y="1659272"/>
            <a:ext cx="2304256" cy="2344922"/>
            <a:chOff x="3419872" y="1203598"/>
            <a:chExt cx="2304256" cy="2344922"/>
          </a:xfrm>
        </p:grpSpPr>
        <p:sp>
          <p:nvSpPr>
            <p:cNvPr id="10" name="Rounded Rectangle 9"/>
            <p:cNvSpPr/>
            <p:nvPr/>
          </p:nvSpPr>
          <p:spPr>
            <a:xfrm>
              <a:off x="3419872" y="2972456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Good customer support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980" y="1203598"/>
              <a:ext cx="1546039" cy="154603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27584" y="1777205"/>
            <a:ext cx="2304256" cy="2226989"/>
            <a:chOff x="827584" y="1321531"/>
            <a:chExt cx="2304256" cy="2226989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972456"/>
              <a:ext cx="2304256" cy="576064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Very easy to Use</a:t>
              </a:r>
              <a:endParaRPr lang="en-GB" sz="1400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82" y="1321531"/>
              <a:ext cx="1400059" cy="1400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6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 Products</a:t>
            </a:r>
            <a:endParaRPr lang="en-IN" sz="2400" b="1" dirty="0">
              <a:latin typeface="Raleway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11560" y="757622"/>
            <a:ext cx="3897828" cy="1940990"/>
            <a:chOff x="611560" y="757622"/>
            <a:chExt cx="3897828" cy="1940990"/>
          </a:xfrm>
        </p:grpSpPr>
        <p:sp>
          <p:nvSpPr>
            <p:cNvPr id="58" name="Rounded Rectangle 57"/>
            <p:cNvSpPr/>
            <p:nvPr/>
          </p:nvSpPr>
          <p:spPr>
            <a:xfrm>
              <a:off x="611560" y="757622"/>
              <a:ext cx="3897828" cy="19409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Splunk</a:t>
              </a:r>
              <a:r>
                <a:rPr lang="en-GB" b="1" dirty="0" smtClean="0"/>
                <a:t> Core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</p:txBody>
        </p:sp>
        <p:pic>
          <p:nvPicPr>
            <p:cNvPr id="87" name="Picture 3" descr="C:\Users\rufison6\Downloads\technology (6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069" y="1420539"/>
              <a:ext cx="1004810" cy="100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634612" y="757622"/>
            <a:ext cx="3753811" cy="1940990"/>
            <a:chOff x="4634612" y="757622"/>
            <a:chExt cx="3753811" cy="1940990"/>
          </a:xfrm>
        </p:grpSpPr>
        <p:sp>
          <p:nvSpPr>
            <p:cNvPr id="65" name="Rounded Rectangle 64"/>
            <p:cNvSpPr/>
            <p:nvPr/>
          </p:nvSpPr>
          <p:spPr>
            <a:xfrm>
              <a:off x="4634612" y="757622"/>
              <a:ext cx="3753811" cy="194099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Splunk</a:t>
              </a:r>
              <a:r>
                <a:rPr lang="en-GB" b="1" dirty="0" smtClean="0"/>
                <a:t> IT operations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112" y="1420539"/>
              <a:ext cx="1004810" cy="100481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11560" y="2791067"/>
            <a:ext cx="3897828" cy="1940990"/>
            <a:chOff x="611560" y="2791067"/>
            <a:chExt cx="3897828" cy="1940990"/>
          </a:xfrm>
        </p:grpSpPr>
        <p:sp>
          <p:nvSpPr>
            <p:cNvPr id="69" name="Rounded Rectangle 68"/>
            <p:cNvSpPr/>
            <p:nvPr/>
          </p:nvSpPr>
          <p:spPr>
            <a:xfrm>
              <a:off x="611560" y="2791067"/>
              <a:ext cx="3897828" cy="1940990"/>
            </a:xfrm>
            <a:prstGeom prst="roundRect">
              <a:avLst/>
            </a:prstGeom>
            <a:solidFill>
              <a:srgbClr val="FF8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Splunk</a:t>
              </a:r>
              <a:r>
                <a:rPr lang="en-GB" b="1" dirty="0" smtClean="0"/>
                <a:t> Security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069" y="3435846"/>
              <a:ext cx="1004810" cy="100481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634612" y="2791067"/>
            <a:ext cx="3753811" cy="1940990"/>
            <a:chOff x="4634612" y="2791067"/>
            <a:chExt cx="3753811" cy="1940990"/>
          </a:xfrm>
        </p:grpSpPr>
        <p:sp>
          <p:nvSpPr>
            <p:cNvPr id="72" name="Rounded Rectangle 71"/>
            <p:cNvSpPr/>
            <p:nvPr/>
          </p:nvSpPr>
          <p:spPr>
            <a:xfrm>
              <a:off x="4634612" y="2791067"/>
              <a:ext cx="3753811" cy="19409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Splunk</a:t>
              </a:r>
              <a:r>
                <a:rPr lang="en-GB" b="1" dirty="0" smtClean="0"/>
                <a:t> DevOps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  <a:p>
              <a:pPr algn="ctr"/>
              <a:endParaRPr lang="en-GB" b="1" dirty="0" smtClean="0"/>
            </a:p>
            <a:p>
              <a:pPr algn="ctr"/>
              <a:endParaRPr lang="en-GB" b="1" dirty="0"/>
            </a:p>
          </p:txBody>
        </p:sp>
        <p:pic>
          <p:nvPicPr>
            <p:cNvPr id="88" name="Picture 4" descr="File:Devops-toolchain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969" y="3525030"/>
              <a:ext cx="1459095" cy="826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6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Enterprise</a:t>
            </a:r>
            <a:r>
              <a:rPr lang="en-IN" sz="2400" b="1" dirty="0" smtClean="0">
                <a:latin typeface="Raleway" pitchFamily="34" charset="0"/>
              </a:rPr>
              <a:t> set of tools</a:t>
            </a:r>
            <a:endParaRPr lang="en-IN" sz="2400" b="1" dirty="0">
              <a:latin typeface="Raleway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73303" y="662202"/>
            <a:ext cx="2125448" cy="33683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Management </a:t>
            </a:r>
            <a:r>
              <a:rPr lang="en-GB" sz="1600" b="1" dirty="0" smtClean="0"/>
              <a:t>tools</a:t>
            </a:r>
          </a:p>
          <a:p>
            <a:pPr algn="ctr"/>
            <a:endParaRPr lang="en-GB" sz="1600" b="1" dirty="0" smtClean="0"/>
          </a:p>
          <a:p>
            <a:pPr algn="ctr"/>
            <a:endParaRPr lang="en-GB" sz="1600" b="1" dirty="0" smtClean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45249" y="662202"/>
            <a:ext cx="1727446" cy="3368323"/>
            <a:chOff x="345249" y="662202"/>
            <a:chExt cx="1727446" cy="3368323"/>
          </a:xfrm>
        </p:grpSpPr>
        <p:sp>
          <p:nvSpPr>
            <p:cNvPr id="37" name="Rounded Rectangle 36"/>
            <p:cNvSpPr/>
            <p:nvPr/>
          </p:nvSpPr>
          <p:spPr>
            <a:xfrm>
              <a:off x="345249" y="662202"/>
              <a:ext cx="1727446" cy="336832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Forwarder</a:t>
              </a:r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 smtClean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12" y="2139700"/>
              <a:ext cx="888824" cy="88882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63310" y="662203"/>
            <a:ext cx="1727446" cy="3374445"/>
            <a:chOff x="2263310" y="662203"/>
            <a:chExt cx="1727446" cy="3374445"/>
          </a:xfrm>
        </p:grpSpPr>
        <p:sp>
          <p:nvSpPr>
            <p:cNvPr id="24" name="Rounded Rectangle 23"/>
            <p:cNvSpPr/>
            <p:nvPr/>
          </p:nvSpPr>
          <p:spPr>
            <a:xfrm>
              <a:off x="2263310" y="662203"/>
              <a:ext cx="1727446" cy="3374445"/>
            </a:xfrm>
            <a:prstGeom prst="roundRect">
              <a:avLst/>
            </a:prstGeom>
            <a:solidFill>
              <a:srgbClr val="FF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Indexer</a:t>
              </a:r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 smtClean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438" y="2049518"/>
              <a:ext cx="1069189" cy="10691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175714" y="662203"/>
            <a:ext cx="1727446" cy="3368323"/>
            <a:chOff x="4175714" y="662203"/>
            <a:chExt cx="1727446" cy="3368323"/>
          </a:xfrm>
        </p:grpSpPr>
        <p:sp>
          <p:nvSpPr>
            <p:cNvPr id="34" name="Rounded Rectangle 33"/>
            <p:cNvSpPr/>
            <p:nvPr/>
          </p:nvSpPr>
          <p:spPr>
            <a:xfrm>
              <a:off x="4175714" y="662203"/>
              <a:ext cx="1727446" cy="3368323"/>
            </a:xfrm>
            <a:prstGeom prst="roundRect">
              <a:avLst/>
            </a:prstGeom>
            <a:solidFill>
              <a:srgbClr val="FFD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Search Head</a:t>
              </a:r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 smtClean="0"/>
            </a:p>
            <a:p>
              <a:pPr algn="ctr"/>
              <a:endParaRPr lang="en-GB" sz="16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188" y="2063865"/>
              <a:ext cx="1040497" cy="104049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032214" y="1518271"/>
            <a:ext cx="512034" cy="1656184"/>
            <a:chOff x="6084168" y="1275606"/>
            <a:chExt cx="360040" cy="165618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84168" y="1275606"/>
              <a:ext cx="360040" cy="0"/>
            </a:xfrm>
            <a:prstGeom prst="straightConnector1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084168" y="2120762"/>
              <a:ext cx="360040" cy="0"/>
            </a:xfrm>
            <a:prstGeom prst="straightConnector1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4168" y="2931790"/>
              <a:ext cx="360040" cy="0"/>
            </a:xfrm>
            <a:prstGeom prst="straightConnector1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7175372" y="1475208"/>
            <a:ext cx="1121309" cy="4790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Deployment server</a:t>
            </a:r>
            <a:endParaRPr lang="en-GB" sz="105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7178405" y="2030351"/>
            <a:ext cx="1121309" cy="479069"/>
          </a:xfrm>
          <a:prstGeom prst="roundRect">
            <a:avLst/>
          </a:prstGeom>
          <a:solidFill>
            <a:srgbClr val="FF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Index Cluster </a:t>
            </a:r>
            <a:r>
              <a:rPr lang="en-GB" sz="1050" b="1" dirty="0" smtClean="0"/>
              <a:t>Master</a:t>
            </a:r>
            <a:endParaRPr lang="en-GB" sz="105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7175372" y="2584166"/>
            <a:ext cx="1121309" cy="479069"/>
          </a:xfrm>
          <a:prstGeom prst="roundRect">
            <a:avLst/>
          </a:prstGeom>
          <a:solidFill>
            <a:srgbClr val="FFD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/>
              <a:t>Search Head Cluster</a:t>
            </a:r>
            <a:endParaRPr lang="en-GB" sz="105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175372" y="3145558"/>
            <a:ext cx="1121309" cy="479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License Master</a:t>
            </a:r>
            <a:endParaRPr lang="en-GB" sz="105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5249" y="4251927"/>
            <a:ext cx="8453502" cy="668507"/>
            <a:chOff x="345249" y="4251927"/>
            <a:chExt cx="8453502" cy="668507"/>
          </a:xfrm>
        </p:grpSpPr>
        <p:sp>
          <p:nvSpPr>
            <p:cNvPr id="52" name="Rounded Rectangle 51"/>
            <p:cNvSpPr/>
            <p:nvPr/>
          </p:nvSpPr>
          <p:spPr>
            <a:xfrm>
              <a:off x="345249" y="4251927"/>
              <a:ext cx="8453502" cy="6685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Cloud / Infrastructure</a:t>
              </a:r>
              <a:endParaRPr lang="en-GB" b="1" dirty="0"/>
            </a:p>
          </p:txBody>
        </p:sp>
        <p:pic>
          <p:nvPicPr>
            <p:cNvPr id="2050" name="Picture 2" descr="Splunk | Machine Learning, Log &amp; Application Management | CDW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95" t="11284" r="24132" b="18158"/>
            <a:stretch/>
          </p:blipFill>
          <p:spPr bwMode="auto">
            <a:xfrm>
              <a:off x="2090665" y="4340253"/>
              <a:ext cx="843179" cy="49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4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Enterprise</a:t>
            </a:r>
            <a:r>
              <a:rPr lang="en-IN" sz="2400" b="1" dirty="0" smtClean="0">
                <a:latin typeface="Raleway" pitchFamily="34" charset="0"/>
              </a:rPr>
              <a:t> Layout</a:t>
            </a:r>
            <a:endParaRPr lang="en-IN" sz="2400" b="1" dirty="0">
              <a:latin typeface="Raleway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76473" y="4104605"/>
            <a:ext cx="4754144" cy="317429"/>
            <a:chOff x="1649823" y="4227934"/>
            <a:chExt cx="6007444" cy="317429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1649823" y="4227934"/>
              <a:ext cx="6007444" cy="0"/>
            </a:xfrm>
            <a:prstGeom prst="straightConnector1">
              <a:avLst/>
            </a:prstGeom>
            <a:ln w="76200">
              <a:solidFill>
                <a:srgbClr val="FF8588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35420" y="4268364"/>
              <a:ext cx="3073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8588"/>
                  </a:solidFill>
                  <a:latin typeface="Raleway"/>
                </a:rPr>
                <a:t>Security &amp; Alert</a:t>
              </a:r>
              <a:endParaRPr lang="en-US" sz="1200" dirty="0">
                <a:solidFill>
                  <a:srgbClr val="FF8588"/>
                </a:solidFill>
                <a:latin typeface="Raleway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703478" y="2745487"/>
            <a:ext cx="504056" cy="0"/>
          </a:xfrm>
          <a:prstGeom prst="straightConnector1">
            <a:avLst/>
          </a:prstGeom>
          <a:ln w="76200">
            <a:solidFill>
              <a:srgbClr val="FF85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31676" y="2739551"/>
            <a:ext cx="504056" cy="0"/>
          </a:xfrm>
          <a:prstGeom prst="straightConnector1">
            <a:avLst/>
          </a:prstGeom>
          <a:ln w="76200">
            <a:solidFill>
              <a:srgbClr val="FF85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8001" y="1596295"/>
            <a:ext cx="1706737" cy="2122186"/>
            <a:chOff x="419084" y="1851670"/>
            <a:chExt cx="1706737" cy="21221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84" y="1851670"/>
              <a:ext cx="1706737" cy="170673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1985" y="3696857"/>
              <a:ext cx="1020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Server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465473" y="2739551"/>
            <a:ext cx="504056" cy="0"/>
          </a:xfrm>
          <a:prstGeom prst="straightConnector1">
            <a:avLst/>
          </a:prstGeom>
          <a:ln w="76200">
            <a:solidFill>
              <a:srgbClr val="FF85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35732" y="2224380"/>
            <a:ext cx="1430266" cy="1513776"/>
            <a:chOff x="6379805" y="2045566"/>
            <a:chExt cx="1430266" cy="1513776"/>
          </a:xfrm>
        </p:grpSpPr>
        <p:sp>
          <p:nvSpPr>
            <p:cNvPr id="79" name="TextBox 78"/>
            <p:cNvSpPr txBox="1"/>
            <p:nvPr/>
          </p:nvSpPr>
          <p:spPr>
            <a:xfrm>
              <a:off x="6379805" y="3282343"/>
              <a:ext cx="1430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Search Head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690" y="2045566"/>
              <a:ext cx="1040497" cy="1040497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183658" y="2315894"/>
            <a:ext cx="1238306" cy="1443017"/>
            <a:chOff x="2604397" y="2121402"/>
            <a:chExt cx="1238306" cy="1443017"/>
          </a:xfrm>
        </p:grpSpPr>
        <p:sp>
          <p:nvSpPr>
            <p:cNvPr id="75" name="TextBox 74"/>
            <p:cNvSpPr txBox="1"/>
            <p:nvPr/>
          </p:nvSpPr>
          <p:spPr>
            <a:xfrm>
              <a:off x="2604397" y="3287420"/>
              <a:ext cx="1238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Forwarder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777" y="2121402"/>
              <a:ext cx="888824" cy="88882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3370" y="2246700"/>
            <a:ext cx="1238306" cy="1491456"/>
            <a:chOff x="4513620" y="2072963"/>
            <a:chExt cx="1238306" cy="1491456"/>
          </a:xfrm>
        </p:grpSpPr>
        <p:sp>
          <p:nvSpPr>
            <p:cNvPr id="77" name="TextBox 76"/>
            <p:cNvSpPr txBox="1"/>
            <p:nvPr/>
          </p:nvSpPr>
          <p:spPr>
            <a:xfrm>
              <a:off x="4513620" y="3287420"/>
              <a:ext cx="1238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Indexer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231" y="2072963"/>
              <a:ext cx="1069189" cy="106918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194928" y="1091071"/>
            <a:ext cx="4754144" cy="348856"/>
            <a:chOff x="1649823" y="782734"/>
            <a:chExt cx="6007444" cy="348856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649823" y="1131590"/>
              <a:ext cx="6007444" cy="0"/>
            </a:xfrm>
            <a:prstGeom prst="straightConnector1">
              <a:avLst/>
            </a:prstGeom>
            <a:ln w="76200">
              <a:solidFill>
                <a:srgbClr val="FF8588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87306" y="782734"/>
              <a:ext cx="3073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8588"/>
                  </a:solidFill>
                  <a:latin typeface="Raleway"/>
                </a:rPr>
                <a:t>Management Tools</a:t>
              </a:r>
              <a:endParaRPr lang="en-US" sz="1200" dirty="0">
                <a:solidFill>
                  <a:srgbClr val="FF8588"/>
                </a:solidFill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5A25B-FDEA-4DDF-9019-4229480F1858}"/>
              </a:ext>
            </a:extLst>
          </p:cNvPr>
          <p:cNvSpPr txBox="1">
            <a:spLocks/>
          </p:cNvSpPr>
          <p:nvPr/>
        </p:nvSpPr>
        <p:spPr>
          <a:xfrm>
            <a:off x="971886" y="4011910"/>
            <a:ext cx="741653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>
                    <a:lumMod val="50000"/>
                  </a:schemeClr>
                </a:solidFill>
                <a:latin typeface="Raleway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Enterprise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Licensing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81" y="611171"/>
            <a:ext cx="3229948" cy="32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Enterprise </a:t>
            </a:r>
            <a:r>
              <a:rPr lang="en-IN" sz="2400" b="1" dirty="0">
                <a:latin typeface="Raleway" pitchFamily="34" charset="0"/>
              </a:rPr>
              <a:t>Licensing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95535" y="679510"/>
            <a:ext cx="835293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There are different types of licenses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that you can purchase to make use of different services within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enterprise. These can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be: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7958" y="2140162"/>
            <a:ext cx="484808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Slunk Platform License,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Enterprise infrastructure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license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Enterprise Trial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license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Sales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Trial license, Dev/Test licenses,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Free license</a:t>
            </a:r>
          </a:p>
        </p:txBody>
      </p:sp>
    </p:spTree>
    <p:extLst>
      <p:ext uri="{BB962C8B-B14F-4D97-AF65-F5344CB8AC3E}">
        <p14:creationId xmlns:p14="http://schemas.microsoft.com/office/powerpoint/2010/main" val="24696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Enterprise </a:t>
            </a:r>
            <a:r>
              <a:rPr lang="en-IN" sz="2400" b="1" dirty="0">
                <a:latin typeface="Raleway" pitchFamily="34" charset="0"/>
              </a:rPr>
              <a:t>Licensing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95535" y="679510"/>
            <a:ext cx="835293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There are different types of licenses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that you can purchase to make use of different services within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enterprise. These can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be: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7958" y="2140162"/>
            <a:ext cx="4848085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Forwarder license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Beta license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Premium App license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Splunk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for Industrial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IoT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3936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4370823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Why </a:t>
            </a:r>
            <a:r>
              <a:rPr lang="en-GB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</a:rPr>
              <a:t>Monitor?</a:t>
            </a:r>
            <a:endParaRPr lang="en-GB" sz="3200" b="1" dirty="0">
              <a:solidFill>
                <a:schemeClr val="accent4">
                  <a:lumMod val="60000"/>
                  <a:lumOff val="40000"/>
                </a:schemeClr>
              </a:solidFill>
              <a:latin typeface="Raleway" pitchFamily="34" charset="0"/>
            </a:endParaRPr>
          </a:p>
        </p:txBody>
      </p:sp>
      <p:pic>
        <p:nvPicPr>
          <p:cNvPr id="2050" name="Picture 2" descr="C:\Users\rufison6\AppData\Local\Temp\wz5e57\235703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9"/>
          <a:stretch/>
        </p:blipFill>
        <p:spPr bwMode="auto">
          <a:xfrm>
            <a:off x="2158293" y="148049"/>
            <a:ext cx="4803998" cy="42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5A25B-FDEA-4DDF-9019-4229480F1858}"/>
              </a:ext>
            </a:extLst>
          </p:cNvPr>
          <p:cNvSpPr txBox="1">
            <a:spLocks/>
          </p:cNvSpPr>
          <p:nvPr/>
        </p:nvSpPr>
        <p:spPr>
          <a:xfrm>
            <a:off x="1475942" y="4011910"/>
            <a:ext cx="6408426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>
                    <a:lumMod val="50000"/>
                  </a:schemeClr>
                </a:solidFill>
                <a:latin typeface="Raleway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Study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71" y="506923"/>
            <a:ext cx="3409968" cy="3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51552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IN" sz="2400" b="1" dirty="0" smtClean="0">
                <a:latin typeface="Raleway" pitchFamily="34" charset="0"/>
              </a:rPr>
              <a:t> Case Study</a:t>
            </a:r>
            <a:endParaRPr lang="en-IN" sz="2400" b="1" dirty="0">
              <a:latin typeface="Raleway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5" y="1211709"/>
            <a:ext cx="2931790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5A25B-FDEA-4DDF-9019-4229480F1858}"/>
              </a:ext>
            </a:extLst>
          </p:cNvPr>
          <p:cNvSpPr txBox="1">
            <a:spLocks/>
          </p:cNvSpPr>
          <p:nvPr/>
        </p:nvSpPr>
        <p:spPr>
          <a:xfrm>
            <a:off x="1475942" y="4011910"/>
            <a:ext cx="6408426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>
                    <a:lumMod val="50000"/>
                  </a:schemeClr>
                </a:solidFill>
                <a:latin typeface="Raleway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Installation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8588"/>
                </a:solidFill>
              </a:rPr>
              <a:t>Setup</a:t>
            </a:r>
            <a:endParaRPr lang="en-IN" dirty="0">
              <a:solidFill>
                <a:srgbClr val="FF85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39" y="267494"/>
            <a:ext cx="3662231" cy="3662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GB" sz="2400" b="1" dirty="0">
                <a:latin typeface="Raleway" pitchFamily="34" charset="0"/>
              </a:rPr>
              <a:t> </a:t>
            </a:r>
            <a:r>
              <a:rPr lang="en-GB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pitchFamily="34" charset="0"/>
              </a:rPr>
              <a:t>Installation </a:t>
            </a:r>
            <a:r>
              <a:rPr lang="en-GB" sz="2400" b="1" dirty="0">
                <a:latin typeface="Raleway" pitchFamily="34" charset="0"/>
              </a:rPr>
              <a:t>&amp; </a:t>
            </a:r>
            <a:r>
              <a:rPr lang="en-GB" sz="2400" b="1" dirty="0">
                <a:solidFill>
                  <a:srgbClr val="FF8588"/>
                </a:solidFill>
                <a:latin typeface="Raleway" pitchFamily="34" charset="0"/>
              </a:rPr>
              <a:t>Setup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56176" y="1152351"/>
            <a:ext cx="0" cy="3435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31840" y="1152351"/>
            <a:ext cx="0" cy="3435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35896" y="1800423"/>
            <a:ext cx="1872208" cy="1905199"/>
            <a:chOff x="3635896" y="1800423"/>
            <a:chExt cx="1872208" cy="1905199"/>
          </a:xfrm>
        </p:grpSpPr>
        <p:sp>
          <p:nvSpPr>
            <p:cNvPr id="23" name="TextBox 22"/>
            <p:cNvSpPr txBox="1"/>
            <p:nvPr/>
          </p:nvSpPr>
          <p:spPr>
            <a:xfrm>
              <a:off x="3635896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Windows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endParaRPr>
            </a:p>
          </p:txBody>
        </p:sp>
        <p:pic>
          <p:nvPicPr>
            <p:cNvPr id="3074" name="Picture 2" descr="C:\Users\rufison6\Downloads\windows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68" y="2643758"/>
              <a:ext cx="1061864" cy="106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83568" y="1800423"/>
            <a:ext cx="1872208" cy="1905199"/>
            <a:chOff x="683568" y="1800423"/>
            <a:chExt cx="1872208" cy="1905199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Linux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endParaRPr>
            </a:p>
          </p:txBody>
        </p:sp>
        <p:pic>
          <p:nvPicPr>
            <p:cNvPr id="3075" name="Picture 3" descr="C:\Users\rufison6\Downloads\linux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740" y="2643758"/>
              <a:ext cx="1061864" cy="106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660232" y="1800423"/>
            <a:ext cx="1872208" cy="1905199"/>
            <a:chOff x="6660232" y="1800423"/>
            <a:chExt cx="1872208" cy="1905199"/>
          </a:xfrm>
        </p:grpSpPr>
        <p:sp>
          <p:nvSpPr>
            <p:cNvPr id="24" name="TextBox 23"/>
            <p:cNvSpPr txBox="1"/>
            <p:nvPr/>
          </p:nvSpPr>
          <p:spPr>
            <a:xfrm>
              <a:off x="6660232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MAC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endParaRPr>
            </a:p>
          </p:txBody>
        </p:sp>
        <p:pic>
          <p:nvPicPr>
            <p:cNvPr id="3076" name="Picture 4" descr="C:\Users\rufison6\Downloads\brand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404" y="2643758"/>
              <a:ext cx="1061864" cy="106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52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5A25B-FDEA-4DDF-9019-4229480F1858}"/>
              </a:ext>
            </a:extLst>
          </p:cNvPr>
          <p:cNvSpPr txBox="1">
            <a:spLocks/>
          </p:cNvSpPr>
          <p:nvPr/>
        </p:nvSpPr>
        <p:spPr>
          <a:xfrm>
            <a:off x="1115902" y="4011910"/>
            <a:ext cx="7128506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>
                    <a:lumMod val="50000"/>
                  </a:schemeClr>
                </a:solidFill>
                <a:latin typeface="Raleway"/>
                <a:ea typeface="+mj-ea"/>
                <a:cs typeface="+mj-cs"/>
              </a:defRPr>
            </a:lvl1pPr>
          </a:lstStyle>
          <a:p>
            <a:r>
              <a:rPr lang="en-US" dirty="0" smtClean="0"/>
              <a:t>Discovering static data Logs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51" y="565703"/>
            <a:ext cx="3446207" cy="3446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5A25B-FDEA-4DDF-9019-4229480F1858}"/>
              </a:ext>
            </a:extLst>
          </p:cNvPr>
          <p:cNvSpPr txBox="1">
            <a:spLocks/>
          </p:cNvSpPr>
          <p:nvPr/>
        </p:nvSpPr>
        <p:spPr>
          <a:xfrm>
            <a:off x="1475942" y="4011910"/>
            <a:ext cx="6408426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>
                    <a:lumMod val="50000"/>
                  </a:schemeClr>
                </a:solidFill>
                <a:latin typeface="Raleway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Enterprise Roles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63" y="596815"/>
            <a:ext cx="3230183" cy="32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GB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Enterprise </a:t>
            </a:r>
            <a:r>
              <a:rPr lang="en-GB" sz="2400" b="1" dirty="0">
                <a:latin typeface="Raleway" pitchFamily="34" charset="0"/>
              </a:rPr>
              <a:t>Roles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56176" y="1152351"/>
            <a:ext cx="0" cy="3435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31840" y="1152351"/>
            <a:ext cx="0" cy="3435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3568" y="1800423"/>
            <a:ext cx="1872208" cy="2030417"/>
            <a:chOff x="683568" y="1800423"/>
            <a:chExt cx="1872208" cy="20304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70" y="2643758"/>
              <a:ext cx="1187082" cy="11870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3568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Administrator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61060" y="1800423"/>
            <a:ext cx="2448272" cy="2004306"/>
            <a:chOff x="3361060" y="1800423"/>
            <a:chExt cx="2448272" cy="2004306"/>
          </a:xfrm>
        </p:grpSpPr>
        <p:sp>
          <p:nvSpPr>
            <p:cNvPr id="23" name="TextBox 22"/>
            <p:cNvSpPr txBox="1"/>
            <p:nvPr/>
          </p:nvSpPr>
          <p:spPr>
            <a:xfrm>
              <a:off x="3361060" y="1800423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Knowledge Manager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012" y="2446754"/>
              <a:ext cx="1357975" cy="135797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660232" y="1800423"/>
            <a:ext cx="1872208" cy="2004306"/>
            <a:chOff x="6660232" y="1800423"/>
            <a:chExt cx="1872208" cy="2004306"/>
          </a:xfrm>
        </p:grpSpPr>
        <p:sp>
          <p:nvSpPr>
            <p:cNvPr id="24" name="TextBox 23"/>
            <p:cNvSpPr txBox="1"/>
            <p:nvPr/>
          </p:nvSpPr>
          <p:spPr>
            <a:xfrm>
              <a:off x="6660232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Search User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366" y="2610768"/>
              <a:ext cx="1193961" cy="119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3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GB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 Enterprise </a:t>
            </a:r>
            <a:r>
              <a:rPr lang="en-GB" sz="2400" b="1" dirty="0">
                <a:latin typeface="Raleway" pitchFamily="34" charset="0"/>
              </a:rPr>
              <a:t>Roles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608004" y="1152351"/>
            <a:ext cx="0" cy="3435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112060" y="1800423"/>
            <a:ext cx="1872208" cy="1971247"/>
            <a:chOff x="5112060" y="1800423"/>
            <a:chExt cx="1872208" cy="19712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884" y="2577709"/>
              <a:ext cx="1193961" cy="119396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112060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Developer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59732" y="1800423"/>
            <a:ext cx="1872208" cy="1971247"/>
            <a:chOff x="2159732" y="1800423"/>
            <a:chExt cx="1872208" cy="19712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816" y="2577709"/>
              <a:ext cx="1193961" cy="11939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59732" y="180042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itchFamily="34" charset="0"/>
                </a:rPr>
                <a:t>Pivot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5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rufison6\Downloads\thank-y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24" y="667637"/>
            <a:ext cx="4036353" cy="40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Why Continuous Monitoring?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299" y="699542"/>
            <a:ext cx="7399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Continuous Monitoring is an important part of Software Development. It is something we take up as measure to maintain the health of a software and to improve the quality of the software, and this is based on the feed back we get from the insights gained from monitoring.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1026" name="Picture 2" descr="File:Windows logo - 2012 derivative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21726"/>
            <a:ext cx="716724" cy="7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dobe Logo | The most famous brands and company logos in the worl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2" b="26899"/>
          <a:stretch/>
        </p:blipFill>
        <p:spPr bwMode="auto">
          <a:xfrm>
            <a:off x="1691680" y="3600107"/>
            <a:ext cx="2038477" cy="5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ogle logo PNG images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75" y="2715200"/>
            <a:ext cx="2329220" cy="97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1910" y="3438450"/>
            <a:ext cx="2438400" cy="9934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9424" y="3981637"/>
            <a:ext cx="1696283" cy="10017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934" y="2212643"/>
            <a:ext cx="2419350" cy="1428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1723" y="3283376"/>
            <a:ext cx="1560190" cy="928685"/>
          </a:xfrm>
          <a:prstGeom prst="rect">
            <a:avLst/>
          </a:prstGeom>
        </p:spPr>
      </p:pic>
      <p:pic>
        <p:nvPicPr>
          <p:cNvPr id="1028" name="Picture 4" descr="File:Spotify logo13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4" y="2644955"/>
            <a:ext cx="1896145" cy="5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Logo Netflix.pn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18" y="4288719"/>
            <a:ext cx="1762120" cy="4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Amazon logo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5" y="4385536"/>
            <a:ext cx="1464097" cy="4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Why Continuous Monitoring?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299" y="699542"/>
            <a:ext cx="7399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Continuous Monitoring is an important part of Software Development. It is something we take up as measure to maintain the health of a software and to improve the quality of the software, and this is based on the feed back we get from the insights gained from monitoring.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709512"/>
            <a:ext cx="1182790" cy="1182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58" y="3524796"/>
            <a:ext cx="1141951" cy="1141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49" y="2761682"/>
            <a:ext cx="891971" cy="891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22" y="3907689"/>
            <a:ext cx="766333" cy="766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1" y="2873756"/>
            <a:ext cx="998556" cy="998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2" y="3892302"/>
            <a:ext cx="699990" cy="699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Why Continuous Monitoring?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299" y="699542"/>
            <a:ext cx="7399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Continuous Monitoring is an important part of Software Development. It is something we take up as measure to maintain the health of a software and to improve the quality of the software, and this is based on the feed back we get from the insights gained from monitoring.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97" y="2813231"/>
            <a:ext cx="1535607" cy="1535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98" y="3010203"/>
            <a:ext cx="1358621" cy="13586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84497"/>
            <a:ext cx="1451476" cy="1451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Why Continuous Monitoring?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299" y="699542"/>
            <a:ext cx="7399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Continuous Monitoring is an important part of Software Development. It is something we take up as measure to maintain the health of a software and to improve the quality of the software, and this is based on the feed back we get from the insights gained from monitoring.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010203"/>
            <a:ext cx="1635646" cy="1635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43" y="3001845"/>
            <a:ext cx="1644004" cy="1644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870494"/>
            <a:ext cx="1656184" cy="1656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64576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Types of Monitoring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31852" y="2067694"/>
            <a:ext cx="230425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System Performance</a:t>
            </a:r>
            <a:endParaRPr lang="en-GB" sz="1600" b="1" dirty="0"/>
          </a:p>
        </p:txBody>
      </p:sp>
      <p:pic>
        <p:nvPicPr>
          <p:cNvPr id="21" name="Picture 5" descr="C:\Users\rufison6\Downloads\settings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19" y="987574"/>
            <a:ext cx="953922" cy="9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2160" y="851380"/>
            <a:ext cx="2304256" cy="1792378"/>
            <a:chOff x="6012160" y="851380"/>
            <a:chExt cx="2304256" cy="1792378"/>
          </a:xfrm>
        </p:grpSpPr>
        <p:sp>
          <p:nvSpPr>
            <p:cNvPr id="23" name="Rounded Rectangle 22"/>
            <p:cNvSpPr/>
            <p:nvPr/>
          </p:nvSpPr>
          <p:spPr>
            <a:xfrm>
              <a:off x="6012160" y="2067694"/>
              <a:ext cx="2304256" cy="5760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Integration</a:t>
              </a:r>
              <a:endParaRPr lang="en-GB" sz="160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010" y="851380"/>
              <a:ext cx="1018556" cy="101855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396905" y="617950"/>
            <a:ext cx="2304256" cy="2025808"/>
            <a:chOff x="3396905" y="617950"/>
            <a:chExt cx="2304256" cy="2025808"/>
          </a:xfrm>
        </p:grpSpPr>
        <p:sp>
          <p:nvSpPr>
            <p:cNvPr id="10" name="Rounded Rectangle 9"/>
            <p:cNvSpPr/>
            <p:nvPr/>
          </p:nvSpPr>
          <p:spPr>
            <a:xfrm>
              <a:off x="3396905" y="2067694"/>
              <a:ext cx="2304256" cy="5760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Process monitoring </a:t>
              </a:r>
              <a:endParaRPr lang="en-GB" sz="1600" b="1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045" y="617950"/>
              <a:ext cx="1357975" cy="135797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123728" y="2917428"/>
            <a:ext cx="2304256" cy="1886570"/>
            <a:chOff x="2123728" y="2917428"/>
            <a:chExt cx="2304256" cy="1886570"/>
          </a:xfrm>
        </p:grpSpPr>
        <p:sp>
          <p:nvSpPr>
            <p:cNvPr id="13" name="Rounded Rectangle 12"/>
            <p:cNvSpPr/>
            <p:nvPr/>
          </p:nvSpPr>
          <p:spPr>
            <a:xfrm>
              <a:off x="2123728" y="4227934"/>
              <a:ext cx="2304256" cy="5760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Application Performance</a:t>
              </a:r>
              <a:endParaRPr lang="en-GB" sz="1600" b="1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880" y="2917428"/>
              <a:ext cx="1141951" cy="114195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716016" y="2917428"/>
            <a:ext cx="2304256" cy="1886570"/>
            <a:chOff x="4716016" y="2917428"/>
            <a:chExt cx="2304256" cy="1886570"/>
          </a:xfrm>
        </p:grpSpPr>
        <p:sp>
          <p:nvSpPr>
            <p:cNvPr id="17" name="Rounded Rectangle 16"/>
            <p:cNvSpPr/>
            <p:nvPr/>
          </p:nvSpPr>
          <p:spPr>
            <a:xfrm>
              <a:off x="4716016" y="4227934"/>
              <a:ext cx="2304256" cy="5760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Business Monitoring</a:t>
              </a:r>
              <a:endParaRPr lang="en-GB" sz="16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020" y="2917428"/>
              <a:ext cx="1171200" cy="11712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8356BD-2CF4-4DBD-BB2A-5745C366D1E4}"/>
              </a:ext>
            </a:extLst>
          </p:cNvPr>
          <p:cNvSpPr txBox="1">
            <a:spLocks/>
          </p:cNvSpPr>
          <p:nvPr/>
        </p:nvSpPr>
        <p:spPr>
          <a:xfrm>
            <a:off x="1325754" y="64576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latin typeface="Raleway" pitchFamily="34" charset="0"/>
              </a:rPr>
              <a:t>Monitoring Tools</a:t>
            </a:r>
            <a:endParaRPr lang="en-GB" sz="2400" b="1" dirty="0">
              <a:solidFill>
                <a:srgbClr val="FF8588"/>
              </a:solidFill>
              <a:latin typeface="Raleway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6960" y="8466987"/>
            <a:ext cx="5314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12" y="545371"/>
            <a:ext cx="2135840" cy="2135840"/>
          </a:xfrm>
          <a:prstGeom prst="rect">
            <a:avLst/>
          </a:prstGeom>
        </p:spPr>
      </p:pic>
      <p:pic>
        <p:nvPicPr>
          <p:cNvPr id="25" name="Picture 4" descr="Grafana - Wikiped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b="20818"/>
          <a:stretch/>
        </p:blipFill>
        <p:spPr bwMode="auto">
          <a:xfrm flipH="1">
            <a:off x="6591016" y="565154"/>
            <a:ext cx="2094984" cy="19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Prometheu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452" y="673827"/>
            <a:ext cx="1827864" cy="1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agios - The Industry Standard In IT Infrastructure Monitori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9" b="27049"/>
          <a:stretch/>
        </p:blipFill>
        <p:spPr bwMode="auto">
          <a:xfrm>
            <a:off x="2915816" y="2585514"/>
            <a:ext cx="3168352" cy="11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ile:Splunk logo.pn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16" y="3674446"/>
            <a:ext cx="2997594" cy="90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enefits of Amazon CloudWatch – Nub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" y="3095419"/>
            <a:ext cx="3197735" cy="16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2279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What is </a:t>
            </a:r>
            <a:r>
              <a:rPr lang="en-GB" sz="3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aleway" pitchFamily="34" charset="0"/>
              </a:rPr>
              <a:t>Splunk</a:t>
            </a:r>
            <a:r>
              <a:rPr lang="en-GB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?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Raleway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28" y="4943304"/>
            <a:ext cx="669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itchFamily="34" charset="0"/>
              </a:rPr>
              <a:t>©Great Learning. All Rights Reserved. Unauthorized use or distribution prohibited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3478"/>
            <a:ext cx="1416611" cy="288425"/>
          </a:xfrm>
          <a:prstGeom prst="rect">
            <a:avLst/>
          </a:prstGeom>
        </p:spPr>
      </p:pic>
      <p:pic>
        <p:nvPicPr>
          <p:cNvPr id="8" name="Picture 2" descr="File:Splunk logo.pn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53" y="1635646"/>
            <a:ext cx="60769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815</Words>
  <Application>Microsoft Office PowerPoint</Application>
  <PresentationFormat>On-screen Show (16:9)</PresentationFormat>
  <Paragraphs>141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Raleway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lazarus</dc:creator>
  <cp:lastModifiedBy>Ramendra Tripathi</cp:lastModifiedBy>
  <cp:revision>294</cp:revision>
  <dcterms:created xsi:type="dcterms:W3CDTF">2020-07-08T06:11:25Z</dcterms:created>
  <dcterms:modified xsi:type="dcterms:W3CDTF">2020-10-21T09:43:11Z</dcterms:modified>
</cp:coreProperties>
</file>