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p:sldMasterIdLst>
    <p:sldMasterId id="2147483756" r:id="rId1"/>
  </p:sldMasterIdLst>
  <p:notesMasterIdLst>
    <p:notesMasterId r:id="rId17"/>
  </p:notesMasterIdLst>
  <p:handoutMasterIdLst>
    <p:handoutMasterId r:id="rId18"/>
  </p:handoutMasterIdLst>
  <p:sldIdLst>
    <p:sldId id="256" r:id="rId2"/>
    <p:sldId id="257" r:id="rId3"/>
    <p:sldId id="258" r:id="rId4"/>
    <p:sldId id="276" r:id="rId5"/>
    <p:sldId id="260" r:id="rId6"/>
    <p:sldId id="261" r:id="rId7"/>
    <p:sldId id="262" r:id="rId8"/>
    <p:sldId id="264" r:id="rId9"/>
    <p:sldId id="265" r:id="rId10"/>
    <p:sldId id="266" r:id="rId11"/>
    <p:sldId id="267" r:id="rId12"/>
    <p:sldId id="269" r:id="rId13"/>
    <p:sldId id="271"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5EA8"/>
    <a:srgbClr val="E5EFDA"/>
    <a:srgbClr val="58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87" autoAdjust="0"/>
    <p:restoredTop sz="86477" autoAdjust="0"/>
  </p:normalViewPr>
  <p:slideViewPr>
    <p:cSldViewPr snapToGrid="0">
      <p:cViewPr>
        <p:scale>
          <a:sx n="75" d="100"/>
          <a:sy n="75" d="100"/>
        </p:scale>
        <p:origin x="-1666" y="-36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97" d="100"/>
          <a:sy n="197" d="100"/>
        </p:scale>
        <p:origin x="-512" y="-28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22265135380878862"/>
          <c:y val="8.7060103667946032E-2"/>
          <c:w val="0.50538167216896213"/>
          <c:h val="0.71989118822458753"/>
        </c:manualLayout>
      </c:layout>
      <c:lineChart>
        <c:grouping val="standard"/>
        <c:varyColors val="0"/>
        <c:ser>
          <c:idx val="0"/>
          <c:order val="0"/>
          <c:tx>
            <c:strRef>
              <c:f>Sheet1!$B$1</c:f>
              <c:strCache>
                <c:ptCount val="1"/>
                <c:pt idx="0">
                  <c:v>Price</c:v>
                </c:pt>
              </c:strCache>
            </c:strRef>
          </c:tx>
          <c:cat>
            <c:strRef>
              <c:f>Sheet1!$A$2:$A$4</c:f>
              <c:strCache>
                <c:ptCount val="3"/>
                <c:pt idx="0">
                  <c:v>Quarter 4</c:v>
                </c:pt>
                <c:pt idx="1">
                  <c:v>Quarter 5</c:v>
                </c:pt>
                <c:pt idx="2">
                  <c:v>Quarter 6</c:v>
                </c:pt>
              </c:strCache>
            </c:strRef>
          </c:cat>
          <c:val>
            <c:numRef>
              <c:f>Sheet1!$B$2:$B$4</c:f>
              <c:numCache>
                <c:formatCode>_("$"* #,##0_);_("$"* \(#,##0\);_("$"* "-"??_);_(@_)</c:formatCode>
                <c:ptCount val="3"/>
                <c:pt idx="0">
                  <c:v>999</c:v>
                </c:pt>
                <c:pt idx="1">
                  <c:v>1299</c:v>
                </c:pt>
                <c:pt idx="2">
                  <c:v>1299</c:v>
                </c:pt>
              </c:numCache>
            </c:numRef>
          </c:val>
          <c:smooth val="0"/>
          <c:extLst xmlns:c16r2="http://schemas.microsoft.com/office/drawing/2015/06/chart">
            <c:ext xmlns:c16="http://schemas.microsoft.com/office/drawing/2014/chart" uri="{C3380CC4-5D6E-409C-BE32-E72D297353CC}">
              <c16:uniqueId val="{00000000-1C61-8946-83B2-E959EB9FE6E0}"/>
            </c:ext>
          </c:extLst>
        </c:ser>
        <c:dLbls>
          <c:showLegendKey val="0"/>
          <c:showVal val="0"/>
          <c:showCatName val="0"/>
          <c:showSerName val="0"/>
          <c:showPercent val="0"/>
          <c:showBubbleSize val="0"/>
        </c:dLbls>
        <c:marker val="1"/>
        <c:smooth val="0"/>
        <c:axId val="186123776"/>
        <c:axId val="186125312"/>
      </c:lineChart>
      <c:catAx>
        <c:axId val="186123776"/>
        <c:scaling>
          <c:orientation val="minMax"/>
        </c:scaling>
        <c:delete val="0"/>
        <c:axPos val="b"/>
        <c:numFmt formatCode="General" sourceLinked="0"/>
        <c:majorTickMark val="out"/>
        <c:minorTickMark val="none"/>
        <c:tickLblPos val="nextTo"/>
        <c:crossAx val="186125312"/>
        <c:crosses val="autoZero"/>
        <c:auto val="1"/>
        <c:lblAlgn val="ctr"/>
        <c:lblOffset val="100"/>
        <c:noMultiLvlLbl val="0"/>
      </c:catAx>
      <c:valAx>
        <c:axId val="186125312"/>
        <c:scaling>
          <c:orientation val="minMax"/>
        </c:scaling>
        <c:delete val="0"/>
        <c:axPos val="l"/>
        <c:majorGridlines/>
        <c:numFmt formatCode="_(&quot;$&quot;* #,##0_);_(&quot;$&quot;* \(#,##0\);_(&quot;$&quot;* &quot;-&quot;??_);_(@_)" sourceLinked="1"/>
        <c:majorTickMark val="out"/>
        <c:minorTickMark val="none"/>
        <c:tickLblPos val="nextTo"/>
        <c:crossAx val="186123776"/>
        <c:crosses val="autoZero"/>
        <c:crossBetween val="between"/>
      </c:valAx>
    </c:plotArea>
    <c:legend>
      <c:legendPos val="r"/>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48127612573304612"/>
          <c:y val="8.7060103667946032E-2"/>
          <c:w val="0.50538167216896213"/>
          <c:h val="0.71989118822458753"/>
        </c:manualLayout>
      </c:layout>
      <c:lineChart>
        <c:grouping val="standard"/>
        <c:varyColors val="0"/>
        <c:ser>
          <c:idx val="0"/>
          <c:order val="0"/>
          <c:tx>
            <c:strRef>
              <c:f>Sheet1!$B$1</c:f>
              <c:strCache>
                <c:ptCount val="1"/>
                <c:pt idx="0">
                  <c:v>Price</c:v>
                </c:pt>
              </c:strCache>
            </c:strRef>
          </c:tx>
          <c:cat>
            <c:strRef>
              <c:f>Sheet1!$A$2:$A$4</c:f>
              <c:strCache>
                <c:ptCount val="3"/>
                <c:pt idx="0">
                  <c:v>Quarter 4</c:v>
                </c:pt>
                <c:pt idx="1">
                  <c:v>Quarter 5</c:v>
                </c:pt>
                <c:pt idx="2">
                  <c:v>Quarter 6</c:v>
                </c:pt>
              </c:strCache>
            </c:strRef>
          </c:cat>
          <c:val>
            <c:numRef>
              <c:f>Sheet1!$B$2:$B$4</c:f>
              <c:numCache>
                <c:formatCode>_("$"* #,##0_);_("$"* \(#,##0\);_("$"* "-"??_);_(@_)</c:formatCode>
                <c:ptCount val="3"/>
                <c:pt idx="0">
                  <c:v>1299</c:v>
                </c:pt>
                <c:pt idx="1">
                  <c:v>1549</c:v>
                </c:pt>
                <c:pt idx="2">
                  <c:v>1599</c:v>
                </c:pt>
              </c:numCache>
            </c:numRef>
          </c:val>
          <c:smooth val="0"/>
          <c:extLst xmlns:c16r2="http://schemas.microsoft.com/office/drawing/2015/06/chart">
            <c:ext xmlns:c16="http://schemas.microsoft.com/office/drawing/2014/chart" uri="{C3380CC4-5D6E-409C-BE32-E72D297353CC}">
              <c16:uniqueId val="{00000000-1C61-8946-83B2-E959EB9FE6E0}"/>
            </c:ext>
          </c:extLst>
        </c:ser>
        <c:dLbls>
          <c:showLegendKey val="0"/>
          <c:showVal val="0"/>
          <c:showCatName val="0"/>
          <c:showSerName val="0"/>
          <c:showPercent val="0"/>
          <c:showBubbleSize val="0"/>
        </c:dLbls>
        <c:marker val="1"/>
        <c:smooth val="0"/>
        <c:axId val="186207232"/>
        <c:axId val="186213120"/>
      </c:lineChart>
      <c:catAx>
        <c:axId val="186207232"/>
        <c:scaling>
          <c:orientation val="minMax"/>
        </c:scaling>
        <c:delete val="0"/>
        <c:axPos val="b"/>
        <c:numFmt formatCode="General" sourceLinked="0"/>
        <c:majorTickMark val="out"/>
        <c:minorTickMark val="none"/>
        <c:tickLblPos val="nextTo"/>
        <c:crossAx val="186213120"/>
        <c:crosses val="autoZero"/>
        <c:auto val="1"/>
        <c:lblAlgn val="ctr"/>
        <c:lblOffset val="100"/>
        <c:noMultiLvlLbl val="0"/>
      </c:catAx>
      <c:valAx>
        <c:axId val="186213120"/>
        <c:scaling>
          <c:orientation val="minMax"/>
        </c:scaling>
        <c:delete val="0"/>
        <c:axPos val="l"/>
        <c:majorGridlines/>
        <c:numFmt formatCode="_(&quot;$&quot;* #,##0_);_(&quot;$&quot;* \(#,##0\);_(&quot;$&quot;* &quot;-&quot;??_);_(@_)" sourceLinked="1"/>
        <c:majorTickMark val="out"/>
        <c:minorTickMark val="none"/>
        <c:tickLblPos val="nextTo"/>
        <c:crossAx val="186207232"/>
        <c:crosses val="autoZero"/>
        <c:crossBetween val="between"/>
      </c:valAx>
    </c:plotArea>
    <c:legend>
      <c:legendPos val="r"/>
      <c:layout/>
      <c:overlay val="0"/>
    </c:legend>
    <c:plotVisOnly val="1"/>
    <c:dispBlanksAs val="gap"/>
    <c:showDLblsOverMax val="0"/>
  </c:chart>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48127612573304623"/>
          <c:y val="8.7060103667946032E-2"/>
          <c:w val="0.50538167216896213"/>
          <c:h val="0.71989118822458786"/>
        </c:manualLayout>
      </c:layout>
      <c:lineChart>
        <c:grouping val="standard"/>
        <c:varyColors val="0"/>
        <c:ser>
          <c:idx val="0"/>
          <c:order val="0"/>
          <c:tx>
            <c:strRef>
              <c:f>Sheet1!$B$1</c:f>
              <c:strCache>
                <c:ptCount val="1"/>
                <c:pt idx="0">
                  <c:v>Price</c:v>
                </c:pt>
              </c:strCache>
            </c:strRef>
          </c:tx>
          <c:cat>
            <c:strRef>
              <c:f>Sheet1!$A$2:$A$4</c:f>
              <c:strCache>
                <c:ptCount val="3"/>
                <c:pt idx="0">
                  <c:v>Quarter 4</c:v>
                </c:pt>
                <c:pt idx="1">
                  <c:v>Quarter 5</c:v>
                </c:pt>
                <c:pt idx="2">
                  <c:v>Quarter 6</c:v>
                </c:pt>
              </c:strCache>
            </c:strRef>
          </c:cat>
          <c:val>
            <c:numRef>
              <c:f>Sheet1!$B$2:$B$4</c:f>
              <c:numCache>
                <c:formatCode>_("$"* #,##0_);_("$"* \(#,##0\);_("$"* "-"??_);_(@_)</c:formatCode>
                <c:ptCount val="3"/>
                <c:pt idx="0">
                  <c:v>1399</c:v>
                </c:pt>
                <c:pt idx="1">
                  <c:v>1399</c:v>
                </c:pt>
                <c:pt idx="2">
                  <c:v>1699</c:v>
                </c:pt>
              </c:numCache>
            </c:numRef>
          </c:val>
          <c:smooth val="0"/>
          <c:extLst xmlns:c16r2="http://schemas.microsoft.com/office/drawing/2015/06/chart">
            <c:ext xmlns:c16="http://schemas.microsoft.com/office/drawing/2014/chart" uri="{C3380CC4-5D6E-409C-BE32-E72D297353CC}">
              <c16:uniqueId val="{00000000-1C61-8946-83B2-E959EB9FE6E0}"/>
            </c:ext>
          </c:extLst>
        </c:ser>
        <c:dLbls>
          <c:showLegendKey val="0"/>
          <c:showVal val="0"/>
          <c:showCatName val="0"/>
          <c:showSerName val="0"/>
          <c:showPercent val="0"/>
          <c:showBubbleSize val="0"/>
        </c:dLbls>
        <c:marker val="1"/>
        <c:smooth val="0"/>
        <c:axId val="186225408"/>
        <c:axId val="186226944"/>
      </c:lineChart>
      <c:catAx>
        <c:axId val="186225408"/>
        <c:scaling>
          <c:orientation val="minMax"/>
        </c:scaling>
        <c:delete val="0"/>
        <c:axPos val="b"/>
        <c:numFmt formatCode="General" sourceLinked="0"/>
        <c:majorTickMark val="out"/>
        <c:minorTickMark val="none"/>
        <c:tickLblPos val="nextTo"/>
        <c:crossAx val="186226944"/>
        <c:crosses val="autoZero"/>
        <c:auto val="1"/>
        <c:lblAlgn val="ctr"/>
        <c:lblOffset val="100"/>
        <c:noMultiLvlLbl val="0"/>
      </c:catAx>
      <c:valAx>
        <c:axId val="186226944"/>
        <c:scaling>
          <c:orientation val="minMax"/>
        </c:scaling>
        <c:delete val="0"/>
        <c:axPos val="l"/>
        <c:majorGridlines/>
        <c:numFmt formatCode="_(&quot;$&quot;* #,##0_);_(&quot;$&quot;* \(#,##0\);_(&quot;$&quot;* &quot;-&quot;??_);_(@_)" sourceLinked="1"/>
        <c:majorTickMark val="out"/>
        <c:minorTickMark val="none"/>
        <c:tickLblPos val="nextTo"/>
        <c:crossAx val="186225408"/>
        <c:crosses val="autoZero"/>
        <c:crossBetween val="between"/>
      </c:valAx>
    </c:plotArea>
    <c:legend>
      <c:legendPos val="r"/>
      <c:layout/>
      <c:overlay val="0"/>
    </c:legend>
    <c:plotVisOnly val="1"/>
    <c:dispBlanksAs val="gap"/>
    <c:showDLblsOverMax val="0"/>
  </c:chart>
  <c:txPr>
    <a:bodyPr/>
    <a:lstStyle/>
    <a:p>
      <a:pPr>
        <a:defRPr sz="1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FFFD21F-F06B-5742-B8EF-6107B76F51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604F32B1-5F21-344D-8F97-EA3284A2D3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C99A1F-E066-E34C-BECB-B2E0A4BE8900}" type="datetimeFigureOut">
              <a:rPr lang="en-US" smtClean="0"/>
              <a:pPr/>
              <a:t>9/9/2021</a:t>
            </a:fld>
            <a:endParaRPr lang="en-US"/>
          </a:p>
        </p:txBody>
      </p:sp>
      <p:sp>
        <p:nvSpPr>
          <p:cNvPr id="4" name="Footer Placeholder 3">
            <a:extLst>
              <a:ext uri="{FF2B5EF4-FFF2-40B4-BE49-F238E27FC236}">
                <a16:creationId xmlns:a16="http://schemas.microsoft.com/office/drawing/2014/main" xmlns="" id="{E9920E94-C3E1-B941-A543-FA91240837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0559EEA4-480E-7C49-BC0E-6FBE87609A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094A0-95FC-9D46-89B2-8C7882A7E8C0}" type="slidenum">
              <a:rPr lang="en-US" smtClean="0"/>
              <a:pPr/>
              <a:t>‹#›</a:t>
            </a:fld>
            <a:endParaRPr lang="en-US"/>
          </a:p>
        </p:txBody>
      </p:sp>
    </p:spTree>
    <p:extLst>
      <p:ext uri="{BB962C8B-B14F-4D97-AF65-F5344CB8AC3E}">
        <p14:creationId xmlns:p14="http://schemas.microsoft.com/office/powerpoint/2010/main" val="4080481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90652-17A3-4C46-86E8-1380FDCA8246}" type="datetimeFigureOut">
              <a:rPr lang="en-US" smtClean="0"/>
              <a:pPr/>
              <a:t>9/9/2021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5A839-AB80-4709-92FA-7D7A7DE45CE8}" type="slidenum">
              <a:rPr lang="en-US" smtClean="0"/>
              <a:pPr/>
              <a:t>‹#›</a:t>
            </a:fld>
            <a:endParaRPr lang="en-US"/>
          </a:p>
        </p:txBody>
      </p:sp>
    </p:spTree>
    <p:extLst>
      <p:ext uri="{BB962C8B-B14F-4D97-AF65-F5344CB8AC3E}">
        <p14:creationId xmlns:p14="http://schemas.microsoft.com/office/powerpoint/2010/main" val="172941857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a:t>
            </a:r>
            <a:r>
              <a:rPr lang="en-US" baseline="0" dirty="0"/>
              <a:t> PowerPoint theme (background, font, and colors) can be changed using the Design tab above</a:t>
            </a:r>
            <a:endParaRPr lang="en-US" dirty="0"/>
          </a:p>
        </p:txBody>
      </p:sp>
    </p:spTree>
    <p:extLst>
      <p:ext uri="{BB962C8B-B14F-4D97-AF65-F5344CB8AC3E}">
        <p14:creationId xmlns:p14="http://schemas.microsoft.com/office/powerpoint/2010/main" val="3596358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a:t>
            </a:r>
            <a:r>
              <a:rPr lang="en-US" baseline="0" dirty="0"/>
              <a:t> slide above showcases your brand management and pricing plans for the future. Customize this slide to portray your future plans for brands. The pricing table data can be edited by right-clicking on the table and selecting Edit Data.</a:t>
            </a:r>
            <a:endParaRPr lang="en-US" dirty="0"/>
          </a:p>
        </p:txBody>
      </p:sp>
    </p:spTree>
    <p:extLst>
      <p:ext uri="{BB962C8B-B14F-4D97-AF65-F5344CB8AC3E}">
        <p14:creationId xmlns:p14="http://schemas.microsoft.com/office/powerpoint/2010/main" val="1906026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Update the table above to reflect your store and sales</a:t>
            </a:r>
            <a:r>
              <a:rPr lang="en-US" baseline="0" dirty="0"/>
              <a:t> person plans for the future, as well as your projected demand.</a:t>
            </a:r>
            <a:endParaRPr lang="en-US" dirty="0"/>
          </a:p>
        </p:txBody>
      </p:sp>
    </p:spTree>
    <p:extLst>
      <p:ext uri="{BB962C8B-B14F-4D97-AF65-F5344CB8AC3E}">
        <p14:creationId xmlns:p14="http://schemas.microsoft.com/office/powerpoint/2010/main" val="814527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25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064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3535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441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income statement</a:t>
            </a:r>
            <a:r>
              <a:rPr lang="en-US" baseline="0" dirty="0"/>
              <a:t> can be exported from the game in Quarter 4 (located under Performance Report – Income Statement). Use the export button at the at the top right of the workspace to open Excel, then copy and paste to the slide above</a:t>
            </a:r>
            <a:endParaRPr lang="en-US" dirty="0"/>
          </a:p>
        </p:txBody>
      </p:sp>
    </p:spTree>
    <p:extLst>
      <p:ext uri="{BB962C8B-B14F-4D97-AF65-F5344CB8AC3E}">
        <p14:creationId xmlns:p14="http://schemas.microsoft.com/office/powerpoint/2010/main" val="2653233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image above can be exported from the game software by</a:t>
            </a:r>
            <a:r>
              <a:rPr lang="en-US" baseline="0" dirty="0"/>
              <a:t> navigating back to Quarter 3 (located under Performance Report – Market Share). Use the save button to save the image to your PC, then add it to the slide above.</a:t>
            </a:r>
            <a:endParaRPr lang="en-US" dirty="0"/>
          </a:p>
        </p:txBody>
      </p:sp>
    </p:spTree>
    <p:extLst>
      <p:ext uri="{BB962C8B-B14F-4D97-AF65-F5344CB8AC3E}">
        <p14:creationId xmlns:p14="http://schemas.microsoft.com/office/powerpoint/2010/main" val="773047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images above can be found in Quarter, under Performance Report – Strategic Graphs. Click on the individual graphs to view</a:t>
            </a:r>
            <a:r>
              <a:rPr lang="en-US" baseline="0" dirty="0"/>
              <a:t> bar graphs as well. You can choose several graphs that highlight past performance from this section to include on the slide above.</a:t>
            </a:r>
            <a:endParaRPr lang="en-US" dirty="0"/>
          </a:p>
        </p:txBody>
      </p:sp>
    </p:spTree>
    <p:extLst>
      <p:ext uri="{BB962C8B-B14F-4D97-AF65-F5344CB8AC3E}">
        <p14:creationId xmlns:p14="http://schemas.microsoft.com/office/powerpoint/2010/main" val="2396625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table above can be filled out with information on your competitors. This information can all be found under</a:t>
            </a:r>
            <a:r>
              <a:rPr lang="en-US" baseline="0" dirty="0"/>
              <a:t> the Marketing Research menu item in the game. Look under Marketing Research – Competitors’ Profiles for a summary report of the market. Insert or Delete rows/columns by right-clicking on the table or use the Table Tools tab.</a:t>
            </a:r>
            <a:endParaRPr lang="en-US" dirty="0"/>
          </a:p>
        </p:txBody>
      </p:sp>
    </p:spTree>
    <p:extLst>
      <p:ext uri="{BB962C8B-B14F-4D97-AF65-F5344CB8AC3E}">
        <p14:creationId xmlns:p14="http://schemas.microsoft.com/office/powerpoint/2010/main" val="2052396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a:t>
            </a:r>
            <a:r>
              <a:rPr lang="en-US" baseline="0" dirty="0"/>
              <a:t> tables above can be used to document a SWOT analysis for your company. </a:t>
            </a:r>
            <a:endParaRPr lang="en-US" dirty="0"/>
          </a:p>
        </p:txBody>
      </p:sp>
    </p:spTree>
    <p:extLst>
      <p:ext uri="{BB962C8B-B14F-4D97-AF65-F5344CB8AC3E}">
        <p14:creationId xmlns:p14="http://schemas.microsoft.com/office/powerpoint/2010/main" val="2389516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defTabSz="931774">
              <a:defRPr/>
            </a:pPr>
            <a:r>
              <a:rPr lang="en-US" dirty="0"/>
              <a:t>Briefly outline your strategies for the future on the slide above.</a:t>
            </a:r>
          </a:p>
        </p:txBody>
      </p:sp>
    </p:spTree>
    <p:extLst>
      <p:ext uri="{BB962C8B-B14F-4D97-AF65-F5344CB8AC3E}">
        <p14:creationId xmlns:p14="http://schemas.microsoft.com/office/powerpoint/2010/main" val="66140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459713-9273-6D4A-B20A-719AFFE710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8273305-7B01-AF40-A010-AC223E76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CF9625B-94DE-6B47-AD55-83427A55516C}"/>
              </a:ext>
            </a:extLst>
          </p:cNvPr>
          <p:cNvSpPr>
            <a:spLocks noGrp="1"/>
          </p:cNvSpPr>
          <p:nvPr>
            <p:ph type="dt" sz="half" idx="10"/>
          </p:nvPr>
        </p:nvSpPr>
        <p:spPr>
          <a:xfrm>
            <a:off x="838200" y="6356350"/>
            <a:ext cx="2743200" cy="365125"/>
          </a:xfrm>
          <a:prstGeom prst="rect">
            <a:avLst/>
          </a:prstGeom>
        </p:spPr>
        <p:txBody>
          <a:bodyPr/>
          <a:lstStyle/>
          <a:p>
            <a:pPr>
              <a:defRPr/>
            </a:pPr>
            <a:endParaRPr lang="en-US"/>
          </a:p>
        </p:txBody>
      </p:sp>
      <p:sp>
        <p:nvSpPr>
          <p:cNvPr id="5" name="Footer Placeholder 4">
            <a:extLst>
              <a:ext uri="{FF2B5EF4-FFF2-40B4-BE49-F238E27FC236}">
                <a16:creationId xmlns:a16="http://schemas.microsoft.com/office/drawing/2014/main" xmlns="" id="{52FEA322-C694-5843-9A2A-3491E18F91B0}"/>
              </a:ext>
            </a:extLst>
          </p:cNvPr>
          <p:cNvSpPr>
            <a:spLocks noGrp="1"/>
          </p:cNvSpPr>
          <p:nvPr>
            <p:ph type="ftr" sz="quarter" idx="11"/>
          </p:nvPr>
        </p:nvSpPr>
        <p:spPr>
          <a:xfrm>
            <a:off x="4038600" y="6356350"/>
            <a:ext cx="4114800" cy="365125"/>
          </a:xfrm>
          <a:prstGeom prst="rect">
            <a:avLst/>
          </a:prstGeom>
        </p:spPr>
        <p:txBody>
          <a:bodyPr/>
          <a:lstStyle/>
          <a:p>
            <a:pPr>
              <a:defRPr/>
            </a:pPr>
            <a:endParaRPr lang="en-US"/>
          </a:p>
        </p:txBody>
      </p:sp>
      <p:sp>
        <p:nvSpPr>
          <p:cNvPr id="6" name="Slide Number Placeholder 5">
            <a:extLst>
              <a:ext uri="{FF2B5EF4-FFF2-40B4-BE49-F238E27FC236}">
                <a16:creationId xmlns:a16="http://schemas.microsoft.com/office/drawing/2014/main" xmlns="" id="{6093621F-9B1D-514C-8117-A258F7269F58}"/>
              </a:ext>
            </a:extLst>
          </p:cNvPr>
          <p:cNvSpPr>
            <a:spLocks noGrp="1"/>
          </p:cNvSpPr>
          <p:nvPr>
            <p:ph type="sldNum" sz="quarter" idx="12"/>
          </p:nvPr>
        </p:nvSpPr>
        <p:spPr>
          <a:xfrm>
            <a:off x="8610600" y="6356350"/>
            <a:ext cx="2743200" cy="365125"/>
          </a:xfrm>
          <a:prstGeom prst="rect">
            <a:avLst/>
          </a:prstGeom>
        </p:spPr>
        <p:txBody>
          <a:bodyPr/>
          <a:lstStyle/>
          <a:p>
            <a:fld id="{3E55C01C-5BA5-467C-A190-4FE8259954DA}" type="slidenum">
              <a:rPr lang="en-US" altLang="en-US" smtClean="0"/>
              <a:pPr/>
              <a:t>‹#›</a:t>
            </a:fld>
            <a:endParaRPr lang="en-US" altLang="en-US"/>
          </a:p>
        </p:txBody>
      </p:sp>
    </p:spTree>
    <p:extLst>
      <p:ext uri="{BB962C8B-B14F-4D97-AF65-F5344CB8AC3E}">
        <p14:creationId xmlns:p14="http://schemas.microsoft.com/office/powerpoint/2010/main" val="3815090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D1FAC-6C21-BB4E-8455-BC3D944066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EBBE84B-70BE-1045-B6AE-5CE39A6C3D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2507F6C-9329-9E4B-998C-43B271EAEE6E}"/>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5" name="Footer Placeholder 4">
            <a:extLst>
              <a:ext uri="{FF2B5EF4-FFF2-40B4-BE49-F238E27FC236}">
                <a16:creationId xmlns:a16="http://schemas.microsoft.com/office/drawing/2014/main" xmlns="" id="{8E49BD30-3DF3-6848-9A3E-159916317A54}"/>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6" name="Slide Number Placeholder 5">
            <a:extLst>
              <a:ext uri="{FF2B5EF4-FFF2-40B4-BE49-F238E27FC236}">
                <a16:creationId xmlns:a16="http://schemas.microsoft.com/office/drawing/2014/main" xmlns="" id="{A902D829-49F1-BF4D-AEDF-046C54BB2C3C}"/>
              </a:ext>
            </a:extLst>
          </p:cNvPr>
          <p:cNvSpPr>
            <a:spLocks noGrp="1"/>
          </p:cNvSpPr>
          <p:nvPr>
            <p:ph type="sldNum" sz="quarter" idx="12"/>
          </p:nvPr>
        </p:nvSpPr>
        <p:spPr>
          <a:xfrm>
            <a:off x="8610600" y="6356350"/>
            <a:ext cx="2743200" cy="365125"/>
          </a:xfrm>
          <a:prstGeom prst="rect">
            <a:avLst/>
          </a:prstGeom>
        </p:spPr>
        <p:txBody>
          <a:bodyPr/>
          <a:lstStyle/>
          <a:p>
            <a:fld id="{37B934F3-6F56-48DF-A893-3151FD7110D0}"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373072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771E786-CFB8-3740-B4ED-AE452387E5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858DB1E-81C6-2146-8A66-0E3AD3250F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6AF7012-8A44-F843-BEBF-F1A3074BAA2A}"/>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5" name="Footer Placeholder 4">
            <a:extLst>
              <a:ext uri="{FF2B5EF4-FFF2-40B4-BE49-F238E27FC236}">
                <a16:creationId xmlns:a16="http://schemas.microsoft.com/office/drawing/2014/main" xmlns="" id="{CDD944FC-8219-2545-B728-35184FAD3B0B}"/>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6" name="Slide Number Placeholder 5">
            <a:extLst>
              <a:ext uri="{FF2B5EF4-FFF2-40B4-BE49-F238E27FC236}">
                <a16:creationId xmlns:a16="http://schemas.microsoft.com/office/drawing/2014/main" xmlns="" id="{D2DDC2B1-F283-D845-B2D8-B11503BABC9D}"/>
              </a:ext>
            </a:extLst>
          </p:cNvPr>
          <p:cNvSpPr>
            <a:spLocks noGrp="1"/>
          </p:cNvSpPr>
          <p:nvPr>
            <p:ph type="sldNum" sz="quarter" idx="12"/>
          </p:nvPr>
        </p:nvSpPr>
        <p:spPr>
          <a:xfrm>
            <a:off x="8610600" y="6356350"/>
            <a:ext cx="2743200" cy="365125"/>
          </a:xfrm>
          <a:prstGeom prst="rect">
            <a:avLst/>
          </a:prstGeom>
        </p:spPr>
        <p:txBody>
          <a:bodyPr/>
          <a:lstStyle/>
          <a:p>
            <a:fld id="{44B625B7-A09C-4465-8F77-27B9B7754BCF}"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10379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2829BC-2459-8B4C-9942-5382BD42B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D2109F6-20A0-474A-A7E3-08B946E09A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D9CCFC7-8DE9-214D-8F67-F41F9D0C3B6B}"/>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5" name="Footer Placeholder 4">
            <a:extLst>
              <a:ext uri="{FF2B5EF4-FFF2-40B4-BE49-F238E27FC236}">
                <a16:creationId xmlns:a16="http://schemas.microsoft.com/office/drawing/2014/main" xmlns="" id="{BC0621D4-AB1B-F84D-BD8C-FD66D49B7AC7}"/>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6" name="Slide Number Placeholder 5">
            <a:extLst>
              <a:ext uri="{FF2B5EF4-FFF2-40B4-BE49-F238E27FC236}">
                <a16:creationId xmlns:a16="http://schemas.microsoft.com/office/drawing/2014/main" xmlns="" id="{619A94CD-1D44-4944-BE8C-299355D30FA4}"/>
              </a:ext>
            </a:extLst>
          </p:cNvPr>
          <p:cNvSpPr>
            <a:spLocks noGrp="1"/>
          </p:cNvSpPr>
          <p:nvPr>
            <p:ph type="sldNum" sz="quarter" idx="12"/>
          </p:nvPr>
        </p:nvSpPr>
        <p:spPr>
          <a:xfrm>
            <a:off x="8610600" y="6356350"/>
            <a:ext cx="2743200" cy="365125"/>
          </a:xfrm>
          <a:prstGeom prst="rect">
            <a:avLst/>
          </a:prstGeom>
        </p:spPr>
        <p:txBody>
          <a:bodyPr/>
          <a:lstStyle/>
          <a:p>
            <a:fld id="{058F4D24-87C7-4376-B923-953B1954BBEE}"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369798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7F0C50-F8F7-DF4B-9EC9-CDE3ED830B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EDF1749-24F1-1044-B370-F59442535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850EC02-3C71-234A-B4B8-07158E41786D}"/>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5" name="Footer Placeholder 4">
            <a:extLst>
              <a:ext uri="{FF2B5EF4-FFF2-40B4-BE49-F238E27FC236}">
                <a16:creationId xmlns:a16="http://schemas.microsoft.com/office/drawing/2014/main" xmlns="" id="{A85217BD-5205-D54B-9889-260E9669F42D}"/>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6" name="Slide Number Placeholder 5">
            <a:extLst>
              <a:ext uri="{FF2B5EF4-FFF2-40B4-BE49-F238E27FC236}">
                <a16:creationId xmlns:a16="http://schemas.microsoft.com/office/drawing/2014/main" xmlns="" id="{47D6A23A-6A6C-6C47-8E02-85E42CE926B7}"/>
              </a:ext>
            </a:extLst>
          </p:cNvPr>
          <p:cNvSpPr>
            <a:spLocks noGrp="1"/>
          </p:cNvSpPr>
          <p:nvPr>
            <p:ph type="sldNum" sz="quarter" idx="12"/>
          </p:nvPr>
        </p:nvSpPr>
        <p:spPr>
          <a:xfrm>
            <a:off x="8610600" y="6356350"/>
            <a:ext cx="2743200" cy="365125"/>
          </a:xfrm>
          <a:prstGeom prst="rect">
            <a:avLst/>
          </a:prstGeom>
        </p:spPr>
        <p:txBody>
          <a:bodyPr/>
          <a:lstStyle/>
          <a:p>
            <a:fld id="{7CEA4BC0-B297-4FD9-AD14-D892ECB03288}"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4003624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1BC330-5CE0-CA4A-8D05-1E10D5A15B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8FD43EA-1DCD-A64D-BD03-9425F4E705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EEFEFDC-595B-0645-B4A9-709BB8DD31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2B2F454-43F7-4D4A-94CB-38035983B125}"/>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6" name="Footer Placeholder 5">
            <a:extLst>
              <a:ext uri="{FF2B5EF4-FFF2-40B4-BE49-F238E27FC236}">
                <a16:creationId xmlns:a16="http://schemas.microsoft.com/office/drawing/2014/main" xmlns="" id="{80708C7E-DB37-6A41-A6CF-116226F95E84}"/>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7" name="Slide Number Placeholder 6">
            <a:extLst>
              <a:ext uri="{FF2B5EF4-FFF2-40B4-BE49-F238E27FC236}">
                <a16:creationId xmlns:a16="http://schemas.microsoft.com/office/drawing/2014/main" xmlns="" id="{725E07A0-7556-F84A-9FB9-7F454AD2AB85}"/>
              </a:ext>
            </a:extLst>
          </p:cNvPr>
          <p:cNvSpPr>
            <a:spLocks noGrp="1"/>
          </p:cNvSpPr>
          <p:nvPr>
            <p:ph type="sldNum" sz="quarter" idx="12"/>
          </p:nvPr>
        </p:nvSpPr>
        <p:spPr>
          <a:xfrm>
            <a:off x="8610600" y="6356350"/>
            <a:ext cx="2743200" cy="365125"/>
          </a:xfrm>
          <a:prstGeom prst="rect">
            <a:avLst/>
          </a:prstGeom>
        </p:spPr>
        <p:txBody>
          <a:bodyPr/>
          <a:lstStyle/>
          <a:p>
            <a:fld id="{7405EA87-448C-47EB-A5BF-D45CA2D54D3C}"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141649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6ABCA6-B2D1-E948-9E39-3DA4A6DAF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6C47782-6437-5C45-941C-9B0D2A0FB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D73EC81E-8885-0744-8B33-AFFE64DE09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DC2AFCB-9A63-4F4A-9403-0B065C29B9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74C04CC1-B8D3-7241-ABF6-39DF39C007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92C93E0-9704-A340-A6BD-FC14A9ACC1D1}"/>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8" name="Footer Placeholder 7">
            <a:extLst>
              <a:ext uri="{FF2B5EF4-FFF2-40B4-BE49-F238E27FC236}">
                <a16:creationId xmlns:a16="http://schemas.microsoft.com/office/drawing/2014/main" xmlns="" id="{DCD3E80D-3D5B-D34A-93C1-8621C22E41DD}"/>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9" name="Slide Number Placeholder 8">
            <a:extLst>
              <a:ext uri="{FF2B5EF4-FFF2-40B4-BE49-F238E27FC236}">
                <a16:creationId xmlns:a16="http://schemas.microsoft.com/office/drawing/2014/main" xmlns="" id="{C4A4D292-A2E8-9141-8D4F-6F14662151FF}"/>
              </a:ext>
            </a:extLst>
          </p:cNvPr>
          <p:cNvSpPr>
            <a:spLocks noGrp="1"/>
          </p:cNvSpPr>
          <p:nvPr>
            <p:ph type="sldNum" sz="quarter" idx="12"/>
          </p:nvPr>
        </p:nvSpPr>
        <p:spPr>
          <a:xfrm>
            <a:off x="8610600" y="6356350"/>
            <a:ext cx="2743200" cy="365125"/>
          </a:xfrm>
          <a:prstGeom prst="rect">
            <a:avLst/>
          </a:prstGeom>
        </p:spPr>
        <p:txBody>
          <a:bodyPr/>
          <a:lstStyle/>
          <a:p>
            <a:fld id="{B903BEF8-8A12-4372-9CEC-88104081EF39}"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67052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C56C4-6298-5443-999A-9A9EE8CDE269}"/>
              </a:ext>
            </a:extLst>
          </p:cNvPr>
          <p:cNvSpPr>
            <a:spLocks noGrp="1"/>
          </p:cNvSpPr>
          <p:nvPr>
            <p:ph type="title"/>
          </p:nvPr>
        </p:nvSpPr>
        <p:spPr>
          <a:xfrm>
            <a:off x="0" y="0"/>
            <a:ext cx="12192000" cy="1325563"/>
          </a:xfrm>
          <a:solidFill>
            <a:srgbClr val="345EA8"/>
          </a:solidFill>
        </p:spPr>
        <p:txBody>
          <a:bodyPr lIns="457200">
            <a:normAutofit/>
          </a:bodyPr>
          <a:lstStyle>
            <a:lvl1pPr>
              <a:defRPr sz="320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xmlns="" id="{B9A137F1-6E28-D849-8ED1-705402A40986}"/>
              </a:ext>
            </a:extLst>
          </p:cNvPr>
          <p:cNvSpPr>
            <a:spLocks noGrp="1"/>
          </p:cNvSpPr>
          <p:nvPr>
            <p:ph type="ftr" sz="quarter" idx="11"/>
          </p:nvPr>
        </p:nvSpPr>
        <p:spPr>
          <a:xfrm>
            <a:off x="0" y="6492873"/>
            <a:ext cx="12192000" cy="365125"/>
          </a:xfrm>
          <a:prstGeom prst="rect">
            <a:avLst/>
          </a:prstGeom>
          <a:solidFill>
            <a:srgbClr val="E5EFDA"/>
          </a:solidFill>
        </p:spPr>
        <p:txBody>
          <a:bodyPr/>
          <a:lstStyle/>
          <a:p>
            <a:pPr>
              <a:defRPr/>
            </a:pPr>
            <a:endParaRPr lang="en-US" dirty="0">
              <a:solidFill>
                <a:srgbClr val="A6B727"/>
              </a:solidFill>
            </a:endParaRPr>
          </a:p>
        </p:txBody>
      </p:sp>
      <p:sp>
        <p:nvSpPr>
          <p:cNvPr id="5" name="Slide Number Placeholder 4">
            <a:extLst>
              <a:ext uri="{FF2B5EF4-FFF2-40B4-BE49-F238E27FC236}">
                <a16:creationId xmlns:a16="http://schemas.microsoft.com/office/drawing/2014/main" xmlns="" id="{52F19F84-780F-FD41-9062-E01D518D1E73}"/>
              </a:ext>
            </a:extLst>
          </p:cNvPr>
          <p:cNvSpPr>
            <a:spLocks noGrp="1"/>
          </p:cNvSpPr>
          <p:nvPr>
            <p:ph type="sldNum" sz="quarter" idx="12"/>
          </p:nvPr>
        </p:nvSpPr>
        <p:spPr>
          <a:xfrm>
            <a:off x="9320463" y="6492874"/>
            <a:ext cx="2743200" cy="365125"/>
          </a:xfrm>
          <a:prstGeom prst="rect">
            <a:avLst/>
          </a:prstGeom>
        </p:spPr>
        <p:txBody>
          <a:bodyPr/>
          <a:lstStyle/>
          <a:p>
            <a:pPr algn="r"/>
            <a:fld id="{4D8F70CE-3F72-42EB-81CB-776146268AED}" type="slidenum">
              <a:rPr lang="en-US" altLang="en-US" smtClean="0">
                <a:solidFill>
                  <a:srgbClr val="A6B727"/>
                </a:solidFill>
              </a:rPr>
              <a:pPr algn="r"/>
              <a:t>‹#›</a:t>
            </a:fld>
            <a:endParaRPr lang="en-US" altLang="en-US" dirty="0">
              <a:solidFill>
                <a:srgbClr val="A6B727"/>
              </a:solidFill>
            </a:endParaRPr>
          </a:p>
        </p:txBody>
      </p:sp>
    </p:spTree>
    <p:extLst>
      <p:ext uri="{BB962C8B-B14F-4D97-AF65-F5344CB8AC3E}">
        <p14:creationId xmlns:p14="http://schemas.microsoft.com/office/powerpoint/2010/main" val="386881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7F9A31E-07A1-E54C-9B9C-75C035D7B8BE}"/>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3" name="Footer Placeholder 2">
            <a:extLst>
              <a:ext uri="{FF2B5EF4-FFF2-40B4-BE49-F238E27FC236}">
                <a16:creationId xmlns:a16="http://schemas.microsoft.com/office/drawing/2014/main" xmlns="" id="{C606F249-A86E-8742-AF7B-0357C86E780F}"/>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4" name="Slide Number Placeholder 3">
            <a:extLst>
              <a:ext uri="{FF2B5EF4-FFF2-40B4-BE49-F238E27FC236}">
                <a16:creationId xmlns:a16="http://schemas.microsoft.com/office/drawing/2014/main" xmlns="" id="{3566D2D1-2253-4942-B488-A3DF981A9696}"/>
              </a:ext>
            </a:extLst>
          </p:cNvPr>
          <p:cNvSpPr>
            <a:spLocks noGrp="1"/>
          </p:cNvSpPr>
          <p:nvPr>
            <p:ph type="sldNum" sz="quarter" idx="12"/>
          </p:nvPr>
        </p:nvSpPr>
        <p:spPr>
          <a:xfrm>
            <a:off x="8610600" y="6356350"/>
            <a:ext cx="2743200" cy="365125"/>
          </a:xfrm>
          <a:prstGeom prst="rect">
            <a:avLst/>
          </a:prstGeom>
        </p:spPr>
        <p:txBody>
          <a:bodyPr/>
          <a:lstStyle/>
          <a:p>
            <a:fld id="{68AF15A9-9EBB-458F-A436-EDB3B87C5008}"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1811034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E4A78A-4B3C-C74D-A591-F5F532D16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9B55B7A-1DE4-1C4A-BF55-6F9633E58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4E779C7-750A-F04E-8CE9-E0C170049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ABE97AE-6BB3-BD4C-B9EB-951CB70AC334}"/>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6" name="Footer Placeholder 5">
            <a:extLst>
              <a:ext uri="{FF2B5EF4-FFF2-40B4-BE49-F238E27FC236}">
                <a16:creationId xmlns:a16="http://schemas.microsoft.com/office/drawing/2014/main" xmlns="" id="{571A4D9B-F36C-E74A-817C-4B1A14E3B16F}"/>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7" name="Slide Number Placeholder 6">
            <a:extLst>
              <a:ext uri="{FF2B5EF4-FFF2-40B4-BE49-F238E27FC236}">
                <a16:creationId xmlns:a16="http://schemas.microsoft.com/office/drawing/2014/main" xmlns="" id="{518F9D80-471F-D347-B932-2E02A9D68D23}"/>
              </a:ext>
            </a:extLst>
          </p:cNvPr>
          <p:cNvSpPr>
            <a:spLocks noGrp="1"/>
          </p:cNvSpPr>
          <p:nvPr>
            <p:ph type="sldNum" sz="quarter" idx="12"/>
          </p:nvPr>
        </p:nvSpPr>
        <p:spPr>
          <a:xfrm>
            <a:off x="8610600" y="6356350"/>
            <a:ext cx="2743200" cy="365125"/>
          </a:xfrm>
          <a:prstGeom prst="rect">
            <a:avLst/>
          </a:prstGeom>
        </p:spPr>
        <p:txBody>
          <a:bodyPr/>
          <a:lstStyle/>
          <a:p>
            <a:fld id="{96709D50-DAA9-4BCA-AA41-FB9C9A2A4D25}"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63493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3C90E0-D3E1-B04A-BF5D-EEA5690A8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291ED83-9212-0941-91C1-AD184F53E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730F08D-B76A-294A-A699-942F7A84A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337AD3C-2603-A140-ACCA-1775F2D03A30}"/>
              </a:ext>
            </a:extLst>
          </p:cNvPr>
          <p:cNvSpPr>
            <a:spLocks noGrp="1"/>
          </p:cNvSpPr>
          <p:nvPr>
            <p:ph type="dt" sz="half" idx="10"/>
          </p:nvPr>
        </p:nvSpPr>
        <p:spPr>
          <a:xfrm>
            <a:off x="838200" y="6356350"/>
            <a:ext cx="2743200" cy="365125"/>
          </a:xfrm>
          <a:prstGeom prst="rect">
            <a:avLst/>
          </a:prstGeom>
        </p:spPr>
        <p:txBody>
          <a:bodyPr/>
          <a:lstStyle/>
          <a:p>
            <a:pPr>
              <a:defRPr/>
            </a:pPr>
            <a:endParaRPr lang="en-US">
              <a:solidFill>
                <a:srgbClr val="A6B727"/>
              </a:solidFill>
            </a:endParaRPr>
          </a:p>
        </p:txBody>
      </p:sp>
      <p:sp>
        <p:nvSpPr>
          <p:cNvPr id="6" name="Footer Placeholder 5">
            <a:extLst>
              <a:ext uri="{FF2B5EF4-FFF2-40B4-BE49-F238E27FC236}">
                <a16:creationId xmlns:a16="http://schemas.microsoft.com/office/drawing/2014/main" xmlns="" id="{7453BA6C-7557-1045-9A69-987EBFFF23E1}"/>
              </a:ext>
            </a:extLst>
          </p:cNvPr>
          <p:cNvSpPr>
            <a:spLocks noGrp="1"/>
          </p:cNvSpPr>
          <p:nvPr>
            <p:ph type="ftr" sz="quarter" idx="11"/>
          </p:nvPr>
        </p:nvSpPr>
        <p:spPr>
          <a:xfrm>
            <a:off x="4038600" y="6356350"/>
            <a:ext cx="4114800" cy="365125"/>
          </a:xfrm>
          <a:prstGeom prst="rect">
            <a:avLst/>
          </a:prstGeom>
        </p:spPr>
        <p:txBody>
          <a:bodyPr/>
          <a:lstStyle/>
          <a:p>
            <a:pPr>
              <a:defRPr/>
            </a:pPr>
            <a:endParaRPr lang="en-US">
              <a:solidFill>
                <a:srgbClr val="A6B727"/>
              </a:solidFill>
            </a:endParaRPr>
          </a:p>
        </p:txBody>
      </p:sp>
      <p:sp>
        <p:nvSpPr>
          <p:cNvPr id="7" name="Slide Number Placeholder 6">
            <a:extLst>
              <a:ext uri="{FF2B5EF4-FFF2-40B4-BE49-F238E27FC236}">
                <a16:creationId xmlns:a16="http://schemas.microsoft.com/office/drawing/2014/main" xmlns="" id="{225237C5-48DC-034E-8D6E-CFA7DC15C9FB}"/>
              </a:ext>
            </a:extLst>
          </p:cNvPr>
          <p:cNvSpPr>
            <a:spLocks noGrp="1"/>
          </p:cNvSpPr>
          <p:nvPr>
            <p:ph type="sldNum" sz="quarter" idx="12"/>
          </p:nvPr>
        </p:nvSpPr>
        <p:spPr>
          <a:xfrm>
            <a:off x="8610600" y="6356350"/>
            <a:ext cx="2743200" cy="365125"/>
          </a:xfrm>
          <a:prstGeom prst="rect">
            <a:avLst/>
          </a:prstGeom>
        </p:spPr>
        <p:txBody>
          <a:bodyPr/>
          <a:lstStyle/>
          <a:p>
            <a:fld id="{5DACDEDD-4EE6-4A33-AB80-00402221117A}" type="slidenum">
              <a:rPr lang="en-US" altLang="en-US" smtClean="0">
                <a:solidFill>
                  <a:srgbClr val="A6B727"/>
                </a:solidFill>
              </a:rPr>
              <a:pPr/>
              <a:t>‹#›</a:t>
            </a:fld>
            <a:endParaRPr lang="en-US" altLang="en-US">
              <a:solidFill>
                <a:srgbClr val="A6B727"/>
              </a:solidFill>
            </a:endParaRPr>
          </a:p>
        </p:txBody>
      </p:sp>
    </p:spTree>
    <p:extLst>
      <p:ext uri="{BB962C8B-B14F-4D97-AF65-F5344CB8AC3E}">
        <p14:creationId xmlns:p14="http://schemas.microsoft.com/office/powerpoint/2010/main" val="209905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83A7629-1214-674F-8ACE-8F35B3C7202E}"/>
              </a:ext>
            </a:extLst>
          </p:cNvPr>
          <p:cNvSpPr>
            <a:spLocks noGrp="1"/>
          </p:cNvSpPr>
          <p:nvPr>
            <p:ph type="title"/>
          </p:nvPr>
        </p:nvSpPr>
        <p:spPr>
          <a:xfrm>
            <a:off x="0" y="0"/>
            <a:ext cx="12192000" cy="1325563"/>
          </a:xfrm>
          <a:prstGeom prst="rect">
            <a:avLst/>
          </a:prstGeom>
          <a:solidFill>
            <a:srgbClr val="345EA8"/>
          </a:solid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2B483B76-E347-1749-BB8D-C80C2CA1AF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336524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5EA8"/>
        </a:solidFill>
        <a:effectLst/>
      </p:bgPr>
    </p:bg>
    <p:spTree>
      <p:nvGrpSpPr>
        <p:cNvPr id="1" name=""/>
        <p:cNvGrpSpPr/>
        <p:nvPr/>
      </p:nvGrpSpPr>
      <p:grpSpPr>
        <a:xfrm>
          <a:off x="0" y="0"/>
          <a:ext cx="0" cy="0"/>
          <a:chOff x="0" y="0"/>
          <a:chExt cx="0" cy="0"/>
        </a:xfrm>
      </p:grpSpPr>
      <p:sp>
        <p:nvSpPr>
          <p:cNvPr id="12" name="TextBox 1"/>
          <p:cNvSpPr txBox="1">
            <a:spLocks noChangeArrowheads="1"/>
          </p:cNvSpPr>
          <p:nvPr/>
        </p:nvSpPr>
        <p:spPr bwMode="auto">
          <a:xfrm>
            <a:off x="7101254" y="6399419"/>
            <a:ext cx="3352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9pPr>
          </a:lstStyle>
          <a:p>
            <a:pPr algn="r" fontAlgn="base">
              <a:spcBef>
                <a:spcPct val="0"/>
              </a:spcBef>
              <a:spcAft>
                <a:spcPct val="0"/>
              </a:spcAft>
              <a:buFontTx/>
              <a:buNone/>
            </a:pPr>
            <a:r>
              <a:rPr lang="en-US" altLang="en-US" sz="1200" dirty="0">
                <a:solidFill>
                  <a:srgbClr val="000000"/>
                </a:solidFill>
                <a:latin typeface="Calibri"/>
              </a:rPr>
              <a:t>Copyrighted in its entirety, Ernest R. Cadotte, 2018</a:t>
            </a:r>
          </a:p>
        </p:txBody>
      </p:sp>
      <p:sp>
        <p:nvSpPr>
          <p:cNvPr id="15" name="Subtitle 13"/>
          <p:cNvSpPr txBox="1">
            <a:spLocks/>
          </p:cNvSpPr>
          <p:nvPr/>
        </p:nvSpPr>
        <p:spPr>
          <a:xfrm>
            <a:off x="3314698" y="4328808"/>
            <a:ext cx="5562600" cy="685800"/>
          </a:xfrm>
          <a:prstGeom prst="rect">
            <a:avLst/>
          </a:prstGeom>
        </p:spPr>
        <p:txBody>
          <a:bodyPr vert="horz" anchor="ctr">
            <a:no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buClr>
                <a:srgbClr val="000000">
                  <a:shade val="95000"/>
                </a:srgbClr>
              </a:buClr>
            </a:pPr>
            <a:endParaRPr lang="en-US" sz="2000" dirty="0">
              <a:solidFill>
                <a:srgbClr val="000000"/>
              </a:solidFill>
              <a:latin typeface="Calibri" panose="020F0502020204030204" pitchFamily="34" charset="0"/>
            </a:endParaRPr>
          </a:p>
        </p:txBody>
      </p:sp>
      <p:pic>
        <p:nvPicPr>
          <p:cNvPr id="6" name="Picture 5">
            <a:extLst>
              <a:ext uri="{FF2B5EF4-FFF2-40B4-BE49-F238E27FC236}">
                <a16:creationId xmlns:a16="http://schemas.microsoft.com/office/drawing/2014/main" xmlns="" id="{9FB50DDB-06EE-0546-B11E-A53804939D17}"/>
              </a:ext>
            </a:extLst>
          </p:cNvPr>
          <p:cNvPicPr>
            <a:picLocks noChangeAspect="1"/>
          </p:cNvPicPr>
          <p:nvPr/>
        </p:nvPicPr>
        <p:blipFill>
          <a:blip r:embed="rId3" cstate="print"/>
          <a:stretch>
            <a:fillRect/>
          </a:stretch>
        </p:blipFill>
        <p:spPr>
          <a:xfrm>
            <a:off x="3946910" y="485805"/>
            <a:ext cx="4298177" cy="1991246"/>
          </a:xfrm>
          <a:prstGeom prst="rect">
            <a:avLst/>
          </a:prstGeom>
        </p:spPr>
      </p:pic>
      <p:cxnSp>
        <p:nvCxnSpPr>
          <p:cNvPr id="7" name="Straight Connector 6">
            <a:extLst>
              <a:ext uri="{FF2B5EF4-FFF2-40B4-BE49-F238E27FC236}">
                <a16:creationId xmlns:a16="http://schemas.microsoft.com/office/drawing/2014/main" xmlns="" id="{20B056F9-755B-2945-AD9A-7101C2608B2C}"/>
              </a:ext>
            </a:extLst>
          </p:cNvPr>
          <p:cNvCxnSpPr/>
          <p:nvPr/>
        </p:nvCxnSpPr>
        <p:spPr>
          <a:xfrm>
            <a:off x="3414344" y="3005848"/>
            <a:ext cx="5462954" cy="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xmlns="" id="{A2560903-2722-3944-AE3E-7AB76279014F}"/>
              </a:ext>
            </a:extLst>
          </p:cNvPr>
          <p:cNvSpPr/>
          <p:nvPr/>
        </p:nvSpPr>
        <p:spPr>
          <a:xfrm>
            <a:off x="3265655" y="3452639"/>
            <a:ext cx="5660686" cy="2438138"/>
          </a:xfrm>
          <a:prstGeom prst="round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latin typeface="Roboto Light" panose="02000000000000000000" pitchFamily="2" charset="0"/>
                <a:ea typeface="Roboto Light" panose="02000000000000000000" pitchFamily="2" charset="0"/>
                <a:cs typeface="Roboto Light" panose="02000000000000000000" pitchFamily="2" charset="0"/>
              </a:rPr>
              <a:t>This PowerPoint template is</a:t>
            </a:r>
            <a:br>
              <a:rPr lang="en-US" sz="2000" dirty="0">
                <a:solidFill>
                  <a:prstClr val="black"/>
                </a:solidFill>
                <a:latin typeface="Roboto Light" panose="02000000000000000000" pitchFamily="2" charset="0"/>
                <a:ea typeface="Roboto Light" panose="02000000000000000000" pitchFamily="2" charset="0"/>
                <a:cs typeface="Roboto Light" panose="02000000000000000000" pitchFamily="2" charset="0"/>
              </a:rPr>
            </a:br>
            <a:r>
              <a:rPr lang="en-US" sz="2000" dirty="0">
                <a:solidFill>
                  <a:prstClr val="black"/>
                </a:solidFill>
                <a:latin typeface="Roboto Light" panose="02000000000000000000" pitchFamily="2" charset="0"/>
                <a:ea typeface="Roboto Light" panose="02000000000000000000" pitchFamily="2" charset="0"/>
                <a:cs typeface="Roboto Light" panose="02000000000000000000" pitchFamily="2" charset="0"/>
              </a:rPr>
              <a:t>intended for student use to create their Venture Capital Pitch</a:t>
            </a:r>
            <a:r>
              <a:rPr lang="en-US" dirty="0">
                <a:solidFill>
                  <a:prstClr val="black"/>
                </a:solidFill>
                <a:latin typeface="Roboto Light" panose="02000000000000000000" pitchFamily="2" charset="0"/>
                <a:ea typeface="Roboto Light" panose="02000000000000000000" pitchFamily="2" charset="0"/>
                <a:cs typeface="Roboto Light" panose="02000000000000000000" pitchFamily="2" charset="0"/>
              </a:rPr>
              <a:t/>
            </a:r>
            <a:br>
              <a:rPr lang="en-US" dirty="0">
                <a:solidFill>
                  <a:prstClr val="black"/>
                </a:solidFill>
                <a:latin typeface="Roboto Light" panose="02000000000000000000" pitchFamily="2" charset="0"/>
                <a:ea typeface="Roboto Light" panose="02000000000000000000" pitchFamily="2" charset="0"/>
                <a:cs typeface="Roboto Light" panose="02000000000000000000" pitchFamily="2" charset="0"/>
              </a:rPr>
            </a:br>
            <a:r>
              <a:rPr lang="en-US" dirty="0">
                <a:solidFill>
                  <a:prstClr val="black"/>
                </a:solidFill>
                <a:latin typeface="Roboto Light" panose="02000000000000000000" pitchFamily="2" charset="0"/>
                <a:ea typeface="Roboto Light" panose="02000000000000000000" pitchFamily="2" charset="0"/>
                <a:cs typeface="Roboto Light" panose="02000000000000000000" pitchFamily="2" charset="0"/>
              </a:rPr>
              <a:t/>
            </a:r>
            <a:br>
              <a:rPr lang="en-US" dirty="0">
                <a:solidFill>
                  <a:prstClr val="black"/>
                </a:solidFill>
                <a:latin typeface="Roboto Light" panose="02000000000000000000" pitchFamily="2" charset="0"/>
                <a:ea typeface="Roboto Light" panose="02000000000000000000" pitchFamily="2" charset="0"/>
                <a:cs typeface="Roboto Light" panose="02000000000000000000" pitchFamily="2" charset="0"/>
              </a:rPr>
            </a:br>
            <a:r>
              <a:rPr lang="en-US" dirty="0">
                <a:solidFill>
                  <a:srgbClr val="000000"/>
                </a:solidFill>
                <a:latin typeface="Roboto Light" panose="02000000000000000000" pitchFamily="2" charset="0"/>
                <a:ea typeface="Roboto Light" panose="02000000000000000000" pitchFamily="2" charset="0"/>
                <a:cs typeface="Roboto Light" panose="02000000000000000000" pitchFamily="2" charset="0"/>
              </a:rPr>
              <a:t>Refer to slide notes for locations of data within the game software and other personalization options</a:t>
            </a:r>
            <a:r>
              <a:rPr lang="en-US" dirty="0">
                <a:solidFill>
                  <a:srgbClr val="000000"/>
                </a:solidFill>
                <a:latin typeface="Calibri" panose="020F0502020204030204" pitchFamily="34" charset="0"/>
              </a:rPr>
              <a:t/>
            </a:r>
            <a:br>
              <a:rPr lang="en-US" dirty="0">
                <a:solidFill>
                  <a:srgbClr val="000000"/>
                </a:solidFill>
                <a:latin typeface="Calibri" panose="020F0502020204030204" pitchFamily="34" charset="0"/>
              </a:rPr>
            </a:br>
            <a:endParaRPr lang="en-US" dirty="0"/>
          </a:p>
        </p:txBody>
      </p:sp>
    </p:spTree>
    <p:extLst>
      <p:ext uri="{BB962C8B-B14F-4D97-AF65-F5344CB8AC3E}">
        <p14:creationId xmlns:p14="http://schemas.microsoft.com/office/powerpoint/2010/main" val="3290576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905419082"/>
              </p:ext>
            </p:extLst>
          </p:nvPr>
        </p:nvGraphicFramePr>
        <p:xfrm>
          <a:off x="6426869" y="4220919"/>
          <a:ext cx="3543300" cy="1814998"/>
        </p:xfrm>
        <a:graphic>
          <a:graphicData uri="http://schemas.openxmlformats.org/drawingml/2006/table">
            <a:tbl>
              <a:tblPr firstRow="1" bandRow="1">
                <a:tableStyleId>{9DCAF9ED-07DC-4A11-8D7F-57B35C25682E}</a:tableStyleId>
              </a:tblPr>
              <a:tblGrid>
                <a:gridCol w="3543300">
                  <a:extLst>
                    <a:ext uri="{9D8B030D-6E8A-4147-A177-3AD203B41FA5}">
                      <a16:colId xmlns:a16="http://schemas.microsoft.com/office/drawing/2014/main" xmlns="" val="20000"/>
                    </a:ext>
                  </a:extLst>
                </a:gridCol>
              </a:tblGrid>
              <a:tr h="351958">
                <a:tc>
                  <a:txBody>
                    <a:bodyPr/>
                    <a:lstStyle/>
                    <a:p>
                      <a:pPr algn="ctr"/>
                      <a:r>
                        <a:rPr lang="en-US" sz="1600" dirty="0">
                          <a:solidFill>
                            <a:schemeClr val="tx1"/>
                          </a:solidFill>
                        </a:rPr>
                        <a:t>Threats</a:t>
                      </a:r>
                    </a:p>
                  </a:txBody>
                  <a:tcPr anchor="ctr"/>
                </a:tc>
                <a:extLst>
                  <a:ext uri="{0D108BD9-81ED-4DB2-BD59-A6C34878D82A}">
                    <a16:rowId xmlns:a16="http://schemas.microsoft.com/office/drawing/2014/main" xmlns="" val="10000"/>
                  </a:ext>
                </a:extLst>
              </a:tr>
              <a:tr h="351958">
                <a:tc>
                  <a:txBody>
                    <a:bodyPr/>
                    <a:lstStyle/>
                    <a:p>
                      <a:pPr algn="ctr"/>
                      <a:r>
                        <a:rPr lang="en-US" dirty="0" smtClean="0"/>
                        <a:t>Over Utilization</a:t>
                      </a:r>
                      <a:endParaRPr lang="en-US" dirty="0"/>
                    </a:p>
                  </a:txBody>
                  <a:tcPr anchor="ctr"/>
                </a:tc>
                <a:extLst>
                  <a:ext uri="{0D108BD9-81ED-4DB2-BD59-A6C34878D82A}">
                    <a16:rowId xmlns:a16="http://schemas.microsoft.com/office/drawing/2014/main" xmlns="" val="10001"/>
                  </a:ext>
                </a:extLst>
              </a:tr>
              <a:tr h="351958">
                <a:tc>
                  <a:txBody>
                    <a:bodyPr/>
                    <a:lstStyle/>
                    <a:p>
                      <a:pPr algn="ctr"/>
                      <a:r>
                        <a:rPr lang="en-US" dirty="0" smtClean="0"/>
                        <a:t>High Expenses </a:t>
                      </a:r>
                      <a:endParaRPr lang="en-US" dirty="0"/>
                    </a:p>
                  </a:txBody>
                  <a:tcPr anchor="ctr"/>
                </a:tc>
                <a:extLst>
                  <a:ext uri="{0D108BD9-81ED-4DB2-BD59-A6C34878D82A}">
                    <a16:rowId xmlns:a16="http://schemas.microsoft.com/office/drawing/2014/main" xmlns="" val="10002"/>
                  </a:ext>
                </a:extLst>
              </a:tr>
              <a:tr h="351958">
                <a:tc>
                  <a:txBody>
                    <a:bodyPr/>
                    <a:lstStyle/>
                    <a:p>
                      <a:pPr algn="ctr"/>
                      <a:r>
                        <a:rPr lang="en-US" dirty="0" smtClean="0"/>
                        <a:t>High Competition</a:t>
                      </a:r>
                      <a:endParaRPr lang="en-US" dirty="0"/>
                    </a:p>
                  </a:txBody>
                  <a:tcPr anchor="ctr"/>
                </a:tc>
                <a:extLst>
                  <a:ext uri="{0D108BD9-81ED-4DB2-BD59-A6C34878D82A}">
                    <a16:rowId xmlns:a16="http://schemas.microsoft.com/office/drawing/2014/main" xmlns="" val="10003"/>
                  </a:ext>
                </a:extLst>
              </a:tr>
              <a:tr h="351958">
                <a:tc>
                  <a:txBody>
                    <a:bodyPr/>
                    <a:lstStyle/>
                    <a:p>
                      <a:pPr algn="ctr"/>
                      <a:endParaRPr lang="en-US" dirty="0"/>
                    </a:p>
                  </a:txBody>
                  <a:tcPr anchor="ctr"/>
                </a:tc>
                <a:extLst>
                  <a:ext uri="{0D108BD9-81ED-4DB2-BD59-A6C34878D82A}">
                    <a16:rowId xmlns:a16="http://schemas.microsoft.com/office/drawing/2014/main" xmlns=""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12612426"/>
              </p:ext>
            </p:extLst>
          </p:nvPr>
        </p:nvGraphicFramePr>
        <p:xfrm>
          <a:off x="2197769" y="4220919"/>
          <a:ext cx="3543300" cy="1814998"/>
        </p:xfrm>
        <a:graphic>
          <a:graphicData uri="http://schemas.openxmlformats.org/drawingml/2006/table">
            <a:tbl>
              <a:tblPr firstRow="1" bandRow="1">
                <a:tableStyleId>{B301B821-A1FF-4177-AEE7-76D212191A09}</a:tableStyleId>
              </a:tblPr>
              <a:tblGrid>
                <a:gridCol w="3543300">
                  <a:extLst>
                    <a:ext uri="{9D8B030D-6E8A-4147-A177-3AD203B41FA5}">
                      <a16:colId xmlns:a16="http://schemas.microsoft.com/office/drawing/2014/main" xmlns="" val="20000"/>
                    </a:ext>
                  </a:extLst>
                </a:gridCol>
              </a:tblGrid>
              <a:tr h="351958">
                <a:tc>
                  <a:txBody>
                    <a:bodyPr/>
                    <a:lstStyle/>
                    <a:p>
                      <a:pPr algn="ctr"/>
                      <a:r>
                        <a:rPr lang="en-US" sz="1600" dirty="0">
                          <a:solidFill>
                            <a:schemeClr val="tx1"/>
                          </a:solidFill>
                        </a:rPr>
                        <a:t>Opportunities</a:t>
                      </a:r>
                    </a:p>
                  </a:txBody>
                  <a:tcPr anchor="ctr"/>
                </a:tc>
                <a:extLst>
                  <a:ext uri="{0D108BD9-81ED-4DB2-BD59-A6C34878D82A}">
                    <a16:rowId xmlns:a16="http://schemas.microsoft.com/office/drawing/2014/main" xmlns="" val="10000"/>
                  </a:ext>
                </a:extLst>
              </a:tr>
              <a:tr h="35195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Segmentation</a:t>
                      </a:r>
                    </a:p>
                  </a:txBody>
                  <a:tcPr anchor="ctr"/>
                </a:tc>
                <a:extLst>
                  <a:ext uri="{0D108BD9-81ED-4DB2-BD59-A6C34878D82A}">
                    <a16:rowId xmlns:a16="http://schemas.microsoft.com/office/drawing/2014/main" xmlns="" val="10001"/>
                  </a:ext>
                </a:extLst>
              </a:tr>
              <a:tr h="351958">
                <a:tc>
                  <a:txBody>
                    <a:bodyPr/>
                    <a:lstStyle/>
                    <a:p>
                      <a:pPr algn="ctr"/>
                      <a:r>
                        <a:rPr lang="en-US" dirty="0" smtClean="0"/>
                        <a:t>Profit Maximization</a:t>
                      </a:r>
                      <a:endParaRPr lang="en-US" dirty="0"/>
                    </a:p>
                  </a:txBody>
                  <a:tcPr anchor="ctr"/>
                </a:tc>
                <a:extLst>
                  <a:ext uri="{0D108BD9-81ED-4DB2-BD59-A6C34878D82A}">
                    <a16:rowId xmlns:a16="http://schemas.microsoft.com/office/drawing/2014/main" xmlns="" val="10002"/>
                  </a:ext>
                </a:extLst>
              </a:tr>
              <a:tr h="351958">
                <a:tc>
                  <a:txBody>
                    <a:bodyPr/>
                    <a:lstStyle/>
                    <a:p>
                      <a:pPr algn="ctr"/>
                      <a:r>
                        <a:rPr lang="en-US" dirty="0" smtClean="0"/>
                        <a:t>Research</a:t>
                      </a:r>
                      <a:r>
                        <a:rPr lang="en-US" baseline="0" dirty="0" smtClean="0"/>
                        <a:t> and Development</a:t>
                      </a:r>
                      <a:endParaRPr lang="en-US" dirty="0"/>
                    </a:p>
                  </a:txBody>
                  <a:tcPr anchor="ctr"/>
                </a:tc>
                <a:extLst>
                  <a:ext uri="{0D108BD9-81ED-4DB2-BD59-A6C34878D82A}">
                    <a16:rowId xmlns:a16="http://schemas.microsoft.com/office/drawing/2014/main" xmlns="" val="10003"/>
                  </a:ext>
                </a:extLst>
              </a:tr>
              <a:tr h="351958">
                <a:tc>
                  <a:txBody>
                    <a:bodyPr/>
                    <a:lstStyle/>
                    <a:p>
                      <a:pPr algn="ctr"/>
                      <a:r>
                        <a:rPr lang="en-US" dirty="0" smtClean="0"/>
                        <a:t>Maintaining</a:t>
                      </a:r>
                      <a:r>
                        <a:rPr lang="en-US" baseline="0" dirty="0" smtClean="0"/>
                        <a:t> minimum Lost Sales</a:t>
                      </a:r>
                      <a:endParaRPr lang="en-US" dirty="0"/>
                    </a:p>
                  </a:txBody>
                  <a:tcPr anchor="ctr"/>
                </a:tc>
                <a:extLst>
                  <a:ext uri="{0D108BD9-81ED-4DB2-BD59-A6C34878D82A}">
                    <a16:rowId xmlns:a16="http://schemas.microsoft.com/office/drawing/2014/main" xmlns=""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525181702"/>
              </p:ext>
            </p:extLst>
          </p:nvPr>
        </p:nvGraphicFramePr>
        <p:xfrm>
          <a:off x="2197769" y="1782519"/>
          <a:ext cx="3543300" cy="1814998"/>
        </p:xfrm>
        <a:graphic>
          <a:graphicData uri="http://schemas.openxmlformats.org/drawingml/2006/table">
            <a:tbl>
              <a:tblPr firstRow="1" bandRow="1">
                <a:tableStyleId>{B301B821-A1FF-4177-AEE7-76D212191A09}</a:tableStyleId>
              </a:tblPr>
              <a:tblGrid>
                <a:gridCol w="3543300">
                  <a:extLst>
                    <a:ext uri="{9D8B030D-6E8A-4147-A177-3AD203B41FA5}">
                      <a16:colId xmlns:a16="http://schemas.microsoft.com/office/drawing/2014/main" xmlns="" val="20000"/>
                    </a:ext>
                  </a:extLst>
                </a:gridCol>
              </a:tblGrid>
              <a:tr h="351958">
                <a:tc>
                  <a:txBody>
                    <a:bodyPr/>
                    <a:lstStyle/>
                    <a:p>
                      <a:pPr algn="ctr"/>
                      <a:r>
                        <a:rPr lang="en-US" sz="1600" dirty="0">
                          <a:solidFill>
                            <a:schemeClr val="tx1"/>
                          </a:solidFill>
                        </a:rPr>
                        <a:t>Strengths</a:t>
                      </a:r>
                    </a:p>
                  </a:txBody>
                  <a:tcPr anchor="ctr"/>
                </a:tc>
                <a:extLst>
                  <a:ext uri="{0D108BD9-81ED-4DB2-BD59-A6C34878D82A}">
                    <a16:rowId xmlns:a16="http://schemas.microsoft.com/office/drawing/2014/main" xmlns="" val="10000"/>
                  </a:ext>
                </a:extLst>
              </a:tr>
              <a:tr h="351958">
                <a:tc>
                  <a:txBody>
                    <a:bodyPr/>
                    <a:lstStyle/>
                    <a:p>
                      <a:pPr algn="ctr"/>
                      <a:r>
                        <a:rPr lang="en-US" dirty="0" smtClean="0"/>
                        <a:t>Pricing</a:t>
                      </a:r>
                      <a:endParaRPr lang="en-US" dirty="0"/>
                    </a:p>
                  </a:txBody>
                  <a:tcPr anchor="ctr"/>
                </a:tc>
                <a:extLst>
                  <a:ext uri="{0D108BD9-81ED-4DB2-BD59-A6C34878D82A}">
                    <a16:rowId xmlns:a16="http://schemas.microsoft.com/office/drawing/2014/main" xmlns="" val="10001"/>
                  </a:ext>
                </a:extLst>
              </a:tr>
              <a:tr h="351958">
                <a:tc>
                  <a:txBody>
                    <a:bodyPr/>
                    <a:lstStyle/>
                    <a:p>
                      <a:pPr algn="ctr"/>
                      <a:r>
                        <a:rPr lang="en-US" dirty="0" smtClean="0"/>
                        <a:t>Advertising</a:t>
                      </a:r>
                      <a:endParaRPr lang="en-US" dirty="0"/>
                    </a:p>
                  </a:txBody>
                  <a:tcPr anchor="ctr"/>
                </a:tc>
                <a:extLst>
                  <a:ext uri="{0D108BD9-81ED-4DB2-BD59-A6C34878D82A}">
                    <a16:rowId xmlns:a16="http://schemas.microsoft.com/office/drawing/2014/main" xmlns="" val="10002"/>
                  </a:ext>
                </a:extLst>
              </a:tr>
              <a:tr h="351958">
                <a:tc>
                  <a:txBody>
                    <a:bodyPr/>
                    <a:lstStyle/>
                    <a:p>
                      <a:pPr algn="ctr"/>
                      <a:r>
                        <a:rPr lang="en-US" dirty="0" smtClean="0"/>
                        <a:t>Liquidity</a:t>
                      </a:r>
                      <a:endParaRPr lang="en-US" dirty="0"/>
                    </a:p>
                  </a:txBody>
                  <a:tcPr anchor="ctr"/>
                </a:tc>
                <a:extLst>
                  <a:ext uri="{0D108BD9-81ED-4DB2-BD59-A6C34878D82A}">
                    <a16:rowId xmlns:a16="http://schemas.microsoft.com/office/drawing/2014/main" xmlns="" val="10003"/>
                  </a:ext>
                </a:extLst>
              </a:tr>
              <a:tr h="351958">
                <a:tc>
                  <a:txBody>
                    <a:bodyPr/>
                    <a:lstStyle/>
                    <a:p>
                      <a:pPr algn="ctr"/>
                      <a:r>
                        <a:rPr lang="en-US" dirty="0" smtClean="0"/>
                        <a:t>Aggressive &amp; Rational</a:t>
                      </a:r>
                      <a:endParaRPr lang="en-US" dirty="0"/>
                    </a:p>
                  </a:txBody>
                  <a:tcPr anchor="ctr"/>
                </a:tc>
                <a:extLst>
                  <a:ext uri="{0D108BD9-81ED-4DB2-BD59-A6C34878D82A}">
                    <a16:rowId xmlns:a16="http://schemas.microsoft.com/office/drawing/2014/main" xmlns=""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90826752"/>
              </p:ext>
            </p:extLst>
          </p:nvPr>
        </p:nvGraphicFramePr>
        <p:xfrm>
          <a:off x="6405098" y="1782519"/>
          <a:ext cx="3543300" cy="1814998"/>
        </p:xfrm>
        <a:graphic>
          <a:graphicData uri="http://schemas.openxmlformats.org/drawingml/2006/table">
            <a:tbl>
              <a:tblPr firstRow="1" bandRow="1">
                <a:tableStyleId>{9DCAF9ED-07DC-4A11-8D7F-57B35C25682E}</a:tableStyleId>
              </a:tblPr>
              <a:tblGrid>
                <a:gridCol w="3543300">
                  <a:extLst>
                    <a:ext uri="{9D8B030D-6E8A-4147-A177-3AD203B41FA5}">
                      <a16:colId xmlns:a16="http://schemas.microsoft.com/office/drawing/2014/main" xmlns="" val="20000"/>
                    </a:ext>
                  </a:extLst>
                </a:gridCol>
              </a:tblGrid>
              <a:tr h="351958">
                <a:tc>
                  <a:txBody>
                    <a:bodyPr/>
                    <a:lstStyle/>
                    <a:p>
                      <a:pPr algn="ctr"/>
                      <a:r>
                        <a:rPr lang="en-US" sz="1600" dirty="0">
                          <a:solidFill>
                            <a:schemeClr val="tx1"/>
                          </a:solidFill>
                        </a:rPr>
                        <a:t>Weaknesses</a:t>
                      </a:r>
                    </a:p>
                  </a:txBody>
                  <a:tcPr anchor="ctr"/>
                </a:tc>
                <a:extLst>
                  <a:ext uri="{0D108BD9-81ED-4DB2-BD59-A6C34878D82A}">
                    <a16:rowId xmlns:a16="http://schemas.microsoft.com/office/drawing/2014/main" xmlns="" val="10000"/>
                  </a:ext>
                </a:extLst>
              </a:tr>
              <a:tr h="351958">
                <a:tc>
                  <a:txBody>
                    <a:bodyPr/>
                    <a:lstStyle/>
                    <a:p>
                      <a:pPr algn="ctr"/>
                      <a:r>
                        <a:rPr lang="en-US" dirty="0" smtClean="0"/>
                        <a:t>Brand Design in Q3</a:t>
                      </a:r>
                      <a:endParaRPr lang="en-US" dirty="0"/>
                    </a:p>
                  </a:txBody>
                  <a:tcPr anchor="ctr"/>
                </a:tc>
                <a:extLst>
                  <a:ext uri="{0D108BD9-81ED-4DB2-BD59-A6C34878D82A}">
                    <a16:rowId xmlns:a16="http://schemas.microsoft.com/office/drawing/2014/main" xmlns="" val="10001"/>
                  </a:ext>
                </a:extLst>
              </a:tr>
              <a:tr h="351958">
                <a:tc>
                  <a:txBody>
                    <a:bodyPr/>
                    <a:lstStyle/>
                    <a:p>
                      <a:pPr algn="ctr"/>
                      <a:r>
                        <a:rPr lang="en-US" dirty="0" smtClean="0"/>
                        <a:t>Prioritization in Q3</a:t>
                      </a:r>
                      <a:r>
                        <a:rPr lang="en-US" baseline="0" dirty="0" smtClean="0"/>
                        <a:t> </a:t>
                      </a:r>
                      <a:endParaRPr lang="en-US" dirty="0" smtClean="0"/>
                    </a:p>
                  </a:txBody>
                  <a:tcPr anchor="ctr"/>
                </a:tc>
                <a:extLst>
                  <a:ext uri="{0D108BD9-81ED-4DB2-BD59-A6C34878D82A}">
                    <a16:rowId xmlns:a16="http://schemas.microsoft.com/office/drawing/2014/main" xmlns="" val="10002"/>
                  </a:ext>
                </a:extLst>
              </a:tr>
              <a:tr h="351958">
                <a:tc>
                  <a:txBody>
                    <a:bodyPr/>
                    <a:lstStyle/>
                    <a:p>
                      <a:pPr algn="ctr"/>
                      <a:r>
                        <a:rPr lang="en-US" dirty="0" smtClean="0"/>
                        <a:t>Low Fixed Capacities </a:t>
                      </a:r>
                      <a:endParaRPr lang="en-US" dirty="0"/>
                    </a:p>
                  </a:txBody>
                  <a:tcPr anchor="ctr"/>
                </a:tc>
                <a:extLst>
                  <a:ext uri="{0D108BD9-81ED-4DB2-BD59-A6C34878D82A}">
                    <a16:rowId xmlns:a16="http://schemas.microsoft.com/office/drawing/2014/main" xmlns="" val="10003"/>
                  </a:ext>
                </a:extLst>
              </a:tr>
              <a:tr h="351958">
                <a:tc>
                  <a:txBody>
                    <a:bodyPr/>
                    <a:lstStyle/>
                    <a:p>
                      <a:pPr algn="ctr"/>
                      <a:endParaRPr lang="en-US" dirty="0"/>
                    </a:p>
                  </a:txBody>
                  <a:tcPr anchor="ctr"/>
                </a:tc>
                <a:extLst>
                  <a:ext uri="{0D108BD9-81ED-4DB2-BD59-A6C34878D82A}">
                    <a16:rowId xmlns:a16="http://schemas.microsoft.com/office/drawing/2014/main" xmlns="" val="10004"/>
                  </a:ext>
                </a:extLst>
              </a:tr>
            </a:tbl>
          </a:graphicData>
        </a:graphic>
      </p:graphicFrame>
      <p:sp>
        <p:nvSpPr>
          <p:cNvPr id="4" name="Title 3">
            <a:extLst>
              <a:ext uri="{FF2B5EF4-FFF2-40B4-BE49-F238E27FC236}">
                <a16:creationId xmlns:a16="http://schemas.microsoft.com/office/drawing/2014/main" xmlns="" id="{F325EAC6-15F8-0140-8D45-06FE2719DE38}"/>
              </a:ext>
            </a:extLst>
          </p:cNvPr>
          <p:cNvSpPr>
            <a:spLocks noGrp="1"/>
          </p:cNvSpPr>
          <p:nvPr>
            <p:ph type="title"/>
          </p:nvPr>
        </p:nvSpPr>
        <p:spPr/>
        <p:txBody>
          <a:bodyPr>
            <a:normAutofit/>
          </a:bodyPr>
          <a:lstStyle/>
          <a:p>
            <a:r>
              <a:rPr lang="en-US" sz="2800" dirty="0"/>
              <a:t>SWOT Analysis</a:t>
            </a:r>
          </a:p>
        </p:txBody>
      </p:sp>
      <p:sp>
        <p:nvSpPr>
          <p:cNvPr id="8" name="Footer Placeholder 7">
            <a:extLst>
              <a:ext uri="{FF2B5EF4-FFF2-40B4-BE49-F238E27FC236}">
                <a16:creationId xmlns:a16="http://schemas.microsoft.com/office/drawing/2014/main" xmlns="" id="{DD52043E-4113-C04C-9A36-626EED585E94}"/>
              </a:ext>
            </a:extLst>
          </p:cNvPr>
          <p:cNvSpPr>
            <a:spLocks noGrp="1"/>
          </p:cNvSpPr>
          <p:nvPr>
            <p:ph type="ftr" sz="quarter" idx="11"/>
          </p:nvPr>
        </p:nvSpPr>
        <p:spPr/>
        <p:txBody>
          <a:bodyPr/>
          <a:lstStyle/>
          <a:p>
            <a:pPr>
              <a:defRPr/>
            </a:pPr>
            <a:endParaRPr lang="en-US" dirty="0">
              <a:solidFill>
                <a:srgbClr val="A6B727"/>
              </a:solidFill>
            </a:endParaRPr>
          </a:p>
        </p:txBody>
      </p:sp>
      <p:sp>
        <p:nvSpPr>
          <p:cNvPr id="9" name="Slide Number Placeholder 8">
            <a:extLst>
              <a:ext uri="{FF2B5EF4-FFF2-40B4-BE49-F238E27FC236}">
                <a16:creationId xmlns:a16="http://schemas.microsoft.com/office/drawing/2014/main" xmlns="" id="{6F90EAB2-523B-C84D-A503-6CB4A0DC94DF}"/>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11</a:t>
            </a:fld>
            <a:endParaRPr lang="en-US" altLang="en-US" dirty="0">
              <a:solidFill>
                <a:srgbClr val="A6B727"/>
              </a:solidFill>
            </a:endParaRPr>
          </a:p>
        </p:txBody>
      </p:sp>
    </p:spTree>
    <p:extLst>
      <p:ext uri="{BB962C8B-B14F-4D97-AF65-F5344CB8AC3E}">
        <p14:creationId xmlns:p14="http://schemas.microsoft.com/office/powerpoint/2010/main" val="4115778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0025" y="1993900"/>
            <a:ext cx="7430676"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000000"/>
                </a:solidFill>
              </a:rPr>
              <a:t>We are looking to regain market share by rebuilding our bikes</a:t>
            </a:r>
          </a:p>
          <a:p>
            <a:pPr marL="285750" indent="-285750">
              <a:buFont typeface="Arial" panose="020B0604020202020204" pitchFamily="34" charset="0"/>
              <a:buChar char="•"/>
            </a:pPr>
            <a:r>
              <a:rPr lang="en-US" dirty="0" smtClean="0">
                <a:solidFill>
                  <a:srgbClr val="000000"/>
                </a:solidFill>
              </a:rPr>
              <a:t>We are trying to better compensate workers for maximum satisfaction and higher productivity.</a:t>
            </a:r>
          </a:p>
          <a:p>
            <a:pPr marL="285750" indent="-285750">
              <a:buFont typeface="Arial" panose="020B0604020202020204" pitchFamily="34" charset="0"/>
              <a:buChar char="•"/>
            </a:pPr>
            <a:r>
              <a:rPr lang="en-US" dirty="0" smtClean="0">
                <a:solidFill>
                  <a:srgbClr val="000000"/>
                </a:solidFill>
              </a:rPr>
              <a:t>We have decided to dominate speed sector as we are already doing great , and with further enhancements in R&amp;D expand market share in other segments.</a:t>
            </a:r>
          </a:p>
          <a:p>
            <a:pPr marL="285750" indent="-285750">
              <a:buFont typeface="Arial" panose="020B0604020202020204" pitchFamily="34" charset="0"/>
              <a:buChar char="•"/>
            </a:pPr>
            <a:r>
              <a:rPr lang="en-US" dirty="0" smtClean="0">
                <a:solidFill>
                  <a:srgbClr val="000000"/>
                </a:solidFill>
              </a:rPr>
              <a:t>We will be buying more fixed capacities to cater our demand and also hire more personnel.</a:t>
            </a:r>
          </a:p>
          <a:p>
            <a:pPr marL="285750" indent="-285750">
              <a:buFont typeface="Arial" panose="020B0604020202020204" pitchFamily="34" charset="0"/>
              <a:buChar char="•"/>
            </a:pPr>
            <a:r>
              <a:rPr lang="en-US" dirty="0" smtClean="0">
                <a:solidFill>
                  <a:srgbClr val="000000"/>
                </a:solidFill>
              </a:rPr>
              <a:t>Advertising will be a heavy investment.</a:t>
            </a:r>
          </a:p>
          <a:p>
            <a:pPr marL="285750" indent="-285750">
              <a:buFont typeface="Arial" panose="020B0604020202020204" pitchFamily="34" charset="0"/>
              <a:buChar char="•"/>
            </a:pPr>
            <a:r>
              <a:rPr lang="en-US" dirty="0" smtClean="0">
                <a:solidFill>
                  <a:srgbClr val="000000"/>
                </a:solidFill>
              </a:rPr>
              <a:t>We will have stores in the total world market provided by Q6 running. </a:t>
            </a:r>
          </a:p>
          <a:p>
            <a:pPr marL="285750" indent="-285750">
              <a:buFont typeface="Arial" panose="020B0604020202020204" pitchFamily="34" charset="0"/>
              <a:buChar char="•"/>
            </a:pPr>
            <a:endParaRPr lang="en-US" dirty="0">
              <a:solidFill>
                <a:srgbClr val="000000"/>
              </a:solidFill>
            </a:endParaRPr>
          </a:p>
        </p:txBody>
      </p:sp>
      <p:sp>
        <p:nvSpPr>
          <p:cNvPr id="5" name="Title 4">
            <a:extLst>
              <a:ext uri="{FF2B5EF4-FFF2-40B4-BE49-F238E27FC236}">
                <a16:creationId xmlns:a16="http://schemas.microsoft.com/office/drawing/2014/main" xmlns="" id="{1F39D601-0AD3-5D40-8018-87C60F1ECDD3}"/>
              </a:ext>
            </a:extLst>
          </p:cNvPr>
          <p:cNvSpPr>
            <a:spLocks noGrp="1"/>
          </p:cNvSpPr>
          <p:nvPr>
            <p:ph type="title"/>
          </p:nvPr>
        </p:nvSpPr>
        <p:spPr/>
        <p:txBody>
          <a:bodyPr>
            <a:normAutofit/>
          </a:bodyPr>
          <a:lstStyle/>
          <a:p>
            <a:r>
              <a:rPr lang="en-US" sz="2800" dirty="0"/>
              <a:t>Strategies</a:t>
            </a:r>
          </a:p>
        </p:txBody>
      </p:sp>
      <p:sp>
        <p:nvSpPr>
          <p:cNvPr id="8" name="Footer Placeholder 7">
            <a:extLst>
              <a:ext uri="{FF2B5EF4-FFF2-40B4-BE49-F238E27FC236}">
                <a16:creationId xmlns:a16="http://schemas.microsoft.com/office/drawing/2014/main" xmlns="" id="{D69DB9D6-7A94-5447-BE59-A6856E40CC85}"/>
              </a:ext>
            </a:extLst>
          </p:cNvPr>
          <p:cNvSpPr>
            <a:spLocks noGrp="1"/>
          </p:cNvSpPr>
          <p:nvPr>
            <p:ph type="ftr" sz="quarter" idx="11"/>
          </p:nvPr>
        </p:nvSpPr>
        <p:spPr/>
        <p:txBody>
          <a:bodyPr/>
          <a:lstStyle/>
          <a:p>
            <a:pPr>
              <a:defRPr/>
            </a:pPr>
            <a:endParaRPr lang="en-US" dirty="0">
              <a:solidFill>
                <a:srgbClr val="A6B727"/>
              </a:solidFill>
            </a:endParaRPr>
          </a:p>
        </p:txBody>
      </p:sp>
      <p:sp>
        <p:nvSpPr>
          <p:cNvPr id="9" name="Slide Number Placeholder 8">
            <a:extLst>
              <a:ext uri="{FF2B5EF4-FFF2-40B4-BE49-F238E27FC236}">
                <a16:creationId xmlns:a16="http://schemas.microsoft.com/office/drawing/2014/main" xmlns="" id="{8F463EFB-D9D5-D049-A19E-90E894EB4593}"/>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12</a:t>
            </a:fld>
            <a:endParaRPr lang="en-US" altLang="en-US" dirty="0">
              <a:solidFill>
                <a:srgbClr val="A6B727"/>
              </a:solidFill>
            </a:endParaRPr>
          </a:p>
        </p:txBody>
      </p:sp>
      <p:pic>
        <p:nvPicPr>
          <p:cNvPr id="6" name="Picture 1">
            <a:extLst>
              <a:ext uri="{FF2B5EF4-FFF2-40B4-BE49-F238E27FC236}">
                <a16:creationId xmlns:a16="http://schemas.microsoft.com/office/drawing/2014/main" xmlns="" id="{64266A2C-8B1B-7740-BDE5-75FDD720973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259" y="2239168"/>
            <a:ext cx="408305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496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8417" y="5214550"/>
            <a:ext cx="6957021" cy="646331"/>
          </a:xfrm>
          <a:prstGeom prst="rect">
            <a:avLst/>
          </a:prstGeom>
          <a:noFill/>
        </p:spPr>
        <p:txBody>
          <a:bodyPr wrap="square" rtlCol="0">
            <a:spAutoFit/>
          </a:bodyPr>
          <a:lstStyle/>
          <a:p>
            <a:pPr algn="ctr"/>
            <a:r>
              <a:rPr lang="en-US" dirty="0">
                <a:solidFill>
                  <a:srgbClr val="000000"/>
                </a:solidFill>
              </a:rPr>
              <a:t>Introduce a new or updated brand to each segment in every quarter, coinciding with R&amp;D</a:t>
            </a:r>
          </a:p>
        </p:txBody>
      </p:sp>
      <p:graphicFrame>
        <p:nvGraphicFramePr>
          <p:cNvPr id="10" name="Chart 9"/>
          <p:cNvGraphicFramePr/>
          <p:nvPr>
            <p:extLst/>
          </p:nvPr>
        </p:nvGraphicFramePr>
        <p:xfrm>
          <a:off x="250507" y="1576766"/>
          <a:ext cx="3277420" cy="25273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224000" y="4396850"/>
            <a:ext cx="2819401" cy="369332"/>
          </a:xfrm>
          <a:prstGeom prst="rect">
            <a:avLst/>
          </a:prstGeom>
          <a:noFill/>
        </p:spPr>
        <p:txBody>
          <a:bodyPr wrap="square" rtlCol="0">
            <a:spAutoFit/>
          </a:bodyPr>
          <a:lstStyle/>
          <a:p>
            <a:pPr algn="ctr"/>
            <a:r>
              <a:rPr lang="en-US" dirty="0" smtClean="0">
                <a:solidFill>
                  <a:srgbClr val="000000"/>
                </a:solidFill>
              </a:rPr>
              <a:t>Average Mountain Bike</a:t>
            </a:r>
            <a:endParaRPr lang="en-US" dirty="0">
              <a:solidFill>
                <a:srgbClr val="000000"/>
              </a:solidFill>
            </a:endParaRPr>
          </a:p>
        </p:txBody>
      </p:sp>
      <p:sp>
        <p:nvSpPr>
          <p:cNvPr id="5" name="Title 4">
            <a:extLst>
              <a:ext uri="{FF2B5EF4-FFF2-40B4-BE49-F238E27FC236}">
                <a16:creationId xmlns:a16="http://schemas.microsoft.com/office/drawing/2014/main" xmlns="" id="{5734546E-97FE-384C-AB1A-26FFD4A3E957}"/>
              </a:ext>
            </a:extLst>
          </p:cNvPr>
          <p:cNvSpPr>
            <a:spLocks noGrp="1"/>
          </p:cNvSpPr>
          <p:nvPr>
            <p:ph type="title"/>
          </p:nvPr>
        </p:nvSpPr>
        <p:spPr/>
        <p:txBody>
          <a:bodyPr>
            <a:normAutofit/>
          </a:bodyPr>
          <a:lstStyle/>
          <a:p>
            <a:r>
              <a:rPr lang="en-US" sz="2800" dirty="0"/>
              <a:t>Brand Management and Pricing Plans</a:t>
            </a:r>
          </a:p>
        </p:txBody>
      </p:sp>
      <p:sp>
        <p:nvSpPr>
          <p:cNvPr id="8" name="Footer Placeholder 7">
            <a:extLst>
              <a:ext uri="{FF2B5EF4-FFF2-40B4-BE49-F238E27FC236}">
                <a16:creationId xmlns:a16="http://schemas.microsoft.com/office/drawing/2014/main" xmlns="" id="{228D25FC-A9B0-2A44-9913-53ACA8A1F0EE}"/>
              </a:ext>
            </a:extLst>
          </p:cNvPr>
          <p:cNvSpPr>
            <a:spLocks noGrp="1"/>
          </p:cNvSpPr>
          <p:nvPr>
            <p:ph type="ftr" sz="quarter" idx="11"/>
          </p:nvPr>
        </p:nvSpPr>
        <p:spPr/>
        <p:txBody>
          <a:bodyPr/>
          <a:lstStyle/>
          <a:p>
            <a:pPr>
              <a:defRPr/>
            </a:pPr>
            <a:endParaRPr lang="en-US" dirty="0">
              <a:solidFill>
                <a:srgbClr val="A6B727"/>
              </a:solidFill>
            </a:endParaRPr>
          </a:p>
        </p:txBody>
      </p:sp>
      <p:sp>
        <p:nvSpPr>
          <p:cNvPr id="12" name="Slide Number Placeholder 11">
            <a:extLst>
              <a:ext uri="{FF2B5EF4-FFF2-40B4-BE49-F238E27FC236}">
                <a16:creationId xmlns:a16="http://schemas.microsoft.com/office/drawing/2014/main" xmlns="" id="{F34BAFC0-816F-7D4D-A885-163795E4E007}"/>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13</a:t>
            </a:fld>
            <a:endParaRPr lang="en-US" altLang="en-US" dirty="0">
              <a:solidFill>
                <a:srgbClr val="A6B727"/>
              </a:solidFill>
            </a:endParaRPr>
          </a:p>
        </p:txBody>
      </p:sp>
      <p:graphicFrame>
        <p:nvGraphicFramePr>
          <p:cNvPr id="14" name="Chart 13"/>
          <p:cNvGraphicFramePr/>
          <p:nvPr>
            <p:extLst/>
          </p:nvPr>
        </p:nvGraphicFramePr>
        <p:xfrm>
          <a:off x="8734107" y="1905000"/>
          <a:ext cx="2873693" cy="2413000"/>
        </p:xfrm>
        <a:graphic>
          <a:graphicData uri="http://schemas.openxmlformats.org/drawingml/2006/chart">
            <c:chart xmlns:c="http://schemas.openxmlformats.org/drawingml/2006/chart" xmlns:r="http://schemas.openxmlformats.org/officeDocument/2006/relationships" r:id="rId4"/>
          </a:graphicData>
        </a:graphic>
      </p:graphicFrame>
      <p:sp>
        <p:nvSpPr>
          <p:cNvPr id="15" name="Rectangle 14"/>
          <p:cNvSpPr/>
          <p:nvPr/>
        </p:nvSpPr>
        <p:spPr>
          <a:xfrm>
            <a:off x="5177157" y="4450834"/>
            <a:ext cx="2015488" cy="369332"/>
          </a:xfrm>
          <a:prstGeom prst="rect">
            <a:avLst/>
          </a:prstGeom>
        </p:spPr>
        <p:txBody>
          <a:bodyPr wrap="none">
            <a:spAutoFit/>
          </a:bodyPr>
          <a:lstStyle/>
          <a:p>
            <a:pPr algn="ctr"/>
            <a:r>
              <a:rPr lang="en-US" dirty="0" smtClean="0">
                <a:solidFill>
                  <a:srgbClr val="000000"/>
                </a:solidFill>
              </a:rPr>
              <a:t>Average Speed Bike</a:t>
            </a:r>
            <a:endParaRPr lang="en-US" dirty="0">
              <a:solidFill>
                <a:srgbClr val="000000"/>
              </a:solidFill>
            </a:endParaRPr>
          </a:p>
        </p:txBody>
      </p:sp>
      <p:graphicFrame>
        <p:nvGraphicFramePr>
          <p:cNvPr id="16" name="Chart 15"/>
          <p:cNvGraphicFramePr/>
          <p:nvPr>
            <p:extLst/>
          </p:nvPr>
        </p:nvGraphicFramePr>
        <p:xfrm>
          <a:off x="4797107" y="1917700"/>
          <a:ext cx="2873693" cy="2413000"/>
        </p:xfrm>
        <a:graphic>
          <a:graphicData uri="http://schemas.openxmlformats.org/drawingml/2006/chart">
            <c:chart xmlns:c="http://schemas.openxmlformats.org/drawingml/2006/chart" xmlns:r="http://schemas.openxmlformats.org/officeDocument/2006/relationships" r:id="rId5"/>
          </a:graphicData>
        </a:graphic>
      </p:graphicFrame>
      <p:sp>
        <p:nvSpPr>
          <p:cNvPr id="18" name="Rectangle 17"/>
          <p:cNvSpPr/>
          <p:nvPr/>
        </p:nvSpPr>
        <p:spPr>
          <a:xfrm>
            <a:off x="9545957" y="4412734"/>
            <a:ext cx="2015488" cy="369332"/>
          </a:xfrm>
          <a:prstGeom prst="rect">
            <a:avLst/>
          </a:prstGeom>
        </p:spPr>
        <p:txBody>
          <a:bodyPr wrap="none">
            <a:spAutoFit/>
          </a:bodyPr>
          <a:lstStyle/>
          <a:p>
            <a:pPr algn="ctr"/>
            <a:r>
              <a:rPr lang="en-US" dirty="0" smtClean="0">
                <a:solidFill>
                  <a:srgbClr val="000000"/>
                </a:solidFill>
              </a:rPr>
              <a:t>Average Speed Bike</a:t>
            </a:r>
            <a:endParaRPr lang="en-US" dirty="0">
              <a:solidFill>
                <a:srgbClr val="000000"/>
              </a:solidFill>
            </a:endParaRPr>
          </a:p>
        </p:txBody>
      </p:sp>
    </p:spTree>
    <p:extLst>
      <p:ext uri="{BB962C8B-B14F-4D97-AF65-F5344CB8AC3E}">
        <p14:creationId xmlns:p14="http://schemas.microsoft.com/office/powerpoint/2010/main" val="4159678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96289428"/>
              </p:ext>
            </p:extLst>
          </p:nvPr>
        </p:nvGraphicFramePr>
        <p:xfrm>
          <a:off x="365104" y="1807138"/>
          <a:ext cx="6330991" cy="2460573"/>
        </p:xfrm>
        <a:graphic>
          <a:graphicData uri="http://schemas.openxmlformats.org/drawingml/2006/table">
            <a:tbl>
              <a:tblPr firstRow="1" bandRow="1">
                <a:tableStyleId>{BC89EF96-8CEA-46FF-86C4-4CE0E7609802}</a:tableStyleId>
              </a:tblPr>
              <a:tblGrid>
                <a:gridCol w="1941871">
                  <a:extLst>
                    <a:ext uri="{9D8B030D-6E8A-4147-A177-3AD203B41FA5}">
                      <a16:colId xmlns:a16="http://schemas.microsoft.com/office/drawing/2014/main" xmlns="" val="20000"/>
                    </a:ext>
                  </a:extLst>
                </a:gridCol>
                <a:gridCol w="1463040">
                  <a:extLst>
                    <a:ext uri="{9D8B030D-6E8A-4147-A177-3AD203B41FA5}">
                      <a16:colId xmlns:a16="http://schemas.microsoft.com/office/drawing/2014/main" xmlns="" val="20001"/>
                    </a:ext>
                  </a:extLst>
                </a:gridCol>
                <a:gridCol w="1463040">
                  <a:extLst>
                    <a:ext uri="{9D8B030D-6E8A-4147-A177-3AD203B41FA5}">
                      <a16:colId xmlns:a16="http://schemas.microsoft.com/office/drawing/2014/main" xmlns="" val="20002"/>
                    </a:ext>
                  </a:extLst>
                </a:gridCol>
                <a:gridCol w="1463040">
                  <a:extLst>
                    <a:ext uri="{9D8B030D-6E8A-4147-A177-3AD203B41FA5}">
                      <a16:colId xmlns:a16="http://schemas.microsoft.com/office/drawing/2014/main" xmlns="" val="20003"/>
                    </a:ext>
                  </a:extLst>
                </a:gridCol>
              </a:tblGrid>
              <a:tr h="451339">
                <a:tc>
                  <a:txBody>
                    <a:bodyPr/>
                    <a:lstStyle/>
                    <a:p>
                      <a:pPr algn="ctr" fontAlgn="b"/>
                      <a:r>
                        <a:rPr lang="en-US" sz="1100" u="none" strike="noStrike" dirty="0">
                          <a:effectLst/>
                        </a:rPr>
                        <a:t> </a:t>
                      </a:r>
                      <a:endParaRPr lang="en-US" sz="1100" b="1" i="0" u="none" strike="noStrike" dirty="0">
                        <a:solidFill>
                          <a:schemeClr val="tx1"/>
                        </a:solidFill>
                        <a:effectLst/>
                        <a:latin typeface="Times New Roman"/>
                      </a:endParaRPr>
                    </a:p>
                  </a:txBody>
                  <a:tcPr marL="8037" marR="8037" marT="8037" marB="0" anchor="ctr"/>
                </a:tc>
                <a:tc>
                  <a:txBody>
                    <a:bodyPr/>
                    <a:lstStyle/>
                    <a:p>
                      <a:pPr algn="ctr" fontAlgn="b"/>
                      <a:r>
                        <a:rPr lang="en-US" sz="1800" u="none" strike="noStrike" dirty="0">
                          <a:effectLst/>
                        </a:rPr>
                        <a:t>Quarter 4</a:t>
                      </a:r>
                      <a:endParaRPr lang="en-US" sz="1800" b="1" i="0" u="none" strike="noStrike" dirty="0">
                        <a:solidFill>
                          <a:schemeClr val="tx1"/>
                        </a:solidFill>
                        <a:effectLst/>
                        <a:latin typeface="Times New Roman"/>
                      </a:endParaRPr>
                    </a:p>
                  </a:txBody>
                  <a:tcPr marL="8037" marR="8037" marT="8037" marB="0" anchor="ctr"/>
                </a:tc>
                <a:tc>
                  <a:txBody>
                    <a:bodyPr/>
                    <a:lstStyle/>
                    <a:p>
                      <a:pPr algn="ctr" fontAlgn="b"/>
                      <a:r>
                        <a:rPr lang="en-US" sz="1800" u="none" strike="noStrike" dirty="0">
                          <a:effectLst/>
                        </a:rPr>
                        <a:t>Quarter 5</a:t>
                      </a:r>
                      <a:endParaRPr lang="en-US" sz="1800" b="1" i="0" u="none" strike="noStrike" dirty="0">
                        <a:solidFill>
                          <a:schemeClr val="tx1"/>
                        </a:solidFill>
                        <a:effectLst/>
                        <a:latin typeface="Times New Roman"/>
                      </a:endParaRPr>
                    </a:p>
                  </a:txBody>
                  <a:tcPr marL="8037" marR="8037" marT="8037" marB="0" anchor="ctr"/>
                </a:tc>
                <a:tc>
                  <a:txBody>
                    <a:bodyPr/>
                    <a:lstStyle/>
                    <a:p>
                      <a:pPr algn="ctr" fontAlgn="b"/>
                      <a:r>
                        <a:rPr lang="en-US" sz="1800" u="none" strike="noStrike" dirty="0" smtClean="0">
                          <a:effectLst/>
                        </a:rPr>
                        <a:t>Quarter </a:t>
                      </a:r>
                      <a:r>
                        <a:rPr lang="en-US" sz="1800" u="none" strike="noStrike" dirty="0">
                          <a:effectLst/>
                        </a:rPr>
                        <a:t>6</a:t>
                      </a:r>
                      <a:endParaRPr lang="en-US" sz="1800" b="1" i="0" u="none" strike="noStrike" dirty="0">
                        <a:solidFill>
                          <a:schemeClr val="tx1"/>
                        </a:solidFill>
                        <a:effectLst/>
                        <a:latin typeface="Times New Roman"/>
                      </a:endParaRPr>
                    </a:p>
                  </a:txBody>
                  <a:tcPr marL="8037" marR="8037" marT="8037" marB="0" anchor="ctr"/>
                </a:tc>
                <a:extLst>
                  <a:ext uri="{0D108BD9-81ED-4DB2-BD59-A6C34878D82A}">
                    <a16:rowId xmlns:a16="http://schemas.microsoft.com/office/drawing/2014/main" xmlns="" val="10000"/>
                  </a:ext>
                </a:extLst>
              </a:tr>
              <a:tr h="321111">
                <a:tc>
                  <a:txBody>
                    <a:bodyPr/>
                    <a:lstStyle/>
                    <a:p>
                      <a:pPr algn="ctr" fontAlgn="b"/>
                      <a:r>
                        <a:rPr lang="en-US" sz="1400" u="none" strike="noStrike" dirty="0">
                          <a:effectLst/>
                        </a:rPr>
                        <a:t>Open Stores</a:t>
                      </a:r>
                      <a:endParaRPr lang="en-US" sz="1400" b="1" i="0" u="none" strike="noStrike" dirty="0">
                        <a:solidFill>
                          <a:srgbClr val="000000"/>
                        </a:solidFill>
                        <a:effectLst/>
                        <a:latin typeface="Times New Roman"/>
                      </a:endParaRPr>
                    </a:p>
                  </a:txBody>
                  <a:tcPr marL="8037" marR="8037" marT="8037" marB="0" anchor="ctr"/>
                </a:tc>
                <a:tc>
                  <a:txBody>
                    <a:bodyPr/>
                    <a:lstStyle/>
                    <a:p>
                      <a:pPr algn="ctr" fontAlgn="b"/>
                      <a:r>
                        <a:rPr lang="en-US" sz="1400" b="1" i="0" u="none" strike="noStrike" dirty="0" err="1" smtClean="0">
                          <a:solidFill>
                            <a:srgbClr val="000000"/>
                          </a:solidFill>
                          <a:effectLst/>
                          <a:latin typeface="Times New Roman"/>
                        </a:rPr>
                        <a:t>Banglore</a:t>
                      </a:r>
                      <a:endParaRPr lang="en-US" sz="1400" b="1" i="0" u="none" strike="noStrike" dirty="0">
                        <a:solidFill>
                          <a:srgbClr val="000000"/>
                        </a:solidFill>
                        <a:effectLst/>
                        <a:latin typeface="Times New Roman"/>
                      </a:endParaRPr>
                    </a:p>
                  </a:txBody>
                  <a:tcPr marL="8037" marR="8037" marT="8037" marB="0" anchor="ctr"/>
                </a:tc>
                <a:tc>
                  <a:txBody>
                    <a:bodyPr/>
                    <a:lstStyle/>
                    <a:p>
                      <a:pPr algn="ctr" fontAlgn="b"/>
                      <a:r>
                        <a:rPr lang="en-US" sz="1400" b="1" i="0" u="none" strike="noStrike" dirty="0" smtClean="0">
                          <a:solidFill>
                            <a:srgbClr val="000000"/>
                          </a:solidFill>
                          <a:effectLst/>
                          <a:latin typeface="Times New Roman"/>
                        </a:rPr>
                        <a:t>Rio de </a:t>
                      </a:r>
                      <a:r>
                        <a:rPr lang="en-US" sz="1400" b="1" i="0" u="none" strike="noStrike" dirty="0" err="1" smtClean="0">
                          <a:solidFill>
                            <a:srgbClr val="000000"/>
                          </a:solidFill>
                          <a:effectLst/>
                          <a:latin typeface="Times New Roman"/>
                        </a:rPr>
                        <a:t>Janerio</a:t>
                      </a:r>
                      <a:endParaRPr lang="en-US" sz="1400" b="1" i="0" u="none" strike="noStrike" dirty="0">
                        <a:solidFill>
                          <a:srgbClr val="000000"/>
                        </a:solidFill>
                        <a:effectLst/>
                        <a:latin typeface="Times New Roman"/>
                      </a:endParaRPr>
                    </a:p>
                  </a:txBody>
                  <a:tcPr marL="8037" marR="8037" marT="8037" marB="0" anchor="ctr"/>
                </a:tc>
                <a:tc>
                  <a:txBody>
                    <a:bodyPr/>
                    <a:lstStyle/>
                    <a:p>
                      <a:pPr algn="ctr" fontAlgn="b"/>
                      <a:r>
                        <a:rPr lang="en-US" sz="1400" b="1" i="0" u="none" strike="noStrike" dirty="0" smtClean="0">
                          <a:solidFill>
                            <a:srgbClr val="000000"/>
                          </a:solidFill>
                          <a:effectLst/>
                          <a:latin typeface="Times New Roman"/>
                        </a:rPr>
                        <a:t>-</a:t>
                      </a:r>
                      <a:endParaRPr lang="en-US" sz="1400" b="1" i="0" u="none" strike="noStrike" dirty="0">
                        <a:solidFill>
                          <a:srgbClr val="000000"/>
                        </a:solidFill>
                        <a:effectLst/>
                        <a:latin typeface="Times New Roman"/>
                      </a:endParaRPr>
                    </a:p>
                  </a:txBody>
                  <a:tcPr marL="8037" marR="8037" marT="8037" marB="0" anchor="ctr"/>
                </a:tc>
                <a:extLst>
                  <a:ext uri="{0D108BD9-81ED-4DB2-BD59-A6C34878D82A}">
                    <a16:rowId xmlns:a16="http://schemas.microsoft.com/office/drawing/2014/main" xmlns="" val="10001"/>
                  </a:ext>
                </a:extLst>
              </a:tr>
              <a:tr h="545123">
                <a:tc>
                  <a:txBody>
                    <a:bodyPr/>
                    <a:lstStyle/>
                    <a:p>
                      <a:pPr algn="ctr" fontAlgn="ctr"/>
                      <a:r>
                        <a:rPr lang="en-US" sz="1400" u="none" strike="noStrike" dirty="0">
                          <a:effectLst/>
                        </a:rPr>
                        <a:t>Number of </a:t>
                      </a:r>
                    </a:p>
                    <a:p>
                      <a:pPr algn="ctr" fontAlgn="ctr"/>
                      <a:r>
                        <a:rPr lang="en-US" sz="1400" u="none" strike="noStrike" dirty="0">
                          <a:effectLst/>
                        </a:rPr>
                        <a:t>Sales People</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u="none" strike="noStrike" dirty="0" smtClean="0">
                          <a:effectLst/>
                        </a:rPr>
                        <a:t>20</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b="0" i="0" u="none" strike="noStrike" dirty="0" smtClean="0">
                          <a:solidFill>
                            <a:srgbClr val="000000"/>
                          </a:solidFill>
                          <a:effectLst/>
                          <a:latin typeface="Times New Roman"/>
                        </a:rPr>
                        <a:t>30</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b="0" i="0" u="none" strike="noStrike" dirty="0" smtClean="0">
                          <a:solidFill>
                            <a:srgbClr val="000000"/>
                          </a:solidFill>
                          <a:effectLst/>
                          <a:latin typeface="Times New Roman"/>
                        </a:rPr>
                        <a:t>35</a:t>
                      </a:r>
                      <a:endParaRPr lang="en-US" sz="1400" b="0" i="0" u="none" strike="noStrike" dirty="0">
                        <a:solidFill>
                          <a:srgbClr val="000000"/>
                        </a:solidFill>
                        <a:effectLst/>
                        <a:latin typeface="Times New Roman"/>
                      </a:endParaRPr>
                    </a:p>
                  </a:txBody>
                  <a:tcPr marL="8037" marR="8037" marT="8037" marB="0" anchor="ctr"/>
                </a:tc>
                <a:extLst>
                  <a:ext uri="{0D108BD9-81ED-4DB2-BD59-A6C34878D82A}">
                    <a16:rowId xmlns:a16="http://schemas.microsoft.com/office/drawing/2014/main" xmlns="" val="10002"/>
                  </a:ext>
                </a:extLst>
              </a:tr>
              <a:tr h="609600">
                <a:tc>
                  <a:txBody>
                    <a:bodyPr/>
                    <a:lstStyle/>
                    <a:p>
                      <a:pPr algn="ctr" fontAlgn="ctr"/>
                      <a:r>
                        <a:rPr lang="en-US" sz="1400" u="none" strike="noStrike" dirty="0">
                          <a:effectLst/>
                        </a:rPr>
                        <a:t>Unit Demand per Office Sales Person</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u="none" strike="noStrike" dirty="0" smtClean="0">
                          <a:effectLst/>
                        </a:rPr>
                        <a:t>65</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b="0" i="0" u="none" strike="noStrike" dirty="0" smtClean="0">
                          <a:solidFill>
                            <a:srgbClr val="000000"/>
                          </a:solidFill>
                          <a:effectLst/>
                          <a:latin typeface="Times New Roman"/>
                        </a:rPr>
                        <a:t>120</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b="0" i="0" u="none" strike="noStrike" dirty="0" smtClean="0">
                          <a:solidFill>
                            <a:srgbClr val="000000"/>
                          </a:solidFill>
                          <a:effectLst/>
                          <a:latin typeface="Times New Roman"/>
                        </a:rPr>
                        <a:t>145</a:t>
                      </a:r>
                      <a:endParaRPr lang="en-US" sz="1400" b="0" i="0" u="none" strike="noStrike" dirty="0">
                        <a:solidFill>
                          <a:srgbClr val="000000"/>
                        </a:solidFill>
                        <a:effectLst/>
                        <a:latin typeface="Times New Roman"/>
                      </a:endParaRPr>
                    </a:p>
                  </a:txBody>
                  <a:tcPr marL="8037" marR="8037" marT="8037" marB="0" anchor="ctr"/>
                </a:tc>
                <a:extLst>
                  <a:ext uri="{0D108BD9-81ED-4DB2-BD59-A6C34878D82A}">
                    <a16:rowId xmlns:a16="http://schemas.microsoft.com/office/drawing/2014/main" xmlns="" val="10003"/>
                  </a:ext>
                </a:extLst>
              </a:tr>
              <a:tr h="533400">
                <a:tc>
                  <a:txBody>
                    <a:bodyPr/>
                    <a:lstStyle/>
                    <a:p>
                      <a:pPr algn="ctr" fontAlgn="ctr"/>
                      <a:r>
                        <a:rPr lang="en-US" sz="1400" u="none" strike="noStrike" dirty="0">
                          <a:effectLst/>
                        </a:rPr>
                        <a:t>Projected Demand</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u="none" strike="noStrike" dirty="0" smtClean="0">
                          <a:effectLst/>
                        </a:rPr>
                        <a:t>1860</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b="0" i="0" u="none" strike="noStrike" dirty="0" smtClean="0">
                          <a:solidFill>
                            <a:srgbClr val="000000"/>
                          </a:solidFill>
                          <a:effectLst/>
                          <a:latin typeface="Times New Roman"/>
                        </a:rPr>
                        <a:t>4900</a:t>
                      </a:r>
                      <a:endParaRPr lang="en-US" sz="1400" b="0" i="0" u="none" strike="noStrike" dirty="0">
                        <a:solidFill>
                          <a:srgbClr val="000000"/>
                        </a:solidFill>
                        <a:effectLst/>
                        <a:latin typeface="Times New Roman"/>
                      </a:endParaRPr>
                    </a:p>
                  </a:txBody>
                  <a:tcPr marL="8037" marR="8037" marT="8037" marB="0" anchor="ctr"/>
                </a:tc>
                <a:tc>
                  <a:txBody>
                    <a:bodyPr/>
                    <a:lstStyle/>
                    <a:p>
                      <a:pPr algn="ctr" fontAlgn="ctr"/>
                      <a:r>
                        <a:rPr lang="en-US" sz="1400" b="0" i="0" u="none" strike="noStrike" dirty="0" smtClean="0">
                          <a:solidFill>
                            <a:srgbClr val="000000"/>
                          </a:solidFill>
                          <a:effectLst/>
                          <a:latin typeface="Times New Roman"/>
                        </a:rPr>
                        <a:t>7090</a:t>
                      </a:r>
                      <a:endParaRPr lang="en-US" sz="1400" b="0" i="0" u="none" strike="noStrike" dirty="0">
                        <a:solidFill>
                          <a:srgbClr val="000000"/>
                        </a:solidFill>
                        <a:effectLst/>
                        <a:latin typeface="Times New Roman"/>
                      </a:endParaRPr>
                    </a:p>
                  </a:txBody>
                  <a:tcPr marL="8037" marR="8037" marT="8037" marB="0" anchor="ctr"/>
                </a:tc>
                <a:extLst>
                  <a:ext uri="{0D108BD9-81ED-4DB2-BD59-A6C34878D82A}">
                    <a16:rowId xmlns:a16="http://schemas.microsoft.com/office/drawing/2014/main" xmlns="" val="10004"/>
                  </a:ext>
                </a:extLst>
              </a:tr>
            </a:tbl>
          </a:graphicData>
        </a:graphic>
      </p:graphicFrame>
      <p:sp>
        <p:nvSpPr>
          <p:cNvPr id="5" name="Title 4">
            <a:extLst>
              <a:ext uri="{FF2B5EF4-FFF2-40B4-BE49-F238E27FC236}">
                <a16:creationId xmlns:a16="http://schemas.microsoft.com/office/drawing/2014/main" xmlns="" id="{B4DAA7B8-FA44-E94E-9381-070A4EF17127}"/>
              </a:ext>
            </a:extLst>
          </p:cNvPr>
          <p:cNvSpPr>
            <a:spLocks noGrp="1"/>
          </p:cNvSpPr>
          <p:nvPr>
            <p:ph type="title"/>
          </p:nvPr>
        </p:nvSpPr>
        <p:spPr/>
        <p:txBody>
          <a:bodyPr>
            <a:normAutofit/>
          </a:bodyPr>
          <a:lstStyle/>
          <a:p>
            <a:r>
              <a:rPr lang="en-US" sz="2800" dirty="0"/>
              <a:t>Store and Sales Person Plans</a:t>
            </a:r>
          </a:p>
        </p:txBody>
      </p:sp>
      <p:sp>
        <p:nvSpPr>
          <p:cNvPr id="8" name="Footer Placeholder 7">
            <a:extLst>
              <a:ext uri="{FF2B5EF4-FFF2-40B4-BE49-F238E27FC236}">
                <a16:creationId xmlns:a16="http://schemas.microsoft.com/office/drawing/2014/main" xmlns="" id="{14244A0E-9388-9147-B5D6-E507565954C2}"/>
              </a:ext>
            </a:extLst>
          </p:cNvPr>
          <p:cNvSpPr>
            <a:spLocks noGrp="1"/>
          </p:cNvSpPr>
          <p:nvPr>
            <p:ph type="ftr" sz="quarter" idx="11"/>
          </p:nvPr>
        </p:nvSpPr>
        <p:spPr/>
        <p:txBody>
          <a:bodyPr/>
          <a:lstStyle/>
          <a:p>
            <a:pPr>
              <a:defRPr/>
            </a:pPr>
            <a:endParaRPr lang="en-US" dirty="0">
              <a:solidFill>
                <a:srgbClr val="A6B727"/>
              </a:solidFill>
            </a:endParaRPr>
          </a:p>
        </p:txBody>
      </p:sp>
      <p:sp>
        <p:nvSpPr>
          <p:cNvPr id="9" name="Slide Number Placeholder 8">
            <a:extLst>
              <a:ext uri="{FF2B5EF4-FFF2-40B4-BE49-F238E27FC236}">
                <a16:creationId xmlns:a16="http://schemas.microsoft.com/office/drawing/2014/main" xmlns="" id="{4CFBCA3D-3AFE-E54D-83FE-5C58EDF7770C}"/>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14</a:t>
            </a:fld>
            <a:endParaRPr lang="en-US" altLang="en-US" dirty="0">
              <a:solidFill>
                <a:srgbClr val="A6B727"/>
              </a:solidFill>
            </a:endParaRPr>
          </a:p>
        </p:txBody>
      </p:sp>
      <p:pic>
        <p:nvPicPr>
          <p:cNvPr id="6" name="Picture 5" descr="sales.png">
            <a:extLst>
              <a:ext uri="{FF2B5EF4-FFF2-40B4-BE49-F238E27FC236}">
                <a16:creationId xmlns:a16="http://schemas.microsoft.com/office/drawing/2014/main" xmlns="" id="{8BB65CF1-2CB3-AE42-8456-6D28BC6AB1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00" y="2870199"/>
            <a:ext cx="4724793" cy="3295317"/>
          </a:xfrm>
          <a:prstGeom prst="rect">
            <a:avLst/>
          </a:prstGeom>
        </p:spPr>
      </p:pic>
    </p:spTree>
    <p:extLst>
      <p:ext uri="{BB962C8B-B14F-4D97-AF65-F5344CB8AC3E}">
        <p14:creationId xmlns:p14="http://schemas.microsoft.com/office/powerpoint/2010/main" val="326138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1" y="2438400"/>
            <a:ext cx="184731" cy="369332"/>
          </a:xfrm>
          <a:prstGeom prst="rect">
            <a:avLst/>
          </a:prstGeom>
          <a:noFill/>
        </p:spPr>
        <p:txBody>
          <a:bodyPr wrap="none" rtlCol="0">
            <a:spAutoFit/>
          </a:bodyPr>
          <a:lstStyle/>
          <a:p>
            <a:endParaRPr lang="en-US" dirty="0">
              <a:solidFill>
                <a:srgbClr val="000000"/>
              </a:solidFill>
            </a:endParaRPr>
          </a:p>
        </p:txBody>
      </p:sp>
      <p:sp>
        <p:nvSpPr>
          <p:cNvPr id="7" name="Content Placeholder 2"/>
          <p:cNvSpPr txBox="1">
            <a:spLocks/>
          </p:cNvSpPr>
          <p:nvPr/>
        </p:nvSpPr>
        <p:spPr bwMode="auto">
          <a:xfrm>
            <a:off x="4273215" y="2400268"/>
            <a:ext cx="6709611"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a:lstStyle>
          <a:p>
            <a:pPr marL="0" indent="0"/>
            <a:r>
              <a:rPr lang="en-US" sz="2400" kern="0" dirty="0" smtClean="0">
                <a:solidFill>
                  <a:srgbClr val="000000"/>
                </a:solidFill>
              </a:rPr>
              <a:t>Increase in Demand and Production to Supply</a:t>
            </a:r>
          </a:p>
          <a:p>
            <a:pPr marL="0" indent="0"/>
            <a:r>
              <a:rPr lang="en-US" sz="2400" kern="0" dirty="0" smtClean="0">
                <a:solidFill>
                  <a:srgbClr val="000000"/>
                </a:solidFill>
              </a:rPr>
              <a:t>Reduce prices of old brand and enhance the new    bikes</a:t>
            </a:r>
          </a:p>
          <a:p>
            <a:pPr marL="0" indent="0"/>
            <a:r>
              <a:rPr lang="en-US" sz="2400" kern="0" dirty="0" smtClean="0">
                <a:solidFill>
                  <a:srgbClr val="000000"/>
                </a:solidFill>
              </a:rPr>
              <a:t>Invest in works force</a:t>
            </a:r>
          </a:p>
          <a:p>
            <a:pPr marL="0" indent="0"/>
            <a:r>
              <a:rPr lang="en-US" sz="2400" kern="0" dirty="0" smtClean="0">
                <a:solidFill>
                  <a:srgbClr val="000000"/>
                </a:solidFill>
              </a:rPr>
              <a:t>Look for funds</a:t>
            </a:r>
          </a:p>
          <a:p>
            <a:pPr marL="0" indent="0"/>
            <a:r>
              <a:rPr lang="en-US" sz="2400" kern="0" dirty="0" smtClean="0">
                <a:solidFill>
                  <a:srgbClr val="000000"/>
                </a:solidFill>
              </a:rPr>
              <a:t>Spend more on internet marketing</a:t>
            </a:r>
          </a:p>
          <a:p>
            <a:pPr marL="0" indent="0">
              <a:buNone/>
            </a:pPr>
            <a:endParaRPr lang="en-US" sz="2400" kern="0" dirty="0">
              <a:solidFill>
                <a:srgbClr val="000000"/>
              </a:solidFill>
            </a:endParaRPr>
          </a:p>
        </p:txBody>
      </p:sp>
      <p:sp>
        <p:nvSpPr>
          <p:cNvPr id="4" name="Title 3">
            <a:extLst>
              <a:ext uri="{FF2B5EF4-FFF2-40B4-BE49-F238E27FC236}">
                <a16:creationId xmlns:a16="http://schemas.microsoft.com/office/drawing/2014/main" xmlns="" id="{FA280E5C-A6CC-1A42-944F-13A75768FB72}"/>
              </a:ext>
            </a:extLst>
          </p:cNvPr>
          <p:cNvSpPr>
            <a:spLocks noGrp="1"/>
          </p:cNvSpPr>
          <p:nvPr>
            <p:ph type="title"/>
          </p:nvPr>
        </p:nvSpPr>
        <p:spPr/>
        <p:txBody>
          <a:bodyPr>
            <a:normAutofit/>
          </a:bodyPr>
          <a:lstStyle/>
          <a:p>
            <a:r>
              <a:rPr lang="en-US" sz="2800" dirty="0"/>
              <a:t>Financial Strategy</a:t>
            </a:r>
          </a:p>
        </p:txBody>
      </p:sp>
      <p:sp>
        <p:nvSpPr>
          <p:cNvPr id="9" name="Footer Placeholder 8">
            <a:extLst>
              <a:ext uri="{FF2B5EF4-FFF2-40B4-BE49-F238E27FC236}">
                <a16:creationId xmlns:a16="http://schemas.microsoft.com/office/drawing/2014/main" xmlns="" id="{053FB3FC-E075-5542-A43B-75782158743E}"/>
              </a:ext>
            </a:extLst>
          </p:cNvPr>
          <p:cNvSpPr>
            <a:spLocks noGrp="1"/>
          </p:cNvSpPr>
          <p:nvPr>
            <p:ph type="ftr" sz="quarter" idx="11"/>
          </p:nvPr>
        </p:nvSpPr>
        <p:spPr/>
        <p:txBody>
          <a:bodyPr/>
          <a:lstStyle/>
          <a:p>
            <a:pPr>
              <a:defRPr/>
            </a:pPr>
            <a:endParaRPr lang="en-US" dirty="0">
              <a:solidFill>
                <a:srgbClr val="A6B727"/>
              </a:solidFill>
            </a:endParaRPr>
          </a:p>
        </p:txBody>
      </p:sp>
      <p:sp>
        <p:nvSpPr>
          <p:cNvPr id="10" name="Slide Number Placeholder 9">
            <a:extLst>
              <a:ext uri="{FF2B5EF4-FFF2-40B4-BE49-F238E27FC236}">
                <a16:creationId xmlns:a16="http://schemas.microsoft.com/office/drawing/2014/main" xmlns="" id="{9224F0DD-53EB-AE4A-A8AA-21BF5287A026}"/>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15</a:t>
            </a:fld>
            <a:endParaRPr lang="en-US" altLang="en-US" dirty="0">
              <a:solidFill>
                <a:srgbClr val="A6B727"/>
              </a:solidFill>
            </a:endParaRPr>
          </a:p>
        </p:txBody>
      </p:sp>
      <p:pic>
        <p:nvPicPr>
          <p:cNvPr id="8" name="Picture 1">
            <a:extLst>
              <a:ext uri="{FF2B5EF4-FFF2-40B4-BE49-F238E27FC236}">
                <a16:creationId xmlns:a16="http://schemas.microsoft.com/office/drawing/2014/main" xmlns="" id="{C95EA488-F1B8-FD4A-83D6-D4E38F7FE87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219" y="4000407"/>
            <a:ext cx="2025634" cy="1905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3236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1" y="2438400"/>
            <a:ext cx="184731" cy="369332"/>
          </a:xfrm>
          <a:prstGeom prst="rect">
            <a:avLst/>
          </a:prstGeom>
          <a:noFill/>
        </p:spPr>
        <p:txBody>
          <a:bodyPr wrap="none" rtlCol="0">
            <a:spAutoFit/>
          </a:bodyPr>
          <a:lstStyle/>
          <a:p>
            <a:endParaRPr lang="en-US" dirty="0">
              <a:solidFill>
                <a:srgbClr val="0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513517367"/>
              </p:ext>
            </p:extLst>
          </p:nvPr>
        </p:nvGraphicFramePr>
        <p:xfrm>
          <a:off x="1692780" y="2197397"/>
          <a:ext cx="9090835" cy="2894865"/>
        </p:xfrm>
        <a:graphic>
          <a:graphicData uri="http://schemas.openxmlformats.org/drawingml/2006/table">
            <a:tbl>
              <a:tblPr firstRow="1" bandRow="1">
                <a:tableStyleId>{69CF1AB2-1976-4502-BF36-3FF5EA218861}</a:tableStyleId>
              </a:tblPr>
              <a:tblGrid>
                <a:gridCol w="2749423">
                  <a:extLst>
                    <a:ext uri="{9D8B030D-6E8A-4147-A177-3AD203B41FA5}">
                      <a16:colId xmlns:a16="http://schemas.microsoft.com/office/drawing/2014/main" xmlns="" val="20000"/>
                    </a:ext>
                  </a:extLst>
                </a:gridCol>
                <a:gridCol w="1552092">
                  <a:extLst>
                    <a:ext uri="{9D8B030D-6E8A-4147-A177-3AD203B41FA5}">
                      <a16:colId xmlns:a16="http://schemas.microsoft.com/office/drawing/2014/main" xmlns="" val="20001"/>
                    </a:ext>
                  </a:extLst>
                </a:gridCol>
                <a:gridCol w="2217276">
                  <a:extLst>
                    <a:ext uri="{9D8B030D-6E8A-4147-A177-3AD203B41FA5}">
                      <a16:colId xmlns:a16="http://schemas.microsoft.com/office/drawing/2014/main" xmlns="" val="20002"/>
                    </a:ext>
                  </a:extLst>
                </a:gridCol>
                <a:gridCol w="2572044">
                  <a:extLst>
                    <a:ext uri="{9D8B030D-6E8A-4147-A177-3AD203B41FA5}">
                      <a16:colId xmlns:a16="http://schemas.microsoft.com/office/drawing/2014/main" xmlns="" val="20004"/>
                    </a:ext>
                  </a:extLst>
                </a:gridCol>
              </a:tblGrid>
              <a:tr h="1813001">
                <a:tc>
                  <a:txBody>
                    <a:bodyPr/>
                    <a:lstStyle/>
                    <a:p>
                      <a:pPr algn="ctr" rtl="0" fontAlgn="b"/>
                      <a:r>
                        <a:rPr lang="en-US" sz="2000" u="none" strike="noStrike" dirty="0">
                          <a:effectLst/>
                        </a:rPr>
                        <a:t>Total Investment Requested</a:t>
                      </a:r>
                      <a:endParaRPr lang="en-US" sz="2000" b="0" i="0" u="none" strike="noStrike" dirty="0">
                        <a:solidFill>
                          <a:srgbClr val="000000"/>
                        </a:solidFill>
                        <a:effectLst/>
                        <a:latin typeface="Arial Rounded MT Bold"/>
                      </a:endParaRPr>
                    </a:p>
                  </a:txBody>
                  <a:tcPr marL="9525" marR="9525" marT="9525" marB="0" anchor="ctr"/>
                </a:tc>
                <a:tc>
                  <a:txBody>
                    <a:bodyPr/>
                    <a:lstStyle/>
                    <a:p>
                      <a:pPr algn="ctr" rtl="0" fontAlgn="b"/>
                      <a:r>
                        <a:rPr lang="en-US" sz="2000" u="none" strike="noStrike" dirty="0">
                          <a:effectLst/>
                        </a:rPr>
                        <a:t>Per Share</a:t>
                      </a:r>
                      <a:endParaRPr lang="en-US" sz="2000" b="0" i="0" u="none" strike="noStrike" dirty="0">
                        <a:solidFill>
                          <a:srgbClr val="000000"/>
                        </a:solidFill>
                        <a:effectLst/>
                        <a:latin typeface="Arial Rounded MT Bold"/>
                      </a:endParaRPr>
                    </a:p>
                  </a:txBody>
                  <a:tcPr marL="9525" marR="9525" marT="9525" marB="0" anchor="ctr"/>
                </a:tc>
                <a:tc>
                  <a:txBody>
                    <a:bodyPr/>
                    <a:lstStyle/>
                    <a:p>
                      <a:pPr algn="ctr" rtl="0" fontAlgn="b"/>
                      <a:r>
                        <a:rPr lang="en-US" sz="2000" u="none" strike="noStrike" dirty="0">
                          <a:effectLst/>
                        </a:rPr>
                        <a:t>Number of Shares</a:t>
                      </a:r>
                      <a:endParaRPr lang="en-US" sz="2000" b="0" i="0" u="none" strike="noStrike" dirty="0">
                        <a:solidFill>
                          <a:srgbClr val="000000"/>
                        </a:solidFill>
                        <a:effectLst/>
                        <a:latin typeface="Arial Rounded MT Bold"/>
                      </a:endParaRPr>
                    </a:p>
                  </a:txBody>
                  <a:tcPr marL="9525" marR="9525" marT="9525" marB="0" anchor="ctr"/>
                </a:tc>
                <a:tc>
                  <a:txBody>
                    <a:bodyPr/>
                    <a:lstStyle/>
                    <a:p>
                      <a:pPr algn="ctr" rtl="0" fontAlgn="b"/>
                      <a:r>
                        <a:rPr lang="en-US" sz="2000" u="none" strike="noStrike" dirty="0">
                          <a:effectLst/>
                        </a:rPr>
                        <a:t>Return on Investment</a:t>
                      </a:r>
                      <a:endParaRPr lang="en-US" sz="2000" b="0" i="0" u="none" strike="noStrike" dirty="0">
                        <a:solidFill>
                          <a:srgbClr val="000000"/>
                        </a:solidFill>
                        <a:effectLst/>
                        <a:latin typeface="Arial Rounded MT Bold"/>
                      </a:endParaRPr>
                    </a:p>
                  </a:txBody>
                  <a:tcPr marL="9525" marR="9525" marT="9525" marB="0" anchor="ctr"/>
                </a:tc>
                <a:extLst>
                  <a:ext uri="{0D108BD9-81ED-4DB2-BD59-A6C34878D82A}">
                    <a16:rowId xmlns:a16="http://schemas.microsoft.com/office/drawing/2014/main" xmlns="" val="10000"/>
                  </a:ext>
                </a:extLst>
              </a:tr>
              <a:tr h="1081864">
                <a:tc>
                  <a:txBody>
                    <a:bodyPr/>
                    <a:lstStyle/>
                    <a:p>
                      <a:pPr algn="ctr" rtl="0" fontAlgn="b"/>
                      <a:r>
                        <a:rPr lang="en-US" sz="1600" u="none" strike="noStrike" dirty="0" smtClean="0">
                          <a:effectLst/>
                        </a:rPr>
                        <a:t>$2,500,000 </a:t>
                      </a:r>
                      <a:endParaRPr lang="en-US" sz="1600" b="0" i="0" u="none" strike="noStrike" dirty="0">
                        <a:solidFill>
                          <a:srgbClr val="000000"/>
                        </a:solidFill>
                        <a:effectLst/>
                        <a:latin typeface="Arial Rounded MT Bold"/>
                      </a:endParaRPr>
                    </a:p>
                  </a:txBody>
                  <a:tcPr marL="9525" marR="9525" marT="9525" marB="0" anchor="ctr"/>
                </a:tc>
                <a:tc>
                  <a:txBody>
                    <a:bodyPr/>
                    <a:lstStyle/>
                    <a:p>
                      <a:pPr algn="ctr" rtl="0" fontAlgn="b"/>
                      <a:r>
                        <a:rPr lang="en-US" sz="1600" u="none" strike="noStrike" dirty="0" smtClean="0">
                          <a:effectLst/>
                        </a:rPr>
                        <a:t>$125</a:t>
                      </a:r>
                      <a:endParaRPr lang="en-US" sz="1600" b="0" i="0" u="none" strike="noStrike" dirty="0">
                        <a:solidFill>
                          <a:srgbClr val="000000"/>
                        </a:solidFill>
                        <a:effectLst/>
                        <a:latin typeface="Arial Rounded MT Bold"/>
                      </a:endParaRPr>
                    </a:p>
                  </a:txBody>
                  <a:tcPr marL="9525" marR="9525" marT="9525" marB="0" anchor="ctr"/>
                </a:tc>
                <a:tc>
                  <a:txBody>
                    <a:bodyPr/>
                    <a:lstStyle/>
                    <a:p>
                      <a:pPr algn="ctr" rtl="0" fontAlgn="b"/>
                      <a:r>
                        <a:rPr lang="en-US" sz="1600" b="0" i="0" u="none" strike="noStrike" dirty="0" smtClean="0">
                          <a:solidFill>
                            <a:schemeClr val="dk1"/>
                          </a:solidFill>
                          <a:effectLst/>
                          <a:latin typeface="+mn-lt"/>
                        </a:rPr>
                        <a:t>20000</a:t>
                      </a:r>
                      <a:endParaRPr lang="en-US" sz="1600" b="0" i="0" u="none" strike="noStrike" dirty="0">
                        <a:solidFill>
                          <a:srgbClr val="000000"/>
                        </a:solidFill>
                        <a:effectLst/>
                        <a:latin typeface="Arial Rounded MT Bold"/>
                      </a:endParaRPr>
                    </a:p>
                  </a:txBody>
                  <a:tcPr marL="9525" marR="9525" marT="9525" marB="0" anchor="ctr"/>
                </a:tc>
                <a:tc>
                  <a:txBody>
                    <a:bodyPr/>
                    <a:lstStyle/>
                    <a:p>
                      <a:pPr algn="ctr" rtl="0" fontAlgn="b"/>
                      <a:r>
                        <a:rPr lang="en-US" sz="1600" b="0" i="0" u="none" strike="noStrike" dirty="0" smtClean="0">
                          <a:solidFill>
                            <a:srgbClr val="000000"/>
                          </a:solidFill>
                          <a:effectLst/>
                          <a:latin typeface="Arial Rounded MT Bold"/>
                        </a:rPr>
                        <a:t>228%</a:t>
                      </a:r>
                      <a:endParaRPr lang="en-US" sz="1600" b="0" i="0" u="none" strike="noStrike" dirty="0">
                        <a:solidFill>
                          <a:srgbClr val="000000"/>
                        </a:solidFill>
                        <a:effectLst/>
                        <a:latin typeface="Arial Rounded MT Bold"/>
                      </a:endParaRPr>
                    </a:p>
                  </a:txBody>
                  <a:tcPr marL="9525" marR="9525" marT="9525" marB="0" anchor="ctr"/>
                </a:tc>
                <a:extLst>
                  <a:ext uri="{0D108BD9-81ED-4DB2-BD59-A6C34878D82A}">
                    <a16:rowId xmlns:a16="http://schemas.microsoft.com/office/drawing/2014/main" xmlns="" val="10001"/>
                  </a:ext>
                </a:extLst>
              </a:tr>
            </a:tbl>
          </a:graphicData>
        </a:graphic>
      </p:graphicFrame>
      <p:sp>
        <p:nvSpPr>
          <p:cNvPr id="5" name="Title 4">
            <a:extLst>
              <a:ext uri="{FF2B5EF4-FFF2-40B4-BE49-F238E27FC236}">
                <a16:creationId xmlns:a16="http://schemas.microsoft.com/office/drawing/2014/main" xmlns="" id="{14F6730B-71EB-1048-9B1A-0566F6D9835E}"/>
              </a:ext>
            </a:extLst>
          </p:cNvPr>
          <p:cNvSpPr>
            <a:spLocks noGrp="1"/>
          </p:cNvSpPr>
          <p:nvPr>
            <p:ph type="title"/>
          </p:nvPr>
        </p:nvSpPr>
        <p:spPr/>
        <p:txBody>
          <a:bodyPr>
            <a:normAutofit/>
          </a:bodyPr>
          <a:lstStyle/>
          <a:p>
            <a:r>
              <a:rPr lang="en-US" sz="2800" dirty="0"/>
              <a:t>Projected Return on Investment</a:t>
            </a:r>
          </a:p>
        </p:txBody>
      </p:sp>
      <p:sp>
        <p:nvSpPr>
          <p:cNvPr id="9" name="Footer Placeholder 8">
            <a:extLst>
              <a:ext uri="{FF2B5EF4-FFF2-40B4-BE49-F238E27FC236}">
                <a16:creationId xmlns:a16="http://schemas.microsoft.com/office/drawing/2014/main" xmlns="" id="{1584847F-4C75-E641-B0A2-D9B6D896D8B3}"/>
              </a:ext>
            </a:extLst>
          </p:cNvPr>
          <p:cNvSpPr>
            <a:spLocks noGrp="1"/>
          </p:cNvSpPr>
          <p:nvPr>
            <p:ph type="ftr" sz="quarter" idx="11"/>
          </p:nvPr>
        </p:nvSpPr>
        <p:spPr/>
        <p:txBody>
          <a:bodyPr/>
          <a:lstStyle/>
          <a:p>
            <a:pPr>
              <a:defRPr/>
            </a:pPr>
            <a:endParaRPr lang="en-US" dirty="0">
              <a:solidFill>
                <a:srgbClr val="A6B727"/>
              </a:solidFill>
            </a:endParaRPr>
          </a:p>
        </p:txBody>
      </p:sp>
      <p:sp>
        <p:nvSpPr>
          <p:cNvPr id="10" name="Slide Number Placeholder 9">
            <a:extLst>
              <a:ext uri="{FF2B5EF4-FFF2-40B4-BE49-F238E27FC236}">
                <a16:creationId xmlns:a16="http://schemas.microsoft.com/office/drawing/2014/main" xmlns="" id="{CABFD6E0-9699-4E46-9920-DF964AE638DA}"/>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16</a:t>
            </a:fld>
            <a:endParaRPr lang="en-US" altLang="en-US" dirty="0">
              <a:solidFill>
                <a:srgbClr val="A6B727"/>
              </a:solidFill>
            </a:endParaRPr>
          </a:p>
        </p:txBody>
      </p:sp>
    </p:spTree>
    <p:extLst>
      <p:ext uri="{BB962C8B-B14F-4D97-AF65-F5344CB8AC3E}">
        <p14:creationId xmlns:p14="http://schemas.microsoft.com/office/powerpoint/2010/main" val="128349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5132" y="3727568"/>
            <a:ext cx="7621736" cy="1905434"/>
          </a:xfrm>
          <a:prstGeom prst="rect">
            <a:avLst/>
          </a:prstGeom>
        </p:spPr>
      </p:pic>
      <p:sp>
        <p:nvSpPr>
          <p:cNvPr id="6" name="Title 5">
            <a:extLst>
              <a:ext uri="{FF2B5EF4-FFF2-40B4-BE49-F238E27FC236}">
                <a16:creationId xmlns:a16="http://schemas.microsoft.com/office/drawing/2014/main" xmlns="" id="{D951A266-C0B4-5644-BBC7-08D3873DDAEF}"/>
              </a:ext>
            </a:extLst>
          </p:cNvPr>
          <p:cNvSpPr>
            <a:spLocks noGrp="1"/>
          </p:cNvSpPr>
          <p:nvPr>
            <p:ph type="title"/>
          </p:nvPr>
        </p:nvSpPr>
        <p:spPr/>
        <p:txBody>
          <a:bodyPr>
            <a:normAutofit/>
          </a:bodyPr>
          <a:lstStyle/>
          <a:p>
            <a:r>
              <a:rPr lang="en-US" sz="2800" dirty="0" smtClean="0"/>
              <a:t>Bolt Cycles – Group 7</a:t>
            </a:r>
            <a:endParaRPr lang="en-US" sz="2800" dirty="0"/>
          </a:p>
        </p:txBody>
      </p:sp>
      <p:sp>
        <p:nvSpPr>
          <p:cNvPr id="10" name="Footer Placeholder 9">
            <a:extLst>
              <a:ext uri="{FF2B5EF4-FFF2-40B4-BE49-F238E27FC236}">
                <a16:creationId xmlns:a16="http://schemas.microsoft.com/office/drawing/2014/main" xmlns="" id="{D9F66B2C-81F7-2A45-8991-CB49D47BCFEC}"/>
              </a:ext>
            </a:extLst>
          </p:cNvPr>
          <p:cNvSpPr>
            <a:spLocks noGrp="1"/>
          </p:cNvSpPr>
          <p:nvPr>
            <p:ph type="ftr" sz="quarter" idx="11"/>
          </p:nvPr>
        </p:nvSpPr>
        <p:spPr/>
        <p:txBody>
          <a:bodyPr/>
          <a:lstStyle/>
          <a:p>
            <a:pPr>
              <a:defRPr/>
            </a:pPr>
            <a:endParaRPr lang="en-US" dirty="0">
              <a:solidFill>
                <a:srgbClr val="A6B727"/>
              </a:solidFill>
            </a:endParaRPr>
          </a:p>
        </p:txBody>
      </p:sp>
      <p:sp>
        <p:nvSpPr>
          <p:cNvPr id="11" name="Slide Number Placeholder 10">
            <a:extLst>
              <a:ext uri="{FF2B5EF4-FFF2-40B4-BE49-F238E27FC236}">
                <a16:creationId xmlns:a16="http://schemas.microsoft.com/office/drawing/2014/main" xmlns="" id="{8EF9E78A-5F22-194C-8873-A5CDA7215AFA}"/>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3</a:t>
            </a:fld>
            <a:endParaRPr lang="en-US" altLang="en-US" dirty="0">
              <a:solidFill>
                <a:srgbClr val="A6B727"/>
              </a:solidFill>
            </a:endParaRPr>
          </a:p>
        </p:txBody>
      </p:sp>
    </p:spTree>
    <p:extLst>
      <p:ext uri="{BB962C8B-B14F-4D97-AF65-F5344CB8AC3E}">
        <p14:creationId xmlns:p14="http://schemas.microsoft.com/office/powerpoint/2010/main" val="277787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4365" y="1512923"/>
            <a:ext cx="8077200" cy="5760551"/>
          </a:xfrm>
          <a:prstGeom prst="rect">
            <a:avLst/>
          </a:prstGeom>
        </p:spPr>
        <p:txBody>
          <a:bodyPr wrap="square">
            <a:spAutoFit/>
          </a:bodyPr>
          <a:lstStyle/>
          <a:p>
            <a:pPr marL="342900" lvl="0" indent="-342900">
              <a:lnSpc>
                <a:spcPct val="115000"/>
              </a:lnSpc>
              <a:spcAft>
                <a:spcPts val="0"/>
              </a:spcAft>
              <a:buFont typeface="Symbol"/>
              <a:buChar char=""/>
            </a:pPr>
            <a:r>
              <a:rPr lang="en-IN" sz="2000" dirty="0" err="1" smtClean="0">
                <a:ea typeface="Calibri"/>
                <a:cs typeface="Times New Roman"/>
              </a:rPr>
              <a:t>Bhosale</a:t>
            </a:r>
            <a:r>
              <a:rPr lang="en-IN" sz="2000" dirty="0" smtClean="0">
                <a:ea typeface="Calibri"/>
                <a:cs typeface="Times New Roman"/>
              </a:rPr>
              <a:t>, </a:t>
            </a:r>
            <a:r>
              <a:rPr lang="en-IN" sz="2000" dirty="0" err="1" smtClean="0">
                <a:ea typeface="Calibri"/>
                <a:cs typeface="Times New Roman"/>
              </a:rPr>
              <a:t>Prathamesh</a:t>
            </a:r>
            <a:endParaRPr lang="en-IN" sz="2000" dirty="0" smtClean="0">
              <a:ea typeface="Calibri"/>
              <a:cs typeface="Times New Roman"/>
            </a:endParaRPr>
          </a:p>
          <a:p>
            <a:pPr marL="457200">
              <a:lnSpc>
                <a:spcPct val="115000"/>
              </a:lnSpc>
              <a:spcAft>
                <a:spcPts val="0"/>
              </a:spcAft>
            </a:pPr>
            <a:r>
              <a:rPr lang="en-IN" sz="2000" dirty="0" smtClean="0">
                <a:ea typeface="Calibri"/>
                <a:cs typeface="Times New Roman"/>
              </a:rPr>
              <a:t>President-Overall Leadership</a:t>
            </a:r>
          </a:p>
          <a:p>
            <a:pPr marL="342900" lvl="0" indent="-342900">
              <a:lnSpc>
                <a:spcPct val="115000"/>
              </a:lnSpc>
              <a:spcAft>
                <a:spcPts val="0"/>
              </a:spcAft>
              <a:buFont typeface="Symbol"/>
              <a:buChar char=""/>
            </a:pPr>
            <a:r>
              <a:rPr lang="en-IN" sz="2000" dirty="0" err="1" smtClean="0">
                <a:ea typeface="Calibri"/>
                <a:cs typeface="Times New Roman"/>
              </a:rPr>
              <a:t>Mor</a:t>
            </a:r>
            <a:r>
              <a:rPr lang="en-IN" sz="2000" dirty="0" smtClean="0">
                <a:ea typeface="Calibri"/>
                <a:cs typeface="Times New Roman"/>
              </a:rPr>
              <a:t>, </a:t>
            </a:r>
            <a:r>
              <a:rPr lang="en-IN" sz="2000" dirty="0" err="1" smtClean="0">
                <a:ea typeface="Calibri"/>
                <a:cs typeface="Times New Roman"/>
              </a:rPr>
              <a:t>Rahul</a:t>
            </a:r>
            <a:endParaRPr lang="en-IN" sz="2000" dirty="0" smtClean="0">
              <a:ea typeface="Calibri"/>
              <a:cs typeface="Times New Roman"/>
            </a:endParaRPr>
          </a:p>
          <a:p>
            <a:pPr marL="457200">
              <a:lnSpc>
                <a:spcPct val="115000"/>
              </a:lnSpc>
              <a:spcAft>
                <a:spcPts val="0"/>
              </a:spcAft>
            </a:pPr>
            <a:r>
              <a:rPr lang="en-IN" sz="2000" dirty="0" smtClean="0">
                <a:ea typeface="Calibri"/>
                <a:cs typeface="Times New Roman"/>
              </a:rPr>
              <a:t>VP-Accounting and Finance</a:t>
            </a:r>
          </a:p>
          <a:p>
            <a:pPr marL="342900" lvl="0" indent="-342900">
              <a:lnSpc>
                <a:spcPct val="115000"/>
              </a:lnSpc>
              <a:spcAft>
                <a:spcPts val="0"/>
              </a:spcAft>
              <a:buFont typeface="Symbol"/>
              <a:buChar char=""/>
            </a:pPr>
            <a:r>
              <a:rPr lang="en-IN" sz="2000" dirty="0" err="1" smtClean="0">
                <a:ea typeface="Calibri"/>
                <a:cs typeface="Times New Roman"/>
              </a:rPr>
              <a:t>Dalvi</a:t>
            </a:r>
            <a:r>
              <a:rPr lang="en-IN" sz="2000" dirty="0" smtClean="0">
                <a:ea typeface="Calibri"/>
                <a:cs typeface="Times New Roman"/>
              </a:rPr>
              <a:t>, Raj</a:t>
            </a:r>
          </a:p>
          <a:p>
            <a:pPr marL="457200">
              <a:lnSpc>
                <a:spcPct val="115000"/>
              </a:lnSpc>
              <a:spcAft>
                <a:spcPts val="0"/>
              </a:spcAft>
            </a:pPr>
            <a:r>
              <a:rPr lang="en-IN" sz="2000" dirty="0" smtClean="0">
                <a:ea typeface="Calibri"/>
                <a:cs typeface="Times New Roman"/>
              </a:rPr>
              <a:t>VP-Marketing</a:t>
            </a:r>
          </a:p>
          <a:p>
            <a:pPr marL="342900" lvl="0" indent="-342900">
              <a:lnSpc>
                <a:spcPct val="115000"/>
              </a:lnSpc>
              <a:spcAft>
                <a:spcPts val="0"/>
              </a:spcAft>
              <a:buFont typeface="Symbol"/>
              <a:buChar char=""/>
            </a:pPr>
            <a:r>
              <a:rPr lang="en-IN" sz="2000" dirty="0" err="1" smtClean="0">
                <a:ea typeface="Calibri"/>
                <a:cs typeface="Times New Roman"/>
              </a:rPr>
              <a:t>Baghele</a:t>
            </a:r>
            <a:r>
              <a:rPr lang="en-IN" sz="2000" dirty="0" smtClean="0">
                <a:ea typeface="Calibri"/>
                <a:cs typeface="Times New Roman"/>
              </a:rPr>
              <a:t>, </a:t>
            </a:r>
            <a:r>
              <a:rPr lang="en-IN" sz="2000" dirty="0" err="1" smtClean="0">
                <a:ea typeface="Calibri"/>
                <a:cs typeface="Times New Roman"/>
              </a:rPr>
              <a:t>Prajwal</a:t>
            </a:r>
            <a:endParaRPr lang="en-IN" sz="2000" dirty="0" smtClean="0">
              <a:ea typeface="Calibri"/>
              <a:cs typeface="Times New Roman"/>
            </a:endParaRPr>
          </a:p>
          <a:p>
            <a:pPr marL="457200">
              <a:lnSpc>
                <a:spcPct val="115000"/>
              </a:lnSpc>
              <a:spcAft>
                <a:spcPts val="0"/>
              </a:spcAft>
            </a:pPr>
            <a:r>
              <a:rPr lang="en-IN" sz="2000" dirty="0" smtClean="0">
                <a:ea typeface="Calibri"/>
                <a:cs typeface="Times New Roman"/>
              </a:rPr>
              <a:t>VP-Business Analytics</a:t>
            </a:r>
          </a:p>
          <a:p>
            <a:pPr marL="342900" lvl="0" indent="-342900">
              <a:lnSpc>
                <a:spcPct val="115000"/>
              </a:lnSpc>
              <a:spcAft>
                <a:spcPts val="0"/>
              </a:spcAft>
              <a:buFont typeface="Symbol"/>
              <a:buChar char=""/>
            </a:pPr>
            <a:r>
              <a:rPr lang="en-IN" sz="2000" dirty="0" err="1" smtClean="0">
                <a:ea typeface="Calibri"/>
                <a:cs typeface="Times New Roman"/>
              </a:rPr>
              <a:t>Dangi</a:t>
            </a:r>
            <a:r>
              <a:rPr lang="en-IN" sz="2000" dirty="0" smtClean="0">
                <a:ea typeface="Calibri"/>
                <a:cs typeface="Times New Roman"/>
              </a:rPr>
              <a:t>, </a:t>
            </a:r>
            <a:r>
              <a:rPr lang="en-IN" sz="2000" dirty="0" err="1" smtClean="0">
                <a:ea typeface="Calibri"/>
                <a:cs typeface="Times New Roman"/>
              </a:rPr>
              <a:t>Rishabh</a:t>
            </a:r>
            <a:endParaRPr lang="en-IN" sz="2000" dirty="0" smtClean="0">
              <a:ea typeface="Calibri"/>
              <a:cs typeface="Times New Roman"/>
            </a:endParaRPr>
          </a:p>
          <a:p>
            <a:pPr marL="457200">
              <a:lnSpc>
                <a:spcPct val="115000"/>
              </a:lnSpc>
              <a:spcAft>
                <a:spcPts val="0"/>
              </a:spcAft>
            </a:pPr>
            <a:r>
              <a:rPr lang="en-IN" sz="2000" dirty="0" smtClean="0">
                <a:ea typeface="Calibri"/>
                <a:cs typeface="Times New Roman"/>
              </a:rPr>
              <a:t>VP-Human Resources</a:t>
            </a:r>
          </a:p>
          <a:p>
            <a:pPr marL="342900" lvl="0" indent="-342900">
              <a:lnSpc>
                <a:spcPct val="115000"/>
              </a:lnSpc>
              <a:spcAft>
                <a:spcPts val="0"/>
              </a:spcAft>
              <a:buFont typeface="Symbol"/>
              <a:buChar char=""/>
            </a:pPr>
            <a:r>
              <a:rPr lang="en-IN" sz="2000" dirty="0" err="1" smtClean="0">
                <a:ea typeface="Calibri"/>
                <a:cs typeface="Times New Roman"/>
              </a:rPr>
              <a:t>Sanklecha</a:t>
            </a:r>
            <a:r>
              <a:rPr lang="en-IN" sz="2000" dirty="0" smtClean="0">
                <a:ea typeface="Calibri"/>
                <a:cs typeface="Times New Roman"/>
              </a:rPr>
              <a:t>, </a:t>
            </a:r>
            <a:r>
              <a:rPr lang="en-IN" sz="2000" dirty="0" err="1" smtClean="0">
                <a:ea typeface="Calibri"/>
                <a:cs typeface="Times New Roman"/>
              </a:rPr>
              <a:t>Rickin</a:t>
            </a:r>
            <a:endParaRPr lang="en-IN" sz="2000" dirty="0" smtClean="0">
              <a:ea typeface="Calibri"/>
              <a:cs typeface="Times New Roman"/>
            </a:endParaRPr>
          </a:p>
          <a:p>
            <a:pPr marL="457200">
              <a:lnSpc>
                <a:spcPct val="115000"/>
              </a:lnSpc>
              <a:spcAft>
                <a:spcPts val="1000"/>
              </a:spcAft>
            </a:pPr>
            <a:r>
              <a:rPr lang="en-IN" sz="2000" dirty="0" smtClean="0">
                <a:ea typeface="Calibri"/>
                <a:cs typeface="Times New Roman"/>
              </a:rPr>
              <a:t>VP-Manufacturing</a:t>
            </a:r>
          </a:p>
          <a:p>
            <a:pPr algn="ctr">
              <a:lnSpc>
                <a:spcPct val="200000"/>
              </a:lnSpc>
            </a:pPr>
            <a:endParaRPr lang="en-US" sz="2400" dirty="0">
              <a:solidFill>
                <a:srgbClr val="000000"/>
              </a:solidFill>
              <a:latin typeface="Calibri" panose="020F0502020204030204" pitchFamily="34" charset="0"/>
            </a:endParaRPr>
          </a:p>
          <a:p>
            <a:pPr algn="ctr">
              <a:lnSpc>
                <a:spcPct val="200000"/>
              </a:lnSpc>
            </a:pPr>
            <a:endParaRPr lang="en-US" dirty="0">
              <a:solidFill>
                <a:srgbClr val="000000"/>
              </a:solidFill>
              <a:latin typeface="Calibri" panose="020F0502020204030204" pitchFamily="34" charset="0"/>
            </a:endParaRPr>
          </a:p>
        </p:txBody>
      </p:sp>
      <p:sp>
        <p:nvSpPr>
          <p:cNvPr id="2" name="Title 1"/>
          <p:cNvSpPr>
            <a:spLocks noGrp="1"/>
          </p:cNvSpPr>
          <p:nvPr>
            <p:ph type="title"/>
          </p:nvPr>
        </p:nvSpPr>
        <p:spPr>
          <a:xfrm>
            <a:off x="0" y="0"/>
            <a:ext cx="12192000" cy="1356360"/>
          </a:xfrm>
          <a:prstGeom prst="rect">
            <a:avLst/>
          </a:prstGeom>
        </p:spPr>
        <p:txBody>
          <a:bodyPr>
            <a:normAutofit/>
          </a:bodyPr>
          <a:lstStyle/>
          <a:p>
            <a:r>
              <a:rPr lang="en-US" sz="2800" dirty="0"/>
              <a:t>Team Members</a:t>
            </a:r>
          </a:p>
        </p:txBody>
      </p:sp>
      <p:sp>
        <p:nvSpPr>
          <p:cNvPr id="6" name="Footer Placeholder 5">
            <a:extLst>
              <a:ext uri="{FF2B5EF4-FFF2-40B4-BE49-F238E27FC236}">
                <a16:creationId xmlns:a16="http://schemas.microsoft.com/office/drawing/2014/main" xmlns="" id="{DE83AAA4-2B63-2E40-AF59-22F08485FB05}"/>
              </a:ext>
            </a:extLst>
          </p:cNvPr>
          <p:cNvSpPr>
            <a:spLocks noGrp="1"/>
          </p:cNvSpPr>
          <p:nvPr>
            <p:ph type="ftr" sz="quarter" idx="11"/>
          </p:nvPr>
        </p:nvSpPr>
        <p:spPr/>
        <p:txBody>
          <a:bodyPr/>
          <a:lstStyle/>
          <a:p>
            <a:pPr>
              <a:defRPr/>
            </a:pPr>
            <a:endParaRPr lang="en-US" dirty="0">
              <a:solidFill>
                <a:srgbClr val="A6B727"/>
              </a:solidFill>
            </a:endParaRPr>
          </a:p>
        </p:txBody>
      </p:sp>
      <p:sp>
        <p:nvSpPr>
          <p:cNvPr id="7" name="Slide Number Placeholder 6">
            <a:extLst>
              <a:ext uri="{FF2B5EF4-FFF2-40B4-BE49-F238E27FC236}">
                <a16:creationId xmlns:a16="http://schemas.microsoft.com/office/drawing/2014/main" xmlns="" id="{5AF49464-FB5F-CB4D-9B4D-B8ACE5D51AC5}"/>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4</a:t>
            </a:fld>
            <a:endParaRPr lang="en-US" altLang="en-US" dirty="0">
              <a:solidFill>
                <a:srgbClr val="A6B727"/>
              </a:solidFill>
            </a:endParaRPr>
          </a:p>
        </p:txBody>
      </p:sp>
    </p:spTree>
    <p:extLst>
      <p:ext uri="{BB962C8B-B14F-4D97-AF65-F5344CB8AC3E}">
        <p14:creationId xmlns:p14="http://schemas.microsoft.com/office/powerpoint/2010/main" val="333527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335928"/>
            <a:ext cx="4635062" cy="3293209"/>
          </a:xfrm>
          <a:prstGeom prst="rect">
            <a:avLst/>
          </a:prstGeom>
        </p:spPr>
        <p:txBody>
          <a:bodyPr wrap="square">
            <a:spAutoFit/>
          </a:bodyPr>
          <a:lstStyle/>
          <a:p>
            <a:pPr algn="ctr"/>
            <a:r>
              <a:rPr lang="en-US" sz="2400" b="1" u="sng" dirty="0">
                <a:solidFill>
                  <a:srgbClr val="000000"/>
                </a:solidFill>
                <a:latin typeface="Calibri" panose="020F0502020204030204" pitchFamily="34" charset="0"/>
              </a:rPr>
              <a:t>Mission Statement</a:t>
            </a:r>
          </a:p>
          <a:p>
            <a:pPr algn="ctr"/>
            <a:endParaRPr lang="en-US" sz="2400" b="1" u="sng" dirty="0">
              <a:solidFill>
                <a:srgbClr val="000000"/>
              </a:solidFill>
              <a:latin typeface="Calibri" panose="020F0502020204030204" pitchFamily="34" charset="0"/>
            </a:endParaRPr>
          </a:p>
          <a:p>
            <a:pPr algn="ctr"/>
            <a:r>
              <a:rPr lang="en-IN" sz="2000" dirty="0" smtClean="0">
                <a:solidFill>
                  <a:srgbClr val="000000"/>
                </a:solidFill>
                <a:latin typeface="Calibri" panose="020F0502020204030204" pitchFamily="34" charset="0"/>
              </a:rPr>
              <a:t>We are committed to maintaining the most knowledgeable staff, carrying the highest quality products and providing the best possible service. We respect all levels of ability and strive to enhance every customer's cycling experience. We serve our community by increasing cycling awareness and cycling participation.</a:t>
            </a:r>
            <a:endParaRPr lang="en-US" sz="2000" dirty="0">
              <a:solidFill>
                <a:srgbClr val="000000"/>
              </a:solidFill>
              <a:latin typeface="Calibri" panose="020F0502020204030204" pitchFamily="34" charset="0"/>
            </a:endParaRPr>
          </a:p>
        </p:txBody>
      </p:sp>
      <p:sp>
        <p:nvSpPr>
          <p:cNvPr id="3" name="Title 2"/>
          <p:cNvSpPr>
            <a:spLocks noGrp="1"/>
          </p:cNvSpPr>
          <p:nvPr>
            <p:ph type="title"/>
          </p:nvPr>
        </p:nvSpPr>
        <p:spPr>
          <a:xfrm>
            <a:off x="0" y="0"/>
            <a:ext cx="12192000" cy="1325563"/>
          </a:xfrm>
          <a:prstGeom prst="rect">
            <a:avLst/>
          </a:prstGeom>
        </p:spPr>
        <p:txBody>
          <a:bodyPr>
            <a:normAutofit/>
          </a:bodyPr>
          <a:lstStyle/>
          <a:p>
            <a:r>
              <a:rPr lang="en-US" sz="2800" dirty="0"/>
              <a:t>Mission Statement and Objectives</a:t>
            </a:r>
          </a:p>
        </p:txBody>
      </p:sp>
      <p:sp>
        <p:nvSpPr>
          <p:cNvPr id="9" name="Rectangle 8"/>
          <p:cNvSpPr/>
          <p:nvPr/>
        </p:nvSpPr>
        <p:spPr>
          <a:xfrm>
            <a:off x="4477406" y="2710495"/>
            <a:ext cx="7714594" cy="3816429"/>
          </a:xfrm>
          <a:prstGeom prst="rect">
            <a:avLst/>
          </a:prstGeom>
        </p:spPr>
        <p:txBody>
          <a:bodyPr wrap="square">
            <a:spAutoFit/>
          </a:bodyPr>
          <a:lstStyle/>
          <a:p>
            <a:pPr algn="ctr"/>
            <a:r>
              <a:rPr lang="en-US" sz="2400" b="1" u="sng" dirty="0">
                <a:solidFill>
                  <a:srgbClr val="000000"/>
                </a:solidFill>
                <a:latin typeface="Calibri" panose="020F0502020204030204" pitchFamily="34" charset="0"/>
              </a:rPr>
              <a:t>Objectives</a:t>
            </a:r>
            <a:endParaRPr lang="en-US" sz="2400" dirty="0">
              <a:solidFill>
                <a:srgbClr val="000000"/>
              </a:solidFill>
              <a:latin typeface="Calibri" panose="020F0502020204030204" pitchFamily="34" charset="0"/>
            </a:endParaRPr>
          </a:p>
          <a:p>
            <a:pPr algn="ctr"/>
            <a:r>
              <a:rPr lang="en-US" dirty="0">
                <a:solidFill>
                  <a:srgbClr val="000000"/>
                </a:solidFill>
                <a:latin typeface="Calibri" panose="020F0502020204030204" pitchFamily="34" charset="0"/>
              </a:rPr>
              <a:t> </a:t>
            </a:r>
          </a:p>
          <a:p>
            <a:pPr lvl="0">
              <a:buFont typeface="Arial" pitchFamily="34" charset="0"/>
              <a:buChar char="•"/>
            </a:pPr>
            <a:r>
              <a:rPr lang="en-IN" sz="2000" dirty="0" smtClean="0"/>
              <a:t>focus on large, highly competitive segments</a:t>
            </a:r>
          </a:p>
          <a:p>
            <a:pPr lvl="0">
              <a:buFont typeface="Arial" pitchFamily="34" charset="0"/>
              <a:buChar char="•"/>
            </a:pPr>
            <a:r>
              <a:rPr lang="en-IN" sz="2000" dirty="0" smtClean="0"/>
              <a:t>focus on the largest geographic markets, even if they are more expensive</a:t>
            </a:r>
          </a:p>
          <a:p>
            <a:pPr lvl="0">
              <a:buFont typeface="Arial" pitchFamily="34" charset="0"/>
              <a:buChar char="•"/>
            </a:pPr>
            <a:r>
              <a:rPr lang="en-IN" sz="2000" dirty="0" smtClean="0"/>
              <a:t>build a market position and defend it</a:t>
            </a:r>
          </a:p>
          <a:p>
            <a:pPr lvl="0">
              <a:buFont typeface="Arial" pitchFamily="34" charset="0"/>
              <a:buChar char="•"/>
            </a:pPr>
            <a:r>
              <a:rPr lang="en-IN" sz="2000" dirty="0" smtClean="0"/>
              <a:t>take the lead and keep it</a:t>
            </a:r>
          </a:p>
          <a:p>
            <a:pPr lvl="0">
              <a:buFont typeface="Arial" pitchFamily="34" charset="0"/>
              <a:buChar char="•"/>
            </a:pPr>
            <a:r>
              <a:rPr lang="en-IN" sz="2000" dirty="0" smtClean="0"/>
              <a:t>be first to market</a:t>
            </a:r>
          </a:p>
          <a:p>
            <a:pPr lvl="0">
              <a:buFont typeface="Arial" pitchFamily="34" charset="0"/>
              <a:buChar char="•"/>
            </a:pPr>
            <a:r>
              <a:rPr lang="en-IN" sz="2000" dirty="0" smtClean="0"/>
              <a:t>be the leader in all things</a:t>
            </a:r>
          </a:p>
          <a:p>
            <a:pPr lvl="0">
              <a:buFont typeface="Arial" pitchFamily="34" charset="0"/>
              <a:buChar char="•"/>
            </a:pPr>
            <a:r>
              <a:rPr lang="en-IN" sz="2000" dirty="0" smtClean="0"/>
              <a:t>be the market share leader</a:t>
            </a:r>
          </a:p>
          <a:p>
            <a:pPr lvl="0">
              <a:buFont typeface="Arial" pitchFamily="34" charset="0"/>
              <a:buChar char="•"/>
            </a:pPr>
            <a:r>
              <a:rPr lang="en-IN" sz="2000" dirty="0" smtClean="0"/>
              <a:t>be the profit margin leader</a:t>
            </a:r>
          </a:p>
          <a:p>
            <a:pPr lvl="0">
              <a:buFont typeface="Arial" pitchFamily="34" charset="0"/>
              <a:buChar char="•"/>
            </a:pPr>
            <a:r>
              <a:rPr lang="en-IN" sz="2000" dirty="0" smtClean="0"/>
              <a:t>be the technology leader</a:t>
            </a:r>
            <a:endParaRPr lang="en-IN" sz="2000" dirty="0"/>
          </a:p>
        </p:txBody>
      </p:sp>
      <p:sp>
        <p:nvSpPr>
          <p:cNvPr id="10" name="Footer Placeholder 9">
            <a:extLst>
              <a:ext uri="{FF2B5EF4-FFF2-40B4-BE49-F238E27FC236}">
                <a16:creationId xmlns:a16="http://schemas.microsoft.com/office/drawing/2014/main" xmlns="" id="{07E2EBE2-E7FB-014B-9CCD-ED4FC3ED3B2D}"/>
              </a:ext>
            </a:extLst>
          </p:cNvPr>
          <p:cNvSpPr>
            <a:spLocks noGrp="1"/>
          </p:cNvSpPr>
          <p:nvPr>
            <p:ph type="ftr" sz="quarter" idx="11"/>
          </p:nvPr>
        </p:nvSpPr>
        <p:spPr/>
        <p:txBody>
          <a:bodyPr/>
          <a:lstStyle/>
          <a:p>
            <a:pPr>
              <a:defRPr/>
            </a:pPr>
            <a:endParaRPr lang="en-US" dirty="0">
              <a:solidFill>
                <a:srgbClr val="A6B727"/>
              </a:solidFill>
            </a:endParaRPr>
          </a:p>
        </p:txBody>
      </p:sp>
      <p:sp>
        <p:nvSpPr>
          <p:cNvPr id="11" name="Slide Number Placeholder 10">
            <a:extLst>
              <a:ext uri="{FF2B5EF4-FFF2-40B4-BE49-F238E27FC236}">
                <a16:creationId xmlns:a16="http://schemas.microsoft.com/office/drawing/2014/main" xmlns="" id="{F6E5B765-0819-0349-A703-FE72A937C239}"/>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5</a:t>
            </a:fld>
            <a:endParaRPr lang="en-US" altLang="en-US" dirty="0">
              <a:solidFill>
                <a:srgbClr val="A6B727"/>
              </a:solidFill>
            </a:endParaRPr>
          </a:p>
        </p:txBody>
      </p:sp>
      <p:pic>
        <p:nvPicPr>
          <p:cNvPr id="7" name="Picture 6" descr="agenda.png">
            <a:extLst>
              <a:ext uri="{FF2B5EF4-FFF2-40B4-BE49-F238E27FC236}">
                <a16:creationId xmlns:a16="http://schemas.microsoft.com/office/drawing/2014/main" xmlns="" id="{A8C470A0-1819-0A40-B7AA-5565E1D946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765175">
            <a:off x="7319878" y="100999"/>
            <a:ext cx="4566655" cy="3277906"/>
          </a:xfrm>
          <a:prstGeom prst="rect">
            <a:avLst/>
          </a:prstGeom>
        </p:spPr>
      </p:pic>
    </p:spTree>
    <p:extLst>
      <p:ext uri="{BB962C8B-B14F-4D97-AF65-F5344CB8AC3E}">
        <p14:creationId xmlns:p14="http://schemas.microsoft.com/office/powerpoint/2010/main" val="40121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1" y="2438400"/>
            <a:ext cx="184731" cy="369332"/>
          </a:xfrm>
          <a:prstGeom prst="rect">
            <a:avLst/>
          </a:prstGeom>
          <a:noFill/>
        </p:spPr>
        <p:txBody>
          <a:bodyPr wrap="none" rtlCol="0">
            <a:spAutoFit/>
          </a:bodyPr>
          <a:lstStyle/>
          <a:p>
            <a:endParaRPr lang="en-US" dirty="0">
              <a:solidFill>
                <a:srgbClr val="000000"/>
              </a:solidFill>
            </a:endParaRPr>
          </a:p>
        </p:txBody>
      </p:sp>
      <p:sp>
        <p:nvSpPr>
          <p:cNvPr id="3" name="Title 2"/>
          <p:cNvSpPr>
            <a:spLocks noGrp="1"/>
          </p:cNvSpPr>
          <p:nvPr>
            <p:ph type="title"/>
          </p:nvPr>
        </p:nvSpPr>
        <p:spPr>
          <a:xfrm>
            <a:off x="0" y="0"/>
            <a:ext cx="12192000" cy="1325563"/>
          </a:xfrm>
          <a:prstGeom prst="rect">
            <a:avLst/>
          </a:prstGeom>
        </p:spPr>
        <p:txBody>
          <a:bodyPr>
            <a:normAutofit/>
          </a:bodyPr>
          <a:lstStyle/>
          <a:p>
            <a:r>
              <a:rPr lang="en-US" sz="2800" dirty="0"/>
              <a:t>Target Segments</a:t>
            </a:r>
          </a:p>
        </p:txBody>
      </p:sp>
      <p:sp>
        <p:nvSpPr>
          <p:cNvPr id="8" name="Rectangle 7"/>
          <p:cNvSpPr/>
          <p:nvPr/>
        </p:nvSpPr>
        <p:spPr>
          <a:xfrm>
            <a:off x="5871411" y="2939722"/>
            <a:ext cx="4820652" cy="1938992"/>
          </a:xfrm>
          <a:prstGeom prst="rect">
            <a:avLst/>
          </a:prstGeom>
        </p:spPr>
        <p:txBody>
          <a:bodyPr wrap="square">
            <a:spAutoFit/>
          </a:bodyPr>
          <a:lstStyle/>
          <a:p>
            <a:r>
              <a:rPr lang="en-US" sz="2400" dirty="0">
                <a:solidFill>
                  <a:prstClr val="black"/>
                </a:solidFill>
                <a:latin typeface="Calibri" panose="020F0502020204030204" pitchFamily="34" charset="0"/>
              </a:rPr>
              <a:t>1 </a:t>
            </a:r>
            <a:r>
              <a:rPr lang="en-US" sz="2400" dirty="0" smtClean="0">
                <a:solidFill>
                  <a:prstClr val="black"/>
                </a:solidFill>
                <a:latin typeface="Calibri" panose="020F0502020204030204" pitchFamily="34" charset="0"/>
              </a:rPr>
              <a:t>– Speed </a:t>
            </a:r>
            <a:endParaRPr lang="en-US" sz="2400" dirty="0">
              <a:solidFill>
                <a:prstClr val="black"/>
              </a:solidFill>
              <a:latin typeface="Calibri" panose="020F0502020204030204" pitchFamily="34" charset="0"/>
            </a:endParaRPr>
          </a:p>
          <a:p>
            <a:r>
              <a:rPr lang="en-US" sz="2400" dirty="0">
                <a:solidFill>
                  <a:prstClr val="black"/>
                </a:solidFill>
                <a:latin typeface="Calibri" panose="020F0502020204030204" pitchFamily="34" charset="0"/>
              </a:rPr>
              <a:t> </a:t>
            </a:r>
          </a:p>
          <a:p>
            <a:r>
              <a:rPr lang="en-US" sz="2400" dirty="0">
                <a:solidFill>
                  <a:prstClr val="black"/>
                </a:solidFill>
                <a:latin typeface="Calibri" panose="020F0502020204030204" pitchFamily="34" charset="0"/>
              </a:rPr>
              <a:t>2 - </a:t>
            </a:r>
            <a:r>
              <a:rPr lang="en-US" sz="2400" dirty="0" smtClean="0">
                <a:solidFill>
                  <a:prstClr val="black"/>
                </a:solidFill>
                <a:latin typeface="Calibri" panose="020F0502020204030204" pitchFamily="34" charset="0"/>
              </a:rPr>
              <a:t>Mountain</a:t>
            </a:r>
            <a:endParaRPr lang="en-US" sz="2400" dirty="0">
              <a:solidFill>
                <a:prstClr val="black"/>
              </a:solidFill>
              <a:latin typeface="Calibri" panose="020F0502020204030204" pitchFamily="34" charset="0"/>
            </a:endParaRPr>
          </a:p>
          <a:p>
            <a:endParaRPr lang="en-US" sz="2400" dirty="0">
              <a:solidFill>
                <a:prstClr val="black"/>
              </a:solidFill>
              <a:latin typeface="Calibri" panose="020F0502020204030204" pitchFamily="34" charset="0"/>
            </a:endParaRPr>
          </a:p>
          <a:p>
            <a:r>
              <a:rPr lang="en-US" sz="2400" dirty="0">
                <a:solidFill>
                  <a:prstClr val="black"/>
                </a:solidFill>
                <a:latin typeface="Calibri" panose="020F0502020204030204" pitchFamily="34" charset="0"/>
              </a:rPr>
              <a:t>3 - </a:t>
            </a:r>
            <a:r>
              <a:rPr lang="en-US" sz="2400" dirty="0" smtClean="0">
                <a:solidFill>
                  <a:prstClr val="black"/>
                </a:solidFill>
                <a:latin typeface="Calibri" panose="020F0502020204030204" pitchFamily="34" charset="0"/>
              </a:rPr>
              <a:t>Recreation</a:t>
            </a:r>
            <a:endParaRPr lang="en-US" sz="2400" dirty="0">
              <a:solidFill>
                <a:prstClr val="black"/>
              </a:solidFill>
              <a:latin typeface="Calibri" panose="020F0502020204030204" pitchFamily="34" charset="0"/>
            </a:endParaRPr>
          </a:p>
        </p:txBody>
      </p:sp>
      <p:sp>
        <p:nvSpPr>
          <p:cNvPr id="6" name="Footer Placeholder 5">
            <a:extLst>
              <a:ext uri="{FF2B5EF4-FFF2-40B4-BE49-F238E27FC236}">
                <a16:creationId xmlns:a16="http://schemas.microsoft.com/office/drawing/2014/main" xmlns="" id="{7C5A424F-78F3-604A-BABC-A95268665528}"/>
              </a:ext>
            </a:extLst>
          </p:cNvPr>
          <p:cNvSpPr>
            <a:spLocks noGrp="1"/>
          </p:cNvSpPr>
          <p:nvPr>
            <p:ph type="ftr" sz="quarter" idx="11"/>
          </p:nvPr>
        </p:nvSpPr>
        <p:spPr/>
        <p:txBody>
          <a:bodyPr/>
          <a:lstStyle/>
          <a:p>
            <a:pPr>
              <a:defRPr/>
            </a:pPr>
            <a:endParaRPr lang="en-US" dirty="0">
              <a:solidFill>
                <a:srgbClr val="A6B727"/>
              </a:solidFill>
            </a:endParaRPr>
          </a:p>
        </p:txBody>
      </p:sp>
      <p:sp>
        <p:nvSpPr>
          <p:cNvPr id="7" name="Slide Number Placeholder 6">
            <a:extLst>
              <a:ext uri="{FF2B5EF4-FFF2-40B4-BE49-F238E27FC236}">
                <a16:creationId xmlns:a16="http://schemas.microsoft.com/office/drawing/2014/main" xmlns="" id="{3EBA12FD-9709-9B46-9475-FA6EF28E3248}"/>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6</a:t>
            </a:fld>
            <a:endParaRPr lang="en-US" altLang="en-US" dirty="0">
              <a:solidFill>
                <a:srgbClr val="A6B727"/>
              </a:solidFill>
            </a:endParaRPr>
          </a:p>
        </p:txBody>
      </p:sp>
      <p:pic>
        <p:nvPicPr>
          <p:cNvPr id="10" name="Picture 1">
            <a:extLst>
              <a:ext uri="{FF2B5EF4-FFF2-40B4-BE49-F238E27FC236}">
                <a16:creationId xmlns:a16="http://schemas.microsoft.com/office/drawing/2014/main" xmlns="" id="{DF8936E9-2799-E14F-9952-6441A1126691}"/>
              </a:ext>
            </a:extLst>
          </p:cNvPr>
          <p:cNvPicPr>
            <a:picLocks noChangeAspect="1"/>
          </p:cNvPicPr>
          <p:nvPr/>
        </p:nvPicPr>
        <p:blipFill>
          <a:blip r:embed="rId2" cstate="print">
            <a:extLst>
              <a:ext uri="{28A0092B-C50C-407E-A947-70E740481C1C}">
                <a14:useLocalDpi xmlns:a14="http://schemas.microsoft.com/office/drawing/2010/main" val="0"/>
              </a:ext>
            </a:extLst>
          </a:blip>
          <a:srcRect t="-1189" r="19853"/>
          <a:stretch>
            <a:fillRect/>
          </a:stretch>
        </p:blipFill>
        <p:spPr bwMode="auto">
          <a:xfrm>
            <a:off x="1470445" y="2438400"/>
            <a:ext cx="3117958" cy="289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115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9B01B209-08A0-D64C-8343-21EB54E92908}"/>
              </a:ext>
            </a:extLst>
          </p:cNvPr>
          <p:cNvSpPr>
            <a:spLocks noGrp="1"/>
          </p:cNvSpPr>
          <p:nvPr>
            <p:ph type="title"/>
          </p:nvPr>
        </p:nvSpPr>
        <p:spPr>
          <a:xfrm>
            <a:off x="0" y="0"/>
            <a:ext cx="4824663" cy="938463"/>
          </a:xfrm>
        </p:spPr>
        <p:txBody>
          <a:bodyPr>
            <a:normAutofit/>
          </a:bodyPr>
          <a:lstStyle/>
          <a:p>
            <a:r>
              <a:rPr lang="en-US" sz="2800" dirty="0"/>
              <a:t>Past Financial Performance</a:t>
            </a:r>
          </a:p>
        </p:txBody>
      </p:sp>
      <p:sp>
        <p:nvSpPr>
          <p:cNvPr id="16" name="Footer Placeholder 15">
            <a:extLst>
              <a:ext uri="{FF2B5EF4-FFF2-40B4-BE49-F238E27FC236}">
                <a16:creationId xmlns:a16="http://schemas.microsoft.com/office/drawing/2014/main" xmlns="" id="{5AE50175-3CAE-C24D-9BBA-8BBA4979BB8C}"/>
              </a:ext>
            </a:extLst>
          </p:cNvPr>
          <p:cNvSpPr>
            <a:spLocks noGrp="1"/>
          </p:cNvSpPr>
          <p:nvPr>
            <p:ph type="ftr" sz="quarter" idx="11"/>
          </p:nvPr>
        </p:nvSpPr>
        <p:spPr/>
        <p:txBody>
          <a:bodyPr/>
          <a:lstStyle/>
          <a:p>
            <a:pPr>
              <a:defRPr/>
            </a:pPr>
            <a:endParaRPr lang="en-US" dirty="0">
              <a:solidFill>
                <a:srgbClr val="A6B727"/>
              </a:solidFill>
            </a:endParaRPr>
          </a:p>
        </p:txBody>
      </p:sp>
      <p:sp>
        <p:nvSpPr>
          <p:cNvPr id="17" name="Slide Number Placeholder 16">
            <a:extLst>
              <a:ext uri="{FF2B5EF4-FFF2-40B4-BE49-F238E27FC236}">
                <a16:creationId xmlns:a16="http://schemas.microsoft.com/office/drawing/2014/main" xmlns="" id="{E77F4F71-EB97-BF4D-9F80-175FF08C2BD7}"/>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7</a:t>
            </a:fld>
            <a:endParaRPr lang="en-US" altLang="en-US" dirty="0">
              <a:solidFill>
                <a:srgbClr val="A6B727"/>
              </a:solidFill>
            </a:endParaRPr>
          </a:p>
        </p:txBody>
      </p:sp>
      <p:pic>
        <p:nvPicPr>
          <p:cNvPr id="9" name="Picture 1" descr="Chart showing brand Price versus Performance. Recreation segment is low-price, low-performance. Mountain segment is mid-price, mid-performance. Speed is high-price, high-performance.">
            <a:extLst>
              <a:ext uri="{FF2B5EF4-FFF2-40B4-BE49-F238E27FC236}">
                <a16:creationId xmlns:a16="http://schemas.microsoft.com/office/drawing/2014/main" xmlns="" id="{2FB38AA8-2E95-914B-ACBA-408074E9915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325" y="2237705"/>
            <a:ext cx="4160838"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p:nvPr/>
        </p:nvPicPr>
        <p:blipFill>
          <a:blip r:embed="rId4" cstate="print"/>
          <a:srcRect l="24755" t="21122" r="40017" b="6865"/>
          <a:stretch>
            <a:fillRect/>
          </a:stretch>
        </p:blipFill>
        <p:spPr bwMode="auto">
          <a:xfrm>
            <a:off x="5675757" y="0"/>
            <a:ext cx="6006492" cy="4146331"/>
          </a:xfrm>
          <a:prstGeom prst="rect">
            <a:avLst/>
          </a:prstGeom>
          <a:noFill/>
          <a:ln w="9525">
            <a:noFill/>
            <a:miter lim="800000"/>
            <a:headEnd/>
            <a:tailEnd/>
          </a:ln>
        </p:spPr>
      </p:pic>
      <p:pic>
        <p:nvPicPr>
          <p:cNvPr id="11" name="Picture 10"/>
          <p:cNvPicPr/>
          <p:nvPr/>
        </p:nvPicPr>
        <p:blipFill>
          <a:blip r:embed="rId5" cstate="print"/>
          <a:srcRect l="24108" t="40264" r="39582" b="6931"/>
          <a:stretch>
            <a:fillRect/>
          </a:stretch>
        </p:blipFill>
        <p:spPr bwMode="auto">
          <a:xfrm>
            <a:off x="5500874" y="4044587"/>
            <a:ext cx="6339029" cy="2371977"/>
          </a:xfrm>
          <a:prstGeom prst="rect">
            <a:avLst/>
          </a:prstGeom>
          <a:noFill/>
          <a:ln w="9525">
            <a:noFill/>
            <a:miter lim="800000"/>
            <a:headEnd/>
            <a:tailEnd/>
          </a:ln>
        </p:spPr>
      </p:pic>
    </p:spTree>
    <p:extLst>
      <p:ext uri="{BB962C8B-B14F-4D97-AF65-F5344CB8AC3E}">
        <p14:creationId xmlns:p14="http://schemas.microsoft.com/office/powerpoint/2010/main" val="120990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1" y="2438400"/>
            <a:ext cx="184731" cy="369332"/>
          </a:xfrm>
          <a:prstGeom prst="rect">
            <a:avLst/>
          </a:prstGeom>
          <a:noFill/>
        </p:spPr>
        <p:txBody>
          <a:bodyPr wrap="none" rtlCol="0">
            <a:spAutoFit/>
          </a:bodyPr>
          <a:lstStyle/>
          <a:p>
            <a:endParaRPr lang="en-US" dirty="0">
              <a:solidFill>
                <a:srgbClr val="000000"/>
              </a:solidFill>
            </a:endParaRPr>
          </a:p>
        </p:txBody>
      </p:sp>
      <p:sp>
        <p:nvSpPr>
          <p:cNvPr id="8" name="Title 2"/>
          <p:cNvSpPr txBox="1">
            <a:spLocks/>
          </p:cNvSpPr>
          <p:nvPr/>
        </p:nvSpPr>
        <p:spPr>
          <a:xfrm>
            <a:off x="569495" y="1678577"/>
            <a:ext cx="2590800" cy="759823"/>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3600" b="1" kern="1200">
                <a:solidFill>
                  <a:schemeClr val="accent1"/>
                </a:solidFill>
                <a:latin typeface="+mj-lt"/>
                <a:ea typeface="+mj-ea"/>
                <a:cs typeface="+mj-cs"/>
              </a:defRPr>
            </a:lvl1pPr>
          </a:lstStyle>
          <a:p>
            <a:pPr algn="l"/>
            <a:r>
              <a:rPr lang="en-US" sz="2400" b="0" dirty="0">
                <a:solidFill>
                  <a:schemeClr val="tx1">
                    <a:lumMod val="75000"/>
                    <a:lumOff val="25000"/>
                  </a:schemeClr>
                </a:solidFill>
                <a:latin typeface="Roboto Light" panose="02000000000000000000" pitchFamily="2" charset="0"/>
                <a:ea typeface="Roboto Light" panose="02000000000000000000" pitchFamily="2" charset="0"/>
                <a:cs typeface="Roboto Light" panose="02000000000000000000" pitchFamily="2" charset="0"/>
              </a:rPr>
              <a:t>Quarter 2</a:t>
            </a:r>
          </a:p>
        </p:txBody>
      </p:sp>
      <p:sp>
        <p:nvSpPr>
          <p:cNvPr id="6" name="Title 5">
            <a:extLst>
              <a:ext uri="{FF2B5EF4-FFF2-40B4-BE49-F238E27FC236}">
                <a16:creationId xmlns:a16="http://schemas.microsoft.com/office/drawing/2014/main" xmlns="" id="{9A144AB2-BDBE-934D-A63A-186971B56BAA}"/>
              </a:ext>
            </a:extLst>
          </p:cNvPr>
          <p:cNvSpPr>
            <a:spLocks noGrp="1"/>
          </p:cNvSpPr>
          <p:nvPr>
            <p:ph type="title"/>
          </p:nvPr>
        </p:nvSpPr>
        <p:spPr/>
        <p:txBody>
          <a:bodyPr>
            <a:normAutofit/>
          </a:bodyPr>
          <a:lstStyle/>
          <a:p>
            <a:r>
              <a:rPr lang="en-US" sz="2800" dirty="0"/>
              <a:t>Past Market Performance</a:t>
            </a:r>
          </a:p>
        </p:txBody>
      </p:sp>
      <p:sp>
        <p:nvSpPr>
          <p:cNvPr id="10" name="Footer Placeholder 9">
            <a:extLst>
              <a:ext uri="{FF2B5EF4-FFF2-40B4-BE49-F238E27FC236}">
                <a16:creationId xmlns:a16="http://schemas.microsoft.com/office/drawing/2014/main" xmlns="" id="{8327B6A2-279E-CB4F-BEF5-05438152331A}"/>
              </a:ext>
            </a:extLst>
          </p:cNvPr>
          <p:cNvSpPr>
            <a:spLocks noGrp="1"/>
          </p:cNvSpPr>
          <p:nvPr>
            <p:ph type="ftr" sz="quarter" idx="11"/>
          </p:nvPr>
        </p:nvSpPr>
        <p:spPr/>
        <p:txBody>
          <a:bodyPr/>
          <a:lstStyle/>
          <a:p>
            <a:pPr>
              <a:defRPr/>
            </a:pPr>
            <a:endParaRPr lang="en-US" dirty="0">
              <a:solidFill>
                <a:srgbClr val="A6B727"/>
              </a:solidFill>
            </a:endParaRPr>
          </a:p>
        </p:txBody>
      </p:sp>
      <p:sp>
        <p:nvSpPr>
          <p:cNvPr id="11" name="Slide Number Placeholder 10">
            <a:extLst>
              <a:ext uri="{FF2B5EF4-FFF2-40B4-BE49-F238E27FC236}">
                <a16:creationId xmlns:a16="http://schemas.microsoft.com/office/drawing/2014/main" xmlns="" id="{357DD762-38A8-D040-8A55-60E15A49470D}"/>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8</a:t>
            </a:fld>
            <a:endParaRPr lang="en-US" altLang="en-US" dirty="0">
              <a:solidFill>
                <a:srgbClr val="A6B727"/>
              </a:solidFill>
            </a:endParaRPr>
          </a:p>
        </p:txBody>
      </p:sp>
      <p:sp>
        <p:nvSpPr>
          <p:cNvPr id="9" name="Title 2">
            <a:extLst>
              <a:ext uri="{FF2B5EF4-FFF2-40B4-BE49-F238E27FC236}">
                <a16:creationId xmlns:a16="http://schemas.microsoft.com/office/drawing/2014/main" xmlns="" id="{C63D895F-6C9C-A540-8EE1-10AE1FB24D46}"/>
              </a:ext>
            </a:extLst>
          </p:cNvPr>
          <p:cNvSpPr txBox="1">
            <a:spLocks/>
          </p:cNvSpPr>
          <p:nvPr/>
        </p:nvSpPr>
        <p:spPr>
          <a:xfrm>
            <a:off x="6102787" y="1681489"/>
            <a:ext cx="2590800" cy="759823"/>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3600" b="1" kern="1200">
                <a:solidFill>
                  <a:schemeClr val="accent1"/>
                </a:solidFill>
                <a:latin typeface="+mj-lt"/>
                <a:ea typeface="+mj-ea"/>
                <a:cs typeface="+mj-cs"/>
              </a:defRPr>
            </a:lvl1pPr>
          </a:lstStyle>
          <a:p>
            <a:pPr algn="l"/>
            <a:r>
              <a:rPr lang="en-US" sz="2400" b="0" dirty="0">
                <a:solidFill>
                  <a:schemeClr val="tx1">
                    <a:lumMod val="75000"/>
                    <a:lumOff val="25000"/>
                  </a:schemeClr>
                </a:solidFill>
                <a:latin typeface="Roboto Light" panose="02000000000000000000" pitchFamily="2" charset="0"/>
                <a:ea typeface="Roboto Light" panose="02000000000000000000" pitchFamily="2" charset="0"/>
                <a:cs typeface="Roboto Light" panose="02000000000000000000" pitchFamily="2" charset="0"/>
              </a:rPr>
              <a:t>Quarter 3</a:t>
            </a:r>
          </a:p>
        </p:txBody>
      </p:sp>
      <p:pic>
        <p:nvPicPr>
          <p:cNvPr id="1026" name="Picture 2" descr="C:\Users\NehaPC\Downloads\market-share-q3.png"/>
          <p:cNvPicPr>
            <a:picLocks noChangeAspect="1" noChangeArrowheads="1"/>
          </p:cNvPicPr>
          <p:nvPr/>
        </p:nvPicPr>
        <p:blipFill>
          <a:blip r:embed="rId3" cstate="print"/>
          <a:srcRect/>
          <a:stretch>
            <a:fillRect/>
          </a:stretch>
        </p:blipFill>
        <p:spPr bwMode="auto">
          <a:xfrm>
            <a:off x="6179096" y="2366141"/>
            <a:ext cx="5566213" cy="3180693"/>
          </a:xfrm>
          <a:prstGeom prst="rect">
            <a:avLst/>
          </a:prstGeom>
          <a:noFill/>
        </p:spPr>
      </p:pic>
      <p:pic>
        <p:nvPicPr>
          <p:cNvPr id="1027" name="Picture 3" descr="C:\Users\NehaPC\Downloads\market-share-q2.png"/>
          <p:cNvPicPr>
            <a:picLocks noChangeAspect="1" noChangeArrowheads="1"/>
          </p:cNvPicPr>
          <p:nvPr/>
        </p:nvPicPr>
        <p:blipFill>
          <a:blip r:embed="rId4" cstate="print"/>
          <a:srcRect/>
          <a:stretch>
            <a:fillRect/>
          </a:stretch>
        </p:blipFill>
        <p:spPr bwMode="auto">
          <a:xfrm>
            <a:off x="219731" y="2381907"/>
            <a:ext cx="5625991" cy="3214852"/>
          </a:xfrm>
          <a:prstGeom prst="rect">
            <a:avLst/>
          </a:prstGeom>
          <a:noFill/>
        </p:spPr>
      </p:pic>
    </p:spTree>
    <p:extLst>
      <p:ext uri="{BB962C8B-B14F-4D97-AF65-F5344CB8AC3E}">
        <p14:creationId xmlns:p14="http://schemas.microsoft.com/office/powerpoint/2010/main" val="411553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0201" y="2438400"/>
            <a:ext cx="184731" cy="369332"/>
          </a:xfrm>
          <a:prstGeom prst="rect">
            <a:avLst/>
          </a:prstGeom>
          <a:noFill/>
        </p:spPr>
        <p:txBody>
          <a:bodyPr wrap="none" rtlCol="0">
            <a:spAutoFit/>
          </a:bodyPr>
          <a:lstStyle/>
          <a:p>
            <a:endParaRPr lang="en-US" dirty="0">
              <a:solidFill>
                <a:srgbClr val="000000"/>
              </a:solidFill>
            </a:endParaRPr>
          </a:p>
        </p:txBody>
      </p:sp>
      <p:sp>
        <p:nvSpPr>
          <p:cNvPr id="5" name="Title 4">
            <a:extLst>
              <a:ext uri="{FF2B5EF4-FFF2-40B4-BE49-F238E27FC236}">
                <a16:creationId xmlns:a16="http://schemas.microsoft.com/office/drawing/2014/main" xmlns="" id="{D56A101B-0F3C-F842-9371-42BA9EFFC3DC}"/>
              </a:ext>
            </a:extLst>
          </p:cNvPr>
          <p:cNvSpPr>
            <a:spLocks noGrp="1"/>
          </p:cNvSpPr>
          <p:nvPr>
            <p:ph type="title"/>
          </p:nvPr>
        </p:nvSpPr>
        <p:spPr/>
        <p:txBody>
          <a:bodyPr>
            <a:normAutofit/>
          </a:bodyPr>
          <a:lstStyle/>
          <a:p>
            <a:r>
              <a:rPr lang="en-US" sz="2800" dirty="0"/>
              <a:t>Past Performance</a:t>
            </a:r>
          </a:p>
        </p:txBody>
      </p:sp>
      <p:sp>
        <p:nvSpPr>
          <p:cNvPr id="11" name="Footer Placeholder 10">
            <a:extLst>
              <a:ext uri="{FF2B5EF4-FFF2-40B4-BE49-F238E27FC236}">
                <a16:creationId xmlns:a16="http://schemas.microsoft.com/office/drawing/2014/main" xmlns="" id="{F2A32ACB-7402-F54C-A718-F477C410898E}"/>
              </a:ext>
            </a:extLst>
          </p:cNvPr>
          <p:cNvSpPr>
            <a:spLocks noGrp="1"/>
          </p:cNvSpPr>
          <p:nvPr>
            <p:ph type="ftr" sz="quarter" idx="11"/>
          </p:nvPr>
        </p:nvSpPr>
        <p:spPr/>
        <p:txBody>
          <a:bodyPr/>
          <a:lstStyle/>
          <a:p>
            <a:pPr>
              <a:defRPr/>
            </a:pPr>
            <a:endParaRPr lang="en-US" dirty="0">
              <a:solidFill>
                <a:srgbClr val="A6B727"/>
              </a:solidFill>
            </a:endParaRPr>
          </a:p>
        </p:txBody>
      </p:sp>
      <p:sp>
        <p:nvSpPr>
          <p:cNvPr id="12" name="Slide Number Placeholder 11">
            <a:extLst>
              <a:ext uri="{FF2B5EF4-FFF2-40B4-BE49-F238E27FC236}">
                <a16:creationId xmlns:a16="http://schemas.microsoft.com/office/drawing/2014/main" xmlns="" id="{19A5DC01-A04D-864C-821A-1A1D83A5CD6C}"/>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9</a:t>
            </a:fld>
            <a:endParaRPr lang="en-US" altLang="en-US" dirty="0">
              <a:solidFill>
                <a:srgbClr val="A6B727"/>
              </a:solidFill>
            </a:endParaRPr>
          </a:p>
        </p:txBody>
      </p:sp>
      <p:pic>
        <p:nvPicPr>
          <p:cNvPr id="2050" name="Picture 2" descr="C:\Users\NehaPC\Downloads\total-demand-q3.png"/>
          <p:cNvPicPr>
            <a:picLocks noChangeAspect="1" noChangeArrowheads="1"/>
          </p:cNvPicPr>
          <p:nvPr/>
        </p:nvPicPr>
        <p:blipFill>
          <a:blip r:embed="rId3" cstate="print"/>
          <a:srcRect/>
          <a:stretch>
            <a:fillRect/>
          </a:stretch>
        </p:blipFill>
        <p:spPr bwMode="auto">
          <a:xfrm>
            <a:off x="514351" y="1448457"/>
            <a:ext cx="3892112" cy="2335267"/>
          </a:xfrm>
          <a:prstGeom prst="rect">
            <a:avLst/>
          </a:prstGeom>
          <a:noFill/>
        </p:spPr>
      </p:pic>
      <p:pic>
        <p:nvPicPr>
          <p:cNvPr id="2051" name="Picture 3" descr="C:\Users\NehaPC\Downloads\firm-profitablity-q3.png"/>
          <p:cNvPicPr>
            <a:picLocks noChangeAspect="1" noChangeArrowheads="1"/>
          </p:cNvPicPr>
          <p:nvPr/>
        </p:nvPicPr>
        <p:blipFill>
          <a:blip r:embed="rId4" cstate="print"/>
          <a:srcRect/>
          <a:stretch>
            <a:fillRect/>
          </a:stretch>
        </p:blipFill>
        <p:spPr bwMode="auto">
          <a:xfrm>
            <a:off x="514351" y="3923642"/>
            <a:ext cx="3865837" cy="2319502"/>
          </a:xfrm>
          <a:prstGeom prst="rect">
            <a:avLst/>
          </a:prstGeom>
          <a:noFill/>
        </p:spPr>
      </p:pic>
      <p:pic>
        <p:nvPicPr>
          <p:cNvPr id="2052" name="Picture 4" descr="C:\Users\NehaPC\Downloads\average-price-q3.png"/>
          <p:cNvPicPr>
            <a:picLocks noChangeAspect="1" noChangeArrowheads="1"/>
          </p:cNvPicPr>
          <p:nvPr/>
        </p:nvPicPr>
        <p:blipFill>
          <a:blip r:embed="rId5" cstate="print"/>
          <a:srcRect/>
          <a:stretch>
            <a:fillRect/>
          </a:stretch>
        </p:blipFill>
        <p:spPr bwMode="auto">
          <a:xfrm>
            <a:off x="5921923" y="2219981"/>
            <a:ext cx="4762500" cy="3143250"/>
          </a:xfrm>
          <a:prstGeom prst="rect">
            <a:avLst/>
          </a:prstGeom>
          <a:noFill/>
        </p:spPr>
      </p:pic>
    </p:spTree>
    <p:extLst>
      <p:ext uri="{BB962C8B-B14F-4D97-AF65-F5344CB8AC3E}">
        <p14:creationId xmlns:p14="http://schemas.microsoft.com/office/powerpoint/2010/main" val="253114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24935416"/>
              </p:ext>
            </p:extLst>
          </p:nvPr>
        </p:nvGraphicFramePr>
        <p:xfrm>
          <a:off x="214962" y="1495140"/>
          <a:ext cx="9228584" cy="5292976"/>
        </p:xfrm>
        <a:graphic>
          <a:graphicData uri="http://schemas.openxmlformats.org/drawingml/2006/table">
            <a:tbl>
              <a:tblPr firstRow="1" bandRow="1">
                <a:tableStyleId>{5C22544A-7EE6-4342-B048-85BDC9FD1C3A}</a:tableStyleId>
              </a:tblPr>
              <a:tblGrid>
                <a:gridCol w="2790036">
                  <a:extLst>
                    <a:ext uri="{9D8B030D-6E8A-4147-A177-3AD203B41FA5}">
                      <a16:colId xmlns:a16="http://schemas.microsoft.com/office/drawing/2014/main" xmlns="" val="20000"/>
                    </a:ext>
                  </a:extLst>
                </a:gridCol>
                <a:gridCol w="1609637">
                  <a:extLst>
                    <a:ext uri="{9D8B030D-6E8A-4147-A177-3AD203B41FA5}">
                      <a16:colId xmlns:a16="http://schemas.microsoft.com/office/drawing/2014/main" xmlns="" val="20001"/>
                    </a:ext>
                  </a:extLst>
                </a:gridCol>
                <a:gridCol w="1609637">
                  <a:extLst>
                    <a:ext uri="{9D8B030D-6E8A-4147-A177-3AD203B41FA5}">
                      <a16:colId xmlns:a16="http://schemas.microsoft.com/office/drawing/2014/main" xmlns="" val="20002"/>
                    </a:ext>
                  </a:extLst>
                </a:gridCol>
                <a:gridCol w="1609637">
                  <a:extLst>
                    <a:ext uri="{9D8B030D-6E8A-4147-A177-3AD203B41FA5}">
                      <a16:colId xmlns:a16="http://schemas.microsoft.com/office/drawing/2014/main" xmlns="" val="20003"/>
                    </a:ext>
                  </a:extLst>
                </a:gridCol>
                <a:gridCol w="1609637">
                  <a:extLst>
                    <a:ext uri="{9D8B030D-6E8A-4147-A177-3AD203B41FA5}">
                      <a16:colId xmlns:a16="http://schemas.microsoft.com/office/drawing/2014/main" xmlns="" val="20004"/>
                    </a:ext>
                  </a:extLst>
                </a:gridCol>
              </a:tblGrid>
              <a:tr h="987676">
                <a:tc>
                  <a:txBody>
                    <a:bodyPr/>
                    <a:lstStyle/>
                    <a:p>
                      <a:pPr algn="ctr" fontAlgn="ctr"/>
                      <a:endParaRPr lang="en-US" sz="1800" b="1" i="0" u="none" strike="noStrike" dirty="0">
                        <a:solidFill>
                          <a:srgbClr val="000000"/>
                        </a:solidFill>
                        <a:effectLst/>
                        <a:latin typeface="+mn-lt"/>
                      </a:endParaRPr>
                    </a:p>
                  </a:txBody>
                  <a:tcPr marL="12700" marR="12700" marT="12700" marB="0" anchor="ctr"/>
                </a:tc>
                <a:tc>
                  <a:txBody>
                    <a:bodyPr/>
                    <a:lstStyle/>
                    <a:p>
                      <a:pPr algn="ctr" fontAlgn="ctr"/>
                      <a:r>
                        <a:rPr lang="en-US" sz="1800" b="1" i="0" u="none" strike="noStrike" dirty="0" smtClean="0">
                          <a:solidFill>
                            <a:schemeClr val="bg1"/>
                          </a:solidFill>
                          <a:effectLst/>
                          <a:latin typeface="+mn-lt"/>
                        </a:rPr>
                        <a:t>BLAVK</a:t>
                      </a:r>
                      <a:endParaRPr lang="en-US" sz="1800" b="1" i="0" u="none" strike="noStrike" dirty="0">
                        <a:solidFill>
                          <a:schemeClr val="bg1"/>
                        </a:solidFill>
                        <a:effectLst/>
                        <a:latin typeface="+mn-lt"/>
                      </a:endParaRPr>
                    </a:p>
                  </a:txBody>
                  <a:tcPr marL="12700" marR="12700" marT="12700" marB="0" anchor="ctr"/>
                </a:tc>
                <a:tc>
                  <a:txBody>
                    <a:bodyPr/>
                    <a:lstStyle/>
                    <a:p>
                      <a:pPr algn="ctr" fontAlgn="ctr"/>
                      <a:r>
                        <a:rPr lang="en-US" sz="1800" b="1" i="0" u="none" strike="noStrike" dirty="0" smtClean="0">
                          <a:solidFill>
                            <a:schemeClr val="bg1"/>
                          </a:solidFill>
                          <a:effectLst/>
                          <a:latin typeface="+mn-lt"/>
                        </a:rPr>
                        <a:t>EPITOME</a:t>
                      </a:r>
                      <a:endParaRPr lang="en-US" sz="1800" b="1" i="0" u="none" strike="noStrike" dirty="0">
                        <a:solidFill>
                          <a:schemeClr val="bg1"/>
                        </a:solidFill>
                        <a:effectLst/>
                        <a:latin typeface="+mn-lt"/>
                      </a:endParaRPr>
                    </a:p>
                  </a:txBody>
                  <a:tcPr marL="12700" marR="12700" marT="12700" marB="0" anchor="ctr"/>
                </a:tc>
                <a:tc>
                  <a:txBody>
                    <a:bodyPr/>
                    <a:lstStyle/>
                    <a:p>
                      <a:pPr algn="ctr" fontAlgn="ctr"/>
                      <a:r>
                        <a:rPr lang="en-US" sz="1800" b="1" i="0" u="none" strike="noStrike" dirty="0" smtClean="0">
                          <a:solidFill>
                            <a:schemeClr val="bg1"/>
                          </a:solidFill>
                          <a:effectLst/>
                          <a:latin typeface="+mn-lt"/>
                        </a:rPr>
                        <a:t>STRIKE FIRE </a:t>
                      </a:r>
                      <a:endParaRPr lang="en-US" sz="1800" b="1" i="0" u="none" strike="noStrike" dirty="0">
                        <a:solidFill>
                          <a:schemeClr val="bg1"/>
                        </a:solidFill>
                        <a:effectLst/>
                        <a:latin typeface="+mn-lt"/>
                      </a:endParaRPr>
                    </a:p>
                  </a:txBody>
                  <a:tcPr marL="12700" marR="12700" marT="12700" marB="0" anchor="ctr"/>
                </a:tc>
                <a:tc>
                  <a:txBody>
                    <a:bodyPr/>
                    <a:lstStyle/>
                    <a:p>
                      <a:pPr algn="ctr" fontAlgn="ctr"/>
                      <a:r>
                        <a:rPr lang="en-US" sz="1800" b="1" i="0" u="none" strike="noStrike" dirty="0" smtClean="0">
                          <a:solidFill>
                            <a:schemeClr val="bg1"/>
                          </a:solidFill>
                          <a:effectLst/>
                          <a:latin typeface="+mn-lt"/>
                        </a:rPr>
                        <a:t>ROTHAR</a:t>
                      </a:r>
                      <a:endParaRPr lang="en-US" sz="1800" b="1" i="0" u="none" strike="noStrike" dirty="0">
                        <a:solidFill>
                          <a:schemeClr val="bg1"/>
                        </a:solidFill>
                        <a:effectLst/>
                        <a:latin typeface="+mn-lt"/>
                      </a:endParaRPr>
                    </a:p>
                  </a:txBody>
                  <a:tcPr marL="12700" marR="12700" marT="12700" marB="0" anchor="ctr"/>
                </a:tc>
                <a:extLst>
                  <a:ext uri="{0D108BD9-81ED-4DB2-BD59-A6C34878D82A}">
                    <a16:rowId xmlns:a16="http://schemas.microsoft.com/office/drawing/2014/main" xmlns="" val="10000"/>
                  </a:ext>
                </a:extLst>
              </a:tr>
              <a:tr h="365760">
                <a:tc>
                  <a:txBody>
                    <a:bodyPr/>
                    <a:lstStyle/>
                    <a:p>
                      <a:pPr lvl="0" algn="ctr" fontAlgn="ctr"/>
                      <a:r>
                        <a:rPr lang="en-US" sz="1600" u="none" strike="noStrike" dirty="0">
                          <a:effectLst/>
                        </a:rPr>
                        <a:t>Target Markets</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u="none" strike="noStrike" baseline="0" dirty="0" err="1" smtClean="0">
                          <a:effectLst/>
                        </a:rPr>
                        <a:t>Mtn</a:t>
                      </a:r>
                      <a:r>
                        <a:rPr lang="en-US" sz="1600" u="none" strike="noStrike" baseline="0" dirty="0" smtClean="0">
                          <a:effectLst/>
                        </a:rPr>
                        <a:t>, </a:t>
                      </a:r>
                      <a:r>
                        <a:rPr lang="en-US" sz="1600" u="none" strike="noStrike" baseline="0" dirty="0" err="1" smtClean="0">
                          <a:effectLst/>
                        </a:rPr>
                        <a:t>Spd</a:t>
                      </a:r>
                      <a:r>
                        <a:rPr lang="en-US" sz="1600" u="none" strike="noStrike" baseline="0" dirty="0" smtClean="0">
                          <a:effectLst/>
                        </a:rPr>
                        <a:t>, </a:t>
                      </a:r>
                      <a:r>
                        <a:rPr lang="en-US" sz="1600" u="none" strike="noStrike" baseline="0" dirty="0" err="1" smtClean="0">
                          <a:effectLst/>
                        </a:rPr>
                        <a:t>Rec</a:t>
                      </a:r>
                      <a:endParaRPr lang="en-US" sz="1600" b="0" i="0" u="none" strike="noStrike" dirty="0">
                        <a:solidFill>
                          <a:srgbClr val="000000"/>
                        </a:solidFill>
                        <a:effectLst/>
                        <a:latin typeface="+mn-lt"/>
                      </a:endParaRPr>
                    </a:p>
                  </a:txBody>
                  <a:tcPr marL="12700" marR="12700" marT="1270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err="1" smtClean="0">
                          <a:effectLst/>
                        </a:rPr>
                        <a:t>Rec</a:t>
                      </a:r>
                      <a:r>
                        <a:rPr lang="en-US" sz="1600" u="none" strike="noStrike" dirty="0" smtClean="0">
                          <a:effectLst/>
                        </a:rPr>
                        <a:t>,</a:t>
                      </a:r>
                      <a:r>
                        <a:rPr lang="en-US" sz="1600" u="none" strike="noStrike" baseline="0" dirty="0" smtClean="0">
                          <a:effectLst/>
                        </a:rPr>
                        <a:t> </a:t>
                      </a:r>
                      <a:r>
                        <a:rPr lang="en-US" sz="1600" u="none" strike="noStrike" baseline="0" dirty="0" err="1" smtClean="0">
                          <a:effectLst/>
                        </a:rPr>
                        <a:t>Mtn</a:t>
                      </a:r>
                      <a:r>
                        <a:rPr lang="en-US" sz="1600" u="none" strike="noStrike" baseline="0" dirty="0" smtClean="0">
                          <a:effectLst/>
                        </a:rPr>
                        <a:t>, </a:t>
                      </a:r>
                      <a:r>
                        <a:rPr lang="en-US" sz="1600" u="none" strike="noStrike" baseline="0" dirty="0" err="1" smtClean="0">
                          <a:effectLst/>
                        </a:rPr>
                        <a:t>spd</a:t>
                      </a:r>
                      <a:endParaRPr lang="en-US" sz="1600" b="0" i="0" u="none" strike="noStrike" dirty="0" smtClean="0">
                        <a:solidFill>
                          <a:srgbClr val="000000"/>
                        </a:solidFill>
                        <a:effectLst/>
                        <a:latin typeface="+mn-lt"/>
                      </a:endParaRPr>
                    </a:p>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txBody>
                  <a:tcPr marL="12700" marR="12700" marT="1270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err="1" smtClean="0">
                          <a:effectLst/>
                        </a:rPr>
                        <a:t>Rec</a:t>
                      </a:r>
                      <a:r>
                        <a:rPr lang="en-US" sz="1600" u="none" strike="noStrike" dirty="0" smtClean="0">
                          <a:effectLst/>
                        </a:rPr>
                        <a:t>,</a:t>
                      </a:r>
                      <a:r>
                        <a:rPr lang="en-US" sz="1600" u="none" strike="noStrike" baseline="0" dirty="0" smtClean="0">
                          <a:effectLst/>
                        </a:rPr>
                        <a:t> </a:t>
                      </a:r>
                      <a:r>
                        <a:rPr lang="en-US" sz="1600" u="none" strike="noStrike" baseline="0" dirty="0" err="1" smtClean="0">
                          <a:effectLst/>
                        </a:rPr>
                        <a:t>Mtn</a:t>
                      </a:r>
                      <a:r>
                        <a:rPr lang="en-US" sz="1600" u="none" strike="noStrike" baseline="0" dirty="0" smtClean="0">
                          <a:effectLst/>
                        </a:rPr>
                        <a:t>, </a:t>
                      </a:r>
                      <a:r>
                        <a:rPr lang="en-US" sz="1600" u="none" strike="noStrike" baseline="0" dirty="0" err="1" smtClean="0">
                          <a:effectLst/>
                        </a:rPr>
                        <a:t>spd</a:t>
                      </a:r>
                      <a:endParaRPr lang="en-US" sz="1600" b="0" i="0" u="none" strike="noStrike" dirty="0" smtClean="0">
                        <a:solidFill>
                          <a:srgbClr val="000000"/>
                        </a:solidFill>
                        <a:effectLst/>
                        <a:latin typeface="+mn-lt"/>
                      </a:endParaRPr>
                    </a:p>
                    <a:p>
                      <a:pPr algn="ctr" fontAlgn="ct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u="none" strike="noStrike" baseline="0" dirty="0" err="1" smtClean="0">
                          <a:effectLst/>
                        </a:rPr>
                        <a:t>Mtn</a:t>
                      </a:r>
                      <a:r>
                        <a:rPr lang="en-US" sz="1600" u="none" strike="noStrike" baseline="0" dirty="0" smtClean="0">
                          <a:effectLst/>
                        </a:rPr>
                        <a:t>, </a:t>
                      </a:r>
                      <a:r>
                        <a:rPr lang="en-US" sz="1600" u="none" strike="noStrike" baseline="0" dirty="0" err="1" smtClean="0">
                          <a:effectLst/>
                        </a:rPr>
                        <a:t>spd</a:t>
                      </a:r>
                      <a:r>
                        <a:rPr lang="en-US" sz="1600" u="none" strike="noStrike" baseline="0" dirty="0" smtClean="0">
                          <a:effectLst/>
                        </a:rPr>
                        <a:t>,</a:t>
                      </a:r>
                      <a:r>
                        <a:rPr lang="en-US" sz="1600" u="none" strike="noStrike" dirty="0" smtClean="0">
                          <a:effectLst/>
                        </a:rPr>
                        <a:t> </a:t>
                      </a:r>
                      <a:r>
                        <a:rPr lang="en-US" sz="1600" u="none" strike="noStrike" dirty="0" err="1" smtClean="0">
                          <a:effectLst/>
                        </a:rPr>
                        <a:t>Rec</a:t>
                      </a:r>
                      <a:endParaRPr lang="en-US" sz="16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xmlns="" val="10001"/>
                  </a:ext>
                </a:extLst>
              </a:tr>
              <a:tr h="365760">
                <a:tc>
                  <a:txBody>
                    <a:bodyPr/>
                    <a:lstStyle/>
                    <a:p>
                      <a:pPr lvl="0" algn="ctr" fontAlgn="ctr"/>
                      <a:r>
                        <a:rPr lang="en-US" sz="1600" u="none" strike="noStrike" dirty="0">
                          <a:effectLst/>
                        </a:rPr>
                        <a:t>Total Demand</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u="none" strike="noStrike" dirty="0" smtClean="0">
                          <a:effectLst/>
                        </a:rPr>
                        <a:t>2206</a:t>
                      </a:r>
                      <a:endParaRPr lang="en-US" sz="1600" b="0" i="0" u="none" strike="noStrike" dirty="0">
                        <a:solidFill>
                          <a:srgbClr val="000000"/>
                        </a:solidFill>
                        <a:effectLst/>
                        <a:latin typeface="+mn-lt"/>
                      </a:endParaRPr>
                    </a:p>
                  </a:txBody>
                  <a:tcPr marL="12700" marR="12700" marT="1270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2277</a:t>
                      </a: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1783</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1641</a:t>
                      </a:r>
                      <a:endParaRPr lang="en-US" sz="16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xmlns="" val="10002"/>
                  </a:ext>
                </a:extLst>
              </a:tr>
              <a:tr h="365760">
                <a:tc>
                  <a:txBody>
                    <a:bodyPr/>
                    <a:lstStyle/>
                    <a:p>
                      <a:pPr lvl="0" algn="ctr" fontAlgn="ctr"/>
                      <a:r>
                        <a:rPr lang="en-US" sz="1600" u="none" strike="noStrike" dirty="0">
                          <a:effectLst/>
                        </a:rPr>
                        <a:t>Average Price</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u="none" strike="noStrike" dirty="0" smtClean="0">
                          <a:effectLst/>
                        </a:rPr>
                        <a:t>1365</a:t>
                      </a:r>
                      <a:endParaRPr lang="en-US" sz="1600" b="0" i="0" u="none" strike="noStrike" dirty="0">
                        <a:solidFill>
                          <a:srgbClr val="000000"/>
                        </a:solidFill>
                        <a:effectLst/>
                        <a:latin typeface="+mn-lt"/>
                      </a:endParaRPr>
                    </a:p>
                  </a:txBody>
                  <a:tcPr marL="12700" marR="12700" marT="1270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1216</a:t>
                      </a: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1207</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1263</a:t>
                      </a:r>
                      <a:endParaRPr lang="en-US" sz="16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xmlns="" val="10003"/>
                  </a:ext>
                </a:extLst>
              </a:tr>
              <a:tr h="365760">
                <a:tc>
                  <a:txBody>
                    <a:bodyPr/>
                    <a:lstStyle/>
                    <a:p>
                      <a:pPr lvl="0" algn="ctr" fontAlgn="ctr"/>
                      <a:r>
                        <a:rPr lang="en-US" sz="1600" u="none" strike="noStrike" dirty="0">
                          <a:effectLst/>
                        </a:rPr>
                        <a:t>Total</a:t>
                      </a:r>
                      <a:r>
                        <a:rPr lang="en-US" sz="1600" u="none" strike="noStrike" baseline="0" dirty="0">
                          <a:effectLst/>
                        </a:rPr>
                        <a:t> Regional Inserts</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u="none" strike="noStrike" dirty="0" smtClean="0">
                          <a:effectLst/>
                        </a:rPr>
                        <a:t>20</a:t>
                      </a:r>
                      <a:endParaRPr lang="en-US" sz="1600" b="0" i="0" u="none" strike="noStrike" dirty="0">
                        <a:solidFill>
                          <a:srgbClr val="000000"/>
                        </a:solidFill>
                        <a:effectLst/>
                        <a:latin typeface="+mn-lt"/>
                      </a:endParaRPr>
                    </a:p>
                  </a:txBody>
                  <a:tcPr marL="12700" marR="12700" marT="1270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12</a:t>
                      </a:r>
                    </a:p>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12</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12</a:t>
                      </a:r>
                      <a:endParaRPr lang="en-US" sz="16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xmlns="" val="10004"/>
                  </a:ext>
                </a:extLst>
              </a:tr>
              <a:tr h="365760">
                <a:tc>
                  <a:txBody>
                    <a:bodyPr/>
                    <a:lstStyle/>
                    <a:p>
                      <a:pPr lvl="0" algn="ctr" fontAlgn="ctr"/>
                      <a:r>
                        <a:rPr lang="en-US" sz="1600" u="none" strike="noStrike" dirty="0">
                          <a:effectLst/>
                        </a:rPr>
                        <a:t>Number of Web Pages</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6</a:t>
                      </a:r>
                      <a:endParaRPr lang="en-US" sz="1600" b="0" i="0" u="none" strike="noStrike" dirty="0">
                        <a:solidFill>
                          <a:srgbClr val="000000"/>
                        </a:solidFill>
                        <a:effectLst/>
                        <a:latin typeface="+mn-lt"/>
                      </a:endParaRPr>
                    </a:p>
                  </a:txBody>
                  <a:tcPr marL="12700" marR="12700" marT="1270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3</a:t>
                      </a: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3</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3</a:t>
                      </a:r>
                      <a:endParaRPr lang="en-US" sz="16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xmlns="" val="10005"/>
                  </a:ext>
                </a:extLst>
              </a:tr>
              <a:tr h="548640">
                <a:tc>
                  <a:txBody>
                    <a:bodyPr/>
                    <a:lstStyle/>
                    <a:p>
                      <a:pPr lvl="0" algn="ctr" fontAlgn="ctr"/>
                      <a:r>
                        <a:rPr lang="en-US" sz="1600" u="none" strike="noStrike" dirty="0">
                          <a:effectLst/>
                        </a:rPr>
                        <a:t>Sales Offices</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u="none" strike="noStrike" dirty="0" smtClean="0">
                          <a:effectLst/>
                        </a:rPr>
                        <a:t>NYC</a:t>
                      </a:r>
                    </a:p>
                    <a:p>
                      <a:pPr algn="ctr" fontAlgn="ctr"/>
                      <a:r>
                        <a:rPr lang="en-US" sz="1600" u="none" strike="noStrike" dirty="0" smtClean="0">
                          <a:effectLst/>
                        </a:rPr>
                        <a:t>Amsterdam</a:t>
                      </a:r>
                      <a:endParaRPr lang="en-US" sz="1600" u="none" strike="noStrike" dirty="0">
                        <a:effectLst/>
                      </a:endParaRPr>
                    </a:p>
                    <a:p>
                      <a:pPr algn="ctr" fontAlgn="ctr"/>
                      <a:endParaRPr lang="en-US" sz="1600" b="0" i="0" u="none" strike="noStrike" dirty="0">
                        <a:solidFill>
                          <a:srgbClr val="000000"/>
                        </a:solidFill>
                        <a:effectLst/>
                        <a:latin typeface="+mn-lt"/>
                      </a:endParaRPr>
                    </a:p>
                  </a:txBody>
                  <a:tcPr marL="12700" marR="12700" marT="1270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NYC</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Rio</a:t>
                      </a: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txBody>
                  <a:tcPr marL="12700" marR="12700" marT="1270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Rio</a:t>
                      </a:r>
                    </a:p>
                    <a:p>
                      <a:pPr algn="ctr" fontAlgn="ctr"/>
                      <a:r>
                        <a:rPr lang="en-US" sz="1600" b="0" i="0" u="none" strike="noStrike" dirty="0" err="1" smtClean="0">
                          <a:solidFill>
                            <a:srgbClr val="000000"/>
                          </a:solidFill>
                          <a:effectLst/>
                          <a:latin typeface="+mn-lt"/>
                        </a:rPr>
                        <a:t>Banglore</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NYC</a:t>
                      </a:r>
                    </a:p>
                    <a:p>
                      <a:pPr marL="0" marR="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smtClean="0">
                          <a:effectLst/>
                        </a:rPr>
                        <a:t>Amsterdam</a:t>
                      </a:r>
                    </a:p>
                    <a:p>
                      <a:pPr algn="ctr" fontAlgn="ctr"/>
                      <a:endParaRPr lang="en-US" sz="16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xmlns="" val="10006"/>
                  </a:ext>
                </a:extLst>
              </a:tr>
              <a:tr h="365760">
                <a:tc>
                  <a:txBody>
                    <a:bodyPr/>
                    <a:lstStyle/>
                    <a:p>
                      <a:pPr lvl="0" algn="ctr" fontAlgn="ctr"/>
                      <a:r>
                        <a:rPr lang="en-US" sz="1600" u="none" strike="noStrike" dirty="0">
                          <a:effectLst/>
                        </a:rPr>
                        <a:t>Sales Force</a:t>
                      </a:r>
                      <a:r>
                        <a:rPr lang="en-US" sz="1600" u="none" strike="noStrike" baseline="0" dirty="0">
                          <a:effectLst/>
                        </a:rPr>
                        <a:t> Compensation</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u="none" strike="noStrike" dirty="0">
                          <a:effectLst/>
                        </a:rPr>
                        <a:t>$</a:t>
                      </a:r>
                      <a:r>
                        <a:rPr lang="en-US" sz="1600" u="none" strike="noStrike" dirty="0" smtClean="0">
                          <a:effectLst/>
                        </a:rPr>
                        <a:t>24911</a:t>
                      </a:r>
                      <a:endParaRPr lang="en-US" sz="1600" b="0" i="0" u="none" strike="noStrike" dirty="0">
                        <a:solidFill>
                          <a:srgbClr val="000000"/>
                        </a:solidFill>
                        <a:effectLst/>
                        <a:latin typeface="+mn-lt"/>
                      </a:endParaRPr>
                    </a:p>
                  </a:txBody>
                  <a:tcPr marL="12700" marR="12700" marT="1270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smtClean="0">
                          <a:effectLst/>
                        </a:rPr>
                        <a:t>$28925</a:t>
                      </a:r>
                      <a:endParaRPr lang="en-US" sz="1600" b="0" i="0" u="none" strike="noStrike" dirty="0">
                        <a:solidFill>
                          <a:srgbClr val="000000"/>
                        </a:solidFill>
                        <a:effectLst/>
                        <a:latin typeface="+mn-lt"/>
                      </a:endParaRPr>
                    </a:p>
                  </a:txBody>
                  <a:tcPr marL="12700" marR="12700" marT="1270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smtClean="0">
                          <a:effectLst/>
                        </a:rPr>
                        <a:t>$22857</a:t>
                      </a:r>
                      <a:endParaRPr lang="en-US" sz="1600" b="0" i="0" u="none" strike="noStrike" dirty="0">
                        <a:solidFill>
                          <a:srgbClr val="000000"/>
                        </a:solidFill>
                        <a:effectLst/>
                        <a:latin typeface="+mn-lt"/>
                      </a:endParaRPr>
                    </a:p>
                  </a:txBody>
                  <a:tcPr marL="12700" marR="12700" marT="12700"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smtClean="0">
                          <a:effectLst/>
                        </a:rPr>
                        <a:t>$22060</a:t>
                      </a:r>
                      <a:endParaRPr lang="en-US" sz="16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xmlns="" val="10007"/>
                  </a:ext>
                </a:extLst>
              </a:tr>
              <a:tr h="365760">
                <a:tc>
                  <a:txBody>
                    <a:bodyPr/>
                    <a:lstStyle/>
                    <a:p>
                      <a:pPr lvl="0" algn="ctr" fontAlgn="ctr"/>
                      <a:r>
                        <a:rPr lang="en-US" sz="1600" u="none" strike="noStrike" dirty="0">
                          <a:effectLst/>
                        </a:rPr>
                        <a:t>Sales Force Productivity</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75%</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80%</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72%</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69%</a:t>
                      </a:r>
                      <a:endParaRPr lang="en-US" sz="16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xmlns="" val="10008"/>
                  </a:ext>
                </a:extLst>
              </a:tr>
              <a:tr h="365760">
                <a:tc>
                  <a:txBody>
                    <a:bodyPr/>
                    <a:lstStyle/>
                    <a:p>
                      <a:pPr lvl="0" algn="ctr" fontAlgn="ctr"/>
                      <a:r>
                        <a:rPr lang="en-US" sz="1600" u="none" strike="noStrike" dirty="0">
                          <a:effectLst/>
                        </a:rPr>
                        <a:t>Worker Compensation</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u="none" strike="noStrike" dirty="0" smtClean="0">
                          <a:effectLst/>
                        </a:rPr>
                        <a:t>78%</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79</a:t>
                      </a:r>
                      <a:r>
                        <a:rPr lang="en-US" sz="1600" u="none" strike="noStrike" dirty="0" smtClean="0">
                          <a:effectLst/>
                        </a:rPr>
                        <a:t>%</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73</a:t>
                      </a:r>
                      <a:r>
                        <a:rPr lang="en-US" sz="1600" u="none" strike="noStrike" dirty="0" smtClean="0">
                          <a:effectLst/>
                        </a:rPr>
                        <a:t>%</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b="0" i="0" u="none" strike="noStrike" dirty="0" smtClean="0">
                          <a:solidFill>
                            <a:srgbClr val="000000"/>
                          </a:solidFill>
                          <a:effectLst/>
                          <a:latin typeface="+mn-lt"/>
                        </a:rPr>
                        <a:t>73</a:t>
                      </a:r>
                      <a:r>
                        <a:rPr lang="en-US" sz="1600" u="none" strike="noStrike" dirty="0" smtClean="0">
                          <a:effectLst/>
                        </a:rPr>
                        <a:t>%</a:t>
                      </a:r>
                      <a:endParaRPr lang="en-US" sz="16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xmlns="" val="10009"/>
                  </a:ext>
                </a:extLst>
              </a:tr>
              <a:tr h="365760">
                <a:tc>
                  <a:txBody>
                    <a:bodyPr/>
                    <a:lstStyle/>
                    <a:p>
                      <a:pPr lvl="0" algn="ctr" fontAlgn="ctr"/>
                      <a:r>
                        <a:rPr lang="en-US" sz="1600" u="none" strike="noStrike" dirty="0">
                          <a:effectLst/>
                        </a:rPr>
                        <a:t>Worker Productivity</a:t>
                      </a:r>
                      <a:endParaRPr lang="en-US" sz="1600" b="0" i="0" u="none" strike="noStrike" dirty="0">
                        <a:solidFill>
                          <a:srgbClr val="000000"/>
                        </a:solidFill>
                        <a:effectLst/>
                        <a:latin typeface="+mn-lt"/>
                      </a:endParaRPr>
                    </a:p>
                  </a:txBody>
                  <a:tcPr marL="12700" marR="12700" marT="12700" marB="0" anchor="ctr"/>
                </a:tc>
                <a:tc>
                  <a:txBody>
                    <a:bodyPr/>
                    <a:lstStyle/>
                    <a:p>
                      <a:pPr algn="ctr" fontAlgn="ctr"/>
                      <a:r>
                        <a:rPr lang="en-US" sz="1600" u="none" strike="noStrike" dirty="0">
                          <a:effectLst/>
                        </a:rPr>
                        <a:t>71%</a:t>
                      </a:r>
                      <a:endParaRPr lang="en-US" sz="1600" b="0" i="0" u="none" strike="noStrike" dirty="0">
                        <a:solidFill>
                          <a:srgbClr val="000000"/>
                        </a:solidFill>
                        <a:effectLst/>
                        <a:latin typeface="+mn-lt"/>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tc>
                  <a:txBody>
                    <a:bodyPr/>
                    <a:lstStyle/>
                    <a:p>
                      <a:pPr algn="ctr" fontAlgn="ctr"/>
                      <a:endParaRPr lang="en-US" sz="16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xmlns="" val="10010"/>
                  </a:ext>
                </a:extLst>
              </a:tr>
            </a:tbl>
          </a:graphicData>
        </a:graphic>
      </p:graphicFrame>
      <p:sp>
        <p:nvSpPr>
          <p:cNvPr id="4" name="Title 3">
            <a:extLst>
              <a:ext uri="{FF2B5EF4-FFF2-40B4-BE49-F238E27FC236}">
                <a16:creationId xmlns:a16="http://schemas.microsoft.com/office/drawing/2014/main" xmlns="" id="{98B66FF0-DAF0-5E4A-ACDA-7F19D666A6F8}"/>
              </a:ext>
            </a:extLst>
          </p:cNvPr>
          <p:cNvSpPr>
            <a:spLocks noGrp="1"/>
          </p:cNvSpPr>
          <p:nvPr>
            <p:ph type="title"/>
          </p:nvPr>
        </p:nvSpPr>
        <p:spPr/>
        <p:txBody>
          <a:bodyPr>
            <a:normAutofit/>
          </a:bodyPr>
          <a:lstStyle/>
          <a:p>
            <a:r>
              <a:rPr lang="en-US" sz="2800" dirty="0"/>
              <a:t>Competitor Analysis</a:t>
            </a:r>
          </a:p>
        </p:txBody>
      </p:sp>
      <p:sp>
        <p:nvSpPr>
          <p:cNvPr id="8" name="Footer Placeholder 7">
            <a:extLst>
              <a:ext uri="{FF2B5EF4-FFF2-40B4-BE49-F238E27FC236}">
                <a16:creationId xmlns:a16="http://schemas.microsoft.com/office/drawing/2014/main" xmlns="" id="{5A7E3CAA-9B1E-AC41-9F43-6E9010ECAD35}"/>
              </a:ext>
            </a:extLst>
          </p:cNvPr>
          <p:cNvSpPr>
            <a:spLocks noGrp="1"/>
          </p:cNvSpPr>
          <p:nvPr>
            <p:ph type="ftr" sz="quarter" idx="11"/>
          </p:nvPr>
        </p:nvSpPr>
        <p:spPr/>
        <p:txBody>
          <a:bodyPr/>
          <a:lstStyle/>
          <a:p>
            <a:pPr>
              <a:defRPr/>
            </a:pPr>
            <a:endParaRPr lang="en-US" dirty="0">
              <a:solidFill>
                <a:srgbClr val="A6B727"/>
              </a:solidFill>
            </a:endParaRPr>
          </a:p>
        </p:txBody>
      </p:sp>
      <p:sp>
        <p:nvSpPr>
          <p:cNvPr id="9" name="Slide Number Placeholder 8">
            <a:extLst>
              <a:ext uri="{FF2B5EF4-FFF2-40B4-BE49-F238E27FC236}">
                <a16:creationId xmlns:a16="http://schemas.microsoft.com/office/drawing/2014/main" xmlns="" id="{579206AA-7F71-C948-B8CC-C118D46A5CA3}"/>
              </a:ext>
            </a:extLst>
          </p:cNvPr>
          <p:cNvSpPr>
            <a:spLocks noGrp="1"/>
          </p:cNvSpPr>
          <p:nvPr>
            <p:ph type="sldNum" sz="quarter" idx="12"/>
          </p:nvPr>
        </p:nvSpPr>
        <p:spPr/>
        <p:txBody>
          <a:bodyPr/>
          <a:lstStyle/>
          <a:p>
            <a:pPr algn="r"/>
            <a:fld id="{4D8F70CE-3F72-42EB-81CB-776146268AED}" type="slidenum">
              <a:rPr lang="en-US" altLang="en-US" smtClean="0">
                <a:solidFill>
                  <a:srgbClr val="A6B727"/>
                </a:solidFill>
              </a:rPr>
              <a:pPr algn="r"/>
              <a:t>10</a:t>
            </a:fld>
            <a:endParaRPr lang="en-US" altLang="en-US" dirty="0">
              <a:solidFill>
                <a:srgbClr val="A6B727"/>
              </a:solidFill>
            </a:endParaRPr>
          </a:p>
        </p:txBody>
      </p:sp>
    </p:spTree>
    <p:extLst>
      <p:ext uri="{BB962C8B-B14F-4D97-AF65-F5344CB8AC3E}">
        <p14:creationId xmlns:p14="http://schemas.microsoft.com/office/powerpoint/2010/main" val="3001720312"/>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TotalTime>
  <Words>808</Words>
  <Application>Microsoft Office PowerPoint</Application>
  <PresentationFormat>Custom</PresentationFormat>
  <Paragraphs>189</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Bolt Cycles – Group 7</vt:lpstr>
      <vt:lpstr>Team Members</vt:lpstr>
      <vt:lpstr>Mission Statement and Objectives</vt:lpstr>
      <vt:lpstr>Target Segments</vt:lpstr>
      <vt:lpstr>Past Financial Performance</vt:lpstr>
      <vt:lpstr>Past Market Performance</vt:lpstr>
      <vt:lpstr>Past Performance</vt:lpstr>
      <vt:lpstr>Competitor Analysis</vt:lpstr>
      <vt:lpstr>SWOT Analysis</vt:lpstr>
      <vt:lpstr>Strategies</vt:lpstr>
      <vt:lpstr>Brand Management and Pricing Plans</vt:lpstr>
      <vt:lpstr>Store and Sales Person Plans</vt:lpstr>
      <vt:lpstr>Financial Strategy</vt:lpstr>
      <vt:lpstr>Projected Return on Investment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PowerPoint template is intended for use during Train the Trainers</dc:title>
  <dc:creator>Ernest R. Cadotte</dc:creator>
  <cp:lastModifiedBy>Lenovo</cp:lastModifiedBy>
  <cp:revision>52</cp:revision>
  <dcterms:created xsi:type="dcterms:W3CDTF">2018-08-11T11:38:40Z</dcterms:created>
  <dcterms:modified xsi:type="dcterms:W3CDTF">2021-09-09T17:00:25Z</dcterms:modified>
</cp:coreProperties>
</file>