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6" r:id="rId1"/>
  </p:sldMasterIdLst>
  <p:notesMasterIdLst>
    <p:notesMasterId r:id="rId25"/>
  </p:notesMasterIdLst>
  <p:sldIdLst>
    <p:sldId id="27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60" r:id="rId11"/>
    <p:sldId id="262" r:id="rId12"/>
    <p:sldId id="261" r:id="rId13"/>
    <p:sldId id="263" r:id="rId14"/>
    <p:sldId id="264" r:id="rId15"/>
    <p:sldId id="256" r:id="rId16"/>
    <p:sldId id="257" r:id="rId17"/>
    <p:sldId id="258" r:id="rId18"/>
    <p:sldId id="259" r:id="rId19"/>
    <p:sldId id="298" r:id="rId20"/>
    <p:sldId id="299" r:id="rId21"/>
    <p:sldId id="300" r:id="rId22"/>
    <p:sldId id="301" r:id="rId23"/>
    <p:sldId id="30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>
        <p:scale>
          <a:sx n="90" d="100"/>
          <a:sy n="90" d="100"/>
        </p:scale>
        <p:origin x="-37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ECBF3-9794-7D49-BD40-7735A97FC1E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2CFD5-8427-7A48-8348-6BBFC8F8C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2CFD5-8427-7A48-8348-6BBFC8F8CB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8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311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5899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637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0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327" y="1202499"/>
            <a:ext cx="8759868" cy="72650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Innovation Management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Telecommunication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061" y="2350719"/>
            <a:ext cx="8534400" cy="2590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Presented By :</a:t>
            </a:r>
          </a:p>
          <a:p>
            <a:pPr algn="l"/>
            <a:endParaRPr lang="en-US" b="1" dirty="0"/>
          </a:p>
          <a:p>
            <a:pPr algn="l"/>
            <a:r>
              <a:rPr lang="en-US" b="1" dirty="0" err="1" smtClean="0"/>
              <a:t>Prajwal</a:t>
            </a:r>
            <a:r>
              <a:rPr lang="en-US" b="1" dirty="0" smtClean="0"/>
              <a:t> </a:t>
            </a:r>
            <a:r>
              <a:rPr lang="en-US" b="1" dirty="0" err="1"/>
              <a:t>Baghele</a:t>
            </a:r>
            <a:r>
              <a:rPr lang="en-US" b="1" dirty="0"/>
              <a:t>                          </a:t>
            </a:r>
          </a:p>
          <a:p>
            <a:pPr algn="l"/>
            <a:r>
              <a:rPr lang="en-US" b="1" dirty="0"/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4947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54661-3297-1140-BA9C-6DCD9BB0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80" y="1367889"/>
            <a:ext cx="8205851" cy="5225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Innovation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A9F7B4-7F27-2A4C-AB96-867AA594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432"/>
            <a:ext cx="8673427" cy="3174422"/>
          </a:xfrm>
        </p:spPr>
        <p:txBody>
          <a:bodyPr>
            <a:normAutofit/>
          </a:bodyPr>
          <a:lstStyle/>
          <a:p>
            <a:r>
              <a:rPr lang="en-IN" b="1" cap="all" dirty="0"/>
              <a:t/>
            </a:r>
            <a:br>
              <a:rPr lang="en-IN" b="1" cap="all" dirty="0"/>
            </a:br>
            <a:r>
              <a:rPr lang="en-IN" b="1" cap="all" dirty="0"/>
              <a:t/>
            </a:r>
            <a:br>
              <a:rPr lang="en-IN" b="1" cap="all" dirty="0"/>
            </a:br>
            <a:r>
              <a:rPr lang="en-IN" sz="2400" b="1" cap="all" dirty="0"/>
              <a:t>THE INNOVATION MATRIX IS A TOOL TO DEFINE THE INNOVATION STRATEGY THAT FITS One COMPANY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You define the benefits you expect from your innovation program, the Matrix will tell you the most suitable one.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D2F5B23-A26B-2E43-ADF9-BECE16DD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10" y="804862"/>
            <a:ext cx="5833650" cy="5248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661DAD-F1F4-5A4C-BA02-281536F92187}"/>
              </a:ext>
            </a:extLst>
          </p:cNvPr>
          <p:cNvSpPr txBox="1"/>
          <p:nvPr/>
        </p:nvSpPr>
        <p:spPr>
          <a:xfrm>
            <a:off x="1059840" y="1778696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 of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3C3D869-BFBD-C64F-9C3F-E9EAC18DEB3E}"/>
              </a:ext>
            </a:extLst>
          </p:cNvPr>
          <p:cNvSpPr txBox="1"/>
          <p:nvPr/>
        </p:nvSpPr>
        <p:spPr>
          <a:xfrm>
            <a:off x="1312901" y="2768253"/>
            <a:ext cx="29034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Experimenter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456D5-B8C2-F64D-9731-2249EDC7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u="sng" dirty="0"/>
              <a:t>HUNTER/BUILDER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200" dirty="0"/>
              <a:t>Samsung’s strategy has traditionally been all about incremental innovation (its curved mobile phone screens are a prime example). </a:t>
            </a:r>
            <a:br>
              <a:rPr lang="en-IN" sz="2200" dirty="0"/>
            </a:br>
            <a:r>
              <a:rPr lang="en-IN" sz="2200" dirty="0"/>
              <a:t>The organization’s strategy in recent years has been to diversify its portfolio.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E91224-7B9B-6D45-8CE6-A062769FD84B}"/>
              </a:ext>
            </a:extLst>
          </p:cNvPr>
          <p:cNvSpPr txBox="1"/>
          <p:nvPr/>
        </p:nvSpPr>
        <p:spPr>
          <a:xfrm>
            <a:off x="914772" y="1766171"/>
            <a:ext cx="347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SAMSUNG’S ARCHETYPE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0524924-5428-6F42-87EA-EDF52B6F0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006" y="865521"/>
            <a:ext cx="5761222" cy="5425249"/>
          </a:xfrm>
        </p:spPr>
      </p:pic>
    </p:spTree>
    <p:extLst>
      <p:ext uri="{BB962C8B-B14F-4D97-AF65-F5344CB8AC3E}">
        <p14:creationId xmlns:p14="http://schemas.microsoft.com/office/powerpoint/2010/main" val="299905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7923F-6E44-8148-AEE8-99421EDE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u="sng" dirty="0"/>
              <a:t>HUNTER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 Apple used to outsource R&amp;D initiatives, preferring instead to focus on product development. But these days, they’re developing competencies in-house through internal accelerators while also acquiring start-ups.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AE843A2-A8B2-C240-955C-466FA0396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957" y="745011"/>
            <a:ext cx="5877411" cy="53050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C3708F-242A-994D-8659-2BA9EBAD565C}"/>
              </a:ext>
            </a:extLst>
          </p:cNvPr>
          <p:cNvSpPr txBox="1"/>
          <p:nvPr/>
        </p:nvSpPr>
        <p:spPr>
          <a:xfrm>
            <a:off x="959274" y="1766170"/>
            <a:ext cx="33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APPLE’S ARCHETYPE</a:t>
            </a:r>
          </a:p>
        </p:txBody>
      </p:sp>
    </p:spTree>
    <p:extLst>
      <p:ext uri="{BB962C8B-B14F-4D97-AF65-F5344CB8AC3E}">
        <p14:creationId xmlns:p14="http://schemas.microsoft.com/office/powerpoint/2010/main" val="307462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06DB0-CFB5-C642-9EE1-7FB7D1C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u="sng" dirty="0"/>
              <a:t>BUILDER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200" dirty="0"/>
              <a:t>Having achieved the impossible feat that is keeping its start-up culture while scaling up, innovation is ingrained in every part of AIRTEL’S culture – not just the R&amp;D arm. </a:t>
            </a: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2C9CF85-E50F-034F-8BED-9EC9A42B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197" y="804862"/>
            <a:ext cx="5924171" cy="5248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0785AE-D966-F349-B0B1-9B2FA939278B}"/>
              </a:ext>
            </a:extLst>
          </p:cNvPr>
          <p:cNvSpPr txBox="1"/>
          <p:nvPr/>
        </p:nvSpPr>
        <p:spPr>
          <a:xfrm>
            <a:off x="888632" y="1778696"/>
            <a:ext cx="349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AIRTEL’S ARCHETYPE</a:t>
            </a:r>
          </a:p>
        </p:txBody>
      </p:sp>
    </p:spTree>
    <p:extLst>
      <p:ext uri="{BB962C8B-B14F-4D97-AF65-F5344CB8AC3E}">
        <p14:creationId xmlns:p14="http://schemas.microsoft.com/office/powerpoint/2010/main" val="114080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54661-3297-1140-BA9C-6DCD9BB0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80" y="1367889"/>
            <a:ext cx="8205851" cy="5225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Innovation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A9F7B4-7F27-2A4C-AB96-867AA594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054432"/>
            <a:ext cx="8673427" cy="3174422"/>
          </a:xfrm>
        </p:spPr>
        <p:txBody>
          <a:bodyPr>
            <a:normAutofit fontScale="92500"/>
          </a:bodyPr>
          <a:lstStyle/>
          <a:p>
            <a:r>
              <a:rPr lang="en-IN" sz="2600" dirty="0"/>
              <a:t>Innov</a:t>
            </a:r>
            <a:r>
              <a:rPr lang="en-IN" sz="2800" dirty="0"/>
              <a:t>ation strategies are different from many business strategies, because of the difficulty of predicting the steps, time and impact of the innovation.</a:t>
            </a:r>
          </a:p>
          <a:p>
            <a:r>
              <a:rPr lang="en-IN" sz="2800" dirty="0"/>
              <a:t>An innovative strategy guides decisions on how resources are to be used to meet a business's objectives for innovation, deliver value and build competitive advantage.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7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753D1-7C1E-D34B-9A89-B1FF2E38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MISSION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/>
              <a:t> </a:t>
            </a:r>
            <a:r>
              <a:rPr lang="en-IN" sz="2000" dirty="0"/>
              <a:t>“We will devote our human resources and technology to create superior products and services, thereby contributing to a better global society.”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B9700ED-49F0-DA42-BB9A-E9326974C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988" y="1902285"/>
            <a:ext cx="7339012" cy="28221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77468-D16F-064C-948E-7DF97DC5FF34}"/>
              </a:ext>
            </a:extLst>
          </p:cNvPr>
          <p:cNvSpPr txBox="1"/>
          <p:nvPr/>
        </p:nvSpPr>
        <p:spPr>
          <a:xfrm>
            <a:off x="850154" y="1769423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SAMSUNG’S STRATEGY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4CC9FE95-E50D-724A-8939-703939A1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18" y="420861"/>
            <a:ext cx="2211351" cy="7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6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003C5F-22CE-4E43-9130-358F81A9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MISSION</a:t>
            </a:r>
            <a:r>
              <a:rPr lang="en-IN" dirty="0"/>
              <a:t/>
            </a:r>
            <a:br>
              <a:rPr lang="en-IN" dirty="0"/>
            </a:br>
            <a:r>
              <a:rPr lang="en-IN" sz="2200" dirty="0"/>
              <a:t>“Bringing the best user experience to its customers through its innovative hardware, software, and services.”</a:t>
            </a: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92F4910-01A7-C042-8ED5-A521A8C2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9994" y="1966510"/>
            <a:ext cx="7252570" cy="28398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C19883-9C43-C94C-81A3-18AC04EB3669}"/>
              </a:ext>
            </a:extLst>
          </p:cNvPr>
          <p:cNvSpPr txBox="1"/>
          <p:nvPr/>
        </p:nvSpPr>
        <p:spPr>
          <a:xfrm>
            <a:off x="888631" y="1753644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APPLE’S STRATEGY</a:t>
            </a:r>
          </a:p>
        </p:txBody>
      </p:sp>
      <p:pic>
        <p:nvPicPr>
          <p:cNvPr id="3074" name="Picture 2" descr="Apple Logo PNG Transparent &amp; SVG Vector - Freebie Supply">
            <a:extLst>
              <a:ext uri="{FF2B5EF4-FFF2-40B4-BE49-F238E27FC236}">
                <a16:creationId xmlns:a16="http://schemas.microsoft.com/office/drawing/2014/main" xmlns="" id="{00CD98A1-522E-B245-83AA-39CEB379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988" y="175365"/>
            <a:ext cx="1340581" cy="13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2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1836A-86C0-EC40-8730-4EFF7009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MISSION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“</a:t>
            </a:r>
            <a:r>
              <a:rPr lang="en-IN" sz="2000" dirty="0"/>
              <a:t>We are consistently fine-tuning our strategies and strengthening our innovative core to anticipate and lead change in the global digital landscape.</a:t>
            </a:r>
            <a:r>
              <a:rPr lang="en-US" sz="2000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8E5B49-6B20-DA43-ABDA-F7EC6EEB0D59}"/>
              </a:ext>
            </a:extLst>
          </p:cNvPr>
          <p:cNvSpPr txBox="1"/>
          <p:nvPr/>
        </p:nvSpPr>
        <p:spPr>
          <a:xfrm>
            <a:off x="888631" y="1791222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AIRTEL’S STRATEGY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7962F157-D0B9-7545-A2AE-D02627221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360" y="2349925"/>
            <a:ext cx="7509907" cy="1946502"/>
          </a:xfrm>
        </p:spPr>
      </p:pic>
      <p:pic>
        <p:nvPicPr>
          <p:cNvPr id="4098" name="Picture 2" descr="Airtel logo on Behance">
            <a:extLst>
              <a:ext uri="{FF2B5EF4-FFF2-40B4-BE49-F238E27FC236}">
                <a16:creationId xmlns:a16="http://schemas.microsoft.com/office/drawing/2014/main" xmlns="" id="{2F0CF8DC-AD86-554F-877F-A40A78167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95" y="237995"/>
            <a:ext cx="2214635" cy="13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457201"/>
            <a:ext cx="10363200" cy="1470025"/>
          </a:xfrm>
        </p:spPr>
        <p:txBody>
          <a:bodyPr/>
          <a:lstStyle/>
          <a:p>
            <a:r>
              <a:rPr lang="en-US" dirty="0"/>
              <a:t>Diffusion of Innovation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300" y="2197100"/>
            <a:ext cx="8534400" cy="2019300"/>
          </a:xfrm>
        </p:spPr>
        <p:txBody>
          <a:bodyPr>
            <a:normAutofit/>
          </a:bodyPr>
          <a:lstStyle/>
          <a:p>
            <a:r>
              <a:rPr lang="en-US" sz="3600" dirty="0"/>
              <a:t>Diffusion of innovations is a theory that seeks to explain how, why, and at what rate new ideas and technology spread.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16400"/>
            <a:ext cx="479044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00482" y="478077"/>
            <a:ext cx="10363200" cy="147002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Objectives of this Presentation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04931" y="2110942"/>
            <a:ext cx="8791880" cy="31249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are we going to get here :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get different views from Industry Leaders on Innovation and a definition of ‘Innovation’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learn a systematic model of 12 dimensions describing different aspects of Innovation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You will see examples in industry of important Innovations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You will learn a framework to describe the Dynamics of Innovation</a:t>
            </a:r>
          </a:p>
        </p:txBody>
      </p:sp>
    </p:spTree>
    <p:extLst>
      <p:ext uri="{BB962C8B-B14F-4D97-AF65-F5344CB8AC3E}">
        <p14:creationId xmlns:p14="http://schemas.microsoft.com/office/powerpoint/2010/main" val="388878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97" y="1828800"/>
            <a:ext cx="4121063" cy="27557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Telecommunication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reputed brand launches a new product there are a few buyers who want to be the first customer in that </a:t>
            </a:r>
            <a:r>
              <a:rPr lang="en-US" dirty="0" err="1"/>
              <a:t>particulat</a:t>
            </a:r>
            <a:r>
              <a:rPr lang="en-US" dirty="0"/>
              <a:t> market.</a:t>
            </a:r>
          </a:p>
          <a:p>
            <a:r>
              <a:rPr lang="en-US" dirty="0" err="1"/>
              <a:t>Eg</a:t>
            </a:r>
            <a:r>
              <a:rPr lang="en-US" dirty="0"/>
              <a:t>. ‘Apple </a:t>
            </a:r>
            <a:r>
              <a:rPr lang="en-US" dirty="0" err="1"/>
              <a:t>iphone</a:t>
            </a:r>
            <a:r>
              <a:rPr lang="en-US" dirty="0"/>
              <a:t>’ is one of the famous smartphone series. Before the company launches the product some customers have preordered the product regardless of price. They are known as Innovators.</a:t>
            </a:r>
          </a:p>
          <a:p>
            <a:r>
              <a:rPr lang="en-US" dirty="0"/>
              <a:t>Early respondents are the next fastest respondents. Youth usually represent this category. They take the risk to adapt to the innovation.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20DABC-DBCB-1644-8E72-6EBE7192E93D}"/>
              </a:ext>
            </a:extLst>
          </p:cNvPr>
          <p:cNvSpPr txBox="1"/>
          <p:nvPr/>
        </p:nvSpPr>
        <p:spPr>
          <a:xfrm>
            <a:off x="1891429" y="2339902"/>
            <a:ext cx="1490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Apple</a:t>
            </a:r>
          </a:p>
          <a:p>
            <a:endParaRPr lang="en-US" sz="3600" dirty="0"/>
          </a:p>
        </p:txBody>
      </p:sp>
      <p:pic>
        <p:nvPicPr>
          <p:cNvPr id="5" name="Picture 2" descr="Apple Logo PNG Transparent &amp; SVG Vector - Freebie Supply">
            <a:extLst>
              <a:ext uri="{FF2B5EF4-FFF2-40B4-BE49-F238E27FC236}">
                <a16:creationId xmlns:a16="http://schemas.microsoft.com/office/drawing/2014/main" xmlns="" id="{68AFA173-841E-1F43-B8D7-4D351907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29" y="3206663"/>
            <a:ext cx="1340581" cy="13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7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04" y="2349925"/>
            <a:ext cx="3498979" cy="9694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When iPhone 4 was launched Samsung Galaxy S came in to compete with it. </a:t>
            </a:r>
          </a:p>
          <a:p>
            <a:r>
              <a:rPr lang="en-US" dirty="0"/>
              <a:t>Samsung Galaxy 2 also launched successfully and ruined the market for iPhone in India.</a:t>
            </a:r>
          </a:p>
          <a:p>
            <a:r>
              <a:rPr lang="en-US" dirty="0"/>
              <a:t>The user friendliness of Galaxy 2 and the Innovative features of Galaxy 3 created a big market share.</a:t>
            </a:r>
          </a:p>
          <a:p>
            <a:r>
              <a:rPr lang="en-US" dirty="0"/>
              <a:t>With the impressive pricing strategy and various benefits the Galaxy 3 got to the Early Majority level.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A57683-5A3A-9649-8986-911E7E8BD342}"/>
              </a:ext>
            </a:extLst>
          </p:cNvPr>
          <p:cNvSpPr txBox="1"/>
          <p:nvPr/>
        </p:nvSpPr>
        <p:spPr>
          <a:xfrm>
            <a:off x="907232" y="1770135"/>
            <a:ext cx="34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Telecommunication industry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4881D13-C21B-A247-A6C3-0D7F5980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17" y="3540125"/>
            <a:ext cx="2211351" cy="7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1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33" y="2249717"/>
            <a:ext cx="1891429" cy="9819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Airtel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Airtel is one of the most old and prestigious players in the telecommunication industry.</a:t>
            </a:r>
          </a:p>
          <a:p>
            <a:r>
              <a:rPr lang="en-US" sz="2000" dirty="0"/>
              <a:t>Airtel introduced Postpaid plans and also Family plans. </a:t>
            </a:r>
          </a:p>
          <a:p>
            <a:r>
              <a:rPr lang="en-US" sz="2000" dirty="0"/>
              <a:t>With more innovations like 4G and a strong network , Airtel became reliable and got to the Late Majority and the Laggards level.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A25CDE-511D-3D48-A4F9-A3B385FE0F91}"/>
              </a:ext>
            </a:extLst>
          </p:cNvPr>
          <p:cNvSpPr txBox="1"/>
          <p:nvPr/>
        </p:nvSpPr>
        <p:spPr>
          <a:xfrm>
            <a:off x="897359" y="1791222"/>
            <a:ext cx="34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Telecommunication industry</a:t>
            </a:r>
            <a:endParaRPr lang="en-US" dirty="0"/>
          </a:p>
        </p:txBody>
      </p:sp>
      <p:pic>
        <p:nvPicPr>
          <p:cNvPr id="1026" name="Picture 2" descr="Airtel 5G Rolled Out In Kolkata, Bengaluru - 5G Wave Hits India">
            <a:extLst>
              <a:ext uri="{FF2B5EF4-FFF2-40B4-BE49-F238E27FC236}">
                <a16:creationId xmlns:a16="http://schemas.microsoft.com/office/drawing/2014/main" xmlns="" id="{56B3A2F4-6ACA-F744-8AF0-610F5543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63" y="3252132"/>
            <a:ext cx="2450767" cy="1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1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global.news.samsung.com/za/wp-content/uploads/2019/08/10-Galaxy-Innovations_2-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3" y="1066801"/>
            <a:ext cx="687396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nquiry.strategyanalytics.com/project/SUP/1/item/117633/3219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4" y="3886201"/>
            <a:ext cx="5966581" cy="279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utoShape 6" descr="Image result for samsung folda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samsung folda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samsung folda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samsung folda"/>
          <p:cNvSpPr>
            <a:spLocks noChangeAspect="1" noChangeArrowheads="1"/>
          </p:cNvSpPr>
          <p:nvPr/>
        </p:nvSpPr>
        <p:spPr bwMode="auto">
          <a:xfrm>
            <a:off x="817033" y="3127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61" y="982637"/>
            <a:ext cx="3937000" cy="160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61" y="2986385"/>
            <a:ext cx="358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566" y="4933949"/>
            <a:ext cx="3492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02" y="493952"/>
            <a:ext cx="3501196" cy="48868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importance of Innovation?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08264" y="1299575"/>
            <a:ext cx="5653193" cy="425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A47FAA-6757-E244-AD0D-037D2DC1377D}"/>
              </a:ext>
            </a:extLst>
          </p:cNvPr>
          <p:cNvSpPr txBox="1"/>
          <p:nvPr/>
        </p:nvSpPr>
        <p:spPr>
          <a:xfrm>
            <a:off x="1161159" y="1778696"/>
            <a:ext cx="295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IMPORTANCE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86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70761" y="31750"/>
            <a:ext cx="7810500" cy="1162050"/>
          </a:xfrm>
        </p:spPr>
        <p:txBody>
          <a:bodyPr/>
          <a:lstStyle/>
          <a:p>
            <a:r>
              <a:rPr lang="en-US" sz="4400" b="1" dirty="0"/>
              <a:t>SAMSUNG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435100"/>
            <a:ext cx="4368800" cy="4572000"/>
          </a:xfrm>
        </p:spPr>
        <p:txBody>
          <a:bodyPr>
            <a:normAutofit/>
          </a:bodyPr>
          <a:lstStyle/>
          <a:p>
            <a:r>
              <a:rPr lang="en-US" dirty="0"/>
              <a:t>The Samsung foldable screen,</a:t>
            </a:r>
          </a:p>
          <a:p>
            <a:r>
              <a:rPr lang="en-US" dirty="0"/>
              <a:t>  a  Disruptive Innovation.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Technological breakthrough,</a:t>
            </a:r>
          </a:p>
          <a:p>
            <a:r>
              <a:rPr lang="en-US" dirty="0"/>
              <a:t> a Radical Innovation.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Functional Improvement, </a:t>
            </a:r>
          </a:p>
          <a:p>
            <a:r>
              <a:rPr lang="en-US" dirty="0"/>
              <a:t> a  Incremental Innovation.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9" name="Picture 5" descr="C:\Users\Abc\Downloads\SAM FOL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8378" y="4431083"/>
            <a:ext cx="4876800" cy="2143125"/>
          </a:xfrm>
          <a:prstGeom prst="rect">
            <a:avLst/>
          </a:prstGeom>
          <a:noFill/>
        </p:spPr>
      </p:pic>
      <p:pic>
        <p:nvPicPr>
          <p:cNvPr id="7" name="Picture 2" descr="C:\Users\Abc\Downloads\10-galaxy-innovations_main_2.jpg">
            <a:extLst>
              <a:ext uri="{FF2B5EF4-FFF2-40B4-BE49-F238E27FC236}">
                <a16:creationId xmlns:a16="http://schemas.microsoft.com/office/drawing/2014/main" xmlns="" id="{A4BB84EF-8CE8-334F-B87D-E5B9489F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378" y="1193800"/>
            <a:ext cx="4685778" cy="1752600"/>
          </a:xfrm>
          <a:prstGeom prst="rect">
            <a:avLst/>
          </a:prstGeom>
          <a:noFill/>
        </p:spPr>
      </p:pic>
      <p:pic>
        <p:nvPicPr>
          <p:cNvPr id="8" name="Picture 3" descr="C:\Users\Abc\Downloads\SAMSS.jpg">
            <a:extLst>
              <a:ext uri="{FF2B5EF4-FFF2-40B4-BE49-F238E27FC236}">
                <a16:creationId xmlns:a16="http://schemas.microsoft.com/office/drawing/2014/main" xmlns="" id="{68DB091D-F554-A148-A309-B979461E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7528" y="3073400"/>
            <a:ext cx="37338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05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726588"/>
            <a:ext cx="2455449" cy="5030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APPLE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2339669"/>
            <a:ext cx="3451622" cy="238265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iPhones computer toto existing phones , a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Incremental Innovation.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Disruptive to Incremental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Innovation.</a:t>
            </a:r>
          </a:p>
        </p:txBody>
      </p:sp>
      <p:pic>
        <p:nvPicPr>
          <p:cNvPr id="2050" name="Picture 2" descr="C:\Users\Abc\Downloads\think differen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648200"/>
            <a:ext cx="4267200" cy="1394460"/>
          </a:xfrm>
          <a:prstGeom prst="rect">
            <a:avLst/>
          </a:prstGeom>
          <a:noFill/>
        </p:spPr>
      </p:pic>
      <p:pic>
        <p:nvPicPr>
          <p:cNvPr id="2051" name="Picture 3" descr="C:\Users\Abc\Downloads\iphones-over-the-year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0" y="1676400"/>
            <a:ext cx="416560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317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694839"/>
            <a:ext cx="3500828" cy="4768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chemeClr val="tx1"/>
                </a:solidFill>
              </a:rPr>
              <a:t>AIRTEL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2301787"/>
            <a:ext cx="3438922" cy="2382651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Industrial Revolution ,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a Disruptive Innovation.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bg1"/>
                </a:solidFill>
              </a:rPr>
              <a:t>Airtel’s</a:t>
            </a:r>
            <a:r>
              <a:rPr lang="en-US" dirty="0">
                <a:solidFill>
                  <a:schemeClr val="bg1"/>
                </a:solidFill>
              </a:rPr>
              <a:t> Latest  Innovation.</a:t>
            </a:r>
          </a:p>
        </p:txBody>
      </p:sp>
      <p:pic>
        <p:nvPicPr>
          <p:cNvPr id="3075" name="Picture 3" descr="C:\Users\Abc\Downloads\bharatho airtel videosasa4567899-415x25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9097" y="1933270"/>
            <a:ext cx="5270500" cy="2937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67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6822" y="2279650"/>
            <a:ext cx="3682478" cy="24927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Innovation dimensions can be divided into four different class. Dimensions are:</a:t>
            </a:r>
          </a:p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  <a:p>
            <a:r>
              <a:rPr lang="en-US" dirty="0">
                <a:solidFill>
                  <a:schemeClr val="bg1"/>
                </a:solidFill>
              </a:rPr>
              <a:t>Position</a:t>
            </a:r>
          </a:p>
          <a:p>
            <a:r>
              <a:rPr lang="en-US" dirty="0">
                <a:solidFill>
                  <a:schemeClr val="bg1"/>
                </a:solidFill>
              </a:rPr>
              <a:t>Paradigm</a:t>
            </a:r>
          </a:p>
          <a:p>
            <a:endParaRPr lang="en-US" dirty="0"/>
          </a:p>
        </p:txBody>
      </p:sp>
      <p:pic>
        <p:nvPicPr>
          <p:cNvPr id="4" name="Picture 2" descr="https://knowledge-innovation.purot.net/imgresize.php?file=http%3A%2F%2Fknowledge-innovation.purot.net%2Fuploads%2Fdimensions-of-innovation%2Finnospace2.jpg&amp;mode=x&amp;size=6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5300" y="1435100"/>
            <a:ext cx="6350000" cy="459105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A3A12A-BB4F-684B-BF7C-77A3E504EC3D}"/>
              </a:ext>
            </a:extLst>
          </p:cNvPr>
          <p:cNvSpPr txBox="1"/>
          <p:nvPr/>
        </p:nvSpPr>
        <p:spPr>
          <a:xfrm>
            <a:off x="1784212" y="1766170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655517"/>
            <a:ext cx="3498979" cy="19880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Four Main Phases for Industry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9287" y="1469546"/>
            <a:ext cx="6743700" cy="3560764"/>
          </a:xfrm>
        </p:spPr>
        <p:txBody>
          <a:bodyPr/>
          <a:lstStyle/>
          <a:p>
            <a:r>
              <a:rPr lang="en-US" dirty="0"/>
              <a:t>The Product Innovation Phase (WHAT)</a:t>
            </a:r>
          </a:p>
          <a:p>
            <a:r>
              <a:rPr lang="en-US" dirty="0"/>
              <a:t>The Process Innovation phase (HOW)</a:t>
            </a:r>
          </a:p>
          <a:p>
            <a:r>
              <a:rPr lang="en-US" dirty="0"/>
              <a:t>The Expansion Phase (WHERE)</a:t>
            </a:r>
          </a:p>
          <a:p>
            <a:r>
              <a:rPr lang="en-US" dirty="0"/>
              <a:t>The Segmentation Phase (WHO)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6F7ED2-78FC-4A43-A458-C8FF1FBAAD16}"/>
              </a:ext>
            </a:extLst>
          </p:cNvPr>
          <p:cNvSpPr txBox="1"/>
          <p:nvPr/>
        </p:nvSpPr>
        <p:spPr>
          <a:xfrm>
            <a:off x="1835656" y="181627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64600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12192000" cy="6356480"/>
          </a:xfrm>
        </p:spPr>
      </p:pic>
    </p:spTree>
    <p:extLst>
      <p:ext uri="{BB962C8B-B14F-4D97-AF65-F5344CB8AC3E}">
        <p14:creationId xmlns:p14="http://schemas.microsoft.com/office/powerpoint/2010/main" val="11826824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{552C8E70-45AF-C449-8096-968C017FE7E5}tf16401369</Template>
  <TotalTime>135</TotalTime>
  <Words>512</Words>
  <Application>Microsoft Office PowerPoint</Application>
  <PresentationFormat>Custom</PresentationFormat>
  <Paragraphs>93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Atlas</vt:lpstr>
      <vt:lpstr>Innovation Management Telecommunication Industry</vt:lpstr>
      <vt:lpstr>Objectives of this Presentation</vt:lpstr>
      <vt:lpstr>What is the importance of Innovation?</vt:lpstr>
      <vt:lpstr>SAMSUNG </vt:lpstr>
      <vt:lpstr>  APPLE</vt:lpstr>
      <vt:lpstr>  AIRTEL</vt:lpstr>
      <vt:lpstr>PowerPoint Presentation</vt:lpstr>
      <vt:lpstr>Four Main Phases for Industry Development </vt:lpstr>
      <vt:lpstr>PowerPoint Presentation</vt:lpstr>
      <vt:lpstr>Innovation MATRIX</vt:lpstr>
      <vt:lpstr>PowerPoint Presentation</vt:lpstr>
      <vt:lpstr>HUNTER/BUILDER  Samsung’s strategy has traditionally been all about incremental innovation (its curved mobile phone screens are a prime example).  The organization’s strategy in recent years has been to diversify its portfolio. </vt:lpstr>
      <vt:lpstr>HUNTER  Apple used to outsource R&amp;D initiatives, preferring instead to focus on product development. But these days, they’re developing competencies in-house through internal accelerators while also acquiring start-ups.</vt:lpstr>
      <vt:lpstr>BUILDER  Having achieved the impossible feat that is keeping its start-up culture while scaling up, innovation is ingrained in every part of AIRTEL’S culture – not just the R&amp;D arm. </vt:lpstr>
      <vt:lpstr>Innovation Strategies</vt:lpstr>
      <vt:lpstr>MISSION  “We will devote our human resources and technology to create superior products and services, thereby contributing to a better global society.”</vt:lpstr>
      <vt:lpstr>MISSION “Bringing the best user experience to its customers through its innovative hardware, software, and services.”</vt:lpstr>
      <vt:lpstr>MISSION “We are consistently fine-tuning our strategies and strengthening our innovative core to anticipate and lead change in the global digital landscape.”</vt:lpstr>
      <vt:lpstr>Diffusion of Innovation theory</vt:lpstr>
      <vt:lpstr>Telecommunication industry</vt:lpstr>
      <vt:lpstr>Samsung</vt:lpstr>
      <vt:lpstr>Airtel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Strategies</dc:title>
  <dc:creator>Microsoft Office User</dc:creator>
  <cp:lastModifiedBy>Lenovo</cp:lastModifiedBy>
  <cp:revision>17</cp:revision>
  <dcterms:created xsi:type="dcterms:W3CDTF">2020-09-18T03:12:21Z</dcterms:created>
  <dcterms:modified xsi:type="dcterms:W3CDTF">2021-09-09T16:54:35Z</dcterms:modified>
</cp:coreProperties>
</file>