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816" r:id="rId2"/>
    <p:sldMasterId id="2147483912" r:id="rId3"/>
  </p:sldMasterIdLst>
  <p:sldIdLst>
    <p:sldId id="263" r:id="rId4"/>
    <p:sldId id="268" r:id="rId5"/>
    <p:sldId id="271" r:id="rId6"/>
    <p:sldId id="272" r:id="rId7"/>
    <p:sldId id="266" r:id="rId8"/>
    <p:sldId id="257" r:id="rId9"/>
    <p:sldId id="273" r:id="rId10"/>
    <p:sldId id="258" r:id="rId11"/>
    <p:sldId id="270" r:id="rId12"/>
    <p:sldId id="260" r:id="rId13"/>
    <p:sldId id="274" r:id="rId14"/>
    <p:sldId id="264" r:id="rId15"/>
    <p:sldId id="261" r:id="rId16"/>
    <p:sldId id="265" r:id="rId17"/>
    <p:sldId id="269"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8E70"/>
    <a:srgbClr val="FDA087"/>
    <a:srgbClr val="FF4B4B"/>
    <a:srgbClr val="FB59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94660"/>
  </p:normalViewPr>
  <p:slideViewPr>
    <p:cSldViewPr snapToGrid="0">
      <p:cViewPr varScale="1">
        <p:scale>
          <a:sx n="86" d="100"/>
          <a:sy n="86" d="100"/>
        </p:scale>
        <p:origin x="701"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A047-C214-9A4C-AF54-EC26B81783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9488B7-77C0-928E-A8C0-B2AA3D9B7D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7A3121-3C9B-9631-C5ED-DD6FEF684015}"/>
              </a:ext>
            </a:extLst>
          </p:cNvPr>
          <p:cNvSpPr>
            <a:spLocks noGrp="1"/>
          </p:cNvSpPr>
          <p:nvPr>
            <p:ph type="dt" sz="half" idx="10"/>
          </p:nvPr>
        </p:nvSpPr>
        <p:spPr/>
        <p:txBody>
          <a:bodyPr/>
          <a:lstStyle/>
          <a:p>
            <a:fld id="{FE027A38-C166-46E6-A51B-D9F8411D318B}" type="datetimeFigureOut">
              <a:rPr lang="en-IN" smtClean="0"/>
              <a:t>27-01-2023</a:t>
            </a:fld>
            <a:endParaRPr lang="en-IN"/>
          </a:p>
        </p:txBody>
      </p:sp>
      <p:sp>
        <p:nvSpPr>
          <p:cNvPr id="5" name="Footer Placeholder 4">
            <a:extLst>
              <a:ext uri="{FF2B5EF4-FFF2-40B4-BE49-F238E27FC236}">
                <a16:creationId xmlns:a16="http://schemas.microsoft.com/office/drawing/2014/main" id="{D4AED5FF-7D26-458B-4E3E-DB0A1E3CB0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B2D257-5F7E-1075-915C-BCF247F950B0}"/>
              </a:ext>
            </a:extLst>
          </p:cNvPr>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34763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5D9D-3EA8-0904-B752-D2F12DCCEE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5DCC30-0AED-E533-27C7-CDB00B33FD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A5FF1B-50E0-5AE4-075B-B5F3D8FDF652}"/>
              </a:ext>
            </a:extLst>
          </p:cNvPr>
          <p:cNvSpPr>
            <a:spLocks noGrp="1"/>
          </p:cNvSpPr>
          <p:nvPr>
            <p:ph type="dt" sz="half" idx="10"/>
          </p:nvPr>
        </p:nvSpPr>
        <p:spPr/>
        <p:txBody>
          <a:bodyPr/>
          <a:lstStyle/>
          <a:p>
            <a:fld id="{FE027A38-C166-46E6-A51B-D9F8411D318B}" type="datetimeFigureOut">
              <a:rPr lang="en-IN" smtClean="0"/>
              <a:t>27-01-2023</a:t>
            </a:fld>
            <a:endParaRPr lang="en-IN"/>
          </a:p>
        </p:txBody>
      </p:sp>
      <p:sp>
        <p:nvSpPr>
          <p:cNvPr id="5" name="Footer Placeholder 4">
            <a:extLst>
              <a:ext uri="{FF2B5EF4-FFF2-40B4-BE49-F238E27FC236}">
                <a16:creationId xmlns:a16="http://schemas.microsoft.com/office/drawing/2014/main" id="{37ABFEFE-BB06-2BE4-0B41-03C5FCA1EC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CB075A-4491-397E-63B8-3C3B2870021A}"/>
              </a:ext>
            </a:extLst>
          </p:cNvPr>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1150826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97028-2E1D-1A1D-C96C-E80BABBC5C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A40F85-9E54-C64C-09C1-D51C43B339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AB0E30-3A7D-871E-AB75-D54B464FE0D1}"/>
              </a:ext>
            </a:extLst>
          </p:cNvPr>
          <p:cNvSpPr>
            <a:spLocks noGrp="1"/>
          </p:cNvSpPr>
          <p:nvPr>
            <p:ph type="dt" sz="half" idx="10"/>
          </p:nvPr>
        </p:nvSpPr>
        <p:spPr/>
        <p:txBody>
          <a:bodyPr/>
          <a:lstStyle/>
          <a:p>
            <a:fld id="{FE027A38-C166-46E6-A51B-D9F8411D318B}" type="datetimeFigureOut">
              <a:rPr lang="en-IN" smtClean="0"/>
              <a:t>27-01-2023</a:t>
            </a:fld>
            <a:endParaRPr lang="en-IN"/>
          </a:p>
        </p:txBody>
      </p:sp>
      <p:sp>
        <p:nvSpPr>
          <p:cNvPr id="5" name="Footer Placeholder 4">
            <a:extLst>
              <a:ext uri="{FF2B5EF4-FFF2-40B4-BE49-F238E27FC236}">
                <a16:creationId xmlns:a16="http://schemas.microsoft.com/office/drawing/2014/main" id="{AA150AD3-C042-C6B0-BA38-2F30D616B2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88EF9E-3919-2092-9FDC-09BDDB3AB024}"/>
              </a:ext>
            </a:extLst>
          </p:cNvPr>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17167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A047-C214-9A4C-AF54-EC26B81783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9488B7-77C0-928E-A8C0-B2AA3D9B7D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7A3121-3C9B-9631-C5ED-DD6FEF684015}"/>
              </a:ext>
            </a:extLst>
          </p:cNvPr>
          <p:cNvSpPr>
            <a:spLocks noGrp="1"/>
          </p:cNvSpPr>
          <p:nvPr>
            <p:ph type="dt" sz="half" idx="10"/>
          </p:nvPr>
        </p:nvSpPr>
        <p:spPr/>
        <p:txBody>
          <a:bodyPr/>
          <a:lstStyle/>
          <a:p>
            <a:fld id="{FE027A38-C166-46E6-A51B-D9F8411D318B}" type="datetimeFigureOut">
              <a:rPr lang="en-IN" smtClean="0"/>
              <a:t>27-01-2023</a:t>
            </a:fld>
            <a:endParaRPr lang="en-IN"/>
          </a:p>
        </p:txBody>
      </p:sp>
      <p:sp>
        <p:nvSpPr>
          <p:cNvPr id="5" name="Footer Placeholder 4">
            <a:extLst>
              <a:ext uri="{FF2B5EF4-FFF2-40B4-BE49-F238E27FC236}">
                <a16:creationId xmlns:a16="http://schemas.microsoft.com/office/drawing/2014/main" id="{D4AED5FF-7D26-458B-4E3E-DB0A1E3CB0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B2D257-5F7E-1075-915C-BCF247F950B0}"/>
              </a:ext>
            </a:extLst>
          </p:cNvPr>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118887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252C-C786-30B3-32EF-E666800DBF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83DCFB-FA8A-C024-DDF1-08C98E611A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D92877-D62D-FA9B-85FB-74C269D1F9F0}"/>
              </a:ext>
            </a:extLst>
          </p:cNvPr>
          <p:cNvSpPr>
            <a:spLocks noGrp="1"/>
          </p:cNvSpPr>
          <p:nvPr>
            <p:ph type="dt" sz="half" idx="10"/>
          </p:nvPr>
        </p:nvSpPr>
        <p:spPr/>
        <p:txBody>
          <a:bodyPr/>
          <a:lstStyle/>
          <a:p>
            <a:fld id="{FE027A38-C166-46E6-A51B-D9F8411D318B}" type="datetimeFigureOut">
              <a:rPr lang="en-IN" smtClean="0"/>
              <a:t>27-01-2023</a:t>
            </a:fld>
            <a:endParaRPr lang="en-IN"/>
          </a:p>
        </p:txBody>
      </p:sp>
      <p:sp>
        <p:nvSpPr>
          <p:cNvPr id="5" name="Footer Placeholder 4">
            <a:extLst>
              <a:ext uri="{FF2B5EF4-FFF2-40B4-BE49-F238E27FC236}">
                <a16:creationId xmlns:a16="http://schemas.microsoft.com/office/drawing/2014/main" id="{E4803F49-58BC-8AD1-432C-92787D12E2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74DD3A-0B56-C810-2538-CE5B472CF37D}"/>
              </a:ext>
            </a:extLst>
          </p:cNvPr>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147344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206C-07D0-0CF4-527C-9811448282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DB3A93-013C-54C4-886A-0158550F09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77336-63F9-F1F3-901F-FE82BCD48FC2}"/>
              </a:ext>
            </a:extLst>
          </p:cNvPr>
          <p:cNvSpPr>
            <a:spLocks noGrp="1"/>
          </p:cNvSpPr>
          <p:nvPr>
            <p:ph type="dt" sz="half" idx="10"/>
          </p:nvPr>
        </p:nvSpPr>
        <p:spPr/>
        <p:txBody>
          <a:bodyPr/>
          <a:lstStyle/>
          <a:p>
            <a:fld id="{FE027A38-C166-46E6-A51B-D9F8411D318B}" type="datetimeFigureOut">
              <a:rPr lang="en-IN" smtClean="0"/>
              <a:t>27-01-2023</a:t>
            </a:fld>
            <a:endParaRPr lang="en-IN"/>
          </a:p>
        </p:txBody>
      </p:sp>
      <p:sp>
        <p:nvSpPr>
          <p:cNvPr id="5" name="Footer Placeholder 4">
            <a:extLst>
              <a:ext uri="{FF2B5EF4-FFF2-40B4-BE49-F238E27FC236}">
                <a16:creationId xmlns:a16="http://schemas.microsoft.com/office/drawing/2014/main" id="{4FC5292E-A3F1-90E4-EA73-B4C007CF64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45BBC6-4CA6-989A-5415-90351DEEA7D8}"/>
              </a:ext>
            </a:extLst>
          </p:cNvPr>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198333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33E3-53BA-236B-3580-371F6D6A98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1E58F4-AE96-F227-DCFC-05EF572969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24CE06-3906-DC35-E797-EFABAB8041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119B9F-8778-D53B-45B8-02434DF1F0F0}"/>
              </a:ext>
            </a:extLst>
          </p:cNvPr>
          <p:cNvSpPr>
            <a:spLocks noGrp="1"/>
          </p:cNvSpPr>
          <p:nvPr>
            <p:ph type="dt" sz="half" idx="10"/>
          </p:nvPr>
        </p:nvSpPr>
        <p:spPr/>
        <p:txBody>
          <a:bodyPr/>
          <a:lstStyle/>
          <a:p>
            <a:fld id="{FE027A38-C166-46E6-A51B-D9F8411D318B}" type="datetimeFigureOut">
              <a:rPr lang="en-IN" smtClean="0"/>
              <a:t>27-01-2023</a:t>
            </a:fld>
            <a:endParaRPr lang="en-IN"/>
          </a:p>
        </p:txBody>
      </p:sp>
      <p:sp>
        <p:nvSpPr>
          <p:cNvPr id="6" name="Footer Placeholder 5">
            <a:extLst>
              <a:ext uri="{FF2B5EF4-FFF2-40B4-BE49-F238E27FC236}">
                <a16:creationId xmlns:a16="http://schemas.microsoft.com/office/drawing/2014/main" id="{D9B76AFC-FCB2-752F-691E-F543B0E252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6C3ABE-88BE-AB90-9BFE-6FC77276A225}"/>
              </a:ext>
            </a:extLst>
          </p:cNvPr>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4207968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B8EF8-D448-F1D1-3596-59C9F929DA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20B035-8639-CFBD-0007-F94E5B6CB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9E047A-0401-FFCD-B29A-6B586784C4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CA7FB5-C6C8-A54C-457E-B5A6A56DA4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43BC8-5F33-E102-2FD7-1BA55DE476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A392DA-4D59-74BB-D85A-A8649EEB557E}"/>
              </a:ext>
            </a:extLst>
          </p:cNvPr>
          <p:cNvSpPr>
            <a:spLocks noGrp="1"/>
          </p:cNvSpPr>
          <p:nvPr>
            <p:ph type="dt" sz="half" idx="10"/>
          </p:nvPr>
        </p:nvSpPr>
        <p:spPr/>
        <p:txBody>
          <a:bodyPr/>
          <a:lstStyle/>
          <a:p>
            <a:fld id="{FE027A38-C166-46E6-A51B-D9F8411D318B}" type="datetimeFigureOut">
              <a:rPr lang="en-IN" smtClean="0"/>
              <a:t>27-01-2023</a:t>
            </a:fld>
            <a:endParaRPr lang="en-IN"/>
          </a:p>
        </p:txBody>
      </p:sp>
      <p:sp>
        <p:nvSpPr>
          <p:cNvPr id="8" name="Footer Placeholder 7">
            <a:extLst>
              <a:ext uri="{FF2B5EF4-FFF2-40B4-BE49-F238E27FC236}">
                <a16:creationId xmlns:a16="http://schemas.microsoft.com/office/drawing/2014/main" id="{4E4C1CB1-63D2-058A-7384-C46FA693E7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4F1FE3-B54F-1591-A37A-DC983E72ACBB}"/>
              </a:ext>
            </a:extLst>
          </p:cNvPr>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3449851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FFFB-C29C-8314-122B-10A4602B2F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CB71CB-918E-ECB6-4324-7C0BBD66C0A6}"/>
              </a:ext>
            </a:extLst>
          </p:cNvPr>
          <p:cNvSpPr>
            <a:spLocks noGrp="1"/>
          </p:cNvSpPr>
          <p:nvPr>
            <p:ph type="dt" sz="half" idx="10"/>
          </p:nvPr>
        </p:nvSpPr>
        <p:spPr/>
        <p:txBody>
          <a:bodyPr/>
          <a:lstStyle/>
          <a:p>
            <a:fld id="{FE027A38-C166-46E6-A51B-D9F8411D318B}" type="datetimeFigureOut">
              <a:rPr lang="en-IN" smtClean="0"/>
              <a:t>27-01-2023</a:t>
            </a:fld>
            <a:endParaRPr lang="en-IN"/>
          </a:p>
        </p:txBody>
      </p:sp>
      <p:sp>
        <p:nvSpPr>
          <p:cNvPr id="4" name="Footer Placeholder 3">
            <a:extLst>
              <a:ext uri="{FF2B5EF4-FFF2-40B4-BE49-F238E27FC236}">
                <a16:creationId xmlns:a16="http://schemas.microsoft.com/office/drawing/2014/main" id="{633AB69C-13E8-5268-F5E1-EC8C95EA38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21A5B1-B5A5-1E16-B10C-AA91BC9C3B73}"/>
              </a:ext>
            </a:extLst>
          </p:cNvPr>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383264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F68BC9-5E5B-8E24-CE14-887587663D77}"/>
              </a:ext>
            </a:extLst>
          </p:cNvPr>
          <p:cNvSpPr>
            <a:spLocks noGrp="1"/>
          </p:cNvSpPr>
          <p:nvPr>
            <p:ph type="dt" sz="half" idx="10"/>
          </p:nvPr>
        </p:nvSpPr>
        <p:spPr/>
        <p:txBody>
          <a:bodyPr/>
          <a:lstStyle/>
          <a:p>
            <a:fld id="{FE027A38-C166-46E6-A51B-D9F8411D318B}" type="datetimeFigureOut">
              <a:rPr lang="en-IN" smtClean="0"/>
              <a:t>27-01-2023</a:t>
            </a:fld>
            <a:endParaRPr lang="en-IN"/>
          </a:p>
        </p:txBody>
      </p:sp>
      <p:sp>
        <p:nvSpPr>
          <p:cNvPr id="3" name="Footer Placeholder 2">
            <a:extLst>
              <a:ext uri="{FF2B5EF4-FFF2-40B4-BE49-F238E27FC236}">
                <a16:creationId xmlns:a16="http://schemas.microsoft.com/office/drawing/2014/main" id="{9F38CC72-C4D1-7518-4BC2-D4BBB9114C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4DB851-EC20-E44E-2790-F3147D3A7A86}"/>
              </a:ext>
            </a:extLst>
          </p:cNvPr>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209046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AC29-77E3-4883-E350-475FAB4E4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FF0210-2AE0-A6B4-4CAB-53A937C0F6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C4EAD8-BE6B-5C25-5207-87F539BE7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3D4E84-F7CD-F2D3-A0E2-7415F0DFE25D}"/>
              </a:ext>
            </a:extLst>
          </p:cNvPr>
          <p:cNvSpPr>
            <a:spLocks noGrp="1"/>
          </p:cNvSpPr>
          <p:nvPr>
            <p:ph type="dt" sz="half" idx="10"/>
          </p:nvPr>
        </p:nvSpPr>
        <p:spPr/>
        <p:txBody>
          <a:bodyPr/>
          <a:lstStyle/>
          <a:p>
            <a:fld id="{FE027A38-C166-46E6-A51B-D9F8411D318B}" type="datetimeFigureOut">
              <a:rPr lang="en-IN" smtClean="0"/>
              <a:t>27-01-2023</a:t>
            </a:fld>
            <a:endParaRPr lang="en-IN"/>
          </a:p>
        </p:txBody>
      </p:sp>
      <p:sp>
        <p:nvSpPr>
          <p:cNvPr id="6" name="Footer Placeholder 5">
            <a:extLst>
              <a:ext uri="{FF2B5EF4-FFF2-40B4-BE49-F238E27FC236}">
                <a16:creationId xmlns:a16="http://schemas.microsoft.com/office/drawing/2014/main" id="{1EF3802F-7471-66D5-5666-2FA9F6F241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635157-4F8F-4393-C858-B2DBC6E4EF49}"/>
              </a:ext>
            </a:extLst>
          </p:cNvPr>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264750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252C-C786-30B3-32EF-E666800DBF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83DCFB-FA8A-C024-DDF1-08C98E611A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D92877-D62D-FA9B-85FB-74C269D1F9F0}"/>
              </a:ext>
            </a:extLst>
          </p:cNvPr>
          <p:cNvSpPr>
            <a:spLocks noGrp="1"/>
          </p:cNvSpPr>
          <p:nvPr>
            <p:ph type="dt" sz="half" idx="10"/>
          </p:nvPr>
        </p:nvSpPr>
        <p:spPr/>
        <p:txBody>
          <a:bodyPr/>
          <a:lstStyle/>
          <a:p>
            <a:fld id="{FE027A38-C166-46E6-A51B-D9F8411D318B}" type="datetimeFigureOut">
              <a:rPr lang="en-IN" smtClean="0"/>
              <a:t>27-01-2023</a:t>
            </a:fld>
            <a:endParaRPr lang="en-IN"/>
          </a:p>
        </p:txBody>
      </p:sp>
      <p:sp>
        <p:nvSpPr>
          <p:cNvPr id="5" name="Footer Placeholder 4">
            <a:extLst>
              <a:ext uri="{FF2B5EF4-FFF2-40B4-BE49-F238E27FC236}">
                <a16:creationId xmlns:a16="http://schemas.microsoft.com/office/drawing/2014/main" id="{E4803F49-58BC-8AD1-432C-92787D12E2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74DD3A-0B56-C810-2538-CE5B472CF37D}"/>
              </a:ext>
            </a:extLst>
          </p:cNvPr>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292019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3D9E6-05D3-D72C-CB61-A7E5982AE7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B7CE02-3CD7-FD18-5C1F-46A902C6D5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785F80-3303-67EB-9472-58CEF703C8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EF8051-9C71-B1A1-DCE9-63CB26455490}"/>
              </a:ext>
            </a:extLst>
          </p:cNvPr>
          <p:cNvSpPr>
            <a:spLocks noGrp="1"/>
          </p:cNvSpPr>
          <p:nvPr>
            <p:ph type="dt" sz="half" idx="10"/>
          </p:nvPr>
        </p:nvSpPr>
        <p:spPr/>
        <p:txBody>
          <a:bodyPr/>
          <a:lstStyle/>
          <a:p>
            <a:fld id="{FE027A38-C166-46E6-A51B-D9F8411D318B}" type="datetimeFigureOut">
              <a:rPr lang="en-IN" smtClean="0"/>
              <a:t>27-01-2023</a:t>
            </a:fld>
            <a:endParaRPr lang="en-IN"/>
          </a:p>
        </p:txBody>
      </p:sp>
      <p:sp>
        <p:nvSpPr>
          <p:cNvPr id="6" name="Footer Placeholder 5">
            <a:extLst>
              <a:ext uri="{FF2B5EF4-FFF2-40B4-BE49-F238E27FC236}">
                <a16:creationId xmlns:a16="http://schemas.microsoft.com/office/drawing/2014/main" id="{A5CC5F87-16AE-747D-AA25-24743D6422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63B384-CF0B-8F0A-7556-F61317FE052D}"/>
              </a:ext>
            </a:extLst>
          </p:cNvPr>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198072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5D9D-3EA8-0904-B752-D2F12DCCEE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5DCC30-0AED-E533-27C7-CDB00B33FD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A5FF1B-50E0-5AE4-075B-B5F3D8FDF652}"/>
              </a:ext>
            </a:extLst>
          </p:cNvPr>
          <p:cNvSpPr>
            <a:spLocks noGrp="1"/>
          </p:cNvSpPr>
          <p:nvPr>
            <p:ph type="dt" sz="half" idx="10"/>
          </p:nvPr>
        </p:nvSpPr>
        <p:spPr/>
        <p:txBody>
          <a:bodyPr/>
          <a:lstStyle/>
          <a:p>
            <a:fld id="{FE027A38-C166-46E6-A51B-D9F8411D318B}" type="datetimeFigureOut">
              <a:rPr lang="en-IN" smtClean="0"/>
              <a:t>27-01-2023</a:t>
            </a:fld>
            <a:endParaRPr lang="en-IN"/>
          </a:p>
        </p:txBody>
      </p:sp>
      <p:sp>
        <p:nvSpPr>
          <p:cNvPr id="5" name="Footer Placeholder 4">
            <a:extLst>
              <a:ext uri="{FF2B5EF4-FFF2-40B4-BE49-F238E27FC236}">
                <a16:creationId xmlns:a16="http://schemas.microsoft.com/office/drawing/2014/main" id="{37ABFEFE-BB06-2BE4-0B41-03C5FCA1EC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CB075A-4491-397E-63B8-3C3B2870021A}"/>
              </a:ext>
            </a:extLst>
          </p:cNvPr>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387431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97028-2E1D-1A1D-C96C-E80BABBC5C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A40F85-9E54-C64C-09C1-D51C43B339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AB0E30-3A7D-871E-AB75-D54B464FE0D1}"/>
              </a:ext>
            </a:extLst>
          </p:cNvPr>
          <p:cNvSpPr>
            <a:spLocks noGrp="1"/>
          </p:cNvSpPr>
          <p:nvPr>
            <p:ph type="dt" sz="half" idx="10"/>
          </p:nvPr>
        </p:nvSpPr>
        <p:spPr/>
        <p:txBody>
          <a:bodyPr/>
          <a:lstStyle/>
          <a:p>
            <a:fld id="{FE027A38-C166-46E6-A51B-D9F8411D318B}" type="datetimeFigureOut">
              <a:rPr lang="en-IN" smtClean="0"/>
              <a:t>27-01-2023</a:t>
            </a:fld>
            <a:endParaRPr lang="en-IN"/>
          </a:p>
        </p:txBody>
      </p:sp>
      <p:sp>
        <p:nvSpPr>
          <p:cNvPr id="5" name="Footer Placeholder 4">
            <a:extLst>
              <a:ext uri="{FF2B5EF4-FFF2-40B4-BE49-F238E27FC236}">
                <a16:creationId xmlns:a16="http://schemas.microsoft.com/office/drawing/2014/main" id="{AA150AD3-C042-C6B0-BA38-2F30D616B2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88EF9E-3919-2092-9FDC-09BDDB3AB024}"/>
              </a:ext>
            </a:extLst>
          </p:cNvPr>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398087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027A38-C166-46E6-A51B-D9F8411D318B}"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C1B2B78-F08E-4737-AA91-06C36D89B3C3}" type="slidenum">
              <a:rPr lang="en-IN" smtClean="0"/>
              <a:t>‹#›</a:t>
            </a:fld>
            <a:endParaRPr lang="en-IN"/>
          </a:p>
        </p:txBody>
      </p:sp>
    </p:spTree>
    <p:extLst>
      <p:ext uri="{BB962C8B-B14F-4D97-AF65-F5344CB8AC3E}">
        <p14:creationId xmlns:p14="http://schemas.microsoft.com/office/powerpoint/2010/main" val="127679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27A38-C166-46E6-A51B-D9F8411D318B}"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421297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E027A38-C166-46E6-A51B-D9F8411D318B}" type="datetimeFigureOut">
              <a:rPr lang="en-IN" smtClean="0"/>
              <a:t>27-01-2023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C1B2B78-F08E-4737-AA91-06C36D89B3C3}" type="slidenum">
              <a:rPr lang="en-IN" smtClean="0"/>
              <a:t>‹#›</a:t>
            </a:fld>
            <a:endParaRPr lang="en-IN"/>
          </a:p>
        </p:txBody>
      </p:sp>
    </p:spTree>
    <p:extLst>
      <p:ext uri="{BB962C8B-B14F-4D97-AF65-F5344CB8AC3E}">
        <p14:creationId xmlns:p14="http://schemas.microsoft.com/office/powerpoint/2010/main" val="314380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27A38-C166-46E6-A51B-D9F8411D318B}"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3700973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027A38-C166-46E6-A51B-D9F8411D318B}" type="datetimeFigureOut">
              <a:rPr lang="en-IN" smtClean="0"/>
              <a:t>27-01-2023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6224590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027A38-C166-46E6-A51B-D9F8411D318B}" type="datetimeFigureOut">
              <a:rPr lang="en-IN" smtClean="0"/>
              <a:t>27-01-2023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197704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27A38-C166-46E6-A51B-D9F8411D318B}" type="datetimeFigureOut">
              <a:rPr lang="en-IN" smtClean="0"/>
              <a:t>27-01-2023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78027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206C-07D0-0CF4-527C-9811448282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DB3A93-013C-54C4-886A-0158550F09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77336-63F9-F1F3-901F-FE82BCD48FC2}"/>
              </a:ext>
            </a:extLst>
          </p:cNvPr>
          <p:cNvSpPr>
            <a:spLocks noGrp="1"/>
          </p:cNvSpPr>
          <p:nvPr>
            <p:ph type="dt" sz="half" idx="10"/>
          </p:nvPr>
        </p:nvSpPr>
        <p:spPr/>
        <p:txBody>
          <a:bodyPr/>
          <a:lstStyle/>
          <a:p>
            <a:fld id="{FE027A38-C166-46E6-A51B-D9F8411D318B}" type="datetimeFigureOut">
              <a:rPr lang="en-IN" smtClean="0"/>
              <a:t>27-01-2023</a:t>
            </a:fld>
            <a:endParaRPr lang="en-IN"/>
          </a:p>
        </p:txBody>
      </p:sp>
      <p:sp>
        <p:nvSpPr>
          <p:cNvPr id="5" name="Footer Placeholder 4">
            <a:extLst>
              <a:ext uri="{FF2B5EF4-FFF2-40B4-BE49-F238E27FC236}">
                <a16:creationId xmlns:a16="http://schemas.microsoft.com/office/drawing/2014/main" id="{4FC5292E-A3F1-90E4-EA73-B4C007CF64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45BBC6-4CA6-989A-5415-90351DEEA7D8}"/>
              </a:ext>
            </a:extLst>
          </p:cNvPr>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3930029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027A38-C166-46E6-A51B-D9F8411D318B}"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77182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027A38-C166-46E6-A51B-D9F8411D318B}" type="datetimeFigureOut">
              <a:rPr lang="en-IN" smtClean="0"/>
              <a:t>27-01-2023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223655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27A38-C166-46E6-A51B-D9F8411D318B}"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370551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27A38-C166-46E6-A51B-D9F8411D318B}"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298552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33E3-53BA-236B-3580-371F6D6A98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1E58F4-AE96-F227-DCFC-05EF572969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24CE06-3906-DC35-E797-EFABAB8041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119B9F-8778-D53B-45B8-02434DF1F0F0}"/>
              </a:ext>
            </a:extLst>
          </p:cNvPr>
          <p:cNvSpPr>
            <a:spLocks noGrp="1"/>
          </p:cNvSpPr>
          <p:nvPr>
            <p:ph type="dt" sz="half" idx="10"/>
          </p:nvPr>
        </p:nvSpPr>
        <p:spPr/>
        <p:txBody>
          <a:bodyPr/>
          <a:lstStyle/>
          <a:p>
            <a:fld id="{FE027A38-C166-46E6-A51B-D9F8411D318B}" type="datetimeFigureOut">
              <a:rPr lang="en-IN" smtClean="0"/>
              <a:t>27-01-2023</a:t>
            </a:fld>
            <a:endParaRPr lang="en-IN"/>
          </a:p>
        </p:txBody>
      </p:sp>
      <p:sp>
        <p:nvSpPr>
          <p:cNvPr id="6" name="Footer Placeholder 5">
            <a:extLst>
              <a:ext uri="{FF2B5EF4-FFF2-40B4-BE49-F238E27FC236}">
                <a16:creationId xmlns:a16="http://schemas.microsoft.com/office/drawing/2014/main" id="{D9B76AFC-FCB2-752F-691E-F543B0E252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6C3ABE-88BE-AB90-9BFE-6FC77276A225}"/>
              </a:ext>
            </a:extLst>
          </p:cNvPr>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31438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B8EF8-D448-F1D1-3596-59C9F929DA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20B035-8639-CFBD-0007-F94E5B6CB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9E047A-0401-FFCD-B29A-6B586784C4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CA7FB5-C6C8-A54C-457E-B5A6A56DA4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43BC8-5F33-E102-2FD7-1BA55DE476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A392DA-4D59-74BB-D85A-A8649EEB557E}"/>
              </a:ext>
            </a:extLst>
          </p:cNvPr>
          <p:cNvSpPr>
            <a:spLocks noGrp="1"/>
          </p:cNvSpPr>
          <p:nvPr>
            <p:ph type="dt" sz="half" idx="10"/>
          </p:nvPr>
        </p:nvSpPr>
        <p:spPr/>
        <p:txBody>
          <a:bodyPr/>
          <a:lstStyle/>
          <a:p>
            <a:fld id="{FE027A38-C166-46E6-A51B-D9F8411D318B}" type="datetimeFigureOut">
              <a:rPr lang="en-IN" smtClean="0"/>
              <a:t>27-01-2023</a:t>
            </a:fld>
            <a:endParaRPr lang="en-IN"/>
          </a:p>
        </p:txBody>
      </p:sp>
      <p:sp>
        <p:nvSpPr>
          <p:cNvPr id="8" name="Footer Placeholder 7">
            <a:extLst>
              <a:ext uri="{FF2B5EF4-FFF2-40B4-BE49-F238E27FC236}">
                <a16:creationId xmlns:a16="http://schemas.microsoft.com/office/drawing/2014/main" id="{4E4C1CB1-63D2-058A-7384-C46FA693E7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4F1FE3-B54F-1591-A37A-DC983E72ACBB}"/>
              </a:ext>
            </a:extLst>
          </p:cNvPr>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1500884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FFFB-C29C-8314-122B-10A4602B2F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CB71CB-918E-ECB6-4324-7C0BBD66C0A6}"/>
              </a:ext>
            </a:extLst>
          </p:cNvPr>
          <p:cNvSpPr>
            <a:spLocks noGrp="1"/>
          </p:cNvSpPr>
          <p:nvPr>
            <p:ph type="dt" sz="half" idx="10"/>
          </p:nvPr>
        </p:nvSpPr>
        <p:spPr/>
        <p:txBody>
          <a:bodyPr/>
          <a:lstStyle/>
          <a:p>
            <a:fld id="{FE027A38-C166-46E6-A51B-D9F8411D318B}" type="datetimeFigureOut">
              <a:rPr lang="en-IN" smtClean="0"/>
              <a:t>27-01-2023</a:t>
            </a:fld>
            <a:endParaRPr lang="en-IN"/>
          </a:p>
        </p:txBody>
      </p:sp>
      <p:sp>
        <p:nvSpPr>
          <p:cNvPr id="4" name="Footer Placeholder 3">
            <a:extLst>
              <a:ext uri="{FF2B5EF4-FFF2-40B4-BE49-F238E27FC236}">
                <a16:creationId xmlns:a16="http://schemas.microsoft.com/office/drawing/2014/main" id="{633AB69C-13E8-5268-F5E1-EC8C95EA38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21A5B1-B5A5-1E16-B10C-AA91BC9C3B73}"/>
              </a:ext>
            </a:extLst>
          </p:cNvPr>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174387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F68BC9-5E5B-8E24-CE14-887587663D77}"/>
              </a:ext>
            </a:extLst>
          </p:cNvPr>
          <p:cNvSpPr>
            <a:spLocks noGrp="1"/>
          </p:cNvSpPr>
          <p:nvPr>
            <p:ph type="dt" sz="half" idx="10"/>
          </p:nvPr>
        </p:nvSpPr>
        <p:spPr/>
        <p:txBody>
          <a:bodyPr/>
          <a:lstStyle/>
          <a:p>
            <a:fld id="{FE027A38-C166-46E6-A51B-D9F8411D318B}" type="datetimeFigureOut">
              <a:rPr lang="en-IN" smtClean="0"/>
              <a:t>27-01-2023</a:t>
            </a:fld>
            <a:endParaRPr lang="en-IN"/>
          </a:p>
        </p:txBody>
      </p:sp>
      <p:sp>
        <p:nvSpPr>
          <p:cNvPr id="3" name="Footer Placeholder 2">
            <a:extLst>
              <a:ext uri="{FF2B5EF4-FFF2-40B4-BE49-F238E27FC236}">
                <a16:creationId xmlns:a16="http://schemas.microsoft.com/office/drawing/2014/main" id="{9F38CC72-C4D1-7518-4BC2-D4BBB9114C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4DB851-EC20-E44E-2790-F3147D3A7A86}"/>
              </a:ext>
            </a:extLst>
          </p:cNvPr>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171146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AC29-77E3-4883-E350-475FAB4E4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FF0210-2AE0-A6B4-4CAB-53A937C0F6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C4EAD8-BE6B-5C25-5207-87F539BE7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3D4E84-F7CD-F2D3-A0E2-7415F0DFE25D}"/>
              </a:ext>
            </a:extLst>
          </p:cNvPr>
          <p:cNvSpPr>
            <a:spLocks noGrp="1"/>
          </p:cNvSpPr>
          <p:nvPr>
            <p:ph type="dt" sz="half" idx="10"/>
          </p:nvPr>
        </p:nvSpPr>
        <p:spPr/>
        <p:txBody>
          <a:bodyPr/>
          <a:lstStyle/>
          <a:p>
            <a:fld id="{FE027A38-C166-46E6-A51B-D9F8411D318B}" type="datetimeFigureOut">
              <a:rPr lang="en-IN" smtClean="0"/>
              <a:t>27-01-2023</a:t>
            </a:fld>
            <a:endParaRPr lang="en-IN"/>
          </a:p>
        </p:txBody>
      </p:sp>
      <p:sp>
        <p:nvSpPr>
          <p:cNvPr id="6" name="Footer Placeholder 5">
            <a:extLst>
              <a:ext uri="{FF2B5EF4-FFF2-40B4-BE49-F238E27FC236}">
                <a16:creationId xmlns:a16="http://schemas.microsoft.com/office/drawing/2014/main" id="{1EF3802F-7471-66D5-5666-2FA9F6F241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635157-4F8F-4393-C858-B2DBC6E4EF49}"/>
              </a:ext>
            </a:extLst>
          </p:cNvPr>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23225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3D9E6-05D3-D72C-CB61-A7E5982AE7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B7CE02-3CD7-FD18-5C1F-46A902C6D5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785F80-3303-67EB-9472-58CEF703C8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EF8051-9C71-B1A1-DCE9-63CB26455490}"/>
              </a:ext>
            </a:extLst>
          </p:cNvPr>
          <p:cNvSpPr>
            <a:spLocks noGrp="1"/>
          </p:cNvSpPr>
          <p:nvPr>
            <p:ph type="dt" sz="half" idx="10"/>
          </p:nvPr>
        </p:nvSpPr>
        <p:spPr/>
        <p:txBody>
          <a:bodyPr/>
          <a:lstStyle/>
          <a:p>
            <a:fld id="{FE027A38-C166-46E6-A51B-D9F8411D318B}" type="datetimeFigureOut">
              <a:rPr lang="en-IN" smtClean="0"/>
              <a:t>27-01-2023</a:t>
            </a:fld>
            <a:endParaRPr lang="en-IN"/>
          </a:p>
        </p:txBody>
      </p:sp>
      <p:sp>
        <p:nvSpPr>
          <p:cNvPr id="6" name="Footer Placeholder 5">
            <a:extLst>
              <a:ext uri="{FF2B5EF4-FFF2-40B4-BE49-F238E27FC236}">
                <a16:creationId xmlns:a16="http://schemas.microsoft.com/office/drawing/2014/main" id="{A5CC5F87-16AE-747D-AA25-24743D6422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63B384-CF0B-8F0A-7556-F61317FE052D}"/>
              </a:ext>
            </a:extLst>
          </p:cNvPr>
          <p:cNvSpPr>
            <a:spLocks noGrp="1"/>
          </p:cNvSpPr>
          <p:nvPr>
            <p:ph type="sldNum" sz="quarter" idx="12"/>
          </p:nvPr>
        </p:nvSpPr>
        <p:spPr/>
        <p:txBody>
          <a:bodyPr/>
          <a:lstStyle/>
          <a:p>
            <a:fld id="{1C1B2B78-F08E-4737-AA91-06C36D89B3C3}" type="slidenum">
              <a:rPr lang="en-IN" smtClean="0"/>
              <a:t>‹#›</a:t>
            </a:fld>
            <a:endParaRPr lang="en-IN"/>
          </a:p>
        </p:txBody>
      </p:sp>
    </p:spTree>
    <p:extLst>
      <p:ext uri="{BB962C8B-B14F-4D97-AF65-F5344CB8AC3E}">
        <p14:creationId xmlns:p14="http://schemas.microsoft.com/office/powerpoint/2010/main" val="243954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A08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48BCAF-8E94-898E-43BC-F8AEC8A384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500848-1740-882F-2E6C-8030888C42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5ABE7D-470C-95DF-70D5-FB719322A3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27A38-C166-46E6-A51B-D9F8411D318B}" type="datetimeFigureOut">
              <a:rPr lang="en-IN" smtClean="0"/>
              <a:t>27-01-2023</a:t>
            </a:fld>
            <a:endParaRPr lang="en-IN"/>
          </a:p>
        </p:txBody>
      </p:sp>
      <p:sp>
        <p:nvSpPr>
          <p:cNvPr id="5" name="Footer Placeholder 4">
            <a:extLst>
              <a:ext uri="{FF2B5EF4-FFF2-40B4-BE49-F238E27FC236}">
                <a16:creationId xmlns:a16="http://schemas.microsoft.com/office/drawing/2014/main" id="{3904AF74-D987-1649-DAC9-7C133EA86A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79BC7F-564A-B5B9-3D56-23D7E25607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B2B78-F08E-4737-AA91-06C36D89B3C3}" type="slidenum">
              <a:rPr lang="en-IN" smtClean="0"/>
              <a:t>‹#›</a:t>
            </a:fld>
            <a:endParaRPr lang="en-IN"/>
          </a:p>
        </p:txBody>
      </p:sp>
    </p:spTree>
    <p:extLst>
      <p:ext uri="{BB962C8B-B14F-4D97-AF65-F5344CB8AC3E}">
        <p14:creationId xmlns:p14="http://schemas.microsoft.com/office/powerpoint/2010/main" val="33907982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DA08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48BCAF-8E94-898E-43BC-F8AEC8A384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500848-1740-882F-2E6C-8030888C42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5ABE7D-470C-95DF-70D5-FB719322A3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27A38-C166-46E6-A51B-D9F8411D318B}" type="datetimeFigureOut">
              <a:rPr lang="en-IN" smtClean="0"/>
              <a:t>27-01-2023</a:t>
            </a:fld>
            <a:endParaRPr lang="en-IN"/>
          </a:p>
        </p:txBody>
      </p:sp>
      <p:sp>
        <p:nvSpPr>
          <p:cNvPr id="5" name="Footer Placeholder 4">
            <a:extLst>
              <a:ext uri="{FF2B5EF4-FFF2-40B4-BE49-F238E27FC236}">
                <a16:creationId xmlns:a16="http://schemas.microsoft.com/office/drawing/2014/main" id="{3904AF74-D987-1649-DAC9-7C133EA86A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79BC7F-564A-B5B9-3D56-23D7E25607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B2B78-F08E-4737-AA91-06C36D89B3C3}" type="slidenum">
              <a:rPr lang="en-IN" smtClean="0"/>
              <a:t>‹#›</a:t>
            </a:fld>
            <a:endParaRPr lang="en-IN"/>
          </a:p>
        </p:txBody>
      </p:sp>
    </p:spTree>
    <p:extLst>
      <p:ext uri="{BB962C8B-B14F-4D97-AF65-F5344CB8AC3E}">
        <p14:creationId xmlns:p14="http://schemas.microsoft.com/office/powerpoint/2010/main" val="161005133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DA08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E027A38-C166-46E6-A51B-D9F8411D318B}" type="datetimeFigureOut">
              <a:rPr lang="en-IN" smtClean="0"/>
              <a:t>27-01-2023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C1B2B78-F08E-4737-AA91-06C36D89B3C3}" type="slidenum">
              <a:rPr lang="en-IN" smtClean="0"/>
              <a:t>‹#›</a:t>
            </a:fld>
            <a:endParaRPr lang="en-IN"/>
          </a:p>
        </p:txBody>
      </p:sp>
    </p:spTree>
    <p:extLst>
      <p:ext uri="{BB962C8B-B14F-4D97-AF65-F5344CB8AC3E}">
        <p14:creationId xmlns:p14="http://schemas.microsoft.com/office/powerpoint/2010/main" val="567158154"/>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BD43-078B-BB28-9BFA-CBF8B7146B86}"/>
              </a:ext>
            </a:extLst>
          </p:cNvPr>
          <p:cNvSpPr>
            <a:spLocks noGrp="1"/>
          </p:cNvSpPr>
          <p:nvPr>
            <p:ph type="ctrTitle"/>
          </p:nvPr>
        </p:nvSpPr>
        <p:spPr/>
        <p:txBody>
          <a:bodyPr/>
          <a:lstStyle/>
          <a:p>
            <a:r>
              <a:rPr lang="en-US" dirty="0">
                <a:solidFill>
                  <a:schemeClr val="tx1"/>
                </a:solidFill>
              </a:rPr>
              <a:t>          Dataset EDA</a:t>
            </a:r>
            <a:endParaRPr lang="en-IN" dirty="0">
              <a:solidFill>
                <a:schemeClr val="tx1"/>
              </a:solidFill>
            </a:endParaRPr>
          </a:p>
        </p:txBody>
      </p:sp>
      <p:pic>
        <p:nvPicPr>
          <p:cNvPr id="1026" name="Picture 2" descr="Zomato Logo and symbol, meaning, history, PNG">
            <a:extLst>
              <a:ext uri="{FF2B5EF4-FFF2-40B4-BE49-F238E27FC236}">
                <a16:creationId xmlns:a16="http://schemas.microsoft.com/office/drawing/2014/main" id="{F924FDDB-5550-1044-48BF-6C716E22C3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1560" y="1632522"/>
            <a:ext cx="3947825" cy="2220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94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FA075-57BE-33D9-A8F7-87B6CC34BF01}"/>
              </a:ext>
            </a:extLst>
          </p:cNvPr>
          <p:cNvSpPr>
            <a:spLocks noGrp="1"/>
          </p:cNvSpPr>
          <p:nvPr>
            <p:ph type="title"/>
          </p:nvPr>
        </p:nvSpPr>
        <p:spPr>
          <a:xfrm>
            <a:off x="838200" y="774150"/>
            <a:ext cx="10515600" cy="1325563"/>
          </a:xfrm>
        </p:spPr>
        <p:txBody>
          <a:bodyPr>
            <a:normAutofit/>
          </a:bodyPr>
          <a:lstStyle/>
          <a:p>
            <a:r>
              <a:rPr lang="en-US" b="1" u="sng" dirty="0"/>
              <a:t>Let us try to understand the coverage of city:</a:t>
            </a:r>
          </a:p>
        </p:txBody>
      </p:sp>
      <p:sp>
        <p:nvSpPr>
          <p:cNvPr id="3" name="Content Placeholder 2">
            <a:extLst>
              <a:ext uri="{FF2B5EF4-FFF2-40B4-BE49-F238E27FC236}">
                <a16:creationId xmlns:a16="http://schemas.microsoft.com/office/drawing/2014/main" id="{2B79756A-7A2F-191E-9151-009C57817EC3}"/>
              </a:ext>
            </a:extLst>
          </p:cNvPr>
          <p:cNvSpPr>
            <a:spLocks noGrp="1"/>
          </p:cNvSpPr>
          <p:nvPr>
            <p:ph idx="1"/>
          </p:nvPr>
        </p:nvSpPr>
        <p:spPr>
          <a:xfrm>
            <a:off x="5118742" y="2767301"/>
            <a:ext cx="7073258" cy="1898484"/>
          </a:xfrm>
        </p:spPr>
        <p:txBody>
          <a:bodyPr>
            <a:normAutofit/>
          </a:bodyPr>
          <a:lstStyle/>
          <a:p>
            <a:pPr marL="0" indent="0" algn="ctr">
              <a:buNone/>
            </a:pPr>
            <a:r>
              <a:rPr lang="en-IN" sz="1800" dirty="0">
                <a:solidFill>
                  <a:schemeClr val="tx1">
                    <a:lumMod val="95000"/>
                    <a:lumOff val="5000"/>
                  </a:schemeClr>
                </a:solidFill>
              </a:rPr>
              <a:t>New Delhi has placed the most number of orders followed by Gurgaon then Noida</a:t>
            </a:r>
          </a:p>
        </p:txBody>
      </p:sp>
      <p:pic>
        <p:nvPicPr>
          <p:cNvPr id="5" name="Picture 4">
            <a:extLst>
              <a:ext uri="{FF2B5EF4-FFF2-40B4-BE49-F238E27FC236}">
                <a16:creationId xmlns:a16="http://schemas.microsoft.com/office/drawing/2014/main" id="{7D900EAD-E709-A910-8B7D-256E8FB12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93" y="2286422"/>
            <a:ext cx="4430714" cy="2649471"/>
          </a:xfrm>
          <a:prstGeom prst="rect">
            <a:avLst/>
          </a:prstGeom>
        </p:spPr>
      </p:pic>
    </p:spTree>
    <p:extLst>
      <p:ext uri="{BB962C8B-B14F-4D97-AF65-F5344CB8AC3E}">
        <p14:creationId xmlns:p14="http://schemas.microsoft.com/office/powerpoint/2010/main" val="292206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u="sng" dirty="0"/>
              <a:t>From which New Delhi Locality maximum restaurants are listed in </a:t>
            </a:r>
            <a:r>
              <a:rPr lang="en-US" sz="4000" b="1" u="sng" dirty="0" err="1"/>
              <a:t>Zomato</a:t>
            </a:r>
            <a:br>
              <a:rPr lang="en-US" b="1" dirty="0"/>
            </a:br>
            <a:endParaRPr lang="en-US" dirty="0"/>
          </a:p>
        </p:txBody>
      </p:sp>
      <p:pic>
        <p:nvPicPr>
          <p:cNvPr id="4" name="Picture 2">
            <a:extLst>
              <a:ext uri="{FF2B5EF4-FFF2-40B4-BE49-F238E27FC236}">
                <a16:creationId xmlns:a16="http://schemas.microsoft.com/office/drawing/2014/main" id="{9D515B29-CDFE-2E95-A610-6A0EE3A8C5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0450" y="1767009"/>
            <a:ext cx="6478228" cy="31260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080737" y="2256581"/>
            <a:ext cx="5005755" cy="1477328"/>
          </a:xfrm>
          <a:prstGeom prst="rect">
            <a:avLst/>
          </a:prstGeom>
        </p:spPr>
        <p:txBody>
          <a:bodyPr wrap="square">
            <a:spAutoFit/>
          </a:bodyPr>
          <a:lstStyle/>
          <a:p>
            <a:r>
              <a:rPr lang="en-US" u="sng" dirty="0"/>
              <a:t>Observation:</a:t>
            </a:r>
          </a:p>
          <a:p>
            <a:r>
              <a:rPr lang="en-US" dirty="0"/>
              <a:t>Connaught place seems to have a high no of restaurants registered with </a:t>
            </a:r>
            <a:r>
              <a:rPr lang="en-US" dirty="0" err="1"/>
              <a:t>Zomato</a:t>
            </a:r>
            <a:r>
              <a:rPr lang="en-US" dirty="0"/>
              <a:t>, </a:t>
            </a:r>
          </a:p>
          <a:p>
            <a:r>
              <a:rPr lang="en-US" dirty="0"/>
              <a:t>Now, Let us understand the cuisines the top-rated restaurants have to offer.</a:t>
            </a:r>
          </a:p>
        </p:txBody>
      </p:sp>
    </p:spTree>
    <p:extLst>
      <p:ext uri="{BB962C8B-B14F-4D97-AF65-F5344CB8AC3E}">
        <p14:creationId xmlns:p14="http://schemas.microsoft.com/office/powerpoint/2010/main" val="1715591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395DB-95BE-DED4-5A33-9695FF60B466}"/>
              </a:ext>
            </a:extLst>
          </p:cNvPr>
          <p:cNvSpPr>
            <a:spLocks noGrp="1"/>
          </p:cNvSpPr>
          <p:nvPr>
            <p:ph type="title"/>
          </p:nvPr>
        </p:nvSpPr>
        <p:spPr/>
        <p:txBody>
          <a:bodyPr>
            <a:normAutofit/>
          </a:bodyPr>
          <a:lstStyle/>
          <a:p>
            <a:r>
              <a:rPr lang="en-US" sz="4000" b="1" dirty="0"/>
              <a:t>What kind of Cuisine these highly rates </a:t>
            </a:r>
            <a:r>
              <a:rPr lang="en-US" sz="4000" b="1" dirty="0" err="1"/>
              <a:t>resturants</a:t>
            </a:r>
            <a:r>
              <a:rPr lang="en-US" sz="4000" b="1" dirty="0"/>
              <a:t> offer?</a:t>
            </a:r>
          </a:p>
        </p:txBody>
      </p:sp>
      <p:pic>
        <p:nvPicPr>
          <p:cNvPr id="5122" name="Picture 2">
            <a:extLst>
              <a:ext uri="{FF2B5EF4-FFF2-40B4-BE49-F238E27FC236}">
                <a16:creationId xmlns:a16="http://schemas.microsoft.com/office/drawing/2014/main" id="{89AE21F2-2DA9-3D91-9401-0F150A4D1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476" y="1587501"/>
            <a:ext cx="5574323" cy="298449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a:extLst>
              <a:ext uri="{FF2B5EF4-FFF2-40B4-BE49-F238E27FC236}">
                <a16:creationId xmlns:a16="http://schemas.microsoft.com/office/drawing/2014/main" id="{9928D056-3D9E-0E36-0855-21A411A28F5F}"/>
              </a:ext>
            </a:extLst>
          </p:cNvPr>
          <p:cNvSpPr txBox="1">
            <a:spLocks/>
          </p:cNvSpPr>
          <p:nvPr/>
        </p:nvSpPr>
        <p:spPr>
          <a:xfrm>
            <a:off x="1793631" y="4546258"/>
            <a:ext cx="7280031" cy="183109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200" u="sng" dirty="0"/>
              <a:t>Observation: </a:t>
            </a:r>
          </a:p>
          <a:p>
            <a:r>
              <a:rPr lang="en-US" sz="7200" u="sng" dirty="0"/>
              <a:t>Top rated </a:t>
            </a:r>
            <a:r>
              <a:rPr lang="en-US" sz="7200" u="sng" dirty="0" err="1"/>
              <a:t>resturants</a:t>
            </a:r>
            <a:r>
              <a:rPr lang="en-US" sz="7200" u="sng" dirty="0"/>
              <a:t> seems to be doing well in the following cuisines:</a:t>
            </a:r>
          </a:p>
          <a:p>
            <a:pPr marL="1143000" indent="-1143000">
              <a:buFont typeface="+mj-lt"/>
              <a:buAutoNum type="romanLcPeriod"/>
            </a:pPr>
            <a:r>
              <a:rPr lang="en-US" sz="7200" u="sng" dirty="0"/>
              <a:t>North Indian</a:t>
            </a:r>
          </a:p>
          <a:p>
            <a:pPr marL="1143000" indent="-1143000">
              <a:buFont typeface="+mj-lt"/>
              <a:buAutoNum type="romanLcPeriod"/>
            </a:pPr>
            <a:r>
              <a:rPr lang="en-US" sz="7200" u="sng" dirty="0"/>
              <a:t>Chinese</a:t>
            </a:r>
          </a:p>
          <a:p>
            <a:pPr marL="1143000" indent="-1143000">
              <a:buFont typeface="+mj-lt"/>
              <a:buAutoNum type="romanLcPeriod"/>
            </a:pPr>
            <a:r>
              <a:rPr lang="en-US" sz="7200" u="sng" dirty="0"/>
              <a:t>Fast Food</a:t>
            </a:r>
          </a:p>
          <a:p>
            <a:pPr marL="1143000" indent="-1143000">
              <a:buFont typeface="+mj-lt"/>
              <a:buAutoNum type="romanLcPeriod"/>
            </a:pPr>
            <a:r>
              <a:rPr lang="en-US" sz="7200" u="sng" dirty="0" err="1"/>
              <a:t>Mughlai</a:t>
            </a:r>
            <a:endParaRPr lang="en-US" sz="7200" u="sng" dirty="0"/>
          </a:p>
          <a:p>
            <a:endParaRPr lang="en-IN" sz="2000" dirty="0">
              <a:solidFill>
                <a:schemeClr val="bg1"/>
              </a:solidFill>
            </a:endParaRPr>
          </a:p>
        </p:txBody>
      </p:sp>
      <p:pic>
        <p:nvPicPr>
          <p:cNvPr id="6" name="Picture 5">
            <a:extLst>
              <a:ext uri="{FF2B5EF4-FFF2-40B4-BE49-F238E27FC236}">
                <a16:creationId xmlns:a16="http://schemas.microsoft.com/office/drawing/2014/main" id="{0D6FE805-D8ED-182B-0A1A-46388009B6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804" y="1688367"/>
            <a:ext cx="3424657" cy="2168526"/>
          </a:xfrm>
          <a:prstGeom prst="rect">
            <a:avLst/>
          </a:prstGeom>
        </p:spPr>
      </p:pic>
    </p:spTree>
    <p:extLst>
      <p:ext uri="{BB962C8B-B14F-4D97-AF65-F5344CB8AC3E}">
        <p14:creationId xmlns:p14="http://schemas.microsoft.com/office/powerpoint/2010/main" val="2987828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62D6-E3B2-E559-7B9E-1EA120CBBB4C}"/>
              </a:ext>
            </a:extLst>
          </p:cNvPr>
          <p:cNvSpPr>
            <a:spLocks noGrp="1"/>
          </p:cNvSpPr>
          <p:nvPr>
            <p:ph type="title"/>
          </p:nvPr>
        </p:nvSpPr>
        <p:spPr>
          <a:xfrm>
            <a:off x="838200" y="486423"/>
            <a:ext cx="10515600" cy="1325563"/>
          </a:xfrm>
        </p:spPr>
        <p:txBody>
          <a:bodyPr>
            <a:normAutofit/>
          </a:bodyPr>
          <a:lstStyle/>
          <a:p>
            <a:pPr algn="ctr"/>
            <a:r>
              <a:rPr lang="en-US" sz="3200" b="1" i="1" u="sng" dirty="0">
                <a:ln w="6600">
                  <a:solidFill>
                    <a:schemeClr val="accent2"/>
                  </a:solidFill>
                  <a:prstDash val="solid"/>
                </a:ln>
                <a:solidFill>
                  <a:srgbClr val="FFFFFF"/>
                </a:solidFill>
                <a:effectLst>
                  <a:outerShdw dist="38100" dir="2700000" algn="tl" rotWithShape="0">
                    <a:schemeClr val="accent2"/>
                  </a:outerShdw>
                </a:effectLst>
                <a:latin typeface="Candara Light" panose="020E0502030303020204" pitchFamily="34" charset="0"/>
              </a:rPr>
              <a:t>How many of such </a:t>
            </a:r>
            <a:r>
              <a:rPr lang="en-US" sz="3200" b="1" i="1" u="sng" dirty="0" err="1">
                <a:ln w="6600">
                  <a:solidFill>
                    <a:schemeClr val="accent2"/>
                  </a:solidFill>
                  <a:prstDash val="solid"/>
                </a:ln>
                <a:solidFill>
                  <a:srgbClr val="FFFFFF"/>
                </a:solidFill>
                <a:effectLst>
                  <a:outerShdw dist="38100" dir="2700000" algn="tl" rotWithShape="0">
                    <a:schemeClr val="accent2"/>
                  </a:outerShdw>
                </a:effectLst>
                <a:latin typeface="Candara Light" panose="020E0502030303020204" pitchFamily="34" charset="0"/>
              </a:rPr>
              <a:t>resturants</a:t>
            </a:r>
            <a:r>
              <a:rPr lang="en-US" sz="3200" b="1" i="1" u="sng" dirty="0">
                <a:ln w="6600">
                  <a:solidFill>
                    <a:schemeClr val="accent2"/>
                  </a:solidFill>
                  <a:prstDash val="solid"/>
                </a:ln>
                <a:solidFill>
                  <a:srgbClr val="FFFFFF"/>
                </a:solidFill>
                <a:effectLst>
                  <a:outerShdw dist="38100" dir="2700000" algn="tl" rotWithShape="0">
                    <a:schemeClr val="accent2"/>
                  </a:outerShdw>
                </a:effectLst>
                <a:latin typeface="Candara Light" panose="020E0502030303020204" pitchFamily="34" charset="0"/>
              </a:rPr>
              <a:t> accept online delivery</a:t>
            </a:r>
          </a:p>
        </p:txBody>
      </p:sp>
      <p:pic>
        <p:nvPicPr>
          <p:cNvPr id="3074" name="Picture 2">
            <a:extLst>
              <a:ext uri="{FF2B5EF4-FFF2-40B4-BE49-F238E27FC236}">
                <a16:creationId xmlns:a16="http://schemas.microsoft.com/office/drawing/2014/main" id="{BA950874-7ABF-67A2-3A13-9E3C50843D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5424" y="2187124"/>
            <a:ext cx="6041315" cy="265450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88DDA6A-4CFB-2F60-C870-CED67F2ABB21}"/>
              </a:ext>
            </a:extLst>
          </p:cNvPr>
          <p:cNvSpPr txBox="1">
            <a:spLocks/>
          </p:cNvSpPr>
          <p:nvPr/>
        </p:nvSpPr>
        <p:spPr>
          <a:xfrm>
            <a:off x="6295292" y="2215662"/>
            <a:ext cx="5896708" cy="2672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chemeClr val="tx1">
                    <a:lumMod val="95000"/>
                    <a:lumOff val="5000"/>
                  </a:schemeClr>
                </a:solidFill>
              </a:rPr>
              <a:t>Observations:</a:t>
            </a:r>
          </a:p>
          <a:p>
            <a:pPr algn="ctr"/>
            <a:r>
              <a:rPr lang="en-US" sz="2000" b="1" dirty="0">
                <a:solidFill>
                  <a:schemeClr val="tx1">
                    <a:lumMod val="95000"/>
                    <a:lumOff val="5000"/>
                  </a:schemeClr>
                </a:solidFill>
              </a:rPr>
              <a:t>Apart from Shahdara locality, restaurants in other localities accept online delivery.</a:t>
            </a:r>
          </a:p>
          <a:p>
            <a:pPr algn="ctr"/>
            <a:r>
              <a:rPr lang="en-US" sz="2000" b="1" dirty="0">
                <a:solidFill>
                  <a:schemeClr val="tx1">
                    <a:lumMod val="95000"/>
                    <a:lumOff val="5000"/>
                  </a:schemeClr>
                </a:solidFill>
              </a:rPr>
              <a:t>Online Delivery seems to be on the higher side in Connaught Place and </a:t>
            </a:r>
            <a:r>
              <a:rPr lang="en-US" sz="2000" b="1" dirty="0" err="1">
                <a:solidFill>
                  <a:schemeClr val="tx1">
                    <a:lumMod val="95000"/>
                    <a:lumOff val="5000"/>
                  </a:schemeClr>
                </a:solidFill>
              </a:rPr>
              <a:t>Malviya</a:t>
            </a:r>
            <a:r>
              <a:rPr lang="en-US" sz="2000" b="1" dirty="0">
                <a:solidFill>
                  <a:schemeClr val="tx1">
                    <a:lumMod val="95000"/>
                    <a:lumOff val="5000"/>
                  </a:schemeClr>
                </a:solidFill>
              </a:rPr>
              <a:t> Nagar.</a:t>
            </a:r>
          </a:p>
          <a:p>
            <a:pPr algn="ctr"/>
            <a:endParaRPr lang="en-IN" sz="2000" dirty="0">
              <a:solidFill>
                <a:schemeClr val="bg1"/>
              </a:solidFill>
            </a:endParaRPr>
          </a:p>
        </p:txBody>
      </p:sp>
    </p:spTree>
    <p:extLst>
      <p:ext uri="{BB962C8B-B14F-4D97-AF65-F5344CB8AC3E}">
        <p14:creationId xmlns:p14="http://schemas.microsoft.com/office/powerpoint/2010/main" val="141132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AD452-DD61-4C95-1C01-E5A6DE302E63}"/>
              </a:ext>
            </a:extLst>
          </p:cNvPr>
          <p:cNvSpPr>
            <a:spLocks noGrp="1"/>
          </p:cNvSpPr>
          <p:nvPr>
            <p:ph type="title"/>
          </p:nvPr>
        </p:nvSpPr>
        <p:spPr/>
        <p:txBody>
          <a:bodyPr/>
          <a:lstStyle/>
          <a:p>
            <a:pPr algn="ctr"/>
            <a:r>
              <a:rPr lang="en-US" b="1" i="1" u="sng" dirty="0">
                <a:ln w="6600">
                  <a:solidFill>
                    <a:schemeClr val="accent2"/>
                  </a:solidFill>
                  <a:prstDash val="solid"/>
                </a:ln>
                <a:solidFill>
                  <a:srgbClr val="FFFFFF"/>
                </a:solidFill>
                <a:effectLst>
                  <a:outerShdw dist="38100" dir="2700000" algn="tl" rotWithShape="0">
                    <a:schemeClr val="accent2"/>
                  </a:outerShdw>
                </a:effectLst>
                <a:latin typeface="Candara Light" panose="020E0502030303020204" pitchFamily="34" charset="0"/>
              </a:rPr>
              <a:t>Rating vs Cost of dining</a:t>
            </a:r>
          </a:p>
        </p:txBody>
      </p:sp>
      <p:pic>
        <p:nvPicPr>
          <p:cNvPr id="6146" name="Picture 2">
            <a:extLst>
              <a:ext uri="{FF2B5EF4-FFF2-40B4-BE49-F238E27FC236}">
                <a16:creationId xmlns:a16="http://schemas.microsoft.com/office/drawing/2014/main" id="{6BA4F668-951C-763A-45F1-3C4C5B43C0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5312" y="2095255"/>
            <a:ext cx="5240702" cy="285188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02215" y="2291751"/>
            <a:ext cx="6096000" cy="1477328"/>
          </a:xfrm>
          <a:prstGeom prst="rect">
            <a:avLst/>
          </a:prstGeom>
        </p:spPr>
        <p:txBody>
          <a:bodyPr>
            <a:spAutoFit/>
          </a:bodyPr>
          <a:lstStyle/>
          <a:p>
            <a:r>
              <a:rPr lang="en-US" b="1" u="sng" dirty="0"/>
              <a:t>Observation:</a:t>
            </a:r>
          </a:p>
          <a:p>
            <a:pPr marL="285750" indent="-285750">
              <a:buFont typeface="Arial" pitchFamily="34" charset="0"/>
              <a:buChar char="•"/>
            </a:pPr>
            <a:r>
              <a:rPr lang="en-US" dirty="0"/>
              <a:t>There is no linear relation between price and rating. </a:t>
            </a:r>
          </a:p>
          <a:p>
            <a:pPr marL="285750" indent="-285750">
              <a:buFont typeface="Arial" pitchFamily="34" charset="0"/>
              <a:buChar char="•"/>
            </a:pPr>
            <a:r>
              <a:rPr lang="en-US" dirty="0"/>
              <a:t>For instance, Restaurants with good rating (like 4-5) have restaurants with all the price range and spread across the entire X axis</a:t>
            </a:r>
          </a:p>
        </p:txBody>
      </p:sp>
    </p:spTree>
    <p:extLst>
      <p:ext uri="{BB962C8B-B14F-4D97-AF65-F5344CB8AC3E}">
        <p14:creationId xmlns:p14="http://schemas.microsoft.com/office/powerpoint/2010/main" val="119016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A812DB-8B30-48AD-CBAE-3A1FE2A404B6}"/>
              </a:ext>
            </a:extLst>
          </p:cNvPr>
          <p:cNvSpPr>
            <a:spLocks noGrp="1"/>
          </p:cNvSpPr>
          <p:nvPr>
            <p:ph idx="1"/>
          </p:nvPr>
        </p:nvSpPr>
        <p:spPr>
          <a:xfrm>
            <a:off x="838200" y="1825625"/>
            <a:ext cx="10515600" cy="4565844"/>
          </a:xfrm>
        </p:spPr>
        <p:txBody>
          <a:bodyPr>
            <a:normAutofit fontScale="92500" lnSpcReduction="10000"/>
          </a:bodyPr>
          <a:lstStyle/>
          <a:p>
            <a:pPr marL="0" indent="0">
              <a:buNone/>
            </a:pPr>
            <a:r>
              <a:rPr lang="en-US" sz="1400" dirty="0">
                <a:solidFill>
                  <a:srgbClr val="002060"/>
                </a:solidFill>
                <a:ea typeface="Inter" panose="020B0502030000000004" pitchFamily="34" charset="0"/>
              </a:rPr>
              <a:t>We've drawn many inferences from the survey. Here's a summary of a few of them:</a:t>
            </a:r>
          </a:p>
          <a:p>
            <a:pPr marL="0" indent="0">
              <a:buNone/>
            </a:pPr>
            <a:r>
              <a:rPr lang="en-US" sz="1400" dirty="0">
                <a:solidFill>
                  <a:srgbClr val="002060"/>
                </a:solidFill>
                <a:ea typeface="Inter" panose="020B0502030000000004" pitchFamily="34" charset="0"/>
              </a:rPr>
              <a:t>1. The dataset is skewed towards India and </a:t>
            </a:r>
            <a:r>
              <a:rPr lang="en-US" sz="1400" dirty="0" err="1">
                <a:solidFill>
                  <a:srgbClr val="002060"/>
                </a:solidFill>
                <a:ea typeface="Inter" panose="020B0502030000000004" pitchFamily="34" charset="0"/>
              </a:rPr>
              <a:t>doesnt</a:t>
            </a:r>
            <a:r>
              <a:rPr lang="en-US" sz="1400" dirty="0">
                <a:solidFill>
                  <a:srgbClr val="002060"/>
                </a:solidFill>
                <a:ea typeface="Inter" panose="020B0502030000000004" pitchFamily="34" charset="0"/>
              </a:rPr>
              <a:t> represent the complete data of </a:t>
            </a:r>
            <a:r>
              <a:rPr lang="en-US" sz="1400" dirty="0" err="1">
                <a:solidFill>
                  <a:srgbClr val="002060"/>
                </a:solidFill>
                <a:ea typeface="Inter" panose="020B0502030000000004" pitchFamily="34" charset="0"/>
              </a:rPr>
              <a:t>resturants</a:t>
            </a:r>
            <a:r>
              <a:rPr lang="en-US" sz="1400" dirty="0">
                <a:solidFill>
                  <a:srgbClr val="002060"/>
                </a:solidFill>
                <a:ea typeface="Inter" panose="020B0502030000000004" pitchFamily="34" charset="0"/>
              </a:rPr>
              <a:t> worldwide.</a:t>
            </a:r>
          </a:p>
          <a:p>
            <a:pPr marL="0" indent="0">
              <a:buNone/>
            </a:pPr>
            <a:r>
              <a:rPr lang="en-US" sz="1400" dirty="0">
                <a:solidFill>
                  <a:srgbClr val="002060"/>
                </a:solidFill>
                <a:ea typeface="Inter" panose="020B0502030000000004" pitchFamily="34" charset="0"/>
              </a:rPr>
              <a:t>2. </a:t>
            </a:r>
            <a:r>
              <a:rPr lang="en-US" sz="1400" dirty="0" err="1">
                <a:solidFill>
                  <a:srgbClr val="002060"/>
                </a:solidFill>
                <a:ea typeface="Inter" panose="020B0502030000000004" pitchFamily="34" charset="0"/>
              </a:rPr>
              <a:t>Resturants</a:t>
            </a:r>
            <a:r>
              <a:rPr lang="en-US" sz="1400" dirty="0">
                <a:solidFill>
                  <a:srgbClr val="002060"/>
                </a:solidFill>
                <a:ea typeface="Inter" panose="020B0502030000000004" pitchFamily="34" charset="0"/>
              </a:rPr>
              <a:t> rating is </a:t>
            </a:r>
            <a:r>
              <a:rPr lang="en-US" sz="1400" dirty="0" err="1">
                <a:solidFill>
                  <a:srgbClr val="002060"/>
                </a:solidFill>
                <a:ea typeface="Inter" panose="020B0502030000000004" pitchFamily="34" charset="0"/>
              </a:rPr>
              <a:t>categorised</a:t>
            </a:r>
            <a:r>
              <a:rPr lang="en-US" sz="1400" dirty="0">
                <a:solidFill>
                  <a:srgbClr val="002060"/>
                </a:solidFill>
                <a:ea typeface="Inter" panose="020B0502030000000004" pitchFamily="34" charset="0"/>
              </a:rPr>
              <a:t> in six categories</a:t>
            </a:r>
          </a:p>
          <a:p>
            <a:r>
              <a:rPr lang="en-US" sz="1400" dirty="0">
                <a:solidFill>
                  <a:srgbClr val="002060"/>
                </a:solidFill>
                <a:ea typeface="Inter" panose="020B0502030000000004" pitchFamily="34" charset="0"/>
              </a:rPr>
              <a:t>Not Rated</a:t>
            </a:r>
          </a:p>
          <a:p>
            <a:r>
              <a:rPr lang="en-US" sz="1400" dirty="0">
                <a:solidFill>
                  <a:srgbClr val="002060"/>
                </a:solidFill>
                <a:ea typeface="Inter" panose="020B0502030000000004" pitchFamily="34" charset="0"/>
              </a:rPr>
              <a:t>Average</a:t>
            </a:r>
          </a:p>
          <a:p>
            <a:r>
              <a:rPr lang="en-US" sz="1400" dirty="0">
                <a:solidFill>
                  <a:srgbClr val="002060"/>
                </a:solidFill>
                <a:ea typeface="Inter" panose="020B0502030000000004" pitchFamily="34" charset="0"/>
              </a:rPr>
              <a:t>Good</a:t>
            </a:r>
          </a:p>
          <a:p>
            <a:r>
              <a:rPr lang="en-US" sz="1400" dirty="0">
                <a:solidFill>
                  <a:srgbClr val="002060"/>
                </a:solidFill>
                <a:ea typeface="Inter" panose="020B0502030000000004" pitchFamily="34" charset="0"/>
              </a:rPr>
              <a:t>Very Good</a:t>
            </a:r>
          </a:p>
          <a:p>
            <a:r>
              <a:rPr lang="en-US" sz="1400" dirty="0">
                <a:solidFill>
                  <a:srgbClr val="002060"/>
                </a:solidFill>
                <a:ea typeface="Inter" panose="020B0502030000000004" pitchFamily="34" charset="0"/>
              </a:rPr>
              <a:t>Excellent</a:t>
            </a:r>
          </a:p>
          <a:p>
            <a:pPr marL="0" indent="0">
              <a:buNone/>
            </a:pPr>
            <a:r>
              <a:rPr lang="en-US" sz="1400" dirty="0">
                <a:solidFill>
                  <a:srgbClr val="002060"/>
                </a:solidFill>
                <a:ea typeface="Inter" panose="020B0502030000000004" pitchFamily="34" charset="0"/>
              </a:rPr>
              <a:t>3. </a:t>
            </a:r>
            <a:r>
              <a:rPr lang="en-US" sz="1400" dirty="0" err="1">
                <a:solidFill>
                  <a:srgbClr val="002060"/>
                </a:solidFill>
                <a:ea typeface="Inter" panose="020B0502030000000004" pitchFamily="34" charset="0"/>
              </a:rPr>
              <a:t>ConnaughtPlace</a:t>
            </a:r>
            <a:r>
              <a:rPr lang="en-US" sz="1400" dirty="0">
                <a:solidFill>
                  <a:srgbClr val="002060"/>
                </a:solidFill>
                <a:ea typeface="Inter" panose="020B0502030000000004" pitchFamily="34" charset="0"/>
              </a:rPr>
              <a:t> have maximum </a:t>
            </a:r>
            <a:r>
              <a:rPr lang="en-US" sz="1400" dirty="0" err="1">
                <a:solidFill>
                  <a:srgbClr val="002060"/>
                </a:solidFill>
                <a:ea typeface="Inter" panose="020B0502030000000004" pitchFamily="34" charset="0"/>
              </a:rPr>
              <a:t>resturants</a:t>
            </a:r>
            <a:r>
              <a:rPr lang="en-US" sz="1400" dirty="0">
                <a:solidFill>
                  <a:srgbClr val="002060"/>
                </a:solidFill>
                <a:ea typeface="Inter" panose="020B0502030000000004" pitchFamily="34" charset="0"/>
              </a:rPr>
              <a:t> listed on Zomato but in terms of online delivery </a:t>
            </a:r>
            <a:r>
              <a:rPr lang="en-US" sz="1400" dirty="0" err="1">
                <a:solidFill>
                  <a:srgbClr val="002060"/>
                </a:solidFill>
                <a:ea typeface="Inter" panose="020B0502030000000004" pitchFamily="34" charset="0"/>
              </a:rPr>
              <a:t>accpetance</a:t>
            </a:r>
            <a:r>
              <a:rPr lang="en-US" sz="1400" dirty="0">
                <a:solidFill>
                  <a:srgbClr val="002060"/>
                </a:solidFill>
                <a:ea typeface="Inter" panose="020B0502030000000004" pitchFamily="34" charset="0"/>
              </a:rPr>
              <a:t> </a:t>
            </a:r>
            <a:r>
              <a:rPr lang="en-US" sz="1400" dirty="0" err="1">
                <a:solidFill>
                  <a:srgbClr val="002060"/>
                </a:solidFill>
                <a:ea typeface="Inter" panose="020B0502030000000004" pitchFamily="34" charset="0"/>
              </a:rPr>
              <a:t>maliva</a:t>
            </a:r>
            <a:r>
              <a:rPr lang="en-US" sz="1400" dirty="0">
                <a:solidFill>
                  <a:srgbClr val="002060"/>
                </a:solidFill>
                <a:ea typeface="Inter" panose="020B0502030000000004" pitchFamily="34" charset="0"/>
              </a:rPr>
              <a:t> </a:t>
            </a:r>
            <a:r>
              <a:rPr lang="en-US" sz="1400" dirty="0" err="1">
                <a:solidFill>
                  <a:srgbClr val="002060"/>
                </a:solidFill>
                <a:ea typeface="Inter" panose="020B0502030000000004" pitchFamily="34" charset="0"/>
              </a:rPr>
              <a:t>nagar</a:t>
            </a:r>
            <a:r>
              <a:rPr lang="en-US" sz="1400" dirty="0">
                <a:solidFill>
                  <a:srgbClr val="002060"/>
                </a:solidFill>
                <a:ea typeface="Inter" panose="020B0502030000000004" pitchFamily="34" charset="0"/>
              </a:rPr>
              <a:t> seems to be doing better.</a:t>
            </a:r>
          </a:p>
          <a:p>
            <a:pPr marL="0" indent="0">
              <a:buNone/>
            </a:pPr>
            <a:r>
              <a:rPr lang="en-US" sz="1400" dirty="0">
                <a:solidFill>
                  <a:srgbClr val="002060"/>
                </a:solidFill>
                <a:ea typeface="Inter" panose="020B0502030000000004" pitchFamily="34" charset="0"/>
              </a:rPr>
              <a:t>4. The top rated </a:t>
            </a:r>
            <a:r>
              <a:rPr lang="en-US" sz="1400" dirty="0" err="1">
                <a:solidFill>
                  <a:srgbClr val="002060"/>
                </a:solidFill>
                <a:ea typeface="Inter" panose="020B0502030000000004" pitchFamily="34" charset="0"/>
              </a:rPr>
              <a:t>resturants</a:t>
            </a:r>
            <a:r>
              <a:rPr lang="en-US" sz="1400" dirty="0">
                <a:solidFill>
                  <a:srgbClr val="002060"/>
                </a:solidFill>
                <a:ea typeface="Inter" panose="020B0502030000000004" pitchFamily="34" charset="0"/>
              </a:rPr>
              <a:t> seems to be getting better rating on the following cuisines:</a:t>
            </a:r>
          </a:p>
          <a:p>
            <a:r>
              <a:rPr lang="en-US" sz="1400" dirty="0">
                <a:solidFill>
                  <a:srgbClr val="002060"/>
                </a:solidFill>
                <a:ea typeface="Inter" panose="020B0502030000000004" pitchFamily="34" charset="0"/>
              </a:rPr>
              <a:t>North Indian</a:t>
            </a:r>
          </a:p>
          <a:p>
            <a:r>
              <a:rPr lang="en-US" sz="1400" dirty="0">
                <a:solidFill>
                  <a:srgbClr val="002060"/>
                </a:solidFill>
                <a:ea typeface="Inter" panose="020B0502030000000004" pitchFamily="34" charset="0"/>
              </a:rPr>
              <a:t>Chinese</a:t>
            </a:r>
          </a:p>
          <a:p>
            <a:r>
              <a:rPr lang="en-US" sz="1400" dirty="0">
                <a:solidFill>
                  <a:srgbClr val="002060"/>
                </a:solidFill>
                <a:ea typeface="Inter" panose="020B0502030000000004" pitchFamily="34" charset="0"/>
              </a:rPr>
              <a:t>Fast Food</a:t>
            </a:r>
          </a:p>
          <a:p>
            <a:r>
              <a:rPr lang="en-US" sz="1400" dirty="0">
                <a:solidFill>
                  <a:srgbClr val="002060"/>
                </a:solidFill>
                <a:ea typeface="Inter" panose="020B0502030000000004" pitchFamily="34" charset="0"/>
              </a:rPr>
              <a:t>Mughlai</a:t>
            </a:r>
          </a:p>
          <a:p>
            <a:pPr marL="0" indent="0">
              <a:buNone/>
            </a:pPr>
            <a:r>
              <a:rPr lang="en-US" sz="1400" dirty="0">
                <a:solidFill>
                  <a:srgbClr val="002060"/>
                </a:solidFill>
                <a:ea typeface="Inter" panose="020B0502030000000004" pitchFamily="34" charset="0"/>
              </a:rPr>
              <a:t>5. There is no relation between cost and rating. Some of the best rated </a:t>
            </a:r>
            <a:r>
              <a:rPr lang="en-US" sz="1400" dirty="0" err="1">
                <a:solidFill>
                  <a:srgbClr val="002060"/>
                </a:solidFill>
                <a:ea typeface="Inter" panose="020B0502030000000004" pitchFamily="34" charset="0"/>
              </a:rPr>
              <a:t>resturants</a:t>
            </a:r>
            <a:r>
              <a:rPr lang="en-US" sz="1400" dirty="0">
                <a:solidFill>
                  <a:srgbClr val="002060"/>
                </a:solidFill>
                <a:ea typeface="Inter" panose="020B0502030000000004" pitchFamily="34" charset="0"/>
              </a:rPr>
              <a:t> are low on cost and vice versa. The analysis is simple. The more exotic the cuisine gets the more rating it has.</a:t>
            </a:r>
          </a:p>
          <a:p>
            <a:pPr marL="0" indent="0">
              <a:buNone/>
            </a:pPr>
            <a:endParaRPr lang="en-IN" sz="1400" dirty="0">
              <a:solidFill>
                <a:srgbClr val="002060"/>
              </a:solidFill>
              <a:ea typeface="Inter" panose="020B0502030000000004" pitchFamily="34" charset="0"/>
            </a:endParaRPr>
          </a:p>
        </p:txBody>
      </p:sp>
      <p:sp>
        <p:nvSpPr>
          <p:cNvPr id="4" name="Title 1">
            <a:extLst>
              <a:ext uri="{FF2B5EF4-FFF2-40B4-BE49-F238E27FC236}">
                <a16:creationId xmlns:a16="http://schemas.microsoft.com/office/drawing/2014/main" id="{CF70C5E0-AAF8-9713-D704-EB0D4A6C49B8}"/>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u="sng" dirty="0">
                <a:ln w="6600">
                  <a:solidFill>
                    <a:schemeClr val="accent2"/>
                  </a:solidFill>
                  <a:prstDash val="solid"/>
                </a:ln>
                <a:solidFill>
                  <a:srgbClr val="FFFFFF"/>
                </a:solidFill>
                <a:effectLst>
                  <a:outerShdw dist="38100" dir="2700000" algn="tl" rotWithShape="0">
                    <a:schemeClr val="accent2"/>
                  </a:outerShdw>
                </a:effectLst>
                <a:latin typeface="Candara Light" panose="020E0502030303020204" pitchFamily="34" charset="0"/>
              </a:rPr>
              <a:t>Conclusions:</a:t>
            </a:r>
            <a:endParaRPr lang="en-IN" b="1" i="1" u="sng" dirty="0">
              <a:ln w="6600">
                <a:solidFill>
                  <a:schemeClr val="accent2"/>
                </a:solidFill>
                <a:prstDash val="solid"/>
              </a:ln>
              <a:solidFill>
                <a:srgbClr val="FFFFFF"/>
              </a:solidFill>
              <a:effectLst>
                <a:outerShdw dist="38100" dir="2700000" algn="tl" rotWithShape="0">
                  <a:schemeClr val="accent2"/>
                </a:outerShdw>
              </a:effectLst>
              <a:latin typeface="Candara Light" panose="020E0502030303020204" pitchFamily="34" charset="0"/>
            </a:endParaRPr>
          </a:p>
        </p:txBody>
      </p:sp>
    </p:spTree>
    <p:extLst>
      <p:ext uri="{BB962C8B-B14F-4D97-AF65-F5344CB8AC3E}">
        <p14:creationId xmlns:p14="http://schemas.microsoft.com/office/powerpoint/2010/main" val="100444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Zomato Logo and symbol, meaning, history, PNG">
            <a:extLst>
              <a:ext uri="{FF2B5EF4-FFF2-40B4-BE49-F238E27FC236}">
                <a16:creationId xmlns:a16="http://schemas.microsoft.com/office/drawing/2014/main" id="{72DA82A2-D487-3913-BDB1-33207617975F}"/>
              </a:ext>
            </a:extLst>
          </p:cNvPr>
          <p:cNvPicPr>
            <a:picLocks noChangeAspect="1" noChangeArrowheads="1"/>
          </p:cNvPicPr>
          <p:nvPr/>
        </p:nvPicPr>
        <p:blipFill>
          <a:blip r:embed="rId2" cstate="print">
            <a:alphaModFix amt="70000"/>
            <a:extLst>
              <a:ext uri="{28A0092B-C50C-407E-A947-70E740481C1C}">
                <a14:useLocalDpi xmlns:a14="http://schemas.microsoft.com/office/drawing/2010/main" val="0"/>
              </a:ext>
            </a:extLst>
          </a:blip>
          <a:srcRect/>
          <a:stretch>
            <a:fillRect/>
          </a:stretch>
        </p:blipFill>
        <p:spPr bwMode="auto">
          <a:xfrm>
            <a:off x="4819419" y="3905243"/>
            <a:ext cx="2553159" cy="1436152"/>
          </a:xfrm>
          <a:prstGeom prst="rect">
            <a:avLst/>
          </a:prstGeom>
          <a:extLst>
            <a:ext uri="{909E8E84-426E-40DD-AFC4-6F175D3DCCD1}">
              <a14:hiddenFill xmlns:a14="http://schemas.microsoft.com/office/drawing/2010/main">
                <a:solidFill>
                  <a:srgbClr val="FFFFFF"/>
                </a:solidFill>
              </a14:hiddenFill>
            </a:ext>
          </a:extLst>
        </p:spPr>
      </p:pic>
      <p:pic>
        <p:nvPicPr>
          <p:cNvPr id="3076" name="Picture 4" descr="SEBI grants approval to Zomato's blockbuster IPO - TechStory">
            <a:extLst>
              <a:ext uri="{FF2B5EF4-FFF2-40B4-BE49-F238E27FC236}">
                <a16:creationId xmlns:a16="http://schemas.microsoft.com/office/drawing/2014/main" id="{2B368619-AB81-F26C-758A-41C99F45D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 y="0"/>
            <a:ext cx="12181116"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Thank You transparent PNG images - StickPNG">
            <a:extLst>
              <a:ext uri="{FF2B5EF4-FFF2-40B4-BE49-F238E27FC236}">
                <a16:creationId xmlns:a16="http://schemas.microsoft.com/office/drawing/2014/main" id="{A1A9DF5E-D186-A70F-0576-CEF3C0E823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117" y="690465"/>
            <a:ext cx="2985796" cy="298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49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Zomato Logo and symbol, meaning, history, PNG">
            <a:extLst>
              <a:ext uri="{FF2B5EF4-FFF2-40B4-BE49-F238E27FC236}">
                <a16:creationId xmlns:a16="http://schemas.microsoft.com/office/drawing/2014/main" id="{74CF6317-551C-3DBA-A96B-B3FDC28937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81135"/>
            <a:ext cx="12192000" cy="531844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CA62C186-79AE-E7DA-5FBA-69DB786AE659}"/>
              </a:ext>
            </a:extLst>
          </p:cNvPr>
          <p:cNvSpPr>
            <a:spLocks noGrp="1"/>
          </p:cNvSpPr>
          <p:nvPr>
            <p:ph idx="1"/>
          </p:nvPr>
        </p:nvSpPr>
        <p:spPr>
          <a:xfrm>
            <a:off x="1066800" y="3429000"/>
            <a:ext cx="10058400" cy="4050792"/>
          </a:xfrm>
        </p:spPr>
        <p:txBody>
          <a:bodyPr>
            <a:normAutofit/>
          </a:bodyPr>
          <a:lstStyle/>
          <a:p>
            <a:pPr marL="0" indent="0" algn="ctr">
              <a:buNone/>
            </a:pPr>
            <a:r>
              <a:rPr lang="en-US" sz="2400" b="1" dirty="0">
                <a:solidFill>
                  <a:schemeClr val="bg1">
                    <a:lumMod val="95000"/>
                  </a:schemeClr>
                </a:solidFill>
                <a:effectLst/>
                <a:latin typeface="Helvetica Neue"/>
              </a:rPr>
              <a:t>Zomato API Analysis is one of the most useful analysis for foodies who want to taste the best cuisines of every part of the world which lies in their budget. This analysis is also for those who want to find the value for money restaurants in various parts of the country for the cuisines. Additionally, this analysis caters the needs of people who are striving to get the best cuisine of the country and which locality of that country serves that cuisines with maximum number of restaurants.</a:t>
            </a:r>
            <a:endParaRPr lang="en-US" sz="2400" b="1" dirty="0">
              <a:solidFill>
                <a:schemeClr val="bg1">
                  <a:lumMod val="95000"/>
                </a:schemeClr>
              </a:solidFill>
            </a:endParaRPr>
          </a:p>
          <a:p>
            <a:pPr marL="0" indent="0" algn="ctr">
              <a:buNone/>
            </a:pPr>
            <a:br>
              <a:rPr lang="en-US" sz="2400" b="1" dirty="0">
                <a:solidFill>
                  <a:schemeClr val="bg1">
                    <a:lumMod val="95000"/>
                  </a:schemeClr>
                </a:solidFill>
              </a:rPr>
            </a:br>
            <a:endParaRPr lang="en-IN" sz="2400" b="1" dirty="0">
              <a:solidFill>
                <a:schemeClr val="bg1">
                  <a:lumMod val="95000"/>
                </a:schemeClr>
              </a:solidFill>
            </a:endParaRPr>
          </a:p>
        </p:txBody>
      </p:sp>
    </p:spTree>
    <p:extLst>
      <p:ext uri="{BB962C8B-B14F-4D97-AF65-F5344CB8AC3E}">
        <p14:creationId xmlns:p14="http://schemas.microsoft.com/office/powerpoint/2010/main" val="217248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Problem:</a:t>
            </a:r>
          </a:p>
        </p:txBody>
      </p:sp>
      <p:sp>
        <p:nvSpPr>
          <p:cNvPr id="3" name="Content Placeholder 2"/>
          <p:cNvSpPr>
            <a:spLocks noGrp="1"/>
          </p:cNvSpPr>
          <p:nvPr>
            <p:ph idx="1"/>
          </p:nvPr>
        </p:nvSpPr>
        <p:spPr/>
        <p:txBody>
          <a:bodyPr>
            <a:normAutofit/>
          </a:bodyPr>
          <a:lstStyle/>
          <a:p>
            <a:r>
              <a:rPr lang="en-US" dirty="0"/>
              <a:t>The basic idea of analyzing the </a:t>
            </a:r>
            <a:r>
              <a:rPr lang="en-US" dirty="0" err="1"/>
              <a:t>Zomato</a:t>
            </a:r>
            <a:r>
              <a:rPr lang="en-US" dirty="0"/>
              <a:t> dataset is to get a fair idea about the factors affecting the establishment of different types of the restaurant at different places, aggregate rating of each restaurant.</a:t>
            </a:r>
          </a:p>
          <a:p>
            <a:r>
              <a:rPr lang="en-US" dirty="0"/>
              <a:t>With each day new restaurants opening the industry hasn't been saturated yet and the demand is increasing day by day. </a:t>
            </a:r>
            <a:r>
              <a:rPr lang="en-US" dirty="0" err="1"/>
              <a:t>Inspite</a:t>
            </a:r>
            <a:r>
              <a:rPr lang="en-US" dirty="0"/>
              <a:t> of increasing demand it, however, has become difficult for new restaurants to compete with established restaurants. </a:t>
            </a:r>
          </a:p>
          <a:p>
            <a:r>
              <a:rPr lang="en-US" dirty="0"/>
              <a:t>Most of them serving the same food. Delhi being the capital of India. Most of the people here are dependent mainly on the restaurant food as they don’t have time to cook for themselves.</a:t>
            </a:r>
          </a:p>
        </p:txBody>
      </p:sp>
    </p:spTree>
    <p:extLst>
      <p:ext uri="{BB962C8B-B14F-4D97-AF65-F5344CB8AC3E}">
        <p14:creationId xmlns:p14="http://schemas.microsoft.com/office/powerpoint/2010/main" val="93755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Insights:</a:t>
            </a:r>
          </a:p>
        </p:txBody>
      </p:sp>
      <p:sp>
        <p:nvSpPr>
          <p:cNvPr id="3" name="Content Placeholder 2"/>
          <p:cNvSpPr>
            <a:spLocks noGrp="1"/>
          </p:cNvSpPr>
          <p:nvPr>
            <p:ph idx="1"/>
          </p:nvPr>
        </p:nvSpPr>
        <p:spPr/>
        <p:txBody>
          <a:bodyPr>
            <a:normAutofit/>
          </a:bodyPr>
          <a:lstStyle/>
          <a:p>
            <a:pPr marL="0" indent="0">
              <a:buNone/>
            </a:pPr>
            <a:r>
              <a:rPr lang="en-US" b="1" dirty="0"/>
              <a:t>The Objective of this project is to get an idea of following :</a:t>
            </a:r>
          </a:p>
          <a:p>
            <a:r>
              <a:rPr lang="en-US" dirty="0"/>
              <a:t>Top 3 Countries that uses </a:t>
            </a:r>
            <a:r>
              <a:rPr lang="en-US" dirty="0" err="1"/>
              <a:t>Zomato</a:t>
            </a:r>
            <a:r>
              <a:rPr lang="en-US" dirty="0"/>
              <a:t>?</a:t>
            </a:r>
          </a:p>
          <a:p>
            <a:r>
              <a:rPr lang="en-US" dirty="0"/>
              <a:t>Understanding the Rating aggregate, color and text</a:t>
            </a:r>
          </a:p>
          <a:p>
            <a:r>
              <a:rPr lang="en-US" dirty="0"/>
              <a:t>What type of food is like by people in various places?</a:t>
            </a:r>
          </a:p>
          <a:p>
            <a:r>
              <a:rPr lang="en-US" dirty="0"/>
              <a:t>Which restaurant they like most?</a:t>
            </a:r>
          </a:p>
          <a:p>
            <a:r>
              <a:rPr lang="en-US" dirty="0"/>
              <a:t>What kind of Cuisine these highly rates restaurants offer ?</a:t>
            </a:r>
          </a:p>
          <a:p>
            <a:r>
              <a:rPr lang="en-US" dirty="0"/>
              <a:t>How many of such restaurants accept online delivery?</a:t>
            </a:r>
          </a:p>
          <a:p>
            <a:endParaRPr lang="en-US" dirty="0"/>
          </a:p>
          <a:p>
            <a:endParaRPr lang="en-US" dirty="0"/>
          </a:p>
          <a:p>
            <a:endParaRPr lang="en-US" dirty="0"/>
          </a:p>
        </p:txBody>
      </p:sp>
    </p:spTree>
    <p:extLst>
      <p:ext uri="{BB962C8B-B14F-4D97-AF65-F5344CB8AC3E}">
        <p14:creationId xmlns:p14="http://schemas.microsoft.com/office/powerpoint/2010/main" val="85083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CAD18-2390-181A-01E1-7B26ED5B78AD}"/>
              </a:ext>
            </a:extLst>
          </p:cNvPr>
          <p:cNvSpPr>
            <a:spLocks noGrp="1"/>
          </p:cNvSpPr>
          <p:nvPr>
            <p:ph type="title"/>
          </p:nvPr>
        </p:nvSpPr>
        <p:spPr/>
        <p:txBody>
          <a:bodyPr/>
          <a:lstStyle/>
          <a:p>
            <a:pPr algn="ctr"/>
            <a:r>
              <a:rPr lang="en-US" b="1" i="1" u="sng" dirty="0">
                <a:ln w="6600">
                  <a:solidFill>
                    <a:schemeClr val="accent2"/>
                  </a:solidFill>
                  <a:prstDash val="solid"/>
                </a:ln>
                <a:solidFill>
                  <a:srgbClr val="FFFFFF"/>
                </a:solidFill>
                <a:effectLst>
                  <a:outerShdw dist="38100" dir="2700000" algn="tl" rotWithShape="0">
                    <a:schemeClr val="accent2"/>
                  </a:outerShdw>
                </a:effectLst>
                <a:latin typeface="Candara Light" panose="020E0502030303020204" pitchFamily="34" charset="0"/>
              </a:rPr>
              <a:t>Zomato Dataset Columns Description</a:t>
            </a:r>
            <a:endParaRPr lang="en-IN" b="1" i="1" u="sng" dirty="0">
              <a:ln w="6600">
                <a:solidFill>
                  <a:schemeClr val="accent2"/>
                </a:solidFill>
                <a:prstDash val="solid"/>
              </a:ln>
              <a:solidFill>
                <a:srgbClr val="FFFFFF"/>
              </a:solidFill>
              <a:effectLst>
                <a:outerShdw dist="38100" dir="2700000" algn="tl" rotWithShape="0">
                  <a:schemeClr val="accent2"/>
                </a:outerShdw>
              </a:effectLst>
              <a:latin typeface="Candara Light" panose="020E0502030303020204" pitchFamily="34" charset="0"/>
            </a:endParaRPr>
          </a:p>
        </p:txBody>
      </p:sp>
      <p:sp>
        <p:nvSpPr>
          <p:cNvPr id="3" name="Content Placeholder 2">
            <a:extLst>
              <a:ext uri="{FF2B5EF4-FFF2-40B4-BE49-F238E27FC236}">
                <a16:creationId xmlns:a16="http://schemas.microsoft.com/office/drawing/2014/main" id="{DBAED770-BF33-41D7-874F-97CFAD985B42}"/>
              </a:ext>
            </a:extLst>
          </p:cNvPr>
          <p:cNvSpPr>
            <a:spLocks noGrp="1"/>
          </p:cNvSpPr>
          <p:nvPr>
            <p:ph idx="1"/>
          </p:nvPr>
        </p:nvSpPr>
        <p:spPr>
          <a:xfrm>
            <a:off x="838200" y="1825625"/>
            <a:ext cx="5851849" cy="4351338"/>
          </a:xfrm>
        </p:spPr>
        <p:txBody>
          <a:bodyPr>
            <a:noAutofit/>
          </a:bodyPr>
          <a:lstStyle/>
          <a:p>
            <a:r>
              <a:rPr lang="en-US" sz="1650" b="0" i="0" dirty="0">
                <a:solidFill>
                  <a:schemeClr val="bg1"/>
                </a:solidFill>
                <a:effectLst/>
                <a:latin typeface="Inter" panose="020B0502030000000004" pitchFamily="34" charset="0"/>
              </a:rPr>
              <a:t>Restaurant Id: Unique id of every restaurant across various cities of the world</a:t>
            </a:r>
          </a:p>
          <a:p>
            <a:r>
              <a:rPr lang="en-US" sz="1650" b="0" i="0" dirty="0">
                <a:solidFill>
                  <a:schemeClr val="bg1"/>
                </a:solidFill>
                <a:effectLst/>
                <a:latin typeface="Inter" panose="020B0502030000000004" pitchFamily="34" charset="0"/>
              </a:rPr>
              <a:t>Restaurant Name: Name of the restaurant</a:t>
            </a:r>
          </a:p>
          <a:p>
            <a:r>
              <a:rPr lang="en-US" sz="1650" b="0" i="0" dirty="0">
                <a:solidFill>
                  <a:schemeClr val="bg1"/>
                </a:solidFill>
                <a:effectLst/>
                <a:latin typeface="Inter" panose="020B0502030000000004" pitchFamily="34" charset="0"/>
              </a:rPr>
              <a:t>Country Code: Country in which restaurant is located</a:t>
            </a:r>
          </a:p>
          <a:p>
            <a:r>
              <a:rPr lang="en-US" sz="1650" b="0" i="0" dirty="0">
                <a:solidFill>
                  <a:schemeClr val="bg1"/>
                </a:solidFill>
                <a:effectLst/>
                <a:latin typeface="Inter" panose="020B0502030000000004" pitchFamily="34" charset="0"/>
              </a:rPr>
              <a:t>City: City in which restaurant is located</a:t>
            </a:r>
          </a:p>
          <a:p>
            <a:r>
              <a:rPr lang="en-US" sz="1650" b="0" i="0" dirty="0">
                <a:solidFill>
                  <a:schemeClr val="bg1"/>
                </a:solidFill>
                <a:effectLst/>
                <a:latin typeface="Inter" panose="020B0502030000000004" pitchFamily="34" charset="0"/>
              </a:rPr>
              <a:t>Address: Address of the restaurant</a:t>
            </a:r>
          </a:p>
          <a:p>
            <a:r>
              <a:rPr lang="en-US" sz="1650" b="0" i="0" dirty="0">
                <a:solidFill>
                  <a:schemeClr val="bg1"/>
                </a:solidFill>
                <a:effectLst/>
                <a:latin typeface="Inter" panose="020B0502030000000004" pitchFamily="34" charset="0"/>
              </a:rPr>
              <a:t>Locality: Location in the city</a:t>
            </a:r>
          </a:p>
          <a:p>
            <a:r>
              <a:rPr lang="en-US" sz="1650" b="0" i="0" dirty="0">
                <a:solidFill>
                  <a:schemeClr val="bg1"/>
                </a:solidFill>
                <a:effectLst/>
                <a:latin typeface="Inter" panose="020B0502030000000004" pitchFamily="34" charset="0"/>
              </a:rPr>
              <a:t>Locality Verbose: Detailed description of the locality</a:t>
            </a:r>
          </a:p>
          <a:p>
            <a:r>
              <a:rPr lang="en-US" sz="1650" b="0" i="0" dirty="0">
                <a:solidFill>
                  <a:schemeClr val="bg1"/>
                </a:solidFill>
                <a:effectLst/>
                <a:latin typeface="Inter" panose="020B0502030000000004" pitchFamily="34" charset="0"/>
              </a:rPr>
              <a:t>Longitude: Longitude coordinate of the restaurant's location</a:t>
            </a:r>
          </a:p>
          <a:p>
            <a:r>
              <a:rPr lang="en-US" sz="1650" b="0" i="0" dirty="0">
                <a:solidFill>
                  <a:schemeClr val="bg1"/>
                </a:solidFill>
                <a:effectLst/>
                <a:latin typeface="Inter" panose="020B0502030000000004" pitchFamily="34" charset="0"/>
              </a:rPr>
              <a:t>Latitude: Latitude coordinate of the restaurant's location</a:t>
            </a:r>
          </a:p>
          <a:p>
            <a:r>
              <a:rPr lang="en-US" sz="1650" b="0" i="0" dirty="0">
                <a:solidFill>
                  <a:schemeClr val="bg1"/>
                </a:solidFill>
                <a:effectLst/>
                <a:latin typeface="Inter" panose="020B0502030000000004" pitchFamily="34" charset="0"/>
              </a:rPr>
              <a:t>Average Cost for two: Cost for two people in different currencies 👫</a:t>
            </a:r>
          </a:p>
        </p:txBody>
      </p:sp>
      <p:sp>
        <p:nvSpPr>
          <p:cNvPr id="4" name="Content Placeholder 2">
            <a:extLst>
              <a:ext uri="{FF2B5EF4-FFF2-40B4-BE49-F238E27FC236}">
                <a16:creationId xmlns:a16="http://schemas.microsoft.com/office/drawing/2014/main" id="{505F9AFF-785B-C498-7604-AD216EB68B6D}"/>
              </a:ext>
            </a:extLst>
          </p:cNvPr>
          <p:cNvSpPr txBox="1">
            <a:spLocks/>
          </p:cNvSpPr>
          <p:nvPr/>
        </p:nvSpPr>
        <p:spPr>
          <a:xfrm>
            <a:off x="6690048" y="1825625"/>
            <a:ext cx="4663751"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50" dirty="0">
                <a:solidFill>
                  <a:schemeClr val="bg1"/>
                </a:solidFill>
                <a:latin typeface="Inter" panose="020B0502030000000004" pitchFamily="34" charset="0"/>
                <a:ea typeface="Inter" panose="020B0502030000000004" pitchFamily="34" charset="0"/>
              </a:rPr>
              <a:t>Is delivering: yes/ no</a:t>
            </a:r>
          </a:p>
          <a:p>
            <a:r>
              <a:rPr lang="en-US" sz="1650" dirty="0">
                <a:solidFill>
                  <a:schemeClr val="bg1"/>
                </a:solidFill>
                <a:latin typeface="Inter" panose="020B0502030000000004" pitchFamily="34" charset="0"/>
                <a:ea typeface="Inter" panose="020B0502030000000004" pitchFamily="34" charset="0"/>
              </a:rPr>
              <a:t>Switch to order menu: yes/no</a:t>
            </a:r>
          </a:p>
          <a:p>
            <a:r>
              <a:rPr lang="en-US" sz="1650" dirty="0">
                <a:solidFill>
                  <a:schemeClr val="bg1"/>
                </a:solidFill>
                <a:latin typeface="Inter" panose="020B0502030000000004" pitchFamily="34" charset="0"/>
                <a:ea typeface="Inter" panose="020B0502030000000004" pitchFamily="34" charset="0"/>
              </a:rPr>
              <a:t>Price range: range of price of food</a:t>
            </a:r>
          </a:p>
          <a:p>
            <a:r>
              <a:rPr lang="en-US" sz="1650" dirty="0">
                <a:solidFill>
                  <a:schemeClr val="bg1"/>
                </a:solidFill>
                <a:latin typeface="Inter" panose="020B0502030000000004" pitchFamily="34" charset="0"/>
                <a:ea typeface="Inter" panose="020B0502030000000004" pitchFamily="34" charset="0"/>
              </a:rPr>
              <a:t>Aggregate Rating: Average rating out of 5</a:t>
            </a:r>
          </a:p>
          <a:p>
            <a:r>
              <a:rPr lang="en-US" sz="1650" dirty="0">
                <a:solidFill>
                  <a:schemeClr val="bg1"/>
                </a:solidFill>
                <a:latin typeface="Inter" panose="020B0502030000000004" pitchFamily="34" charset="0"/>
                <a:ea typeface="Inter" panose="020B0502030000000004" pitchFamily="34" charset="0"/>
              </a:rPr>
              <a:t>Rating color: depending upon the average rating color</a:t>
            </a:r>
          </a:p>
          <a:p>
            <a:r>
              <a:rPr lang="en-US" sz="1650" dirty="0">
                <a:solidFill>
                  <a:schemeClr val="bg1"/>
                </a:solidFill>
                <a:latin typeface="Inter" panose="020B0502030000000004" pitchFamily="34" charset="0"/>
                <a:ea typeface="Inter" panose="020B0502030000000004" pitchFamily="34" charset="0"/>
              </a:rPr>
              <a:t>Rating text: text on the basis of rating of rating</a:t>
            </a:r>
          </a:p>
          <a:p>
            <a:r>
              <a:rPr lang="en-US" sz="1650" dirty="0">
                <a:solidFill>
                  <a:schemeClr val="bg1"/>
                </a:solidFill>
                <a:latin typeface="Inter" panose="020B0502030000000004" pitchFamily="34" charset="0"/>
                <a:ea typeface="Inter" panose="020B0502030000000004" pitchFamily="34" charset="0"/>
              </a:rPr>
              <a:t>Votes: Number of ratings casted by people</a:t>
            </a:r>
          </a:p>
          <a:p>
            <a:r>
              <a:rPr lang="en-US" sz="1650" b="0" i="0" dirty="0">
                <a:solidFill>
                  <a:schemeClr val="bg1"/>
                </a:solidFill>
                <a:effectLst/>
                <a:latin typeface="Inter" panose="020B0502030000000004" pitchFamily="34" charset="0"/>
              </a:rPr>
              <a:t>Has Table booking: yes/no</a:t>
            </a:r>
          </a:p>
          <a:p>
            <a:r>
              <a:rPr lang="en-US" sz="1650" b="0" i="0" dirty="0">
                <a:solidFill>
                  <a:schemeClr val="bg1"/>
                </a:solidFill>
                <a:effectLst/>
                <a:latin typeface="Inter" panose="020B0502030000000004" pitchFamily="34" charset="0"/>
              </a:rPr>
              <a:t>Has Online delivery: yes/ no</a:t>
            </a:r>
          </a:p>
          <a:p>
            <a:r>
              <a:rPr lang="en-US" sz="1650" b="0" i="0" dirty="0">
                <a:solidFill>
                  <a:schemeClr val="bg1"/>
                </a:solidFill>
                <a:effectLst/>
                <a:latin typeface="Inter" panose="020B0502030000000004" pitchFamily="34" charset="0"/>
              </a:rPr>
              <a:t>Currency: Currency of the country</a:t>
            </a:r>
          </a:p>
          <a:p>
            <a:r>
              <a:rPr lang="en-US" sz="1650" b="0" i="0" dirty="0">
                <a:solidFill>
                  <a:schemeClr val="bg1"/>
                </a:solidFill>
                <a:effectLst/>
                <a:latin typeface="Inter" panose="020B0502030000000004" pitchFamily="34" charset="0"/>
              </a:rPr>
              <a:t>Cuisines: Cuisines offered by the restaurant</a:t>
            </a:r>
          </a:p>
          <a:p>
            <a:endParaRPr lang="en-US" sz="1650" b="0" i="0" dirty="0">
              <a:solidFill>
                <a:schemeClr val="bg1"/>
              </a:solidFill>
              <a:effectLst/>
              <a:latin typeface="Inter" panose="020B0502030000000004" pitchFamily="34" charset="0"/>
            </a:endParaRPr>
          </a:p>
          <a:p>
            <a:endParaRPr lang="en-US" sz="1650" b="0" i="0" dirty="0">
              <a:solidFill>
                <a:schemeClr val="bg1"/>
              </a:solidFill>
              <a:effectLst/>
              <a:latin typeface="Inter" panose="020B0502030000000004" pitchFamily="34" charset="0"/>
            </a:endParaRPr>
          </a:p>
          <a:p>
            <a:endParaRPr lang="en-IN" sz="1650" dirty="0">
              <a:solidFill>
                <a:schemeClr val="bg1"/>
              </a:solidFill>
              <a:latin typeface="Inter" panose="020B0502030000000004" pitchFamily="34" charset="0"/>
              <a:ea typeface="Inter" panose="020B0502030000000004" pitchFamily="34" charset="0"/>
            </a:endParaRPr>
          </a:p>
          <a:p>
            <a:endParaRPr lang="en-IN" sz="1650" dirty="0">
              <a:solidFill>
                <a:schemeClr val="bg1"/>
              </a:solidFill>
              <a:latin typeface="Inter" panose="020B0502030000000004" pitchFamily="34" charset="0"/>
              <a:ea typeface="Inter" panose="020B0502030000000004" pitchFamily="34" charset="0"/>
            </a:endParaRPr>
          </a:p>
        </p:txBody>
      </p:sp>
    </p:spTree>
    <p:extLst>
      <p:ext uri="{BB962C8B-B14F-4D97-AF65-F5344CB8AC3E}">
        <p14:creationId xmlns:p14="http://schemas.microsoft.com/office/powerpoint/2010/main" val="391148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CC3F-493C-1281-D638-1DB486FBD4B8}"/>
              </a:ext>
            </a:extLst>
          </p:cNvPr>
          <p:cNvSpPr>
            <a:spLocks noGrp="1"/>
          </p:cNvSpPr>
          <p:nvPr>
            <p:ph type="title"/>
          </p:nvPr>
        </p:nvSpPr>
        <p:spPr>
          <a:xfrm>
            <a:off x="838200" y="412750"/>
            <a:ext cx="10515600" cy="1325563"/>
          </a:xfrm>
        </p:spPr>
        <p:txBody>
          <a:bodyPr/>
          <a:lstStyle/>
          <a:p>
            <a:pPr algn="ctr"/>
            <a:r>
              <a:rPr lang="en-US" b="1" i="1" u="sng" dirty="0">
                <a:ln w="6600">
                  <a:solidFill>
                    <a:schemeClr val="accent2"/>
                  </a:solidFill>
                  <a:prstDash val="solid"/>
                </a:ln>
                <a:solidFill>
                  <a:srgbClr val="FFFFFF"/>
                </a:solidFill>
                <a:effectLst>
                  <a:outerShdw dist="38100" dir="2700000" algn="tl" rotWithShape="0">
                    <a:schemeClr val="accent2"/>
                  </a:outerShdw>
                </a:effectLst>
              </a:rPr>
              <a:t>Top 3 </a:t>
            </a:r>
            <a:r>
              <a:rPr lang="en-US" b="1" i="1" u="sng" dirty="0">
                <a:ln w="6600">
                  <a:solidFill>
                    <a:schemeClr val="accent2"/>
                  </a:solidFill>
                  <a:prstDash val="solid"/>
                </a:ln>
                <a:solidFill>
                  <a:srgbClr val="FFFFFF"/>
                </a:solidFill>
                <a:effectLst>
                  <a:outerShdw dist="38100" dir="2700000" algn="tl" rotWithShape="0">
                    <a:schemeClr val="accent2"/>
                  </a:outerShdw>
                </a:effectLst>
                <a:latin typeface="Candara Light" panose="020E0502030303020204" pitchFamily="34" charset="0"/>
              </a:rPr>
              <a:t>Countries</a:t>
            </a:r>
            <a:r>
              <a:rPr lang="en-US" b="1" i="1" u="sng" dirty="0">
                <a:ln w="6600">
                  <a:solidFill>
                    <a:schemeClr val="accent2"/>
                  </a:solidFill>
                  <a:prstDash val="solid"/>
                </a:ln>
                <a:solidFill>
                  <a:srgbClr val="FFFFFF"/>
                </a:solidFill>
                <a:effectLst>
                  <a:outerShdw dist="38100" dir="2700000" algn="tl" rotWithShape="0">
                    <a:schemeClr val="accent2"/>
                  </a:outerShdw>
                </a:effectLst>
              </a:rPr>
              <a:t> that uses Zomato</a:t>
            </a:r>
            <a:endParaRPr lang="en-IN" b="1" i="1" u="sng"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Content Placeholder 2">
            <a:extLst>
              <a:ext uri="{FF2B5EF4-FFF2-40B4-BE49-F238E27FC236}">
                <a16:creationId xmlns:a16="http://schemas.microsoft.com/office/drawing/2014/main" id="{7569B998-CD0D-F509-972A-2B5E90CE9944}"/>
              </a:ext>
            </a:extLst>
          </p:cNvPr>
          <p:cNvSpPr>
            <a:spLocks noGrp="1"/>
          </p:cNvSpPr>
          <p:nvPr>
            <p:ph idx="1"/>
          </p:nvPr>
        </p:nvSpPr>
        <p:spPr>
          <a:xfrm>
            <a:off x="4929428" y="2699882"/>
            <a:ext cx="6899157" cy="2316069"/>
          </a:xfrm>
        </p:spPr>
        <p:txBody>
          <a:bodyPr>
            <a:normAutofit/>
          </a:bodyPr>
          <a:lstStyle/>
          <a:p>
            <a:r>
              <a:rPr lang="en-US" sz="1800" b="1" i="0" u="sng" dirty="0">
                <a:solidFill>
                  <a:schemeClr val="bg1"/>
                </a:solidFill>
                <a:effectLst/>
                <a:latin typeface="Inter" panose="020B0502030000000004" pitchFamily="34" charset="0"/>
                <a:ea typeface="Inter" panose="020B0502030000000004" pitchFamily="34" charset="0"/>
              </a:rPr>
              <a:t>Observations:</a:t>
            </a:r>
          </a:p>
          <a:p>
            <a:r>
              <a:rPr lang="en-US" sz="1800" b="0" i="0" dirty="0" err="1">
                <a:solidFill>
                  <a:schemeClr val="bg1"/>
                </a:solidFill>
                <a:effectLst/>
                <a:latin typeface="Inter" panose="020B0502030000000004" pitchFamily="34" charset="0"/>
                <a:ea typeface="Inter" panose="020B0502030000000004" pitchFamily="34" charset="0"/>
              </a:rPr>
              <a:t>Zomato</a:t>
            </a:r>
            <a:r>
              <a:rPr lang="en-US" sz="1800" b="0" i="0" dirty="0">
                <a:solidFill>
                  <a:schemeClr val="bg1"/>
                </a:solidFill>
                <a:effectLst/>
                <a:latin typeface="Inter" panose="020B0502030000000004" pitchFamily="34" charset="0"/>
                <a:ea typeface="Inter" panose="020B0502030000000004" pitchFamily="34" charset="0"/>
              </a:rPr>
              <a:t> is mostly used in India.</a:t>
            </a:r>
          </a:p>
          <a:p>
            <a:r>
              <a:rPr lang="en-US" sz="1800" b="0" i="0" dirty="0">
                <a:solidFill>
                  <a:schemeClr val="bg1"/>
                </a:solidFill>
                <a:effectLst/>
                <a:latin typeface="Inter" panose="020B0502030000000004" pitchFamily="34" charset="0"/>
                <a:ea typeface="Inter" panose="020B0502030000000004" pitchFamily="34" charset="0"/>
              </a:rPr>
              <a:t>In USA, they just have a website, which they will recommend some kind of restaurants.</a:t>
            </a:r>
          </a:p>
          <a:p>
            <a:r>
              <a:rPr lang="en-US" sz="1800" b="0" i="0" dirty="0">
                <a:solidFill>
                  <a:schemeClr val="bg1"/>
                </a:solidFill>
                <a:effectLst/>
                <a:latin typeface="Helvetica Neue"/>
              </a:rPr>
              <a:t>Main base of Zomato is in India</a:t>
            </a:r>
          </a:p>
        </p:txBody>
      </p:sp>
      <p:pic>
        <p:nvPicPr>
          <p:cNvPr id="6" name="Picture 5">
            <a:extLst>
              <a:ext uri="{FF2B5EF4-FFF2-40B4-BE49-F238E27FC236}">
                <a16:creationId xmlns:a16="http://schemas.microsoft.com/office/drawing/2014/main" id="{CB80BA14-6E18-B823-0D3F-D097B7CB2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92" y="2568879"/>
            <a:ext cx="4168929" cy="2447072"/>
          </a:xfrm>
          <a:prstGeom prst="rect">
            <a:avLst/>
          </a:prstGeom>
        </p:spPr>
      </p:pic>
    </p:spTree>
    <p:extLst>
      <p:ext uri="{BB962C8B-B14F-4D97-AF65-F5344CB8AC3E}">
        <p14:creationId xmlns:p14="http://schemas.microsoft.com/office/powerpoint/2010/main" val="313568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Visualized Form:</a:t>
            </a:r>
          </a:p>
        </p:txBody>
      </p:sp>
      <p:pic>
        <p:nvPicPr>
          <p:cNvPr id="4" name="Content Placeholder 3">
            <a:extLst>
              <a:ext uri="{FF2B5EF4-FFF2-40B4-BE49-F238E27FC236}">
                <a16:creationId xmlns:a16="http://schemas.microsoft.com/office/drawing/2014/main" id="{9DAF1CA4-83F6-652C-492B-97F1CB2BA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5234" y="2053981"/>
            <a:ext cx="3923810" cy="2933334"/>
          </a:xfrm>
          <a:prstGeom prst="rect">
            <a:avLst/>
          </a:prstGeom>
        </p:spPr>
      </p:pic>
      <p:sp>
        <p:nvSpPr>
          <p:cNvPr id="7" name="TextBox 6"/>
          <p:cNvSpPr txBox="1"/>
          <p:nvPr/>
        </p:nvSpPr>
        <p:spPr>
          <a:xfrm>
            <a:off x="879230" y="3200400"/>
            <a:ext cx="5545015" cy="1477328"/>
          </a:xfrm>
          <a:prstGeom prst="rect">
            <a:avLst/>
          </a:prstGeom>
          <a:noFill/>
        </p:spPr>
        <p:txBody>
          <a:bodyPr wrap="square" rtlCol="0">
            <a:spAutoFit/>
          </a:bodyPr>
          <a:lstStyle/>
          <a:p>
            <a:r>
              <a:rPr lang="en-US" b="1" u="sng" dirty="0"/>
              <a:t>Observation-</a:t>
            </a:r>
          </a:p>
          <a:p>
            <a:pPr marL="285750" indent="-285750">
              <a:buFont typeface="Arial" pitchFamily="34" charset="0"/>
              <a:buChar char="•"/>
            </a:pPr>
            <a:r>
              <a:rPr lang="en-US" dirty="0"/>
              <a:t>Most Revenue is generated in India </a:t>
            </a:r>
          </a:p>
          <a:p>
            <a:pPr marL="285750" indent="-285750">
              <a:buFont typeface="Arial" pitchFamily="34" charset="0"/>
              <a:buChar char="•"/>
            </a:pPr>
            <a:r>
              <a:rPr lang="en-US" dirty="0"/>
              <a:t>Max sales in India is </a:t>
            </a:r>
            <a:r>
              <a:rPr lang="en-US" dirty="0" err="1"/>
              <a:t>approx</a:t>
            </a:r>
            <a:r>
              <a:rPr lang="en-US" dirty="0"/>
              <a:t> is 94.32%</a:t>
            </a:r>
          </a:p>
          <a:p>
            <a:pPr marL="285750" indent="-285750">
              <a:buFont typeface="Arial" pitchFamily="34" charset="0"/>
              <a:buChar char="•"/>
            </a:pPr>
            <a:r>
              <a:rPr lang="en-US" dirty="0"/>
              <a:t>In United States max sales </a:t>
            </a:r>
            <a:r>
              <a:rPr lang="en-US" dirty="0" err="1"/>
              <a:t>approx</a:t>
            </a:r>
            <a:r>
              <a:rPr lang="en-US" dirty="0"/>
              <a:t> is 4.73%</a:t>
            </a:r>
          </a:p>
          <a:p>
            <a:pPr marL="285750" indent="-285750">
              <a:buFont typeface="Arial" pitchFamily="34" charset="0"/>
              <a:buChar char="•"/>
            </a:pPr>
            <a:r>
              <a:rPr lang="en-US" dirty="0"/>
              <a:t>In United Kingdom max sales </a:t>
            </a:r>
            <a:r>
              <a:rPr lang="en-US" dirty="0" err="1"/>
              <a:t>approx</a:t>
            </a:r>
            <a:r>
              <a:rPr lang="en-US" dirty="0"/>
              <a:t> is 0.87%</a:t>
            </a:r>
          </a:p>
        </p:txBody>
      </p:sp>
    </p:spTree>
    <p:extLst>
      <p:ext uri="{BB962C8B-B14F-4D97-AF65-F5344CB8AC3E}">
        <p14:creationId xmlns:p14="http://schemas.microsoft.com/office/powerpoint/2010/main" val="123272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B016-E80C-78EB-DC1F-3D0420276E8F}"/>
              </a:ext>
            </a:extLst>
          </p:cNvPr>
          <p:cNvSpPr>
            <a:spLocks noGrp="1"/>
          </p:cNvSpPr>
          <p:nvPr>
            <p:ph type="title"/>
          </p:nvPr>
        </p:nvSpPr>
        <p:spPr>
          <a:xfrm>
            <a:off x="838200" y="346463"/>
            <a:ext cx="10515600" cy="1325563"/>
          </a:xfrm>
        </p:spPr>
        <p:txBody>
          <a:bodyPr>
            <a:normAutofit/>
          </a:bodyPr>
          <a:lstStyle/>
          <a:p>
            <a:pPr algn="ctr"/>
            <a:r>
              <a:rPr lang="en-US" b="1" i="1" u="sng" dirty="0">
                <a:ln w="6600">
                  <a:solidFill>
                    <a:schemeClr val="accent2"/>
                  </a:solidFill>
                  <a:prstDash val="solid"/>
                </a:ln>
                <a:solidFill>
                  <a:srgbClr val="FFFFFF"/>
                </a:solidFill>
                <a:effectLst>
                  <a:outerShdw dist="38100" dir="2700000" algn="tl" rotWithShape="0">
                    <a:schemeClr val="accent2"/>
                  </a:outerShdw>
                </a:effectLst>
                <a:latin typeface="Candara Light" panose="020E0502030303020204" pitchFamily="34" charset="0"/>
              </a:rPr>
              <a:t>Understanding the Rating aggregate, color and text</a:t>
            </a:r>
          </a:p>
        </p:txBody>
      </p:sp>
      <p:sp>
        <p:nvSpPr>
          <p:cNvPr id="4" name="Content Placeholder 2">
            <a:extLst>
              <a:ext uri="{FF2B5EF4-FFF2-40B4-BE49-F238E27FC236}">
                <a16:creationId xmlns:a16="http://schemas.microsoft.com/office/drawing/2014/main" id="{754090F1-1FE1-CA86-8745-0F9E65C7F39B}"/>
              </a:ext>
            </a:extLst>
          </p:cNvPr>
          <p:cNvSpPr txBox="1">
            <a:spLocks/>
          </p:cNvSpPr>
          <p:nvPr/>
        </p:nvSpPr>
        <p:spPr>
          <a:xfrm>
            <a:off x="838200" y="2215292"/>
            <a:ext cx="6730481" cy="29984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dirty="0">
                <a:solidFill>
                  <a:schemeClr val="bg1"/>
                </a:solidFill>
                <a:latin typeface="Inter" panose="020B0502030000000004" pitchFamily="34" charset="0"/>
                <a:ea typeface="Inter" panose="020B0502030000000004" pitchFamily="34" charset="0"/>
              </a:rPr>
              <a:t>Rating 0 - White - Not rated</a:t>
            </a:r>
          </a:p>
          <a:p>
            <a:pPr marL="0" indent="0">
              <a:buFont typeface="Arial" panose="020B0604020202020204" pitchFamily="34" charset="0"/>
              <a:buNone/>
            </a:pPr>
            <a:br>
              <a:rPr lang="en-US" sz="1050" dirty="0">
                <a:solidFill>
                  <a:schemeClr val="bg1"/>
                </a:solidFill>
                <a:latin typeface="Inter" panose="020B0502030000000004" pitchFamily="34" charset="0"/>
                <a:ea typeface="Inter" panose="020B0502030000000004" pitchFamily="34" charset="0"/>
              </a:rPr>
            </a:br>
            <a:r>
              <a:rPr lang="en-US" sz="1500" dirty="0">
                <a:solidFill>
                  <a:schemeClr val="bg1"/>
                </a:solidFill>
                <a:latin typeface="Inter" panose="020B0502030000000004" pitchFamily="34" charset="0"/>
                <a:ea typeface="Inter" panose="020B0502030000000004" pitchFamily="34" charset="0"/>
              </a:rPr>
              <a:t>Rating 1.8 to 2.4 - Red – Poor</a:t>
            </a:r>
          </a:p>
          <a:p>
            <a:pPr marL="0" indent="0">
              <a:buFont typeface="Arial" panose="020B0604020202020204" pitchFamily="34" charset="0"/>
              <a:buNone/>
            </a:pPr>
            <a:br>
              <a:rPr lang="en-US" sz="1050" dirty="0">
                <a:solidFill>
                  <a:schemeClr val="bg1"/>
                </a:solidFill>
                <a:latin typeface="Inter" panose="020B0502030000000004" pitchFamily="34" charset="0"/>
                <a:ea typeface="Inter" panose="020B0502030000000004" pitchFamily="34" charset="0"/>
              </a:rPr>
            </a:br>
            <a:r>
              <a:rPr lang="en-US" sz="1500" dirty="0">
                <a:solidFill>
                  <a:schemeClr val="bg1"/>
                </a:solidFill>
                <a:latin typeface="Inter" panose="020B0502030000000004" pitchFamily="34" charset="0"/>
                <a:ea typeface="Inter" panose="020B0502030000000004" pitchFamily="34" charset="0"/>
              </a:rPr>
              <a:t>Rating 2.5 to 3.4 - Orange – Average</a:t>
            </a:r>
          </a:p>
          <a:p>
            <a:pPr marL="0" indent="0">
              <a:buFont typeface="Arial" panose="020B0604020202020204" pitchFamily="34" charset="0"/>
              <a:buNone/>
            </a:pPr>
            <a:br>
              <a:rPr lang="en-US" sz="1050" dirty="0">
                <a:solidFill>
                  <a:schemeClr val="bg1"/>
                </a:solidFill>
                <a:latin typeface="Inter" panose="020B0502030000000004" pitchFamily="34" charset="0"/>
                <a:ea typeface="Inter" panose="020B0502030000000004" pitchFamily="34" charset="0"/>
              </a:rPr>
            </a:br>
            <a:r>
              <a:rPr lang="en-US" sz="1500" dirty="0">
                <a:solidFill>
                  <a:schemeClr val="bg1"/>
                </a:solidFill>
                <a:latin typeface="Inter" panose="020B0502030000000004" pitchFamily="34" charset="0"/>
                <a:ea typeface="Inter" panose="020B0502030000000004" pitchFamily="34" charset="0"/>
              </a:rPr>
              <a:t>Rating 3.5 to 3.9 - Yellow – Good</a:t>
            </a:r>
          </a:p>
          <a:p>
            <a:pPr marL="0" indent="0">
              <a:buFont typeface="Arial" panose="020B0604020202020204" pitchFamily="34" charset="0"/>
              <a:buNone/>
            </a:pPr>
            <a:br>
              <a:rPr lang="en-US" sz="1050" dirty="0">
                <a:solidFill>
                  <a:schemeClr val="bg1"/>
                </a:solidFill>
                <a:latin typeface="Inter" panose="020B0502030000000004" pitchFamily="34" charset="0"/>
                <a:ea typeface="Inter" panose="020B0502030000000004" pitchFamily="34" charset="0"/>
              </a:rPr>
            </a:br>
            <a:r>
              <a:rPr lang="en-US" sz="1500" dirty="0">
                <a:solidFill>
                  <a:schemeClr val="bg1"/>
                </a:solidFill>
                <a:latin typeface="Inter" panose="020B0502030000000004" pitchFamily="34" charset="0"/>
                <a:ea typeface="Inter" panose="020B0502030000000004" pitchFamily="34" charset="0"/>
              </a:rPr>
              <a:t>Rating 4.0 to 4.4 - Green - Very Good</a:t>
            </a:r>
          </a:p>
          <a:p>
            <a:pPr marL="0" indent="0">
              <a:buFont typeface="Arial" panose="020B0604020202020204" pitchFamily="34" charset="0"/>
              <a:buNone/>
            </a:pPr>
            <a:br>
              <a:rPr lang="en-US" sz="1050" dirty="0">
                <a:solidFill>
                  <a:schemeClr val="bg1"/>
                </a:solidFill>
                <a:latin typeface="Inter" panose="020B0502030000000004" pitchFamily="34" charset="0"/>
                <a:ea typeface="Inter" panose="020B0502030000000004" pitchFamily="34" charset="0"/>
              </a:rPr>
            </a:br>
            <a:r>
              <a:rPr lang="en-US" sz="1500" dirty="0">
                <a:solidFill>
                  <a:schemeClr val="bg1"/>
                </a:solidFill>
                <a:latin typeface="Inter" panose="020B0502030000000004" pitchFamily="34" charset="0"/>
                <a:ea typeface="Inter" panose="020B0502030000000004" pitchFamily="34" charset="0"/>
              </a:rPr>
              <a:t>Rating 4.5 to 4.9 - Dark Green – Excellent</a:t>
            </a:r>
          </a:p>
          <a:p>
            <a:pPr marL="0" indent="0">
              <a:buFont typeface="Arial" panose="020B0604020202020204" pitchFamily="34" charset="0"/>
              <a:buNone/>
            </a:pPr>
            <a:endParaRPr lang="en-US" sz="1500" dirty="0">
              <a:solidFill>
                <a:schemeClr val="bg1"/>
              </a:solidFill>
              <a:latin typeface="Inter" panose="020B0502030000000004" pitchFamily="34" charset="0"/>
              <a:ea typeface="Inter" panose="020B0502030000000004" pitchFamily="34" charset="0"/>
            </a:endParaRPr>
          </a:p>
          <a:p>
            <a:pPr marL="0" indent="0">
              <a:buNone/>
            </a:pPr>
            <a:br>
              <a:rPr lang="en-US" sz="1500" dirty="0">
                <a:solidFill>
                  <a:schemeClr val="bg1"/>
                </a:solidFill>
                <a:latin typeface="Inter" panose="020B0502030000000004" pitchFamily="34" charset="0"/>
                <a:ea typeface="Inter" panose="020B0502030000000004" pitchFamily="34" charset="0"/>
              </a:rPr>
            </a:br>
            <a:endParaRPr lang="en-IN" sz="1500" dirty="0">
              <a:solidFill>
                <a:schemeClr val="bg1"/>
              </a:solidFill>
              <a:latin typeface="Inter" panose="020B0502030000000004" pitchFamily="34" charset="0"/>
              <a:ea typeface="Inter" panose="020B0502030000000004" pitchFamily="34" charset="0"/>
            </a:endParaRPr>
          </a:p>
        </p:txBody>
      </p:sp>
      <p:pic>
        <p:nvPicPr>
          <p:cNvPr id="5" name="Picture 4">
            <a:extLst>
              <a:ext uri="{FF2B5EF4-FFF2-40B4-BE49-F238E27FC236}">
                <a16:creationId xmlns:a16="http://schemas.microsoft.com/office/drawing/2014/main" id="{272B247D-9643-6BDE-4D75-CE71CD93F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8850" y="2463281"/>
            <a:ext cx="5314950" cy="250243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7876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A52D65B-0624-BF49-2786-706F755B7A0C}"/>
              </a:ext>
            </a:extLst>
          </p:cNvPr>
          <p:cNvSpPr txBox="1">
            <a:spLocks/>
          </p:cNvSpPr>
          <p:nvPr/>
        </p:nvSpPr>
        <p:spPr>
          <a:xfrm>
            <a:off x="838200" y="5890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u="sng" dirty="0">
                <a:ln w="6600">
                  <a:solidFill>
                    <a:schemeClr val="accent2"/>
                  </a:solidFill>
                  <a:prstDash val="solid"/>
                </a:ln>
                <a:solidFill>
                  <a:srgbClr val="FFFFFF"/>
                </a:solidFill>
                <a:effectLst>
                  <a:outerShdw dist="38100" dir="2700000" algn="tl" rotWithShape="0">
                    <a:schemeClr val="accent2"/>
                  </a:outerShdw>
                </a:effectLst>
                <a:latin typeface="Candara Light" panose="020E0502030303020204" pitchFamily="34" charset="0"/>
              </a:rPr>
              <a:t>Understanding the Rating aggregate, color and text</a:t>
            </a:r>
          </a:p>
        </p:txBody>
      </p:sp>
      <p:sp>
        <p:nvSpPr>
          <p:cNvPr id="6" name="Content Placeholder 2">
            <a:extLst>
              <a:ext uri="{FF2B5EF4-FFF2-40B4-BE49-F238E27FC236}">
                <a16:creationId xmlns:a16="http://schemas.microsoft.com/office/drawing/2014/main" id="{9309473B-A064-6CA9-EB33-FF19FAA7E1E1}"/>
              </a:ext>
            </a:extLst>
          </p:cNvPr>
          <p:cNvSpPr txBox="1">
            <a:spLocks/>
          </p:cNvSpPr>
          <p:nvPr/>
        </p:nvSpPr>
        <p:spPr>
          <a:xfrm>
            <a:off x="845976" y="2189409"/>
            <a:ext cx="4526901" cy="4025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solidFill>
                <a:schemeClr val="bg1"/>
              </a:solidFill>
              <a:latin typeface="Inter" panose="020B0502030000000004" pitchFamily="34" charset="0"/>
              <a:ea typeface="Inter" panose="020B0502030000000004" pitchFamily="34" charset="0"/>
            </a:endParaRPr>
          </a:p>
          <a:p>
            <a:r>
              <a:rPr lang="en-US" sz="1800" dirty="0">
                <a:solidFill>
                  <a:schemeClr val="bg1"/>
                </a:solidFill>
                <a:latin typeface="Inter" panose="020B0502030000000004" pitchFamily="34" charset="0"/>
                <a:ea typeface="Inter" panose="020B0502030000000004" pitchFamily="34" charset="0"/>
              </a:rPr>
              <a:t>0 rating is more than 2000</a:t>
            </a:r>
          </a:p>
          <a:p>
            <a:endParaRPr lang="en-US" sz="600" dirty="0">
              <a:solidFill>
                <a:schemeClr val="bg1"/>
              </a:solidFill>
              <a:latin typeface="Inter" panose="020B0502030000000004" pitchFamily="34" charset="0"/>
              <a:ea typeface="Inter" panose="020B0502030000000004" pitchFamily="34" charset="0"/>
            </a:endParaRPr>
          </a:p>
          <a:p>
            <a:r>
              <a:rPr lang="en-US" sz="1800" dirty="0">
                <a:solidFill>
                  <a:schemeClr val="bg1"/>
                </a:solidFill>
                <a:latin typeface="Inter" panose="020B0502030000000004" pitchFamily="34" charset="0"/>
                <a:ea typeface="Inter" panose="020B0502030000000004" pitchFamily="34" charset="0"/>
              </a:rPr>
              <a:t>Top rated is 4.9 rating</a:t>
            </a:r>
          </a:p>
          <a:p>
            <a:endParaRPr lang="en-US" sz="600" dirty="0">
              <a:solidFill>
                <a:schemeClr val="bg1"/>
              </a:solidFill>
              <a:latin typeface="Inter" panose="020B0502030000000004" pitchFamily="34" charset="0"/>
              <a:ea typeface="Inter" panose="020B0502030000000004" pitchFamily="34" charset="0"/>
            </a:endParaRPr>
          </a:p>
          <a:p>
            <a:r>
              <a:rPr lang="en-US" sz="1800" dirty="0">
                <a:solidFill>
                  <a:schemeClr val="bg1"/>
                </a:solidFill>
                <a:latin typeface="Inter" panose="020B0502030000000004" pitchFamily="34" charset="0"/>
                <a:ea typeface="Inter" panose="020B0502030000000004" pitchFamily="34" charset="0"/>
              </a:rPr>
              <a:t>It looks like a </a:t>
            </a:r>
            <a:r>
              <a:rPr lang="en-US" sz="1800" dirty="0" err="1">
                <a:solidFill>
                  <a:schemeClr val="bg1"/>
                </a:solidFill>
                <a:latin typeface="Inter" panose="020B0502030000000004" pitchFamily="34" charset="0"/>
                <a:ea typeface="Inter" panose="020B0502030000000004" pitchFamily="34" charset="0"/>
              </a:rPr>
              <a:t>Guasian</a:t>
            </a:r>
            <a:r>
              <a:rPr lang="en-US" sz="1800" dirty="0">
                <a:solidFill>
                  <a:schemeClr val="bg1"/>
                </a:solidFill>
                <a:latin typeface="Inter" panose="020B0502030000000004" pitchFamily="34" charset="0"/>
                <a:ea typeface="Inter" panose="020B0502030000000004" pitchFamily="34" charset="0"/>
              </a:rPr>
              <a:t> curve                                                 </a:t>
            </a:r>
            <a:r>
              <a:rPr lang="en-US" sz="1800" dirty="0" err="1">
                <a:solidFill>
                  <a:schemeClr val="bg1"/>
                </a:solidFill>
                <a:latin typeface="Inter" panose="020B0502030000000004" pitchFamily="34" charset="0"/>
                <a:ea typeface="Inter" panose="020B0502030000000004" pitchFamily="34" charset="0"/>
              </a:rPr>
              <a:t>i.e</a:t>
            </a:r>
            <a:r>
              <a:rPr lang="en-US" sz="1800" dirty="0">
                <a:solidFill>
                  <a:schemeClr val="bg1"/>
                </a:solidFill>
                <a:latin typeface="Inter" panose="020B0502030000000004" pitchFamily="34" charset="0"/>
                <a:ea typeface="Inter" panose="020B0502030000000004" pitchFamily="34" charset="0"/>
              </a:rPr>
              <a:t> Normal distribution</a:t>
            </a:r>
            <a:br>
              <a:rPr lang="en-US" sz="1800" dirty="0">
                <a:solidFill>
                  <a:schemeClr val="bg1"/>
                </a:solidFill>
                <a:latin typeface="Inter" panose="020B0502030000000004" pitchFamily="34" charset="0"/>
                <a:ea typeface="Inter" panose="020B0502030000000004" pitchFamily="34" charset="0"/>
              </a:rPr>
            </a:br>
            <a:endParaRPr lang="en-IN" sz="1800" dirty="0">
              <a:solidFill>
                <a:schemeClr val="bg1"/>
              </a:solidFill>
              <a:latin typeface="Inter" panose="020B0502030000000004" pitchFamily="34" charset="0"/>
              <a:ea typeface="Inter" panose="020B0502030000000004" pitchFamily="34" charset="0"/>
            </a:endParaRPr>
          </a:p>
        </p:txBody>
      </p:sp>
      <p:pic>
        <p:nvPicPr>
          <p:cNvPr id="2050" name="Picture 2" descr="C:\downloads\Downloads\Screenshot 2023-01-09 at 9.40.16 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820" y="2286000"/>
            <a:ext cx="7100424" cy="3011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96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rgbClr val="000000"/>
      </a:dk1>
      <a:lt1>
        <a:srgbClr val="FFFFFF"/>
      </a:lt1>
      <a:dk2>
        <a:srgbClr val="FFFFF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ood Typ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149</TotalTime>
  <Words>945</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16</vt:i4>
      </vt:variant>
    </vt:vector>
  </HeadingPairs>
  <TitlesOfParts>
    <vt:vector size="28" baseType="lpstr">
      <vt:lpstr>Arial</vt:lpstr>
      <vt:lpstr>Calibri</vt:lpstr>
      <vt:lpstr>Calibri Light</vt:lpstr>
      <vt:lpstr>Candara Light</vt:lpstr>
      <vt:lpstr>Helvetica Neue</vt:lpstr>
      <vt:lpstr>Inter</vt:lpstr>
      <vt:lpstr>Rockwell</vt:lpstr>
      <vt:lpstr>Rockwell Condensed</vt:lpstr>
      <vt:lpstr>Wingdings</vt:lpstr>
      <vt:lpstr>Office Theme</vt:lpstr>
      <vt:lpstr>1_Office Theme</vt:lpstr>
      <vt:lpstr>Wood Type</vt:lpstr>
      <vt:lpstr>          Dataset EDA</vt:lpstr>
      <vt:lpstr>PowerPoint Presentation</vt:lpstr>
      <vt:lpstr>Problem:</vt:lpstr>
      <vt:lpstr>Insights:</vt:lpstr>
      <vt:lpstr>Zomato Dataset Columns Description</vt:lpstr>
      <vt:lpstr>Top 3 Countries that uses Zomato</vt:lpstr>
      <vt:lpstr>Visualized Form:</vt:lpstr>
      <vt:lpstr>Understanding the Rating aggregate, color and text</vt:lpstr>
      <vt:lpstr>PowerPoint Presentation</vt:lpstr>
      <vt:lpstr>Let us try to understand the coverage of city:</vt:lpstr>
      <vt:lpstr>From which New Delhi Locality maximum restaurants are listed in Zomato </vt:lpstr>
      <vt:lpstr>What kind of Cuisine these highly rates resturants offer?</vt:lpstr>
      <vt:lpstr>How many of such resturants accept online delivery</vt:lpstr>
      <vt:lpstr>Rating vs Cost of dining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Himanshu Chaudhari</dc:creator>
  <cp:lastModifiedBy>Shobhit</cp:lastModifiedBy>
  <cp:revision>64</cp:revision>
  <dcterms:created xsi:type="dcterms:W3CDTF">2023-01-08T15:54:18Z</dcterms:created>
  <dcterms:modified xsi:type="dcterms:W3CDTF">2023-01-27T13:12:27Z</dcterms:modified>
</cp:coreProperties>
</file>