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753600" cy="7315200"/>
  <p:notesSz cx="6858000" cy="9144000"/>
  <p:embeddedFontLst>
    <p:embeddedFont>
      <p:font typeface="Arial Bold" panose="020B0704020202020204" pitchFamily="34" charset="0"/>
      <p:regular r:id="rId14"/>
      <p:bold r:id="rId15"/>
    </p:embeddedFont>
    <p:embeddedFont>
      <p:font typeface="Canva Sans Bold" panose="020B0604020202020204" charset="0"/>
      <p:regular r:id="rId16"/>
      <p:bold r:id="rId17"/>
    </p:embeddedFont>
    <p:embeddedFont>
      <p:font typeface="TT Rounds Condensed" panose="020B0604020202020204" charset="0"/>
      <p:regular r:id="rId18"/>
    </p:embeddedFont>
    <p:embeddedFont>
      <p:font typeface="TT Rounds Condensed Bold" panose="020B0604020202020204" charset="0"/>
      <p:regular r:id="rId19"/>
      <p:bold r:id="rId20"/>
    </p:embeddedFont>
    <p:embeddedFont>
      <p:font typeface="TT Rounds Condensed Bold Italics" panose="020B0604020202020204" charset="0"/>
      <p:regular r:id="rId21"/>
      <p:bold r:id="rId22"/>
      <p:italic r:id="rId23"/>
      <p:bold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94626" autoAdjust="0"/>
  </p:normalViewPr>
  <p:slideViewPr>
    <p:cSldViewPr>
      <p:cViewPr varScale="1">
        <p:scale>
          <a:sx n="73" d="100"/>
          <a:sy n="73" d="100"/>
        </p:scale>
        <p:origin x="1598" y="91"/>
      </p:cViewPr>
      <p:guideLst>
        <p:guide orient="horz" pos="2160"/>
        <p:guide pos="2880"/>
      </p:guideLst>
    </p:cSldViewPr>
  </p:slideViewPr>
  <p:outlineViewPr>
    <p:cViewPr>
      <p:scale>
        <a:sx n="33" d="100"/>
        <a:sy n="33" d="100"/>
      </p:scale>
      <p:origin x="0" y="0"/>
    </p:cViewPr>
  </p:outlineViewPr>
  <p:notesTextViewPr>
    <p:cViewPr>
      <p:scale>
        <a:sx n="25" d="100"/>
        <a:sy n="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24.11.2024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60675" y="512763"/>
            <a:ext cx="342265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17.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7.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17.sv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1.svg"/><Relationship Id="rId11" Type="http://schemas.openxmlformats.org/officeDocument/2006/relationships/image" Target="../media/image1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9751162" cy="7315200"/>
            <a:chOff x="0" y="0"/>
            <a:chExt cx="13001549" cy="9753600"/>
          </a:xfrm>
        </p:grpSpPr>
        <p:sp>
          <p:nvSpPr>
            <p:cNvPr id="3" name="Freeform 3"/>
            <p:cNvSpPr/>
            <p:nvPr/>
          </p:nvSpPr>
          <p:spPr>
            <a:xfrm>
              <a:off x="0" y="0"/>
              <a:ext cx="13001498" cy="9753600"/>
            </a:xfrm>
            <a:custGeom>
              <a:avLst/>
              <a:gdLst/>
              <a:ahLst/>
              <a:cxnLst/>
              <a:rect l="l" t="t" r="r" b="b"/>
              <a:pathLst>
                <a:path w="13001498" h="9753600">
                  <a:moveTo>
                    <a:pt x="0" y="0"/>
                  </a:moveTo>
                  <a:lnTo>
                    <a:pt x="13001498" y="0"/>
                  </a:lnTo>
                  <a:lnTo>
                    <a:pt x="13001498" y="9753600"/>
                  </a:lnTo>
                  <a:lnTo>
                    <a:pt x="0" y="9753600"/>
                  </a:lnTo>
                  <a:close/>
                </a:path>
              </a:pathLst>
            </a:custGeom>
            <a:solidFill>
              <a:srgbClr val="051D40"/>
            </a:solidFill>
          </p:spPr>
          <p:txBody>
            <a:bodyPr/>
            <a:lstStyle/>
            <a:p>
              <a:endParaRPr lang="en-US"/>
            </a:p>
          </p:txBody>
        </p:sp>
      </p:grpSp>
      <p:sp>
        <p:nvSpPr>
          <p:cNvPr id="4" name="TextBox 4"/>
          <p:cNvSpPr txBox="1"/>
          <p:nvPr/>
        </p:nvSpPr>
        <p:spPr>
          <a:xfrm>
            <a:off x="1313078" y="693420"/>
            <a:ext cx="7132320" cy="2202104"/>
          </a:xfrm>
          <a:prstGeom prst="rect">
            <a:avLst/>
          </a:prstGeom>
        </p:spPr>
        <p:txBody>
          <a:bodyPr lIns="0" tIns="0" rIns="0" bIns="0" rtlCol="0" anchor="t">
            <a:spAutoFit/>
          </a:bodyPr>
          <a:lstStyle/>
          <a:p>
            <a:pPr algn="ctr">
              <a:lnSpc>
                <a:spcPts val="5529"/>
              </a:lnSpc>
            </a:pPr>
            <a:r>
              <a:rPr lang="en-US" sz="5120" b="1">
                <a:solidFill>
                  <a:srgbClr val="FFFFFF"/>
                </a:solidFill>
                <a:latin typeface="Arial Bold"/>
                <a:ea typeface="Arial Bold"/>
                <a:cs typeface="Arial Bold"/>
                <a:sym typeface="Arial Bold"/>
              </a:rPr>
              <a:t>i2i Presentation</a:t>
            </a:r>
          </a:p>
          <a:p>
            <a:pPr algn="ctr">
              <a:lnSpc>
                <a:spcPts val="5529"/>
              </a:lnSpc>
            </a:pPr>
            <a:r>
              <a:rPr lang="en-US" sz="5120" b="1">
                <a:solidFill>
                  <a:srgbClr val="FFFFFF"/>
                </a:solidFill>
                <a:latin typeface="Arial Bold"/>
                <a:ea typeface="Arial Bold"/>
                <a:cs typeface="Arial Bold"/>
                <a:sym typeface="Arial Bold"/>
              </a:rPr>
              <a:t> (Pitch Deck) </a:t>
            </a:r>
          </a:p>
          <a:p>
            <a:pPr algn="ctr">
              <a:lnSpc>
                <a:spcPts val="5529"/>
              </a:lnSpc>
            </a:pPr>
            <a:r>
              <a:rPr lang="en-US" sz="5119" b="1">
                <a:solidFill>
                  <a:srgbClr val="FFFFFF"/>
                </a:solidFill>
                <a:latin typeface="Arial Bold"/>
                <a:ea typeface="Arial Bold"/>
                <a:cs typeface="Arial Bold"/>
                <a:sym typeface="Arial Bold"/>
              </a:rPr>
              <a:t>Template for Student</a:t>
            </a:r>
          </a:p>
        </p:txBody>
      </p:sp>
      <p:sp>
        <p:nvSpPr>
          <p:cNvPr id="5" name="Freeform 5"/>
          <p:cNvSpPr/>
          <p:nvPr/>
        </p:nvSpPr>
        <p:spPr>
          <a:xfrm>
            <a:off x="426609" y="593958"/>
            <a:ext cx="8897943" cy="6127284"/>
          </a:xfrm>
          <a:custGeom>
            <a:avLst/>
            <a:gdLst/>
            <a:ahLst/>
            <a:cxnLst/>
            <a:rect l="l" t="t" r="r" b="b"/>
            <a:pathLst>
              <a:path w="8897943" h="6127284">
                <a:moveTo>
                  <a:pt x="0" y="0"/>
                </a:moveTo>
                <a:lnTo>
                  <a:pt x="8897943" y="0"/>
                </a:lnTo>
                <a:lnTo>
                  <a:pt x="8897943" y="6127284"/>
                </a:lnTo>
                <a:lnTo>
                  <a:pt x="0" y="61272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3159789" y="6168933"/>
            <a:ext cx="3438898" cy="63534"/>
          </a:xfrm>
          <a:custGeom>
            <a:avLst/>
            <a:gdLst/>
            <a:ahLst/>
            <a:cxnLst/>
            <a:rect l="l" t="t" r="r" b="b"/>
            <a:pathLst>
              <a:path w="3438898" h="63534">
                <a:moveTo>
                  <a:pt x="0" y="0"/>
                </a:moveTo>
                <a:lnTo>
                  <a:pt x="3438898" y="0"/>
                </a:lnTo>
                <a:lnTo>
                  <a:pt x="3438898" y="63534"/>
                </a:lnTo>
                <a:lnTo>
                  <a:pt x="0" y="6353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7" name="Freeform 7"/>
          <p:cNvSpPr/>
          <p:nvPr/>
        </p:nvSpPr>
        <p:spPr>
          <a:xfrm>
            <a:off x="4017384" y="2895524"/>
            <a:ext cx="1723708" cy="2958020"/>
          </a:xfrm>
          <a:custGeom>
            <a:avLst/>
            <a:gdLst/>
            <a:ahLst/>
            <a:cxnLst/>
            <a:rect l="l" t="t" r="r" b="b"/>
            <a:pathLst>
              <a:path w="1723708" h="2958020">
                <a:moveTo>
                  <a:pt x="0" y="0"/>
                </a:moveTo>
                <a:lnTo>
                  <a:pt x="1723709" y="0"/>
                </a:lnTo>
                <a:lnTo>
                  <a:pt x="1723709" y="2958020"/>
                </a:lnTo>
                <a:lnTo>
                  <a:pt x="0" y="2958020"/>
                </a:lnTo>
                <a:lnTo>
                  <a:pt x="0" y="0"/>
                </a:lnTo>
                <a:close/>
              </a:path>
            </a:pathLst>
          </a:custGeom>
          <a:blipFill>
            <a:blip r:embed="rId7"/>
            <a:stretch>
              <a:fillRect l="-102939" r="-101536" b="-20593"/>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686BD"/>
        </a:solidFill>
        <a:effectLst/>
      </p:bgPr>
    </p:bg>
    <p:spTree>
      <p:nvGrpSpPr>
        <p:cNvPr id="1" name=""/>
        <p:cNvGrpSpPr/>
        <p:nvPr/>
      </p:nvGrpSpPr>
      <p:grpSpPr>
        <a:xfrm>
          <a:off x="0" y="0"/>
          <a:ext cx="0" cy="0"/>
          <a:chOff x="0" y="0"/>
          <a:chExt cx="0" cy="0"/>
        </a:xfrm>
      </p:grpSpPr>
      <p:sp>
        <p:nvSpPr>
          <p:cNvPr id="2" name="TextBox 2"/>
          <p:cNvSpPr txBox="1"/>
          <p:nvPr/>
        </p:nvSpPr>
        <p:spPr>
          <a:xfrm>
            <a:off x="1273170" y="164516"/>
            <a:ext cx="8124887" cy="1229258"/>
          </a:xfrm>
          <a:prstGeom prst="rect">
            <a:avLst/>
          </a:prstGeom>
        </p:spPr>
        <p:txBody>
          <a:bodyPr lIns="0" tIns="0" rIns="0" bIns="0" rtlCol="0" anchor="t">
            <a:spAutoFit/>
          </a:bodyPr>
          <a:lstStyle/>
          <a:p>
            <a:pPr marL="0" lvl="0" indent="0" algn="l">
              <a:lnSpc>
                <a:spcPts val="4780"/>
              </a:lnSpc>
              <a:spcBef>
                <a:spcPct val="0"/>
              </a:spcBef>
            </a:pPr>
            <a:r>
              <a:rPr lang="en-US" sz="4800" b="1" u="none" strike="noStrike" spc="44">
                <a:solidFill>
                  <a:srgbClr val="000000"/>
                </a:solidFill>
                <a:latin typeface="TT Rounds Condensed Bold"/>
                <a:ea typeface="TT Rounds Condensed Bold"/>
                <a:cs typeface="TT Rounds Condensed Bold"/>
                <a:sym typeface="TT Rounds Condensed Bold"/>
              </a:rPr>
              <a:t>Initial Funding Requirements</a:t>
            </a:r>
          </a:p>
          <a:p>
            <a:pPr marL="0" lvl="0" indent="0" algn="l">
              <a:lnSpc>
                <a:spcPts val="4780"/>
              </a:lnSpc>
              <a:spcBef>
                <a:spcPct val="0"/>
              </a:spcBef>
            </a:pPr>
            <a:endParaRPr lang="en-US" sz="4800" b="1" u="none" strike="noStrike" spc="44">
              <a:solidFill>
                <a:srgbClr val="000000"/>
              </a:solidFill>
              <a:latin typeface="TT Rounds Condensed Bold"/>
              <a:ea typeface="TT Rounds Condensed Bold"/>
              <a:cs typeface="TT Rounds Condensed Bold"/>
              <a:sym typeface="TT Rounds Condensed Bold"/>
            </a:endParaRPr>
          </a:p>
        </p:txBody>
      </p:sp>
      <p:grpSp>
        <p:nvGrpSpPr>
          <p:cNvPr id="3" name="Group 3"/>
          <p:cNvGrpSpPr/>
          <p:nvPr/>
        </p:nvGrpSpPr>
        <p:grpSpPr>
          <a:xfrm>
            <a:off x="1125179" y="2333721"/>
            <a:ext cx="7831322" cy="1362943"/>
            <a:chOff x="0" y="0"/>
            <a:chExt cx="13047029" cy="2270672"/>
          </a:xfrm>
        </p:grpSpPr>
        <p:sp>
          <p:nvSpPr>
            <p:cNvPr id="4" name="Freeform 4"/>
            <p:cNvSpPr/>
            <p:nvPr/>
          </p:nvSpPr>
          <p:spPr>
            <a:xfrm>
              <a:off x="0" y="0"/>
              <a:ext cx="13047070" cy="2270633"/>
            </a:xfrm>
            <a:custGeom>
              <a:avLst/>
              <a:gdLst/>
              <a:ahLst/>
              <a:cxnLst/>
              <a:rect l="l" t="t" r="r" b="b"/>
              <a:pathLst>
                <a:path w="13047070" h="2270633">
                  <a:moveTo>
                    <a:pt x="0" y="227076"/>
                  </a:moveTo>
                  <a:cubicBezTo>
                    <a:pt x="0" y="101600"/>
                    <a:pt x="198987" y="0"/>
                    <a:pt x="444737" y="0"/>
                  </a:cubicBezTo>
                  <a:lnTo>
                    <a:pt x="12602374" y="0"/>
                  </a:lnTo>
                  <a:cubicBezTo>
                    <a:pt x="12847875" y="0"/>
                    <a:pt x="13047070" y="101600"/>
                    <a:pt x="13047070" y="227076"/>
                  </a:cubicBezTo>
                  <a:lnTo>
                    <a:pt x="13047070" y="2043557"/>
                  </a:lnTo>
                  <a:cubicBezTo>
                    <a:pt x="13047070" y="2168906"/>
                    <a:pt x="12848123" y="2270633"/>
                    <a:pt x="12602374" y="2270633"/>
                  </a:cubicBezTo>
                  <a:lnTo>
                    <a:pt x="444737" y="2270633"/>
                  </a:lnTo>
                  <a:cubicBezTo>
                    <a:pt x="198987" y="2270633"/>
                    <a:pt x="0" y="2169033"/>
                    <a:pt x="0" y="2043557"/>
                  </a:cubicBezTo>
                  <a:close/>
                </a:path>
              </a:pathLst>
            </a:custGeom>
            <a:solidFill>
              <a:srgbClr val="E2F4EC"/>
            </a:solidFill>
          </p:spPr>
          <p:txBody>
            <a:bodyPr/>
            <a:lstStyle/>
            <a:p>
              <a:endParaRPr lang="en-US"/>
            </a:p>
          </p:txBody>
        </p:sp>
      </p:grpSp>
      <p:grpSp>
        <p:nvGrpSpPr>
          <p:cNvPr id="5" name="Group 5"/>
          <p:cNvGrpSpPr/>
          <p:nvPr/>
        </p:nvGrpSpPr>
        <p:grpSpPr>
          <a:xfrm>
            <a:off x="1311662" y="2629542"/>
            <a:ext cx="771302" cy="771302"/>
            <a:chOff x="0" y="0"/>
            <a:chExt cx="1284993" cy="1284993"/>
          </a:xfrm>
        </p:grpSpPr>
        <p:sp>
          <p:nvSpPr>
            <p:cNvPr id="6" name="Freeform 6"/>
            <p:cNvSpPr/>
            <p:nvPr/>
          </p:nvSpPr>
          <p:spPr>
            <a:xfrm>
              <a:off x="18034" y="18034"/>
              <a:ext cx="1248918" cy="1248918"/>
            </a:xfrm>
            <a:custGeom>
              <a:avLst/>
              <a:gdLst/>
              <a:ahLst/>
              <a:cxnLst/>
              <a:rect l="l" t="t" r="r" b="b"/>
              <a:pathLst>
                <a:path w="1248918" h="1248918">
                  <a:moveTo>
                    <a:pt x="0" y="0"/>
                  </a:moveTo>
                  <a:lnTo>
                    <a:pt x="1248918" y="0"/>
                  </a:lnTo>
                  <a:lnTo>
                    <a:pt x="1248918" y="1248918"/>
                  </a:lnTo>
                  <a:lnTo>
                    <a:pt x="0" y="1248918"/>
                  </a:lnTo>
                  <a:close/>
                </a:path>
              </a:pathLst>
            </a:custGeom>
            <a:blipFill>
              <a:blip r:embed="rId3"/>
              <a:stretch>
                <a:fillRect l="-1443" t="-1443" r="-1444" b="-1444"/>
              </a:stretch>
            </a:blipFill>
          </p:spPr>
          <p:txBody>
            <a:bodyPr/>
            <a:lstStyle/>
            <a:p>
              <a:endParaRPr lang="en-US"/>
            </a:p>
          </p:txBody>
        </p:sp>
        <p:sp>
          <p:nvSpPr>
            <p:cNvPr id="7" name="Freeform 7"/>
            <p:cNvSpPr/>
            <p:nvPr/>
          </p:nvSpPr>
          <p:spPr>
            <a:xfrm>
              <a:off x="0" y="0"/>
              <a:ext cx="1284986" cy="1284986"/>
            </a:xfrm>
            <a:custGeom>
              <a:avLst/>
              <a:gdLst/>
              <a:ahLst/>
              <a:cxnLst/>
              <a:rect l="l" t="t" r="r" b="b"/>
              <a:pathLst>
                <a:path w="1284986" h="1284986">
                  <a:moveTo>
                    <a:pt x="18034" y="0"/>
                  </a:moveTo>
                  <a:lnTo>
                    <a:pt x="1266952" y="0"/>
                  </a:lnTo>
                  <a:cubicBezTo>
                    <a:pt x="1276985" y="0"/>
                    <a:pt x="1284986" y="8128"/>
                    <a:pt x="1284986" y="18034"/>
                  </a:cubicBezTo>
                  <a:lnTo>
                    <a:pt x="1284986" y="1266952"/>
                  </a:lnTo>
                  <a:cubicBezTo>
                    <a:pt x="1284986" y="1276985"/>
                    <a:pt x="1276858" y="1284986"/>
                    <a:pt x="1266952" y="1284986"/>
                  </a:cubicBezTo>
                  <a:lnTo>
                    <a:pt x="18034" y="1284986"/>
                  </a:lnTo>
                  <a:cubicBezTo>
                    <a:pt x="8001" y="1284986"/>
                    <a:pt x="0" y="1276858"/>
                    <a:pt x="0" y="1266952"/>
                  </a:cubicBezTo>
                  <a:lnTo>
                    <a:pt x="0" y="18034"/>
                  </a:lnTo>
                  <a:cubicBezTo>
                    <a:pt x="0" y="8128"/>
                    <a:pt x="8128" y="0"/>
                    <a:pt x="18034" y="0"/>
                  </a:cubicBezTo>
                  <a:moveTo>
                    <a:pt x="18034" y="36068"/>
                  </a:moveTo>
                  <a:lnTo>
                    <a:pt x="18034" y="18034"/>
                  </a:lnTo>
                  <a:lnTo>
                    <a:pt x="36068" y="18034"/>
                  </a:lnTo>
                  <a:lnTo>
                    <a:pt x="36068" y="1266952"/>
                  </a:lnTo>
                  <a:lnTo>
                    <a:pt x="18034" y="1266952"/>
                  </a:lnTo>
                  <a:lnTo>
                    <a:pt x="18034" y="1248918"/>
                  </a:lnTo>
                  <a:lnTo>
                    <a:pt x="1266952" y="1248918"/>
                  </a:lnTo>
                  <a:lnTo>
                    <a:pt x="1266952" y="1266952"/>
                  </a:lnTo>
                  <a:lnTo>
                    <a:pt x="1248918" y="1266952"/>
                  </a:lnTo>
                  <a:lnTo>
                    <a:pt x="1248918" y="18034"/>
                  </a:lnTo>
                  <a:lnTo>
                    <a:pt x="1266952" y="18034"/>
                  </a:lnTo>
                  <a:lnTo>
                    <a:pt x="1266952" y="36068"/>
                  </a:lnTo>
                  <a:lnTo>
                    <a:pt x="18034" y="36068"/>
                  </a:lnTo>
                  <a:close/>
                </a:path>
              </a:pathLst>
            </a:custGeom>
            <a:solidFill>
              <a:srgbClr val="FFFFFF"/>
            </a:solidFill>
          </p:spPr>
          <p:txBody>
            <a:bodyPr/>
            <a:lstStyle/>
            <a:p>
              <a:endParaRPr lang="en-US"/>
            </a:p>
          </p:txBody>
        </p:sp>
      </p:grpSp>
      <p:sp>
        <p:nvSpPr>
          <p:cNvPr id="8" name="TextBox 8"/>
          <p:cNvSpPr txBox="1"/>
          <p:nvPr/>
        </p:nvSpPr>
        <p:spPr>
          <a:xfrm>
            <a:off x="2466960" y="2426785"/>
            <a:ext cx="2162026" cy="1138715"/>
          </a:xfrm>
          <a:prstGeom prst="rect">
            <a:avLst/>
          </a:prstGeom>
        </p:spPr>
        <p:txBody>
          <a:bodyPr lIns="0" tIns="0" rIns="0" bIns="0" rtlCol="0" anchor="t">
            <a:spAutoFit/>
          </a:bodyPr>
          <a:lstStyle/>
          <a:p>
            <a:pPr algn="l">
              <a:lnSpc>
                <a:spcPts val="2151"/>
              </a:lnSpc>
            </a:pPr>
            <a:r>
              <a:rPr lang="en-US" sz="1792" dirty="0">
                <a:solidFill>
                  <a:srgbClr val="000000"/>
                </a:solidFill>
                <a:latin typeface="Arial"/>
                <a:ea typeface="Arial"/>
                <a:cs typeface="Arial"/>
                <a:sym typeface="Arial"/>
              </a:rPr>
              <a:t>Outline the funding needed to move from idea to prototype.</a:t>
            </a:r>
          </a:p>
        </p:txBody>
      </p:sp>
      <p:grpSp>
        <p:nvGrpSpPr>
          <p:cNvPr id="9" name="Group 9"/>
          <p:cNvGrpSpPr/>
          <p:nvPr/>
        </p:nvGrpSpPr>
        <p:grpSpPr>
          <a:xfrm>
            <a:off x="1125179" y="4037401"/>
            <a:ext cx="7831322" cy="1362943"/>
            <a:chOff x="0" y="0"/>
            <a:chExt cx="13047029" cy="2270672"/>
          </a:xfrm>
        </p:grpSpPr>
        <p:sp>
          <p:nvSpPr>
            <p:cNvPr id="10" name="Freeform 10"/>
            <p:cNvSpPr/>
            <p:nvPr/>
          </p:nvSpPr>
          <p:spPr>
            <a:xfrm>
              <a:off x="0" y="0"/>
              <a:ext cx="13047070" cy="2270633"/>
            </a:xfrm>
            <a:custGeom>
              <a:avLst/>
              <a:gdLst/>
              <a:ahLst/>
              <a:cxnLst/>
              <a:rect l="l" t="t" r="r" b="b"/>
              <a:pathLst>
                <a:path w="13047070" h="2270633">
                  <a:moveTo>
                    <a:pt x="0" y="227076"/>
                  </a:moveTo>
                  <a:cubicBezTo>
                    <a:pt x="0" y="101600"/>
                    <a:pt x="198987" y="0"/>
                    <a:pt x="444737" y="0"/>
                  </a:cubicBezTo>
                  <a:lnTo>
                    <a:pt x="12602374" y="0"/>
                  </a:lnTo>
                  <a:cubicBezTo>
                    <a:pt x="12847875" y="0"/>
                    <a:pt x="13047070" y="101600"/>
                    <a:pt x="13047070" y="227076"/>
                  </a:cubicBezTo>
                  <a:lnTo>
                    <a:pt x="13047070" y="2043557"/>
                  </a:lnTo>
                  <a:cubicBezTo>
                    <a:pt x="13047070" y="2168906"/>
                    <a:pt x="12848123" y="2270633"/>
                    <a:pt x="12602374" y="2270633"/>
                  </a:cubicBezTo>
                  <a:lnTo>
                    <a:pt x="444737" y="2270633"/>
                  </a:lnTo>
                  <a:cubicBezTo>
                    <a:pt x="198987" y="2270633"/>
                    <a:pt x="0" y="2169033"/>
                    <a:pt x="0" y="2043557"/>
                  </a:cubicBezTo>
                  <a:close/>
                </a:path>
              </a:pathLst>
            </a:custGeom>
            <a:solidFill>
              <a:srgbClr val="E2F4EC"/>
            </a:solidFill>
          </p:spPr>
          <p:txBody>
            <a:bodyPr/>
            <a:lstStyle/>
            <a:p>
              <a:endParaRPr lang="en-US"/>
            </a:p>
          </p:txBody>
        </p:sp>
      </p:grpSp>
      <p:grpSp>
        <p:nvGrpSpPr>
          <p:cNvPr id="11" name="Group 11"/>
          <p:cNvGrpSpPr/>
          <p:nvPr/>
        </p:nvGrpSpPr>
        <p:grpSpPr>
          <a:xfrm>
            <a:off x="1311662" y="4333221"/>
            <a:ext cx="771302" cy="771302"/>
            <a:chOff x="0" y="0"/>
            <a:chExt cx="1284993" cy="1284993"/>
          </a:xfrm>
        </p:grpSpPr>
        <p:sp>
          <p:nvSpPr>
            <p:cNvPr id="12" name="Freeform 12"/>
            <p:cNvSpPr/>
            <p:nvPr/>
          </p:nvSpPr>
          <p:spPr>
            <a:xfrm>
              <a:off x="18034" y="18034"/>
              <a:ext cx="1248918" cy="1248918"/>
            </a:xfrm>
            <a:custGeom>
              <a:avLst/>
              <a:gdLst/>
              <a:ahLst/>
              <a:cxnLst/>
              <a:rect l="l" t="t" r="r" b="b"/>
              <a:pathLst>
                <a:path w="1248918" h="1248918">
                  <a:moveTo>
                    <a:pt x="0" y="0"/>
                  </a:moveTo>
                  <a:lnTo>
                    <a:pt x="1248918" y="0"/>
                  </a:lnTo>
                  <a:lnTo>
                    <a:pt x="1248918" y="1248918"/>
                  </a:lnTo>
                  <a:lnTo>
                    <a:pt x="0" y="1248918"/>
                  </a:lnTo>
                  <a:close/>
                </a:path>
              </a:pathLst>
            </a:custGeom>
            <a:blipFill>
              <a:blip r:embed="rId4"/>
              <a:stretch>
                <a:fillRect l="-1443" t="-1443" r="-1444" b="-1444"/>
              </a:stretch>
            </a:blipFill>
          </p:spPr>
          <p:txBody>
            <a:bodyPr/>
            <a:lstStyle/>
            <a:p>
              <a:endParaRPr lang="en-US"/>
            </a:p>
          </p:txBody>
        </p:sp>
        <p:sp>
          <p:nvSpPr>
            <p:cNvPr id="13" name="Freeform 13"/>
            <p:cNvSpPr/>
            <p:nvPr/>
          </p:nvSpPr>
          <p:spPr>
            <a:xfrm>
              <a:off x="0" y="0"/>
              <a:ext cx="1284986" cy="1284986"/>
            </a:xfrm>
            <a:custGeom>
              <a:avLst/>
              <a:gdLst/>
              <a:ahLst/>
              <a:cxnLst/>
              <a:rect l="l" t="t" r="r" b="b"/>
              <a:pathLst>
                <a:path w="1284986" h="1284986">
                  <a:moveTo>
                    <a:pt x="18034" y="0"/>
                  </a:moveTo>
                  <a:lnTo>
                    <a:pt x="1266952" y="0"/>
                  </a:lnTo>
                  <a:cubicBezTo>
                    <a:pt x="1276985" y="0"/>
                    <a:pt x="1284986" y="8128"/>
                    <a:pt x="1284986" y="18034"/>
                  </a:cubicBezTo>
                  <a:lnTo>
                    <a:pt x="1284986" y="1266952"/>
                  </a:lnTo>
                  <a:cubicBezTo>
                    <a:pt x="1284986" y="1276985"/>
                    <a:pt x="1276858" y="1284986"/>
                    <a:pt x="1266952" y="1284986"/>
                  </a:cubicBezTo>
                  <a:lnTo>
                    <a:pt x="18034" y="1284986"/>
                  </a:lnTo>
                  <a:cubicBezTo>
                    <a:pt x="8001" y="1284986"/>
                    <a:pt x="0" y="1276858"/>
                    <a:pt x="0" y="1266952"/>
                  </a:cubicBezTo>
                  <a:lnTo>
                    <a:pt x="0" y="18034"/>
                  </a:lnTo>
                  <a:cubicBezTo>
                    <a:pt x="0" y="8128"/>
                    <a:pt x="8128" y="0"/>
                    <a:pt x="18034" y="0"/>
                  </a:cubicBezTo>
                  <a:moveTo>
                    <a:pt x="18034" y="36068"/>
                  </a:moveTo>
                  <a:lnTo>
                    <a:pt x="18034" y="18034"/>
                  </a:lnTo>
                  <a:lnTo>
                    <a:pt x="36068" y="18034"/>
                  </a:lnTo>
                  <a:lnTo>
                    <a:pt x="36068" y="1266952"/>
                  </a:lnTo>
                  <a:lnTo>
                    <a:pt x="18034" y="1266952"/>
                  </a:lnTo>
                  <a:lnTo>
                    <a:pt x="18034" y="1248918"/>
                  </a:lnTo>
                  <a:lnTo>
                    <a:pt x="1266952" y="1248918"/>
                  </a:lnTo>
                  <a:lnTo>
                    <a:pt x="1266952" y="1266952"/>
                  </a:lnTo>
                  <a:lnTo>
                    <a:pt x="1248918" y="1266952"/>
                  </a:lnTo>
                  <a:lnTo>
                    <a:pt x="1248918" y="18034"/>
                  </a:lnTo>
                  <a:lnTo>
                    <a:pt x="1266952" y="18034"/>
                  </a:lnTo>
                  <a:lnTo>
                    <a:pt x="1266952" y="36068"/>
                  </a:lnTo>
                  <a:lnTo>
                    <a:pt x="18034" y="36068"/>
                  </a:lnTo>
                  <a:close/>
                </a:path>
              </a:pathLst>
            </a:custGeom>
            <a:solidFill>
              <a:srgbClr val="FFFFFF"/>
            </a:solidFill>
          </p:spPr>
          <p:txBody>
            <a:bodyPr/>
            <a:lstStyle/>
            <a:p>
              <a:endParaRPr lang="en-US"/>
            </a:p>
          </p:txBody>
        </p:sp>
      </p:grpSp>
      <p:sp>
        <p:nvSpPr>
          <p:cNvPr id="14" name="TextBox 14"/>
          <p:cNvSpPr txBox="1"/>
          <p:nvPr/>
        </p:nvSpPr>
        <p:spPr>
          <a:xfrm>
            <a:off x="2466960" y="4130465"/>
            <a:ext cx="2162026" cy="1138715"/>
          </a:xfrm>
          <a:prstGeom prst="rect">
            <a:avLst/>
          </a:prstGeom>
        </p:spPr>
        <p:txBody>
          <a:bodyPr lIns="0" tIns="0" rIns="0" bIns="0" rtlCol="0" anchor="t">
            <a:spAutoFit/>
          </a:bodyPr>
          <a:lstStyle/>
          <a:p>
            <a:pPr algn="l">
              <a:lnSpc>
                <a:spcPts val="2151"/>
              </a:lnSpc>
            </a:pPr>
            <a:r>
              <a:rPr lang="en-US" sz="1792">
                <a:solidFill>
                  <a:srgbClr val="000000"/>
                </a:solidFill>
                <a:latin typeface="Arial"/>
                <a:ea typeface="Arial"/>
                <a:cs typeface="Arial"/>
                <a:sym typeface="Arial"/>
              </a:rPr>
              <a:t>Specify how the funds will be used </a:t>
            </a:r>
          </a:p>
        </p:txBody>
      </p:sp>
      <p:grpSp>
        <p:nvGrpSpPr>
          <p:cNvPr id="15" name="Group 15"/>
          <p:cNvGrpSpPr/>
          <p:nvPr/>
        </p:nvGrpSpPr>
        <p:grpSpPr>
          <a:xfrm>
            <a:off x="1125179" y="5741080"/>
            <a:ext cx="7831322" cy="1362943"/>
            <a:chOff x="0" y="0"/>
            <a:chExt cx="13047029" cy="2270672"/>
          </a:xfrm>
        </p:grpSpPr>
        <p:sp>
          <p:nvSpPr>
            <p:cNvPr id="16" name="Freeform 16"/>
            <p:cNvSpPr/>
            <p:nvPr/>
          </p:nvSpPr>
          <p:spPr>
            <a:xfrm>
              <a:off x="0" y="0"/>
              <a:ext cx="13047070" cy="2270633"/>
            </a:xfrm>
            <a:custGeom>
              <a:avLst/>
              <a:gdLst/>
              <a:ahLst/>
              <a:cxnLst/>
              <a:rect l="l" t="t" r="r" b="b"/>
              <a:pathLst>
                <a:path w="13047070" h="2270633">
                  <a:moveTo>
                    <a:pt x="0" y="227076"/>
                  </a:moveTo>
                  <a:cubicBezTo>
                    <a:pt x="0" y="101600"/>
                    <a:pt x="198987" y="0"/>
                    <a:pt x="444737" y="0"/>
                  </a:cubicBezTo>
                  <a:lnTo>
                    <a:pt x="12602374" y="0"/>
                  </a:lnTo>
                  <a:cubicBezTo>
                    <a:pt x="12847875" y="0"/>
                    <a:pt x="13047070" y="101600"/>
                    <a:pt x="13047070" y="227076"/>
                  </a:cubicBezTo>
                  <a:lnTo>
                    <a:pt x="13047070" y="2043557"/>
                  </a:lnTo>
                  <a:cubicBezTo>
                    <a:pt x="13047070" y="2168906"/>
                    <a:pt x="12848123" y="2270633"/>
                    <a:pt x="12602374" y="2270633"/>
                  </a:cubicBezTo>
                  <a:lnTo>
                    <a:pt x="444737" y="2270633"/>
                  </a:lnTo>
                  <a:cubicBezTo>
                    <a:pt x="198987" y="2270633"/>
                    <a:pt x="0" y="2169033"/>
                    <a:pt x="0" y="2043557"/>
                  </a:cubicBezTo>
                  <a:close/>
                </a:path>
              </a:pathLst>
            </a:custGeom>
            <a:solidFill>
              <a:srgbClr val="E2F4EC"/>
            </a:solidFill>
          </p:spPr>
          <p:txBody>
            <a:bodyPr/>
            <a:lstStyle/>
            <a:p>
              <a:endParaRPr lang="en-US"/>
            </a:p>
          </p:txBody>
        </p:sp>
      </p:grpSp>
      <p:grpSp>
        <p:nvGrpSpPr>
          <p:cNvPr id="17" name="Group 17"/>
          <p:cNvGrpSpPr/>
          <p:nvPr/>
        </p:nvGrpSpPr>
        <p:grpSpPr>
          <a:xfrm>
            <a:off x="1285963" y="6040188"/>
            <a:ext cx="771302" cy="771302"/>
            <a:chOff x="0" y="0"/>
            <a:chExt cx="1284993" cy="1284993"/>
          </a:xfrm>
        </p:grpSpPr>
        <p:sp>
          <p:nvSpPr>
            <p:cNvPr id="18" name="Freeform 18"/>
            <p:cNvSpPr/>
            <p:nvPr/>
          </p:nvSpPr>
          <p:spPr>
            <a:xfrm>
              <a:off x="18034" y="18034"/>
              <a:ext cx="1248918" cy="1248918"/>
            </a:xfrm>
            <a:custGeom>
              <a:avLst/>
              <a:gdLst/>
              <a:ahLst/>
              <a:cxnLst/>
              <a:rect l="l" t="t" r="r" b="b"/>
              <a:pathLst>
                <a:path w="1248918" h="1248918">
                  <a:moveTo>
                    <a:pt x="0" y="0"/>
                  </a:moveTo>
                  <a:lnTo>
                    <a:pt x="1248918" y="0"/>
                  </a:lnTo>
                  <a:lnTo>
                    <a:pt x="1248918" y="1248918"/>
                  </a:lnTo>
                  <a:lnTo>
                    <a:pt x="0" y="1248918"/>
                  </a:lnTo>
                  <a:close/>
                </a:path>
              </a:pathLst>
            </a:custGeom>
            <a:blipFill>
              <a:blip r:embed="rId5"/>
              <a:stretch>
                <a:fillRect l="-1443" t="-1443" r="-1444" b="-1444"/>
              </a:stretch>
            </a:blipFill>
          </p:spPr>
          <p:txBody>
            <a:bodyPr/>
            <a:lstStyle/>
            <a:p>
              <a:endParaRPr lang="en-US"/>
            </a:p>
          </p:txBody>
        </p:sp>
        <p:sp>
          <p:nvSpPr>
            <p:cNvPr id="19" name="Freeform 19"/>
            <p:cNvSpPr/>
            <p:nvPr/>
          </p:nvSpPr>
          <p:spPr>
            <a:xfrm>
              <a:off x="0" y="0"/>
              <a:ext cx="1284986" cy="1284986"/>
            </a:xfrm>
            <a:custGeom>
              <a:avLst/>
              <a:gdLst/>
              <a:ahLst/>
              <a:cxnLst/>
              <a:rect l="l" t="t" r="r" b="b"/>
              <a:pathLst>
                <a:path w="1284986" h="1284986">
                  <a:moveTo>
                    <a:pt x="18034" y="0"/>
                  </a:moveTo>
                  <a:lnTo>
                    <a:pt x="1266952" y="0"/>
                  </a:lnTo>
                  <a:cubicBezTo>
                    <a:pt x="1276985" y="0"/>
                    <a:pt x="1284986" y="8128"/>
                    <a:pt x="1284986" y="18034"/>
                  </a:cubicBezTo>
                  <a:lnTo>
                    <a:pt x="1284986" y="1266952"/>
                  </a:lnTo>
                  <a:cubicBezTo>
                    <a:pt x="1284986" y="1276985"/>
                    <a:pt x="1276858" y="1284986"/>
                    <a:pt x="1266952" y="1284986"/>
                  </a:cubicBezTo>
                  <a:lnTo>
                    <a:pt x="18034" y="1284986"/>
                  </a:lnTo>
                  <a:cubicBezTo>
                    <a:pt x="8001" y="1284986"/>
                    <a:pt x="0" y="1276858"/>
                    <a:pt x="0" y="1266952"/>
                  </a:cubicBezTo>
                  <a:lnTo>
                    <a:pt x="0" y="18034"/>
                  </a:lnTo>
                  <a:cubicBezTo>
                    <a:pt x="0" y="8128"/>
                    <a:pt x="8128" y="0"/>
                    <a:pt x="18034" y="0"/>
                  </a:cubicBezTo>
                  <a:moveTo>
                    <a:pt x="18034" y="36068"/>
                  </a:moveTo>
                  <a:lnTo>
                    <a:pt x="18034" y="18034"/>
                  </a:lnTo>
                  <a:lnTo>
                    <a:pt x="36068" y="18034"/>
                  </a:lnTo>
                  <a:lnTo>
                    <a:pt x="36068" y="1266952"/>
                  </a:lnTo>
                  <a:lnTo>
                    <a:pt x="18034" y="1266952"/>
                  </a:lnTo>
                  <a:lnTo>
                    <a:pt x="18034" y="1248918"/>
                  </a:lnTo>
                  <a:lnTo>
                    <a:pt x="1266952" y="1248918"/>
                  </a:lnTo>
                  <a:lnTo>
                    <a:pt x="1266952" y="1266952"/>
                  </a:lnTo>
                  <a:lnTo>
                    <a:pt x="1248918" y="1266952"/>
                  </a:lnTo>
                  <a:lnTo>
                    <a:pt x="1248918" y="18034"/>
                  </a:lnTo>
                  <a:lnTo>
                    <a:pt x="1266952" y="18034"/>
                  </a:lnTo>
                  <a:lnTo>
                    <a:pt x="1266952" y="36068"/>
                  </a:lnTo>
                  <a:lnTo>
                    <a:pt x="18034" y="36068"/>
                  </a:lnTo>
                  <a:close/>
                </a:path>
              </a:pathLst>
            </a:custGeom>
            <a:solidFill>
              <a:srgbClr val="FFFFFF"/>
            </a:solidFill>
          </p:spPr>
          <p:txBody>
            <a:bodyPr/>
            <a:lstStyle/>
            <a:p>
              <a:endParaRPr lang="en-US"/>
            </a:p>
          </p:txBody>
        </p:sp>
      </p:grpSp>
      <p:sp>
        <p:nvSpPr>
          <p:cNvPr id="20" name="TextBox 20"/>
          <p:cNvSpPr txBox="1"/>
          <p:nvPr/>
        </p:nvSpPr>
        <p:spPr>
          <a:xfrm>
            <a:off x="2466960" y="5917134"/>
            <a:ext cx="2162026" cy="1138715"/>
          </a:xfrm>
          <a:prstGeom prst="rect">
            <a:avLst/>
          </a:prstGeom>
        </p:spPr>
        <p:txBody>
          <a:bodyPr lIns="0" tIns="0" rIns="0" bIns="0" rtlCol="0" anchor="t">
            <a:spAutoFit/>
          </a:bodyPr>
          <a:lstStyle/>
          <a:p>
            <a:pPr algn="l">
              <a:lnSpc>
                <a:spcPts val="2151"/>
              </a:lnSpc>
            </a:pPr>
            <a:r>
              <a:rPr lang="en-US" sz="1792">
                <a:solidFill>
                  <a:srgbClr val="000000"/>
                </a:solidFill>
                <a:latin typeface="Arial"/>
                <a:ea typeface="Arial"/>
                <a:cs typeface="Arial"/>
                <a:sym typeface="Arial"/>
              </a:rPr>
              <a:t>Include any existing funding and sources.</a:t>
            </a:r>
          </a:p>
        </p:txBody>
      </p:sp>
      <p:sp>
        <p:nvSpPr>
          <p:cNvPr id="21" name="Freeform 21"/>
          <p:cNvSpPr/>
          <p:nvPr/>
        </p:nvSpPr>
        <p:spPr>
          <a:xfrm>
            <a:off x="849162" y="1014177"/>
            <a:ext cx="8383355" cy="63534"/>
          </a:xfrm>
          <a:custGeom>
            <a:avLst/>
            <a:gdLst/>
            <a:ahLst/>
            <a:cxnLst/>
            <a:rect l="l" t="t" r="r" b="b"/>
            <a:pathLst>
              <a:path w="8383355" h="63534">
                <a:moveTo>
                  <a:pt x="0" y="0"/>
                </a:moveTo>
                <a:lnTo>
                  <a:pt x="8383355" y="0"/>
                </a:lnTo>
                <a:lnTo>
                  <a:pt x="8383355" y="63534"/>
                </a:lnTo>
                <a:lnTo>
                  <a:pt x="0" y="6353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2" name="TextBox 22"/>
          <p:cNvSpPr txBox="1"/>
          <p:nvPr/>
        </p:nvSpPr>
        <p:spPr>
          <a:xfrm>
            <a:off x="563324" y="1106485"/>
            <a:ext cx="2984649" cy="580390"/>
          </a:xfrm>
          <a:prstGeom prst="rect">
            <a:avLst/>
          </a:prstGeom>
        </p:spPr>
        <p:txBody>
          <a:bodyPr lIns="0" tIns="0" rIns="0" bIns="0" rtlCol="0" anchor="t">
            <a:spAutoFit/>
          </a:bodyPr>
          <a:lstStyle/>
          <a:p>
            <a:pPr algn="ctr">
              <a:lnSpc>
                <a:spcPts val="4759"/>
              </a:lnSpc>
            </a:pPr>
            <a:r>
              <a:rPr lang="en-US" sz="3399" b="1">
                <a:solidFill>
                  <a:srgbClr val="FFFFFF"/>
                </a:solidFill>
                <a:latin typeface="Canva Sans Bold"/>
                <a:ea typeface="Canva Sans Bold"/>
                <a:cs typeface="Canva Sans Bold"/>
                <a:sym typeface="Canva Sans Bold"/>
              </a:rPr>
              <a:t>CONTENT:</a:t>
            </a:r>
          </a:p>
        </p:txBody>
      </p:sp>
      <p:sp>
        <p:nvSpPr>
          <p:cNvPr id="23" name="TextBox 23"/>
          <p:cNvSpPr txBox="1"/>
          <p:nvPr/>
        </p:nvSpPr>
        <p:spPr>
          <a:xfrm>
            <a:off x="1344501" y="1620200"/>
            <a:ext cx="7392677" cy="580390"/>
          </a:xfrm>
          <a:prstGeom prst="rect">
            <a:avLst/>
          </a:prstGeom>
        </p:spPr>
        <p:txBody>
          <a:bodyPr lIns="0" tIns="0" rIns="0" bIns="0" rtlCol="0" anchor="t">
            <a:spAutoFit/>
          </a:bodyPr>
          <a:lstStyle/>
          <a:p>
            <a:pPr algn="ctr">
              <a:lnSpc>
                <a:spcPts val="4759"/>
              </a:lnSpc>
            </a:pPr>
            <a:r>
              <a:rPr lang="en-US" sz="3399" b="1" dirty="0">
                <a:solidFill>
                  <a:srgbClr val="000000"/>
                </a:solidFill>
                <a:latin typeface="Canva Sans Bold"/>
                <a:ea typeface="Canva Sans Bold"/>
                <a:cs typeface="Canva Sans Bold"/>
                <a:sym typeface="Canva Sans Bold"/>
              </a:rPr>
              <a:t>NEED A MENTOR ? :- YES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686BD"/>
        </a:solidFill>
        <a:effectLst/>
      </p:bgPr>
    </p:bg>
    <p:spTree>
      <p:nvGrpSpPr>
        <p:cNvPr id="1" name=""/>
        <p:cNvGrpSpPr/>
        <p:nvPr/>
      </p:nvGrpSpPr>
      <p:grpSpPr>
        <a:xfrm>
          <a:off x="0" y="0"/>
          <a:ext cx="0" cy="0"/>
          <a:chOff x="0" y="0"/>
          <a:chExt cx="0" cy="0"/>
        </a:xfrm>
      </p:grpSpPr>
      <p:sp>
        <p:nvSpPr>
          <p:cNvPr id="2" name="TextBox 2"/>
          <p:cNvSpPr txBox="1"/>
          <p:nvPr/>
        </p:nvSpPr>
        <p:spPr>
          <a:xfrm>
            <a:off x="1676401" y="2288778"/>
            <a:ext cx="6363036" cy="1396339"/>
          </a:xfrm>
          <a:prstGeom prst="rect">
            <a:avLst/>
          </a:prstGeom>
        </p:spPr>
        <p:txBody>
          <a:bodyPr wrap="square" lIns="0" tIns="0" rIns="0" bIns="0" rtlCol="0" anchor="t">
            <a:spAutoFit/>
          </a:bodyPr>
          <a:lstStyle/>
          <a:p>
            <a:pPr algn="l">
              <a:lnSpc>
                <a:spcPts val="5345"/>
              </a:lnSpc>
            </a:pPr>
            <a:r>
              <a:rPr lang="en-US" sz="5366" spc="50" dirty="0">
                <a:solidFill>
                  <a:srgbClr val="000000"/>
                </a:solidFill>
                <a:latin typeface="TT Rounds Condensed"/>
                <a:ea typeface="TT Rounds Condensed"/>
                <a:cs typeface="TT Rounds Condensed"/>
                <a:sym typeface="TT Rounds Condensed"/>
              </a:rPr>
              <a:t>Best of Luck ……….</a:t>
            </a:r>
          </a:p>
          <a:p>
            <a:pPr algn="l">
              <a:lnSpc>
                <a:spcPts val="5345"/>
              </a:lnSpc>
            </a:pPr>
            <a:endParaRPr lang="en-US" sz="5366" spc="50" dirty="0">
              <a:solidFill>
                <a:srgbClr val="000000"/>
              </a:solidFill>
              <a:latin typeface="TT Rounds Condensed"/>
              <a:ea typeface="TT Rounds Condensed"/>
              <a:cs typeface="TT Rounds Condensed"/>
              <a:sym typeface="TT Rounds Condensed"/>
            </a:endParaRPr>
          </a:p>
        </p:txBody>
      </p:sp>
      <p:sp>
        <p:nvSpPr>
          <p:cNvPr id="3" name="TextBox 3"/>
          <p:cNvSpPr txBox="1"/>
          <p:nvPr/>
        </p:nvSpPr>
        <p:spPr>
          <a:xfrm>
            <a:off x="488480" y="3124200"/>
            <a:ext cx="8776640" cy="2926650"/>
          </a:xfrm>
          <a:prstGeom prst="rect">
            <a:avLst/>
          </a:prstGeom>
        </p:spPr>
        <p:txBody>
          <a:bodyPr lIns="0" tIns="0" rIns="0" bIns="0" rtlCol="0" anchor="t">
            <a:spAutoFit/>
          </a:bodyPr>
          <a:lstStyle/>
          <a:p>
            <a:pPr algn="ctr">
              <a:lnSpc>
                <a:spcPts val="3399"/>
              </a:lnSpc>
            </a:pPr>
            <a:r>
              <a:rPr lang="en-US" sz="3413" b="1" i="1" spc="31" dirty="0">
                <a:solidFill>
                  <a:srgbClr val="FFFFFF"/>
                </a:solidFill>
                <a:latin typeface="TT Rounds Condensed Bold Italics"/>
                <a:ea typeface="TT Rounds Condensed Bold Italics"/>
                <a:cs typeface="TT Rounds Condensed Bold Italics"/>
                <a:sym typeface="TT Rounds Condensed Bold Italics"/>
              </a:rPr>
              <a:t>“ </a:t>
            </a:r>
            <a:r>
              <a:rPr lang="en-US" sz="3413" b="1" spc="31" dirty="0">
                <a:solidFill>
                  <a:srgbClr val="FFFFFF"/>
                </a:solidFill>
                <a:latin typeface="TT Rounds Condensed Bold"/>
                <a:ea typeface="TT Rounds Condensed Bold"/>
                <a:cs typeface="TT Rounds Condensed Bold"/>
                <a:sym typeface="TT Rounds Condensed Bold"/>
              </a:rPr>
              <a:t>Social innovation is not just about creating new solutions; it's about reshaping the way we think and act to build a better society for all."</a:t>
            </a:r>
          </a:p>
          <a:p>
            <a:pPr algn="ctr">
              <a:lnSpc>
                <a:spcPts val="3399"/>
              </a:lnSpc>
            </a:pPr>
            <a:endParaRPr lang="en-US" sz="3413" b="1" spc="31" dirty="0">
              <a:solidFill>
                <a:srgbClr val="FFFFFF"/>
              </a:solidFill>
              <a:latin typeface="TT Rounds Condensed Bold"/>
              <a:ea typeface="TT Rounds Condensed Bold"/>
              <a:cs typeface="TT Rounds Condensed Bold"/>
              <a:sym typeface="TT Rounds Condensed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E8FCE"/>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2904083516"/>
              </p:ext>
            </p:extLst>
          </p:nvPr>
        </p:nvGraphicFramePr>
        <p:xfrm>
          <a:off x="809413" y="4225926"/>
          <a:ext cx="8182187" cy="2936874"/>
        </p:xfrm>
        <a:graphic>
          <a:graphicData uri="http://schemas.openxmlformats.org/drawingml/2006/table">
            <a:tbl>
              <a:tblPr/>
              <a:tblGrid>
                <a:gridCol w="951029">
                  <a:extLst>
                    <a:ext uri="{9D8B030D-6E8A-4147-A177-3AD203B41FA5}">
                      <a16:colId xmlns:a16="http://schemas.microsoft.com/office/drawing/2014/main" val="20000"/>
                    </a:ext>
                  </a:extLst>
                </a:gridCol>
                <a:gridCol w="3140064">
                  <a:extLst>
                    <a:ext uri="{9D8B030D-6E8A-4147-A177-3AD203B41FA5}">
                      <a16:colId xmlns:a16="http://schemas.microsoft.com/office/drawing/2014/main" val="20001"/>
                    </a:ext>
                  </a:extLst>
                </a:gridCol>
                <a:gridCol w="2045547">
                  <a:extLst>
                    <a:ext uri="{9D8B030D-6E8A-4147-A177-3AD203B41FA5}">
                      <a16:colId xmlns:a16="http://schemas.microsoft.com/office/drawing/2014/main" val="20002"/>
                    </a:ext>
                  </a:extLst>
                </a:gridCol>
                <a:gridCol w="2045547">
                  <a:extLst>
                    <a:ext uri="{9D8B030D-6E8A-4147-A177-3AD203B41FA5}">
                      <a16:colId xmlns:a16="http://schemas.microsoft.com/office/drawing/2014/main" val="20003"/>
                    </a:ext>
                  </a:extLst>
                </a:gridCol>
              </a:tblGrid>
              <a:tr h="593115">
                <a:tc>
                  <a:txBody>
                    <a:bodyPr/>
                    <a:lstStyle/>
                    <a:p>
                      <a:pPr algn="l">
                        <a:lnSpc>
                          <a:spcPts val="2304"/>
                        </a:lnSpc>
                        <a:defRPr/>
                      </a:pPr>
                      <a:r>
                        <a:rPr lang="en-US" sz="1920" b="1" spc="17" dirty="0">
                          <a:solidFill>
                            <a:srgbClr val="FFFFFF"/>
                          </a:solidFill>
                          <a:latin typeface="TT Rounds Condensed Bold"/>
                          <a:ea typeface="TT Rounds Condensed Bold"/>
                          <a:cs typeface="TT Rounds Condensed Bold"/>
                          <a:sym typeface="TT Rounds Condensed Bold"/>
                        </a:rPr>
                        <a:t>SR NO </a:t>
                      </a:r>
                      <a:endParaRPr lang="en-US" sz="1100" dirty="0"/>
                    </a:p>
                  </a:txBody>
                  <a:tcPr marL="91450" marR="91450" marT="91450" marB="9145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51D40"/>
                    </a:solidFill>
                  </a:tcPr>
                </a:tc>
                <a:tc>
                  <a:txBody>
                    <a:bodyPr/>
                    <a:lstStyle/>
                    <a:p>
                      <a:pPr algn="l">
                        <a:lnSpc>
                          <a:spcPts val="2304"/>
                        </a:lnSpc>
                        <a:defRPr/>
                      </a:pPr>
                      <a:r>
                        <a:rPr lang="en-US" sz="1920" b="1" spc="17">
                          <a:solidFill>
                            <a:srgbClr val="FFFFFF"/>
                          </a:solidFill>
                          <a:latin typeface="TT Rounds Condensed Bold"/>
                          <a:ea typeface="TT Rounds Condensed Bold"/>
                          <a:cs typeface="TT Rounds Condensed Bold"/>
                          <a:sym typeface="TT Rounds Condensed Bold"/>
                        </a:rPr>
                        <a:t>Name of Students </a:t>
                      </a:r>
                      <a:endParaRPr lang="en-US" sz="1100"/>
                    </a:p>
                  </a:txBody>
                  <a:tcPr marL="91450" marR="91450" marT="91450" marB="9145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51D40"/>
                    </a:solidFill>
                  </a:tcPr>
                </a:tc>
                <a:tc>
                  <a:txBody>
                    <a:bodyPr/>
                    <a:lstStyle/>
                    <a:p>
                      <a:pPr algn="l">
                        <a:lnSpc>
                          <a:spcPts val="2304"/>
                        </a:lnSpc>
                        <a:defRPr/>
                      </a:pPr>
                      <a:r>
                        <a:rPr lang="en-US" sz="1920" b="1" spc="17">
                          <a:solidFill>
                            <a:srgbClr val="FFFFFF"/>
                          </a:solidFill>
                          <a:latin typeface="TT Rounds Condensed Bold"/>
                          <a:ea typeface="TT Rounds Condensed Bold"/>
                          <a:cs typeface="TT Rounds Condensed Bold"/>
                          <a:sym typeface="TT Rounds Condensed Bold"/>
                        </a:rPr>
                        <a:t>Year </a:t>
                      </a:r>
                      <a:endParaRPr lang="en-US" sz="1100"/>
                    </a:p>
                  </a:txBody>
                  <a:tcPr marL="91450" marR="91450" marT="91450" marB="9145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51D40"/>
                    </a:solidFill>
                  </a:tcPr>
                </a:tc>
                <a:tc>
                  <a:txBody>
                    <a:bodyPr/>
                    <a:lstStyle/>
                    <a:p>
                      <a:pPr algn="l">
                        <a:lnSpc>
                          <a:spcPts val="2304"/>
                        </a:lnSpc>
                        <a:defRPr/>
                      </a:pPr>
                      <a:r>
                        <a:rPr lang="en-US" sz="1920" b="1" spc="17">
                          <a:solidFill>
                            <a:srgbClr val="FFFFFF"/>
                          </a:solidFill>
                          <a:latin typeface="TT Rounds Condensed Bold"/>
                          <a:ea typeface="TT Rounds Condensed Bold"/>
                          <a:cs typeface="TT Rounds Condensed Bold"/>
                          <a:sym typeface="TT Rounds Condensed Bold"/>
                        </a:rPr>
                        <a:t>Role of Member</a:t>
                      </a:r>
                      <a:endParaRPr lang="en-US" sz="1100"/>
                    </a:p>
                  </a:txBody>
                  <a:tcPr marL="91450" marR="91450" marT="91450" marB="9145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51D40"/>
                    </a:solidFill>
                  </a:tcPr>
                </a:tc>
                <a:extLst>
                  <a:ext uri="{0D108BD9-81ED-4DB2-BD59-A6C34878D82A}">
                    <a16:rowId xmlns:a16="http://schemas.microsoft.com/office/drawing/2014/main" val="10000"/>
                  </a:ext>
                </a:extLst>
              </a:tr>
              <a:tr h="593115">
                <a:tc>
                  <a:txBody>
                    <a:bodyPr/>
                    <a:lstStyle/>
                    <a:p>
                      <a:pPr algn="l">
                        <a:lnSpc>
                          <a:spcPts val="2304"/>
                        </a:lnSpc>
                        <a:defRPr/>
                      </a:pPr>
                      <a:r>
                        <a:rPr lang="en-US" sz="1920" spc="17" dirty="0">
                          <a:solidFill>
                            <a:srgbClr val="000000"/>
                          </a:solidFill>
                          <a:latin typeface="TT Rounds Condensed"/>
                          <a:ea typeface="TT Rounds Condensed"/>
                          <a:cs typeface="TT Rounds Condensed"/>
                          <a:sym typeface="TT Rounds Condensed"/>
                        </a:rPr>
                        <a:t>1</a:t>
                      </a:r>
                      <a:endParaRPr lang="en-US" sz="1100" dirty="0"/>
                    </a:p>
                  </a:txBody>
                  <a:tcPr marL="91450" marR="91450" marT="91450" marB="9145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4EDF0"/>
                    </a:solidFill>
                  </a:tcPr>
                </a:tc>
                <a:tc>
                  <a:txBody>
                    <a:bodyPr/>
                    <a:lstStyle/>
                    <a:p>
                      <a:pPr algn="l">
                        <a:lnSpc>
                          <a:spcPts val="1679"/>
                        </a:lnSpc>
                        <a:defRPr/>
                      </a:pPr>
                      <a:r>
                        <a:rPr lang="en-US" sz="1800" dirty="0"/>
                        <a:t>Prajwal Dilip Patil </a:t>
                      </a:r>
                    </a:p>
                  </a:txBody>
                  <a:tcPr marL="91450" marR="91450" marT="91450" marB="9145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4EDF0"/>
                    </a:solidFill>
                  </a:tcPr>
                </a:tc>
                <a:tc>
                  <a:txBody>
                    <a:bodyPr/>
                    <a:lstStyle/>
                    <a:p>
                      <a:pPr algn="l">
                        <a:lnSpc>
                          <a:spcPts val="1679"/>
                        </a:lnSpc>
                        <a:defRPr/>
                      </a:pPr>
                      <a:r>
                        <a:rPr lang="en-US" sz="1800" dirty="0"/>
                        <a:t>4</a:t>
                      </a:r>
                      <a:r>
                        <a:rPr lang="en-US" sz="1800" baseline="30000" dirty="0"/>
                        <a:t>th</a:t>
                      </a:r>
                      <a:r>
                        <a:rPr lang="en-US" sz="1800" dirty="0"/>
                        <a:t> Year </a:t>
                      </a:r>
                    </a:p>
                  </a:txBody>
                  <a:tcPr marL="91450" marR="91450" marT="91450" marB="9145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4EDF0"/>
                    </a:solidFill>
                  </a:tcPr>
                </a:tc>
                <a:tc>
                  <a:txBody>
                    <a:bodyPr/>
                    <a:lstStyle/>
                    <a:p>
                      <a:pPr algn="l">
                        <a:lnSpc>
                          <a:spcPts val="1679"/>
                        </a:lnSpc>
                        <a:defRPr/>
                      </a:pPr>
                      <a:r>
                        <a:rPr lang="en-US" sz="1800" dirty="0"/>
                        <a:t>Project Head</a:t>
                      </a:r>
                    </a:p>
                  </a:txBody>
                  <a:tcPr marL="91450" marR="91450" marT="91450" marB="9145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4EDF0"/>
                    </a:solidFill>
                  </a:tcPr>
                </a:tc>
                <a:extLst>
                  <a:ext uri="{0D108BD9-81ED-4DB2-BD59-A6C34878D82A}">
                    <a16:rowId xmlns:a16="http://schemas.microsoft.com/office/drawing/2014/main" val="10001"/>
                  </a:ext>
                </a:extLst>
              </a:tr>
              <a:tr h="583548">
                <a:tc>
                  <a:txBody>
                    <a:bodyPr/>
                    <a:lstStyle/>
                    <a:p>
                      <a:pPr algn="l">
                        <a:lnSpc>
                          <a:spcPts val="2304"/>
                        </a:lnSpc>
                        <a:defRPr/>
                      </a:pPr>
                      <a:r>
                        <a:rPr lang="en-US" sz="1920" spc="17" dirty="0">
                          <a:solidFill>
                            <a:srgbClr val="000000"/>
                          </a:solidFill>
                          <a:latin typeface="TT Rounds Condensed"/>
                          <a:ea typeface="TT Rounds Condensed"/>
                          <a:cs typeface="TT Rounds Condensed"/>
                          <a:sym typeface="TT Rounds Condensed"/>
                        </a:rPr>
                        <a:t>2</a:t>
                      </a:r>
                      <a:endParaRPr lang="en-US" sz="1100" dirty="0"/>
                    </a:p>
                  </a:txBody>
                  <a:tcPr marL="91450" marR="91450" marT="91450" marB="9145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6EF"/>
                    </a:solidFill>
                  </a:tcPr>
                </a:tc>
                <a:tc>
                  <a:txBody>
                    <a:bodyPr/>
                    <a:lstStyle/>
                    <a:p>
                      <a:pPr algn="l">
                        <a:lnSpc>
                          <a:spcPts val="1679"/>
                        </a:lnSpc>
                        <a:defRPr/>
                      </a:pPr>
                      <a:r>
                        <a:rPr lang="en-US" sz="1800" dirty="0"/>
                        <a:t>Shruti Prashant </a:t>
                      </a:r>
                      <a:r>
                        <a:rPr lang="en-US" sz="1800" dirty="0" err="1"/>
                        <a:t>Gurav</a:t>
                      </a:r>
                      <a:r>
                        <a:rPr lang="en-US" sz="1800" dirty="0"/>
                        <a:t> </a:t>
                      </a:r>
                    </a:p>
                  </a:txBody>
                  <a:tcPr marL="91450" marR="91450" marT="91450" marB="9145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6EF"/>
                    </a:solidFill>
                  </a:tcPr>
                </a:tc>
                <a:tc>
                  <a:txBody>
                    <a:bodyPr/>
                    <a:lstStyle/>
                    <a:p>
                      <a:pPr algn="l">
                        <a:lnSpc>
                          <a:spcPts val="1679"/>
                        </a:lnSpc>
                        <a:defRPr/>
                      </a:pPr>
                      <a:r>
                        <a:rPr lang="en-US" sz="1800" dirty="0"/>
                        <a:t>4</a:t>
                      </a:r>
                      <a:r>
                        <a:rPr lang="en-US" sz="1800" baseline="30000" dirty="0"/>
                        <a:t>th</a:t>
                      </a:r>
                      <a:r>
                        <a:rPr lang="en-US" sz="1800" dirty="0"/>
                        <a:t> Year </a:t>
                      </a:r>
                    </a:p>
                  </a:txBody>
                  <a:tcPr marL="91450" marR="91450" marT="91450" marB="9145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6EF"/>
                    </a:solidFill>
                  </a:tcPr>
                </a:tc>
                <a:tc>
                  <a:txBody>
                    <a:bodyPr/>
                    <a:lstStyle/>
                    <a:p>
                      <a:pPr algn="l">
                        <a:lnSpc>
                          <a:spcPts val="1679"/>
                        </a:lnSpc>
                        <a:defRPr/>
                      </a:pPr>
                      <a:r>
                        <a:rPr lang="en-US" sz="1800" dirty="0"/>
                        <a:t>Team Member</a:t>
                      </a:r>
                    </a:p>
                  </a:txBody>
                  <a:tcPr marL="91450" marR="91450" marT="91450" marB="9145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F6EF"/>
                    </a:solidFill>
                  </a:tcPr>
                </a:tc>
                <a:extLst>
                  <a:ext uri="{0D108BD9-81ED-4DB2-BD59-A6C34878D82A}">
                    <a16:rowId xmlns:a16="http://schemas.microsoft.com/office/drawing/2014/main" val="10002"/>
                  </a:ext>
                </a:extLst>
              </a:tr>
              <a:tr h="583548">
                <a:tc>
                  <a:txBody>
                    <a:bodyPr/>
                    <a:lstStyle/>
                    <a:p>
                      <a:pPr algn="l">
                        <a:lnSpc>
                          <a:spcPts val="2304"/>
                        </a:lnSpc>
                        <a:defRPr/>
                      </a:pPr>
                      <a:r>
                        <a:rPr lang="en-US" sz="1920" spc="17">
                          <a:solidFill>
                            <a:srgbClr val="000000"/>
                          </a:solidFill>
                          <a:latin typeface="TT Rounds Condensed"/>
                          <a:ea typeface="TT Rounds Condensed"/>
                          <a:cs typeface="TT Rounds Condensed"/>
                          <a:sym typeface="TT Rounds Condensed"/>
                        </a:rPr>
                        <a:t>3</a:t>
                      </a:r>
                      <a:endParaRPr lang="en-US" sz="1100"/>
                    </a:p>
                  </a:txBody>
                  <a:tcPr marL="91450" marR="91450" marT="91450" marB="9145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4EDF0"/>
                    </a:solidFill>
                  </a:tcPr>
                </a:tc>
                <a:tc>
                  <a:txBody>
                    <a:bodyPr/>
                    <a:lstStyle/>
                    <a:p>
                      <a:pPr algn="l">
                        <a:lnSpc>
                          <a:spcPts val="1679"/>
                        </a:lnSpc>
                        <a:defRPr/>
                      </a:pPr>
                      <a:r>
                        <a:rPr lang="en-US" sz="1800" dirty="0"/>
                        <a:t>Prathmesh </a:t>
                      </a:r>
                      <a:r>
                        <a:rPr lang="en-US" sz="1800" dirty="0" err="1"/>
                        <a:t>Vasantrao</a:t>
                      </a:r>
                      <a:r>
                        <a:rPr lang="en-US" sz="1800" dirty="0"/>
                        <a:t> Patil</a:t>
                      </a:r>
                    </a:p>
                  </a:txBody>
                  <a:tcPr marL="91450" marR="91450" marT="91450" marB="9145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4EDF0"/>
                    </a:solidFill>
                  </a:tcPr>
                </a:tc>
                <a:tc>
                  <a:txBody>
                    <a:bodyPr/>
                    <a:lstStyle/>
                    <a:p>
                      <a:pPr algn="l">
                        <a:lnSpc>
                          <a:spcPts val="1679"/>
                        </a:lnSpc>
                        <a:defRPr/>
                      </a:pPr>
                      <a:r>
                        <a:rPr lang="en-US" sz="1800" dirty="0"/>
                        <a:t>4</a:t>
                      </a:r>
                      <a:r>
                        <a:rPr lang="en-US" sz="1800" baseline="30000" dirty="0"/>
                        <a:t>th</a:t>
                      </a:r>
                      <a:r>
                        <a:rPr lang="en-US" sz="1800" dirty="0"/>
                        <a:t> Year</a:t>
                      </a:r>
                    </a:p>
                  </a:txBody>
                  <a:tcPr marL="91450" marR="91450" marT="91450" marB="9145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4EDF0"/>
                    </a:solidFill>
                  </a:tcPr>
                </a:tc>
                <a:tc>
                  <a:txBody>
                    <a:bodyPr/>
                    <a:lstStyle/>
                    <a:p>
                      <a:pPr algn="l">
                        <a:lnSpc>
                          <a:spcPts val="1679"/>
                        </a:lnSpc>
                        <a:defRPr/>
                      </a:pPr>
                      <a:r>
                        <a:rPr lang="en-US" sz="1800" dirty="0"/>
                        <a:t>Team Member</a:t>
                      </a:r>
                    </a:p>
                  </a:txBody>
                  <a:tcPr marL="91450" marR="91450" marT="91450" marB="9145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4EDF0"/>
                    </a:solidFill>
                  </a:tcPr>
                </a:tc>
                <a:extLst>
                  <a:ext uri="{0D108BD9-81ED-4DB2-BD59-A6C34878D82A}">
                    <a16:rowId xmlns:a16="http://schemas.microsoft.com/office/drawing/2014/main" val="10003"/>
                  </a:ext>
                </a:extLst>
              </a:tr>
              <a:tr h="583548">
                <a:tc>
                  <a:txBody>
                    <a:bodyPr/>
                    <a:lstStyle/>
                    <a:p>
                      <a:pPr algn="l">
                        <a:lnSpc>
                          <a:spcPts val="2304"/>
                        </a:lnSpc>
                        <a:defRPr/>
                      </a:pPr>
                      <a:r>
                        <a:rPr lang="en-US" sz="1920" spc="17">
                          <a:solidFill>
                            <a:srgbClr val="000000"/>
                          </a:solidFill>
                          <a:latin typeface="TT Rounds Condensed"/>
                          <a:ea typeface="TT Rounds Condensed"/>
                          <a:cs typeface="TT Rounds Condensed"/>
                          <a:sym typeface="TT Rounds Condensed"/>
                        </a:rPr>
                        <a:t>4</a:t>
                      </a:r>
                      <a:endParaRPr lang="en-US" sz="1100"/>
                    </a:p>
                  </a:txBody>
                  <a:tcPr marL="91450" marR="91450" marT="91450" marB="9145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4EDF0"/>
                    </a:solidFill>
                  </a:tcPr>
                </a:tc>
                <a:tc>
                  <a:txBody>
                    <a:bodyPr/>
                    <a:lstStyle/>
                    <a:p>
                      <a:pPr algn="l">
                        <a:lnSpc>
                          <a:spcPts val="1679"/>
                        </a:lnSpc>
                        <a:defRPr/>
                      </a:pPr>
                      <a:r>
                        <a:rPr lang="en-US" sz="1800" dirty="0"/>
                        <a:t>Atharva Avinash </a:t>
                      </a:r>
                      <a:r>
                        <a:rPr lang="en-US" sz="1800" dirty="0" err="1"/>
                        <a:t>Bidkar</a:t>
                      </a:r>
                      <a:endParaRPr lang="en-US" sz="1800" dirty="0"/>
                    </a:p>
                  </a:txBody>
                  <a:tcPr marL="91450" marR="91450" marT="91450" marB="9145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4EDF0"/>
                    </a:solidFill>
                  </a:tcPr>
                </a:tc>
                <a:tc>
                  <a:txBody>
                    <a:bodyPr/>
                    <a:lstStyle/>
                    <a:p>
                      <a:pPr algn="l">
                        <a:lnSpc>
                          <a:spcPts val="1679"/>
                        </a:lnSpc>
                        <a:defRPr/>
                      </a:pPr>
                      <a:r>
                        <a:rPr lang="en-US" sz="1800" dirty="0"/>
                        <a:t>4</a:t>
                      </a:r>
                      <a:r>
                        <a:rPr lang="en-US" sz="1800" baseline="30000" dirty="0"/>
                        <a:t>th</a:t>
                      </a:r>
                      <a:r>
                        <a:rPr lang="en-US" sz="1800" dirty="0"/>
                        <a:t> Year</a:t>
                      </a:r>
                    </a:p>
                  </a:txBody>
                  <a:tcPr marL="91450" marR="91450" marT="91450" marB="9145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4EDF0"/>
                    </a:solidFill>
                  </a:tcPr>
                </a:tc>
                <a:tc>
                  <a:txBody>
                    <a:bodyPr/>
                    <a:lstStyle/>
                    <a:p>
                      <a:pPr algn="l">
                        <a:lnSpc>
                          <a:spcPts val="1679"/>
                        </a:lnSpc>
                        <a:defRPr/>
                      </a:pPr>
                      <a:r>
                        <a:rPr lang="en-US" sz="1800" dirty="0"/>
                        <a:t>Team Member</a:t>
                      </a:r>
                    </a:p>
                  </a:txBody>
                  <a:tcPr marL="91450" marR="91450" marT="91450" marB="9145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A4EDF0"/>
                    </a:solidFill>
                  </a:tcPr>
                </a:tc>
                <a:extLst>
                  <a:ext uri="{0D108BD9-81ED-4DB2-BD59-A6C34878D82A}">
                    <a16:rowId xmlns:a16="http://schemas.microsoft.com/office/drawing/2014/main" val="10004"/>
                  </a:ext>
                </a:extLst>
              </a:tr>
            </a:tbl>
          </a:graphicData>
        </a:graphic>
      </p:graphicFrame>
      <p:grpSp>
        <p:nvGrpSpPr>
          <p:cNvPr id="3" name="Group 3"/>
          <p:cNvGrpSpPr/>
          <p:nvPr/>
        </p:nvGrpSpPr>
        <p:grpSpPr>
          <a:xfrm>
            <a:off x="811382" y="70029"/>
            <a:ext cx="8239210" cy="1758771"/>
            <a:chOff x="0" y="0"/>
            <a:chExt cx="2222935" cy="474516"/>
          </a:xfrm>
        </p:grpSpPr>
        <p:sp>
          <p:nvSpPr>
            <p:cNvPr id="4" name="Freeform 4"/>
            <p:cNvSpPr/>
            <p:nvPr/>
          </p:nvSpPr>
          <p:spPr>
            <a:xfrm>
              <a:off x="0" y="0"/>
              <a:ext cx="2222935" cy="474516"/>
            </a:xfrm>
            <a:custGeom>
              <a:avLst/>
              <a:gdLst/>
              <a:ahLst/>
              <a:cxnLst/>
              <a:rect l="l" t="t" r="r" b="b"/>
              <a:pathLst>
                <a:path w="2222935" h="474516">
                  <a:moveTo>
                    <a:pt x="49801" y="0"/>
                  </a:moveTo>
                  <a:lnTo>
                    <a:pt x="2173134" y="0"/>
                  </a:lnTo>
                  <a:cubicBezTo>
                    <a:pt x="2200638" y="0"/>
                    <a:pt x="2222935" y="22297"/>
                    <a:pt x="2222935" y="49801"/>
                  </a:cubicBezTo>
                  <a:lnTo>
                    <a:pt x="2222935" y="424714"/>
                  </a:lnTo>
                  <a:cubicBezTo>
                    <a:pt x="2222935" y="437923"/>
                    <a:pt x="2217688" y="450590"/>
                    <a:pt x="2208348" y="459929"/>
                  </a:cubicBezTo>
                  <a:cubicBezTo>
                    <a:pt x="2199009" y="469269"/>
                    <a:pt x="2186342" y="474516"/>
                    <a:pt x="2173134" y="474516"/>
                  </a:cubicBezTo>
                  <a:lnTo>
                    <a:pt x="49801" y="474516"/>
                  </a:lnTo>
                  <a:cubicBezTo>
                    <a:pt x="36593" y="474516"/>
                    <a:pt x="23926" y="469269"/>
                    <a:pt x="14586" y="459929"/>
                  </a:cubicBezTo>
                  <a:cubicBezTo>
                    <a:pt x="5247" y="450590"/>
                    <a:pt x="0" y="437923"/>
                    <a:pt x="0" y="424714"/>
                  </a:cubicBezTo>
                  <a:lnTo>
                    <a:pt x="0" y="49801"/>
                  </a:lnTo>
                  <a:cubicBezTo>
                    <a:pt x="0" y="22297"/>
                    <a:pt x="22297" y="0"/>
                    <a:pt x="49801" y="0"/>
                  </a:cubicBezTo>
                  <a:close/>
                </a:path>
              </a:pathLst>
            </a:custGeom>
            <a:solidFill>
              <a:srgbClr val="000000"/>
            </a:solidFill>
            <a:ln w="38100" cap="rnd">
              <a:solidFill>
                <a:srgbClr val="FFFFFF"/>
              </a:solidFill>
              <a:prstDash val="solid"/>
              <a:round/>
            </a:ln>
          </p:spPr>
          <p:txBody>
            <a:bodyPr/>
            <a:lstStyle/>
            <a:p>
              <a:endParaRPr lang="en-US"/>
            </a:p>
          </p:txBody>
        </p:sp>
        <p:sp>
          <p:nvSpPr>
            <p:cNvPr id="5" name="TextBox 5"/>
            <p:cNvSpPr txBox="1"/>
            <p:nvPr/>
          </p:nvSpPr>
          <p:spPr>
            <a:xfrm>
              <a:off x="0" y="-47625"/>
              <a:ext cx="2222935" cy="522141"/>
            </a:xfrm>
            <a:prstGeom prst="rect">
              <a:avLst/>
            </a:prstGeom>
          </p:spPr>
          <p:txBody>
            <a:bodyPr lIns="50800" tIns="50800" rIns="50800" bIns="50800" rtlCol="0" anchor="ctr"/>
            <a:lstStyle/>
            <a:p>
              <a:pPr algn="ctr">
                <a:lnSpc>
                  <a:spcPts val="2800"/>
                </a:lnSpc>
                <a:spcBef>
                  <a:spcPct val="0"/>
                </a:spcBef>
              </a:pPr>
              <a:endParaRPr/>
            </a:p>
          </p:txBody>
        </p:sp>
      </p:grpSp>
      <p:sp>
        <p:nvSpPr>
          <p:cNvPr id="6" name="Freeform 6"/>
          <p:cNvSpPr/>
          <p:nvPr/>
        </p:nvSpPr>
        <p:spPr>
          <a:xfrm>
            <a:off x="4264896" y="488586"/>
            <a:ext cx="979534" cy="1035414"/>
          </a:xfrm>
          <a:custGeom>
            <a:avLst/>
            <a:gdLst/>
            <a:ahLst/>
            <a:cxnLst/>
            <a:rect l="l" t="t" r="r" b="b"/>
            <a:pathLst>
              <a:path w="979534" h="1035414">
                <a:moveTo>
                  <a:pt x="0" y="0"/>
                </a:moveTo>
                <a:lnTo>
                  <a:pt x="979534" y="0"/>
                </a:lnTo>
                <a:lnTo>
                  <a:pt x="979534" y="1035414"/>
                </a:lnTo>
                <a:lnTo>
                  <a:pt x="0" y="1035414"/>
                </a:lnTo>
                <a:lnTo>
                  <a:pt x="0" y="0"/>
                </a:lnTo>
                <a:close/>
              </a:path>
            </a:pathLst>
          </a:custGeom>
          <a:blipFill>
            <a:blip r:embed="rId3"/>
            <a:stretch>
              <a:fillRect/>
            </a:stretch>
          </a:blipFill>
        </p:spPr>
        <p:txBody>
          <a:bodyPr/>
          <a:lstStyle/>
          <a:p>
            <a:endParaRPr lang="en-US"/>
          </a:p>
        </p:txBody>
      </p:sp>
      <p:sp>
        <p:nvSpPr>
          <p:cNvPr id="7" name="Freeform 7"/>
          <p:cNvSpPr/>
          <p:nvPr/>
        </p:nvSpPr>
        <p:spPr>
          <a:xfrm>
            <a:off x="3000705" y="355001"/>
            <a:ext cx="725607" cy="1245199"/>
          </a:xfrm>
          <a:custGeom>
            <a:avLst/>
            <a:gdLst/>
            <a:ahLst/>
            <a:cxnLst/>
            <a:rect l="l" t="t" r="r" b="b"/>
            <a:pathLst>
              <a:path w="725607" h="1245199">
                <a:moveTo>
                  <a:pt x="0" y="0"/>
                </a:moveTo>
                <a:lnTo>
                  <a:pt x="725608" y="0"/>
                </a:lnTo>
                <a:lnTo>
                  <a:pt x="725608" y="1245199"/>
                </a:lnTo>
                <a:lnTo>
                  <a:pt x="0" y="1245199"/>
                </a:lnTo>
                <a:lnTo>
                  <a:pt x="0" y="0"/>
                </a:lnTo>
                <a:close/>
              </a:path>
            </a:pathLst>
          </a:custGeom>
          <a:blipFill>
            <a:blip r:embed="rId4"/>
            <a:stretch>
              <a:fillRect l="-102939" r="-101536" b="-20593"/>
            </a:stretch>
          </a:blipFill>
        </p:spPr>
        <p:txBody>
          <a:bodyPr/>
          <a:lstStyle/>
          <a:p>
            <a:endParaRPr lang="en-US"/>
          </a:p>
        </p:txBody>
      </p:sp>
      <p:sp>
        <p:nvSpPr>
          <p:cNvPr id="8" name="Freeform 8"/>
          <p:cNvSpPr/>
          <p:nvPr/>
        </p:nvSpPr>
        <p:spPr>
          <a:xfrm>
            <a:off x="5907289" y="392763"/>
            <a:ext cx="988892" cy="1055037"/>
          </a:xfrm>
          <a:custGeom>
            <a:avLst/>
            <a:gdLst/>
            <a:ahLst/>
            <a:cxnLst/>
            <a:rect l="l" t="t" r="r" b="b"/>
            <a:pathLst>
              <a:path w="988892" h="1055037">
                <a:moveTo>
                  <a:pt x="0" y="0"/>
                </a:moveTo>
                <a:lnTo>
                  <a:pt x="988892" y="0"/>
                </a:lnTo>
                <a:lnTo>
                  <a:pt x="988892" y="1055037"/>
                </a:lnTo>
                <a:lnTo>
                  <a:pt x="0" y="1055037"/>
                </a:lnTo>
                <a:lnTo>
                  <a:pt x="0" y="0"/>
                </a:lnTo>
                <a:close/>
              </a:path>
            </a:pathLst>
          </a:custGeom>
          <a:blipFill>
            <a:blip r:embed="rId5"/>
            <a:stretch>
              <a:fillRect l="-3705" t="-4321" r="-106293"/>
            </a:stretch>
          </a:blipFill>
        </p:spPr>
        <p:txBody>
          <a:bodyPr/>
          <a:lstStyle/>
          <a:p>
            <a:endParaRPr lang="en-US"/>
          </a:p>
        </p:txBody>
      </p:sp>
      <p:sp>
        <p:nvSpPr>
          <p:cNvPr id="9" name="Freeform 9"/>
          <p:cNvSpPr/>
          <p:nvPr/>
        </p:nvSpPr>
        <p:spPr>
          <a:xfrm>
            <a:off x="926005" y="587346"/>
            <a:ext cx="1845793" cy="860454"/>
          </a:xfrm>
          <a:custGeom>
            <a:avLst/>
            <a:gdLst/>
            <a:ahLst/>
            <a:cxnLst/>
            <a:rect l="l" t="t" r="r" b="b"/>
            <a:pathLst>
              <a:path w="1845793" h="860454">
                <a:moveTo>
                  <a:pt x="0" y="0"/>
                </a:moveTo>
                <a:lnTo>
                  <a:pt x="1845794" y="0"/>
                </a:lnTo>
                <a:lnTo>
                  <a:pt x="1845794" y="860455"/>
                </a:lnTo>
                <a:lnTo>
                  <a:pt x="0" y="860455"/>
                </a:lnTo>
                <a:lnTo>
                  <a:pt x="0" y="0"/>
                </a:lnTo>
                <a:close/>
              </a:path>
            </a:pathLst>
          </a:custGeom>
          <a:blipFill>
            <a:blip r:embed="rId6"/>
            <a:stretch>
              <a:fillRect/>
            </a:stretch>
          </a:blipFill>
        </p:spPr>
        <p:txBody>
          <a:bodyPr/>
          <a:lstStyle/>
          <a:p>
            <a:endParaRPr lang="en-US" dirty="0"/>
          </a:p>
        </p:txBody>
      </p:sp>
      <p:sp>
        <p:nvSpPr>
          <p:cNvPr id="10" name="Freeform 10"/>
          <p:cNvSpPr/>
          <p:nvPr/>
        </p:nvSpPr>
        <p:spPr>
          <a:xfrm>
            <a:off x="926005" y="1324777"/>
            <a:ext cx="1845793" cy="71758"/>
          </a:xfrm>
          <a:custGeom>
            <a:avLst/>
            <a:gdLst/>
            <a:ahLst/>
            <a:cxnLst/>
            <a:rect l="l" t="t" r="r" b="b"/>
            <a:pathLst>
              <a:path w="1845793" h="71758">
                <a:moveTo>
                  <a:pt x="0" y="0"/>
                </a:moveTo>
                <a:lnTo>
                  <a:pt x="1845794" y="0"/>
                </a:lnTo>
                <a:lnTo>
                  <a:pt x="1845794" y="71758"/>
                </a:lnTo>
                <a:lnTo>
                  <a:pt x="0" y="71758"/>
                </a:lnTo>
                <a:lnTo>
                  <a:pt x="0" y="0"/>
                </a:lnTo>
                <a:close/>
              </a:path>
            </a:pathLst>
          </a:custGeom>
          <a:blipFill>
            <a:blip r:embed="rId6"/>
            <a:stretch>
              <a:fillRect t="-1099102"/>
            </a:stretch>
          </a:blipFill>
        </p:spPr>
        <p:txBody>
          <a:bodyPr/>
          <a:lstStyle/>
          <a:p>
            <a:endParaRPr lang="en-US"/>
          </a:p>
        </p:txBody>
      </p:sp>
      <p:sp>
        <p:nvSpPr>
          <p:cNvPr id="14" name="TextBox 14"/>
          <p:cNvSpPr txBox="1"/>
          <p:nvPr/>
        </p:nvSpPr>
        <p:spPr>
          <a:xfrm>
            <a:off x="902410" y="2563837"/>
            <a:ext cx="8012990" cy="1474763"/>
          </a:xfrm>
          <a:prstGeom prst="rect">
            <a:avLst/>
          </a:prstGeom>
        </p:spPr>
        <p:txBody>
          <a:bodyPr lIns="0" tIns="0" rIns="0" bIns="0" rtlCol="0" anchor="t">
            <a:spAutoFit/>
          </a:bodyPr>
          <a:lstStyle/>
          <a:p>
            <a:pPr marL="125171" lvl="1" indent="-62586" algn="l">
              <a:lnSpc>
                <a:spcPts val="2304"/>
              </a:lnSpc>
              <a:buFont typeface="Arial"/>
              <a:buChar char="•"/>
            </a:pPr>
            <a:r>
              <a:rPr lang="en-US" sz="1920" b="1" dirty="0">
                <a:solidFill>
                  <a:srgbClr val="000000"/>
                </a:solidFill>
                <a:latin typeface="Arial Bold"/>
                <a:ea typeface="Arial Bold"/>
                <a:cs typeface="Arial Bold"/>
                <a:sym typeface="Arial Bold"/>
              </a:rPr>
              <a:t>Title:</a:t>
            </a:r>
            <a:r>
              <a:rPr lang="en-US" sz="1920" dirty="0">
                <a:solidFill>
                  <a:srgbClr val="000000"/>
                </a:solidFill>
                <a:latin typeface="Arial"/>
                <a:ea typeface="Arial"/>
                <a:cs typeface="Arial"/>
                <a:sym typeface="Arial"/>
              </a:rPr>
              <a:t> Smart Energy Meter And Management System</a:t>
            </a:r>
          </a:p>
          <a:p>
            <a:pPr marL="125171" lvl="1" indent="-62586" algn="l">
              <a:lnSpc>
                <a:spcPts val="2304"/>
              </a:lnSpc>
              <a:buFont typeface="Arial"/>
              <a:buChar char="•"/>
            </a:pPr>
            <a:r>
              <a:rPr lang="en-US" sz="1920" b="1" dirty="0">
                <a:solidFill>
                  <a:srgbClr val="000000"/>
                </a:solidFill>
                <a:latin typeface="Arial Bold"/>
                <a:ea typeface="Arial Bold"/>
                <a:cs typeface="Arial Bold"/>
                <a:sym typeface="Arial Bold"/>
              </a:rPr>
              <a:t>Sector:</a:t>
            </a:r>
            <a:r>
              <a:rPr lang="en-US" sz="1920" dirty="0">
                <a:solidFill>
                  <a:srgbClr val="000000"/>
                </a:solidFill>
                <a:latin typeface="Arial"/>
                <a:ea typeface="Arial"/>
                <a:cs typeface="Arial"/>
                <a:sym typeface="Arial"/>
              </a:rPr>
              <a:t> Environment</a:t>
            </a:r>
          </a:p>
          <a:p>
            <a:pPr marL="125171" lvl="1" indent="-62586" algn="l">
              <a:lnSpc>
                <a:spcPts val="2304"/>
              </a:lnSpc>
              <a:buFont typeface="Arial"/>
              <a:buChar char="•"/>
            </a:pPr>
            <a:r>
              <a:rPr lang="en-US" sz="1920" b="1" dirty="0">
                <a:solidFill>
                  <a:srgbClr val="000000"/>
                </a:solidFill>
                <a:latin typeface="Arial Bold"/>
                <a:ea typeface="Arial Bold"/>
                <a:cs typeface="Arial Bold"/>
                <a:sym typeface="Arial Bold"/>
              </a:rPr>
              <a:t>Name of Institute :</a:t>
            </a:r>
            <a:r>
              <a:rPr lang="en-US" sz="1920" dirty="0" err="1">
                <a:solidFill>
                  <a:srgbClr val="000000"/>
                </a:solidFill>
                <a:latin typeface="Arial"/>
                <a:ea typeface="Arial"/>
                <a:cs typeface="Arial"/>
                <a:sym typeface="Arial"/>
              </a:rPr>
              <a:t>Padmabhooshan</a:t>
            </a:r>
            <a:r>
              <a:rPr lang="en-US" sz="1920" dirty="0">
                <a:solidFill>
                  <a:srgbClr val="000000"/>
                </a:solidFill>
                <a:latin typeface="Arial"/>
                <a:ea typeface="Arial"/>
                <a:cs typeface="Arial"/>
                <a:sym typeface="Arial"/>
              </a:rPr>
              <a:t> </a:t>
            </a:r>
            <a:r>
              <a:rPr lang="en-US" sz="1920" dirty="0" err="1">
                <a:solidFill>
                  <a:srgbClr val="000000"/>
                </a:solidFill>
                <a:latin typeface="Arial"/>
                <a:ea typeface="Arial"/>
                <a:cs typeface="Arial"/>
                <a:sym typeface="Arial"/>
              </a:rPr>
              <a:t>Vasantraodada</a:t>
            </a:r>
            <a:r>
              <a:rPr lang="en-US" sz="1920" dirty="0">
                <a:solidFill>
                  <a:srgbClr val="000000"/>
                </a:solidFill>
                <a:latin typeface="Arial"/>
                <a:ea typeface="Arial"/>
                <a:cs typeface="Arial"/>
                <a:sym typeface="Arial"/>
              </a:rPr>
              <a:t> Patil Institute of Technology </a:t>
            </a:r>
            <a:r>
              <a:rPr lang="en-US" sz="1920" dirty="0" err="1">
                <a:solidFill>
                  <a:srgbClr val="000000"/>
                </a:solidFill>
                <a:latin typeface="Arial"/>
                <a:ea typeface="Arial"/>
                <a:cs typeface="Arial"/>
                <a:sym typeface="Arial"/>
              </a:rPr>
              <a:t>Budhgaon</a:t>
            </a:r>
            <a:r>
              <a:rPr lang="en-US" sz="1920" dirty="0">
                <a:solidFill>
                  <a:srgbClr val="000000"/>
                </a:solidFill>
                <a:latin typeface="Arial"/>
                <a:ea typeface="Arial"/>
                <a:cs typeface="Arial"/>
                <a:sym typeface="Arial"/>
              </a:rPr>
              <a:t>.</a:t>
            </a:r>
          </a:p>
          <a:p>
            <a:pPr marL="125171" lvl="1" indent="-62586" algn="l">
              <a:lnSpc>
                <a:spcPts val="2304"/>
              </a:lnSpc>
              <a:buFont typeface="Arial"/>
              <a:buChar char="•"/>
            </a:pPr>
            <a:r>
              <a:rPr lang="en-US" sz="1920" b="1" dirty="0">
                <a:solidFill>
                  <a:srgbClr val="000000"/>
                </a:solidFill>
                <a:latin typeface="Arial Bold"/>
                <a:ea typeface="Arial Bold"/>
                <a:cs typeface="Arial Bold"/>
                <a:sym typeface="Arial Bold"/>
              </a:rPr>
              <a:t>Year: 2024-25 </a:t>
            </a:r>
          </a:p>
        </p:txBody>
      </p:sp>
      <p:sp>
        <p:nvSpPr>
          <p:cNvPr id="15" name="TextBox 15"/>
          <p:cNvSpPr txBox="1"/>
          <p:nvPr/>
        </p:nvSpPr>
        <p:spPr>
          <a:xfrm>
            <a:off x="8146422" y="-1462971"/>
            <a:ext cx="808392" cy="790279"/>
          </a:xfrm>
          <a:prstGeom prst="rect">
            <a:avLst/>
          </a:prstGeom>
        </p:spPr>
        <p:txBody>
          <a:bodyPr lIns="0" tIns="0" rIns="0" bIns="0" rtlCol="0" anchor="t">
            <a:spAutoFit/>
          </a:bodyPr>
          <a:lstStyle/>
          <a:p>
            <a:pPr algn="ctr">
              <a:lnSpc>
                <a:spcPts val="1995"/>
              </a:lnSpc>
            </a:pPr>
            <a:r>
              <a:rPr lang="en-US" sz="1847" dirty="0">
                <a:solidFill>
                  <a:srgbClr val="000000"/>
                </a:solidFill>
                <a:latin typeface="Arial"/>
                <a:ea typeface="Arial"/>
                <a:cs typeface="Arial"/>
                <a:sym typeface="Arial"/>
              </a:rPr>
              <a:t>Your </a:t>
            </a:r>
          </a:p>
          <a:p>
            <a:pPr algn="ctr">
              <a:lnSpc>
                <a:spcPts val="1995"/>
              </a:lnSpc>
            </a:pPr>
            <a:r>
              <a:rPr lang="en-US" sz="1847" dirty="0">
                <a:solidFill>
                  <a:srgbClr val="000000"/>
                </a:solidFill>
                <a:latin typeface="Arial"/>
                <a:ea typeface="Arial"/>
                <a:cs typeface="Arial"/>
                <a:sym typeface="Arial"/>
              </a:rPr>
              <a:t>college </a:t>
            </a:r>
          </a:p>
          <a:p>
            <a:pPr algn="ctr">
              <a:lnSpc>
                <a:spcPts val="1995"/>
              </a:lnSpc>
              <a:spcBef>
                <a:spcPct val="0"/>
              </a:spcBef>
            </a:pPr>
            <a:r>
              <a:rPr lang="en-US" sz="1847" dirty="0">
                <a:solidFill>
                  <a:srgbClr val="000000"/>
                </a:solidFill>
                <a:latin typeface="Arial"/>
                <a:ea typeface="Arial"/>
                <a:cs typeface="Arial"/>
                <a:sym typeface="Arial"/>
              </a:rPr>
              <a:t>logo</a:t>
            </a:r>
          </a:p>
        </p:txBody>
      </p:sp>
      <p:pic>
        <p:nvPicPr>
          <p:cNvPr id="1026" name="Picture 2" descr="PVPIT">
            <a:extLst>
              <a:ext uri="{FF2B5EF4-FFF2-40B4-BE49-F238E27FC236}">
                <a16:creationId xmlns:a16="http://schemas.microsoft.com/office/drawing/2014/main" id="{20DDD240-87FD-0954-F1EB-1900FEC436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88236" y="201636"/>
            <a:ext cx="1474764" cy="14747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686BD"/>
        </a:solidFill>
        <a:effectLst/>
      </p:bgPr>
    </p:bg>
    <p:spTree>
      <p:nvGrpSpPr>
        <p:cNvPr id="1" name=""/>
        <p:cNvGrpSpPr/>
        <p:nvPr/>
      </p:nvGrpSpPr>
      <p:grpSpPr>
        <a:xfrm>
          <a:off x="0" y="0"/>
          <a:ext cx="0" cy="0"/>
          <a:chOff x="0" y="0"/>
          <a:chExt cx="0" cy="0"/>
        </a:xfrm>
      </p:grpSpPr>
      <p:grpSp>
        <p:nvGrpSpPr>
          <p:cNvPr id="2" name="Group 2"/>
          <p:cNvGrpSpPr/>
          <p:nvPr/>
        </p:nvGrpSpPr>
        <p:grpSpPr>
          <a:xfrm>
            <a:off x="537316" y="1322073"/>
            <a:ext cx="3916275" cy="1507385"/>
            <a:chOff x="0" y="0"/>
            <a:chExt cx="5030613" cy="1936297"/>
          </a:xfrm>
        </p:grpSpPr>
        <p:sp>
          <p:nvSpPr>
            <p:cNvPr id="3" name="Freeform 3"/>
            <p:cNvSpPr/>
            <p:nvPr/>
          </p:nvSpPr>
          <p:spPr>
            <a:xfrm>
              <a:off x="28323" y="18034"/>
              <a:ext cx="4973948" cy="1900174"/>
            </a:xfrm>
            <a:custGeom>
              <a:avLst/>
              <a:gdLst/>
              <a:ahLst/>
              <a:cxnLst/>
              <a:rect l="l" t="t" r="r" b="b"/>
              <a:pathLst>
                <a:path w="4973948" h="1900174">
                  <a:moveTo>
                    <a:pt x="0" y="0"/>
                  </a:moveTo>
                  <a:lnTo>
                    <a:pt x="4973948" y="0"/>
                  </a:lnTo>
                  <a:lnTo>
                    <a:pt x="4973948" y="1900174"/>
                  </a:lnTo>
                  <a:lnTo>
                    <a:pt x="0" y="1900174"/>
                  </a:lnTo>
                  <a:close/>
                </a:path>
              </a:pathLst>
            </a:custGeom>
            <a:solidFill>
              <a:srgbClr val="3333CC"/>
            </a:solidFill>
          </p:spPr>
          <p:txBody>
            <a:bodyPr/>
            <a:lstStyle/>
            <a:p>
              <a:endParaRPr lang="en-US"/>
            </a:p>
          </p:txBody>
        </p:sp>
        <p:sp>
          <p:nvSpPr>
            <p:cNvPr id="4" name="Freeform 4"/>
            <p:cNvSpPr/>
            <p:nvPr/>
          </p:nvSpPr>
          <p:spPr>
            <a:xfrm>
              <a:off x="0" y="0"/>
              <a:ext cx="5030594" cy="1936242"/>
            </a:xfrm>
            <a:custGeom>
              <a:avLst/>
              <a:gdLst/>
              <a:ahLst/>
              <a:cxnLst/>
              <a:rect l="l" t="t" r="r" b="b"/>
              <a:pathLst>
                <a:path w="5030594" h="1936242">
                  <a:moveTo>
                    <a:pt x="28323" y="0"/>
                  </a:moveTo>
                  <a:lnTo>
                    <a:pt x="5002271" y="0"/>
                  </a:lnTo>
                  <a:cubicBezTo>
                    <a:pt x="5018028" y="0"/>
                    <a:pt x="5030594" y="8128"/>
                    <a:pt x="5030594" y="18034"/>
                  </a:cubicBezTo>
                  <a:lnTo>
                    <a:pt x="5030594" y="1918208"/>
                  </a:lnTo>
                  <a:cubicBezTo>
                    <a:pt x="5030594" y="1928241"/>
                    <a:pt x="5017829" y="1936242"/>
                    <a:pt x="5002271" y="1936242"/>
                  </a:cubicBezTo>
                  <a:lnTo>
                    <a:pt x="28323" y="1936242"/>
                  </a:lnTo>
                  <a:cubicBezTo>
                    <a:pt x="12566" y="1936242"/>
                    <a:pt x="0" y="1928114"/>
                    <a:pt x="0" y="1918208"/>
                  </a:cubicBezTo>
                  <a:lnTo>
                    <a:pt x="0" y="18034"/>
                  </a:lnTo>
                  <a:cubicBezTo>
                    <a:pt x="0" y="8128"/>
                    <a:pt x="12765" y="0"/>
                    <a:pt x="28323" y="0"/>
                  </a:cubicBezTo>
                  <a:moveTo>
                    <a:pt x="28323" y="36068"/>
                  </a:moveTo>
                  <a:lnTo>
                    <a:pt x="28323" y="18034"/>
                  </a:lnTo>
                  <a:lnTo>
                    <a:pt x="56647" y="18034"/>
                  </a:lnTo>
                  <a:lnTo>
                    <a:pt x="56647" y="1918208"/>
                  </a:lnTo>
                  <a:lnTo>
                    <a:pt x="28323" y="1918208"/>
                  </a:lnTo>
                  <a:lnTo>
                    <a:pt x="28323" y="1900174"/>
                  </a:lnTo>
                  <a:lnTo>
                    <a:pt x="5002271" y="1900174"/>
                  </a:lnTo>
                  <a:lnTo>
                    <a:pt x="5002271" y="1918208"/>
                  </a:lnTo>
                  <a:lnTo>
                    <a:pt x="4973948" y="1918208"/>
                  </a:lnTo>
                  <a:lnTo>
                    <a:pt x="4973948" y="18034"/>
                  </a:lnTo>
                  <a:lnTo>
                    <a:pt x="5002271" y="18034"/>
                  </a:lnTo>
                  <a:lnTo>
                    <a:pt x="5002271" y="36068"/>
                  </a:lnTo>
                  <a:lnTo>
                    <a:pt x="28323" y="36068"/>
                  </a:lnTo>
                  <a:close/>
                </a:path>
              </a:pathLst>
            </a:custGeom>
            <a:solidFill>
              <a:srgbClr val="3333CC"/>
            </a:solidFill>
          </p:spPr>
          <p:txBody>
            <a:bodyPr/>
            <a:lstStyle/>
            <a:p>
              <a:endParaRPr lang="en-US"/>
            </a:p>
          </p:txBody>
        </p:sp>
      </p:grpSp>
      <p:sp>
        <p:nvSpPr>
          <p:cNvPr id="5" name="TextBox 5"/>
          <p:cNvSpPr txBox="1"/>
          <p:nvPr/>
        </p:nvSpPr>
        <p:spPr>
          <a:xfrm>
            <a:off x="715194" y="1957611"/>
            <a:ext cx="3560520" cy="179536"/>
          </a:xfrm>
          <a:prstGeom prst="rect">
            <a:avLst/>
          </a:prstGeom>
        </p:spPr>
        <p:txBody>
          <a:bodyPr lIns="0" tIns="0" rIns="0" bIns="0" rtlCol="0" anchor="t">
            <a:spAutoFit/>
          </a:bodyPr>
          <a:lstStyle/>
          <a:p>
            <a:pPr algn="ctr">
              <a:lnSpc>
                <a:spcPts val="1434"/>
              </a:lnSpc>
            </a:pPr>
            <a:r>
              <a:rPr lang="en-US" sz="1328" b="1" dirty="0">
                <a:solidFill>
                  <a:srgbClr val="FFFFFF"/>
                </a:solidFill>
                <a:latin typeface="Arial Bold"/>
                <a:ea typeface="Arial Bold"/>
                <a:cs typeface="Arial Bold"/>
                <a:sym typeface="Arial Bold"/>
              </a:rPr>
              <a:t>Type of startup: Product </a:t>
            </a:r>
          </a:p>
        </p:txBody>
      </p:sp>
      <p:grpSp>
        <p:nvGrpSpPr>
          <p:cNvPr id="6" name="Group 6"/>
          <p:cNvGrpSpPr/>
          <p:nvPr/>
        </p:nvGrpSpPr>
        <p:grpSpPr>
          <a:xfrm>
            <a:off x="5300009" y="1322073"/>
            <a:ext cx="3916275" cy="1827235"/>
            <a:chOff x="0" y="0"/>
            <a:chExt cx="5030613" cy="1936297"/>
          </a:xfrm>
        </p:grpSpPr>
        <p:sp>
          <p:nvSpPr>
            <p:cNvPr id="7" name="Freeform 7"/>
            <p:cNvSpPr/>
            <p:nvPr/>
          </p:nvSpPr>
          <p:spPr>
            <a:xfrm>
              <a:off x="28323" y="18034"/>
              <a:ext cx="4973948" cy="1900174"/>
            </a:xfrm>
            <a:custGeom>
              <a:avLst/>
              <a:gdLst/>
              <a:ahLst/>
              <a:cxnLst/>
              <a:rect l="l" t="t" r="r" b="b"/>
              <a:pathLst>
                <a:path w="4973948" h="1900174">
                  <a:moveTo>
                    <a:pt x="0" y="0"/>
                  </a:moveTo>
                  <a:lnTo>
                    <a:pt x="4973948" y="0"/>
                  </a:lnTo>
                  <a:lnTo>
                    <a:pt x="4973948" y="1900174"/>
                  </a:lnTo>
                  <a:lnTo>
                    <a:pt x="0" y="1900174"/>
                  </a:lnTo>
                  <a:close/>
                </a:path>
              </a:pathLst>
            </a:custGeom>
            <a:solidFill>
              <a:srgbClr val="3333CC"/>
            </a:solidFill>
          </p:spPr>
          <p:txBody>
            <a:bodyPr/>
            <a:lstStyle/>
            <a:p>
              <a:endParaRPr lang="en-US"/>
            </a:p>
          </p:txBody>
        </p:sp>
        <p:sp>
          <p:nvSpPr>
            <p:cNvPr id="8" name="Freeform 8"/>
            <p:cNvSpPr/>
            <p:nvPr/>
          </p:nvSpPr>
          <p:spPr>
            <a:xfrm>
              <a:off x="0" y="0"/>
              <a:ext cx="5030594" cy="1936242"/>
            </a:xfrm>
            <a:custGeom>
              <a:avLst/>
              <a:gdLst/>
              <a:ahLst/>
              <a:cxnLst/>
              <a:rect l="l" t="t" r="r" b="b"/>
              <a:pathLst>
                <a:path w="5030594" h="1936242">
                  <a:moveTo>
                    <a:pt x="28323" y="0"/>
                  </a:moveTo>
                  <a:lnTo>
                    <a:pt x="5002271" y="0"/>
                  </a:lnTo>
                  <a:cubicBezTo>
                    <a:pt x="5018028" y="0"/>
                    <a:pt x="5030594" y="8128"/>
                    <a:pt x="5030594" y="18034"/>
                  </a:cubicBezTo>
                  <a:lnTo>
                    <a:pt x="5030594" y="1918208"/>
                  </a:lnTo>
                  <a:cubicBezTo>
                    <a:pt x="5030594" y="1928241"/>
                    <a:pt x="5017829" y="1936242"/>
                    <a:pt x="5002271" y="1936242"/>
                  </a:cubicBezTo>
                  <a:lnTo>
                    <a:pt x="28323" y="1936242"/>
                  </a:lnTo>
                  <a:cubicBezTo>
                    <a:pt x="12566" y="1936242"/>
                    <a:pt x="0" y="1928114"/>
                    <a:pt x="0" y="1918208"/>
                  </a:cubicBezTo>
                  <a:lnTo>
                    <a:pt x="0" y="18034"/>
                  </a:lnTo>
                  <a:cubicBezTo>
                    <a:pt x="0" y="8128"/>
                    <a:pt x="12765" y="0"/>
                    <a:pt x="28323" y="0"/>
                  </a:cubicBezTo>
                  <a:moveTo>
                    <a:pt x="28323" y="36068"/>
                  </a:moveTo>
                  <a:lnTo>
                    <a:pt x="28323" y="18034"/>
                  </a:lnTo>
                  <a:lnTo>
                    <a:pt x="56647" y="18034"/>
                  </a:lnTo>
                  <a:lnTo>
                    <a:pt x="56647" y="1918208"/>
                  </a:lnTo>
                  <a:lnTo>
                    <a:pt x="28323" y="1918208"/>
                  </a:lnTo>
                  <a:lnTo>
                    <a:pt x="28323" y="1900174"/>
                  </a:lnTo>
                  <a:lnTo>
                    <a:pt x="5002271" y="1900174"/>
                  </a:lnTo>
                  <a:lnTo>
                    <a:pt x="5002271" y="1918208"/>
                  </a:lnTo>
                  <a:lnTo>
                    <a:pt x="4973948" y="1918208"/>
                  </a:lnTo>
                  <a:lnTo>
                    <a:pt x="4973948" y="18034"/>
                  </a:lnTo>
                  <a:lnTo>
                    <a:pt x="5002271" y="18034"/>
                  </a:lnTo>
                  <a:lnTo>
                    <a:pt x="5002271" y="36068"/>
                  </a:lnTo>
                  <a:lnTo>
                    <a:pt x="28323" y="36068"/>
                  </a:lnTo>
                  <a:close/>
                </a:path>
              </a:pathLst>
            </a:custGeom>
            <a:solidFill>
              <a:srgbClr val="3333CC"/>
            </a:solidFill>
          </p:spPr>
          <p:txBody>
            <a:bodyPr/>
            <a:lstStyle/>
            <a:p>
              <a:endParaRPr lang="en-US"/>
            </a:p>
          </p:txBody>
        </p:sp>
      </p:grpSp>
      <p:sp>
        <p:nvSpPr>
          <p:cNvPr id="9" name="TextBox 9"/>
          <p:cNvSpPr txBox="1"/>
          <p:nvPr/>
        </p:nvSpPr>
        <p:spPr>
          <a:xfrm>
            <a:off x="5322058" y="1324175"/>
            <a:ext cx="3861552" cy="1796454"/>
          </a:xfrm>
          <a:prstGeom prst="rect">
            <a:avLst/>
          </a:prstGeom>
        </p:spPr>
        <p:txBody>
          <a:bodyPr wrap="square" lIns="0" tIns="0" rIns="0" bIns="0" rtlCol="0" anchor="t">
            <a:spAutoFit/>
          </a:bodyPr>
          <a:lstStyle/>
          <a:p>
            <a:pPr algn="just">
              <a:lnSpc>
                <a:spcPts val="1434"/>
              </a:lnSpc>
            </a:pPr>
            <a:r>
              <a:rPr lang="en-US" sz="1400" b="1" dirty="0">
                <a:solidFill>
                  <a:schemeClr val="bg1"/>
                </a:solidFill>
                <a:latin typeface="Arial Bold"/>
                <a:ea typeface="Arial Bold"/>
                <a:cs typeface="Arial Bold"/>
                <a:sym typeface="Arial Bold"/>
              </a:rPr>
              <a:t>Stage of your project: </a:t>
            </a:r>
            <a:r>
              <a:rPr lang="en-US" sz="1400" dirty="0">
                <a:solidFill>
                  <a:schemeClr val="bg1"/>
                </a:solidFill>
              </a:rPr>
              <a:t>The </a:t>
            </a:r>
            <a:r>
              <a:rPr lang="en-US" sz="1400" b="1" dirty="0">
                <a:solidFill>
                  <a:schemeClr val="bg1"/>
                </a:solidFill>
              </a:rPr>
              <a:t>Smart Energy Meter and Management System</a:t>
            </a:r>
            <a:r>
              <a:rPr lang="en-US" sz="1400" dirty="0">
                <a:solidFill>
                  <a:schemeClr val="bg1"/>
                </a:solidFill>
              </a:rPr>
              <a:t> is an IoT-based solution designed to provide real-time monitoring, control, and optimization of energy consumption. By integrating advanced sensors and a mobile app, it allows users to track their energy usage, reduce wastage, and lower costs. The system promotes sustainability through data-driven insights, empowering users to make informed decisions while contributing to energy conservation.</a:t>
            </a:r>
            <a:endParaRPr lang="en-US" sz="1400" b="1" dirty="0">
              <a:solidFill>
                <a:schemeClr val="bg1"/>
              </a:solidFill>
              <a:latin typeface="Arial Bold"/>
              <a:ea typeface="Arial Bold"/>
              <a:cs typeface="Arial Bold"/>
              <a:sym typeface="Arial Bold"/>
            </a:endParaRPr>
          </a:p>
        </p:txBody>
      </p:sp>
      <p:grpSp>
        <p:nvGrpSpPr>
          <p:cNvPr id="10" name="Group 10"/>
          <p:cNvGrpSpPr/>
          <p:nvPr/>
        </p:nvGrpSpPr>
        <p:grpSpPr>
          <a:xfrm>
            <a:off x="537316" y="3368388"/>
            <a:ext cx="3916275" cy="1507385"/>
            <a:chOff x="0" y="0"/>
            <a:chExt cx="5030613" cy="1936297"/>
          </a:xfrm>
        </p:grpSpPr>
        <p:sp>
          <p:nvSpPr>
            <p:cNvPr id="11" name="Freeform 11"/>
            <p:cNvSpPr/>
            <p:nvPr/>
          </p:nvSpPr>
          <p:spPr>
            <a:xfrm>
              <a:off x="28323" y="18034"/>
              <a:ext cx="4973948" cy="1900174"/>
            </a:xfrm>
            <a:custGeom>
              <a:avLst/>
              <a:gdLst/>
              <a:ahLst/>
              <a:cxnLst/>
              <a:rect l="l" t="t" r="r" b="b"/>
              <a:pathLst>
                <a:path w="4973948" h="1900174">
                  <a:moveTo>
                    <a:pt x="0" y="0"/>
                  </a:moveTo>
                  <a:lnTo>
                    <a:pt x="4973948" y="0"/>
                  </a:lnTo>
                  <a:lnTo>
                    <a:pt x="4973948" y="1900174"/>
                  </a:lnTo>
                  <a:lnTo>
                    <a:pt x="0" y="1900174"/>
                  </a:lnTo>
                  <a:close/>
                </a:path>
              </a:pathLst>
            </a:custGeom>
            <a:solidFill>
              <a:srgbClr val="3333CC"/>
            </a:solidFill>
          </p:spPr>
          <p:txBody>
            <a:bodyPr/>
            <a:lstStyle/>
            <a:p>
              <a:endParaRPr lang="en-US"/>
            </a:p>
          </p:txBody>
        </p:sp>
        <p:sp>
          <p:nvSpPr>
            <p:cNvPr id="12" name="Freeform 12"/>
            <p:cNvSpPr/>
            <p:nvPr/>
          </p:nvSpPr>
          <p:spPr>
            <a:xfrm>
              <a:off x="0" y="0"/>
              <a:ext cx="5030594" cy="1936242"/>
            </a:xfrm>
            <a:custGeom>
              <a:avLst/>
              <a:gdLst/>
              <a:ahLst/>
              <a:cxnLst/>
              <a:rect l="l" t="t" r="r" b="b"/>
              <a:pathLst>
                <a:path w="5030594" h="1936242">
                  <a:moveTo>
                    <a:pt x="28323" y="0"/>
                  </a:moveTo>
                  <a:lnTo>
                    <a:pt x="5002271" y="0"/>
                  </a:lnTo>
                  <a:cubicBezTo>
                    <a:pt x="5018028" y="0"/>
                    <a:pt x="5030594" y="8128"/>
                    <a:pt x="5030594" y="18034"/>
                  </a:cubicBezTo>
                  <a:lnTo>
                    <a:pt x="5030594" y="1918208"/>
                  </a:lnTo>
                  <a:cubicBezTo>
                    <a:pt x="5030594" y="1928241"/>
                    <a:pt x="5017829" y="1936242"/>
                    <a:pt x="5002271" y="1936242"/>
                  </a:cubicBezTo>
                  <a:lnTo>
                    <a:pt x="28323" y="1936242"/>
                  </a:lnTo>
                  <a:cubicBezTo>
                    <a:pt x="12566" y="1936242"/>
                    <a:pt x="0" y="1928114"/>
                    <a:pt x="0" y="1918208"/>
                  </a:cubicBezTo>
                  <a:lnTo>
                    <a:pt x="0" y="18034"/>
                  </a:lnTo>
                  <a:cubicBezTo>
                    <a:pt x="0" y="8128"/>
                    <a:pt x="12765" y="0"/>
                    <a:pt x="28323" y="0"/>
                  </a:cubicBezTo>
                  <a:moveTo>
                    <a:pt x="28323" y="36068"/>
                  </a:moveTo>
                  <a:lnTo>
                    <a:pt x="28323" y="18034"/>
                  </a:lnTo>
                  <a:lnTo>
                    <a:pt x="56647" y="18034"/>
                  </a:lnTo>
                  <a:lnTo>
                    <a:pt x="56647" y="1918208"/>
                  </a:lnTo>
                  <a:lnTo>
                    <a:pt x="28323" y="1918208"/>
                  </a:lnTo>
                  <a:lnTo>
                    <a:pt x="28323" y="1900174"/>
                  </a:lnTo>
                  <a:lnTo>
                    <a:pt x="5002271" y="1900174"/>
                  </a:lnTo>
                  <a:lnTo>
                    <a:pt x="5002271" y="1918208"/>
                  </a:lnTo>
                  <a:lnTo>
                    <a:pt x="4973948" y="1918208"/>
                  </a:lnTo>
                  <a:lnTo>
                    <a:pt x="4973948" y="18034"/>
                  </a:lnTo>
                  <a:lnTo>
                    <a:pt x="5002271" y="18034"/>
                  </a:lnTo>
                  <a:lnTo>
                    <a:pt x="5002271" y="36068"/>
                  </a:lnTo>
                  <a:lnTo>
                    <a:pt x="28323" y="36068"/>
                  </a:lnTo>
                  <a:close/>
                </a:path>
              </a:pathLst>
            </a:custGeom>
            <a:solidFill>
              <a:srgbClr val="3333CC"/>
            </a:solidFill>
          </p:spPr>
          <p:txBody>
            <a:bodyPr/>
            <a:lstStyle/>
            <a:p>
              <a:endParaRPr lang="en-US"/>
            </a:p>
          </p:txBody>
        </p:sp>
      </p:grpSp>
      <p:sp>
        <p:nvSpPr>
          <p:cNvPr id="13" name="TextBox 13"/>
          <p:cNvSpPr txBox="1"/>
          <p:nvPr/>
        </p:nvSpPr>
        <p:spPr>
          <a:xfrm>
            <a:off x="715194" y="3914944"/>
            <a:ext cx="3560520" cy="179536"/>
          </a:xfrm>
          <a:prstGeom prst="rect">
            <a:avLst/>
          </a:prstGeom>
        </p:spPr>
        <p:txBody>
          <a:bodyPr lIns="0" tIns="0" rIns="0" bIns="0" rtlCol="0" anchor="t">
            <a:spAutoFit/>
          </a:bodyPr>
          <a:lstStyle/>
          <a:p>
            <a:pPr algn="ctr">
              <a:lnSpc>
                <a:spcPts val="1434"/>
              </a:lnSpc>
            </a:pPr>
            <a:r>
              <a:rPr lang="en-US" sz="1328" b="1" dirty="0">
                <a:solidFill>
                  <a:srgbClr val="FFFFFF"/>
                </a:solidFill>
                <a:latin typeface="Arial Bold"/>
                <a:ea typeface="Arial Bold"/>
                <a:cs typeface="Arial Bold"/>
                <a:sym typeface="Arial Bold"/>
              </a:rPr>
              <a:t>IP Status: Not Applied for patient</a:t>
            </a:r>
          </a:p>
        </p:txBody>
      </p:sp>
      <p:grpSp>
        <p:nvGrpSpPr>
          <p:cNvPr id="14" name="Group 14"/>
          <p:cNvGrpSpPr/>
          <p:nvPr/>
        </p:nvGrpSpPr>
        <p:grpSpPr>
          <a:xfrm>
            <a:off x="5300009" y="3368388"/>
            <a:ext cx="3916275" cy="1507385"/>
            <a:chOff x="0" y="0"/>
            <a:chExt cx="5030613" cy="1936297"/>
          </a:xfrm>
        </p:grpSpPr>
        <p:sp>
          <p:nvSpPr>
            <p:cNvPr id="15" name="Freeform 15"/>
            <p:cNvSpPr/>
            <p:nvPr/>
          </p:nvSpPr>
          <p:spPr>
            <a:xfrm>
              <a:off x="28323" y="18034"/>
              <a:ext cx="4973948" cy="1900174"/>
            </a:xfrm>
            <a:custGeom>
              <a:avLst/>
              <a:gdLst/>
              <a:ahLst/>
              <a:cxnLst/>
              <a:rect l="l" t="t" r="r" b="b"/>
              <a:pathLst>
                <a:path w="4973948" h="1900174">
                  <a:moveTo>
                    <a:pt x="0" y="0"/>
                  </a:moveTo>
                  <a:lnTo>
                    <a:pt x="4973948" y="0"/>
                  </a:lnTo>
                  <a:lnTo>
                    <a:pt x="4973948" y="1900174"/>
                  </a:lnTo>
                  <a:lnTo>
                    <a:pt x="0" y="1900174"/>
                  </a:lnTo>
                  <a:close/>
                </a:path>
              </a:pathLst>
            </a:custGeom>
            <a:solidFill>
              <a:srgbClr val="3333CC"/>
            </a:solidFill>
          </p:spPr>
          <p:txBody>
            <a:bodyPr/>
            <a:lstStyle/>
            <a:p>
              <a:endParaRPr lang="en-US"/>
            </a:p>
          </p:txBody>
        </p:sp>
        <p:sp>
          <p:nvSpPr>
            <p:cNvPr id="16" name="Freeform 16"/>
            <p:cNvSpPr/>
            <p:nvPr/>
          </p:nvSpPr>
          <p:spPr>
            <a:xfrm>
              <a:off x="0" y="0"/>
              <a:ext cx="5030594" cy="1936242"/>
            </a:xfrm>
            <a:custGeom>
              <a:avLst/>
              <a:gdLst/>
              <a:ahLst/>
              <a:cxnLst/>
              <a:rect l="l" t="t" r="r" b="b"/>
              <a:pathLst>
                <a:path w="5030594" h="1936242">
                  <a:moveTo>
                    <a:pt x="28323" y="0"/>
                  </a:moveTo>
                  <a:lnTo>
                    <a:pt x="5002271" y="0"/>
                  </a:lnTo>
                  <a:cubicBezTo>
                    <a:pt x="5018028" y="0"/>
                    <a:pt x="5030594" y="8128"/>
                    <a:pt x="5030594" y="18034"/>
                  </a:cubicBezTo>
                  <a:lnTo>
                    <a:pt x="5030594" y="1918208"/>
                  </a:lnTo>
                  <a:cubicBezTo>
                    <a:pt x="5030594" y="1928241"/>
                    <a:pt x="5017829" y="1936242"/>
                    <a:pt x="5002271" y="1936242"/>
                  </a:cubicBezTo>
                  <a:lnTo>
                    <a:pt x="28323" y="1936242"/>
                  </a:lnTo>
                  <a:cubicBezTo>
                    <a:pt x="12566" y="1936242"/>
                    <a:pt x="0" y="1928114"/>
                    <a:pt x="0" y="1918208"/>
                  </a:cubicBezTo>
                  <a:lnTo>
                    <a:pt x="0" y="18034"/>
                  </a:lnTo>
                  <a:cubicBezTo>
                    <a:pt x="0" y="8128"/>
                    <a:pt x="12765" y="0"/>
                    <a:pt x="28323" y="0"/>
                  </a:cubicBezTo>
                  <a:moveTo>
                    <a:pt x="28323" y="36068"/>
                  </a:moveTo>
                  <a:lnTo>
                    <a:pt x="28323" y="18034"/>
                  </a:lnTo>
                  <a:lnTo>
                    <a:pt x="56647" y="18034"/>
                  </a:lnTo>
                  <a:lnTo>
                    <a:pt x="56647" y="1918208"/>
                  </a:lnTo>
                  <a:lnTo>
                    <a:pt x="28323" y="1918208"/>
                  </a:lnTo>
                  <a:lnTo>
                    <a:pt x="28323" y="1900174"/>
                  </a:lnTo>
                  <a:lnTo>
                    <a:pt x="5002271" y="1900174"/>
                  </a:lnTo>
                  <a:lnTo>
                    <a:pt x="5002271" y="1918208"/>
                  </a:lnTo>
                  <a:lnTo>
                    <a:pt x="4973948" y="1918208"/>
                  </a:lnTo>
                  <a:lnTo>
                    <a:pt x="4973948" y="18034"/>
                  </a:lnTo>
                  <a:lnTo>
                    <a:pt x="5002271" y="18034"/>
                  </a:lnTo>
                  <a:lnTo>
                    <a:pt x="5002271" y="36068"/>
                  </a:lnTo>
                  <a:lnTo>
                    <a:pt x="28323" y="36068"/>
                  </a:lnTo>
                  <a:close/>
                </a:path>
              </a:pathLst>
            </a:custGeom>
            <a:solidFill>
              <a:srgbClr val="3333CC"/>
            </a:solidFill>
          </p:spPr>
          <p:txBody>
            <a:bodyPr/>
            <a:lstStyle/>
            <a:p>
              <a:endParaRPr lang="en-US"/>
            </a:p>
          </p:txBody>
        </p:sp>
      </p:grpSp>
      <p:sp>
        <p:nvSpPr>
          <p:cNvPr id="17" name="TextBox 17"/>
          <p:cNvSpPr txBox="1"/>
          <p:nvPr/>
        </p:nvSpPr>
        <p:spPr>
          <a:xfrm>
            <a:off x="5477887" y="3825963"/>
            <a:ext cx="3560520" cy="359073"/>
          </a:xfrm>
          <a:prstGeom prst="rect">
            <a:avLst/>
          </a:prstGeom>
        </p:spPr>
        <p:txBody>
          <a:bodyPr lIns="0" tIns="0" rIns="0" bIns="0" rtlCol="0" anchor="t">
            <a:spAutoFit/>
          </a:bodyPr>
          <a:lstStyle/>
          <a:p>
            <a:pPr algn="ctr">
              <a:lnSpc>
                <a:spcPts val="1434"/>
              </a:lnSpc>
            </a:pPr>
            <a:r>
              <a:rPr lang="en-US" sz="1328" b="1" dirty="0">
                <a:solidFill>
                  <a:srgbClr val="FFFFFF"/>
                </a:solidFill>
                <a:latin typeface="Arial Bold"/>
                <a:ea typeface="Arial Bold"/>
                <a:cs typeface="Arial Bold"/>
                <a:sym typeface="Arial Bold"/>
              </a:rPr>
              <a:t>Focus of SDG Goal: </a:t>
            </a:r>
            <a:r>
              <a:rPr lang="en-US" sz="1328" dirty="0">
                <a:solidFill>
                  <a:srgbClr val="FFFFFF"/>
                </a:solidFill>
                <a:latin typeface="Arial"/>
                <a:ea typeface="Arial"/>
                <a:cs typeface="Arial"/>
                <a:sym typeface="Arial"/>
              </a:rPr>
              <a:t>SDG 7: Affordable and Clean Energy.. </a:t>
            </a:r>
          </a:p>
        </p:txBody>
      </p:sp>
      <p:grpSp>
        <p:nvGrpSpPr>
          <p:cNvPr id="18" name="Group 18"/>
          <p:cNvGrpSpPr/>
          <p:nvPr/>
        </p:nvGrpSpPr>
        <p:grpSpPr>
          <a:xfrm>
            <a:off x="537316" y="5414701"/>
            <a:ext cx="3916275" cy="1507385"/>
            <a:chOff x="0" y="0"/>
            <a:chExt cx="5030613" cy="1936297"/>
          </a:xfrm>
        </p:grpSpPr>
        <p:sp>
          <p:nvSpPr>
            <p:cNvPr id="19" name="Freeform 19"/>
            <p:cNvSpPr/>
            <p:nvPr/>
          </p:nvSpPr>
          <p:spPr>
            <a:xfrm>
              <a:off x="28323" y="18034"/>
              <a:ext cx="4973948" cy="1900174"/>
            </a:xfrm>
            <a:custGeom>
              <a:avLst/>
              <a:gdLst/>
              <a:ahLst/>
              <a:cxnLst/>
              <a:rect l="l" t="t" r="r" b="b"/>
              <a:pathLst>
                <a:path w="4973948" h="1900174">
                  <a:moveTo>
                    <a:pt x="0" y="0"/>
                  </a:moveTo>
                  <a:lnTo>
                    <a:pt x="4973948" y="0"/>
                  </a:lnTo>
                  <a:lnTo>
                    <a:pt x="4973948" y="1900174"/>
                  </a:lnTo>
                  <a:lnTo>
                    <a:pt x="0" y="1900174"/>
                  </a:lnTo>
                  <a:close/>
                </a:path>
              </a:pathLst>
            </a:custGeom>
            <a:solidFill>
              <a:srgbClr val="3333CC"/>
            </a:solidFill>
          </p:spPr>
          <p:txBody>
            <a:bodyPr/>
            <a:lstStyle/>
            <a:p>
              <a:endParaRPr lang="en-US"/>
            </a:p>
          </p:txBody>
        </p:sp>
        <p:sp>
          <p:nvSpPr>
            <p:cNvPr id="20" name="Freeform 20"/>
            <p:cNvSpPr/>
            <p:nvPr/>
          </p:nvSpPr>
          <p:spPr>
            <a:xfrm>
              <a:off x="0" y="0"/>
              <a:ext cx="5030594" cy="1936242"/>
            </a:xfrm>
            <a:custGeom>
              <a:avLst/>
              <a:gdLst/>
              <a:ahLst/>
              <a:cxnLst/>
              <a:rect l="l" t="t" r="r" b="b"/>
              <a:pathLst>
                <a:path w="5030594" h="1936242">
                  <a:moveTo>
                    <a:pt x="28323" y="0"/>
                  </a:moveTo>
                  <a:lnTo>
                    <a:pt x="5002271" y="0"/>
                  </a:lnTo>
                  <a:cubicBezTo>
                    <a:pt x="5018028" y="0"/>
                    <a:pt x="5030594" y="8128"/>
                    <a:pt x="5030594" y="18034"/>
                  </a:cubicBezTo>
                  <a:lnTo>
                    <a:pt x="5030594" y="1918208"/>
                  </a:lnTo>
                  <a:cubicBezTo>
                    <a:pt x="5030594" y="1928241"/>
                    <a:pt x="5017829" y="1936242"/>
                    <a:pt x="5002271" y="1936242"/>
                  </a:cubicBezTo>
                  <a:lnTo>
                    <a:pt x="28323" y="1936242"/>
                  </a:lnTo>
                  <a:cubicBezTo>
                    <a:pt x="12566" y="1936242"/>
                    <a:pt x="0" y="1928114"/>
                    <a:pt x="0" y="1918208"/>
                  </a:cubicBezTo>
                  <a:lnTo>
                    <a:pt x="0" y="18034"/>
                  </a:lnTo>
                  <a:cubicBezTo>
                    <a:pt x="0" y="8128"/>
                    <a:pt x="12765" y="0"/>
                    <a:pt x="28323" y="0"/>
                  </a:cubicBezTo>
                  <a:moveTo>
                    <a:pt x="28323" y="36068"/>
                  </a:moveTo>
                  <a:lnTo>
                    <a:pt x="28323" y="18034"/>
                  </a:lnTo>
                  <a:lnTo>
                    <a:pt x="56647" y="18034"/>
                  </a:lnTo>
                  <a:lnTo>
                    <a:pt x="56647" y="1918208"/>
                  </a:lnTo>
                  <a:lnTo>
                    <a:pt x="28323" y="1918208"/>
                  </a:lnTo>
                  <a:lnTo>
                    <a:pt x="28323" y="1900174"/>
                  </a:lnTo>
                  <a:lnTo>
                    <a:pt x="5002271" y="1900174"/>
                  </a:lnTo>
                  <a:lnTo>
                    <a:pt x="5002271" y="1918208"/>
                  </a:lnTo>
                  <a:lnTo>
                    <a:pt x="4973948" y="1918208"/>
                  </a:lnTo>
                  <a:lnTo>
                    <a:pt x="4973948" y="18034"/>
                  </a:lnTo>
                  <a:lnTo>
                    <a:pt x="5002271" y="18034"/>
                  </a:lnTo>
                  <a:lnTo>
                    <a:pt x="5002271" y="36068"/>
                  </a:lnTo>
                  <a:lnTo>
                    <a:pt x="28323" y="36068"/>
                  </a:lnTo>
                  <a:close/>
                </a:path>
              </a:pathLst>
            </a:custGeom>
            <a:solidFill>
              <a:srgbClr val="3333CC"/>
            </a:solidFill>
          </p:spPr>
          <p:txBody>
            <a:bodyPr/>
            <a:lstStyle/>
            <a:p>
              <a:endParaRPr lang="en-US"/>
            </a:p>
          </p:txBody>
        </p:sp>
      </p:grpSp>
      <p:sp>
        <p:nvSpPr>
          <p:cNvPr id="21" name="TextBox 21"/>
          <p:cNvSpPr txBox="1"/>
          <p:nvPr/>
        </p:nvSpPr>
        <p:spPr>
          <a:xfrm>
            <a:off x="715194" y="5694314"/>
            <a:ext cx="3560520" cy="718145"/>
          </a:xfrm>
          <a:prstGeom prst="rect">
            <a:avLst/>
          </a:prstGeom>
        </p:spPr>
        <p:txBody>
          <a:bodyPr lIns="0" tIns="0" rIns="0" bIns="0" rtlCol="0" anchor="t">
            <a:spAutoFit/>
          </a:bodyPr>
          <a:lstStyle/>
          <a:p>
            <a:pPr algn="ctr">
              <a:lnSpc>
                <a:spcPts val="1434"/>
              </a:lnSpc>
            </a:pPr>
            <a:r>
              <a:rPr lang="en-US" sz="1328" dirty="0">
                <a:solidFill>
                  <a:srgbClr val="FFFFFF"/>
                </a:solidFill>
                <a:latin typeface="Arial"/>
                <a:ea typeface="Arial"/>
                <a:cs typeface="Arial"/>
                <a:sym typeface="Arial"/>
              </a:rPr>
              <a:t>In the future, Are you planning to convert your project into a startup or social enterprise, or are you currently not considering the next steps for your project's growth: </a:t>
            </a:r>
            <a:r>
              <a:rPr lang="en-US" sz="1328" b="1" dirty="0">
                <a:solidFill>
                  <a:srgbClr val="FFFFFF"/>
                </a:solidFill>
                <a:latin typeface="Arial Bold"/>
                <a:ea typeface="Arial Bold"/>
                <a:cs typeface="Arial Bold"/>
                <a:sym typeface="Arial Bold"/>
              </a:rPr>
              <a:t>Startup</a:t>
            </a:r>
          </a:p>
        </p:txBody>
      </p:sp>
      <p:grpSp>
        <p:nvGrpSpPr>
          <p:cNvPr id="22" name="Group 22"/>
          <p:cNvGrpSpPr/>
          <p:nvPr/>
        </p:nvGrpSpPr>
        <p:grpSpPr>
          <a:xfrm>
            <a:off x="5300009" y="5414701"/>
            <a:ext cx="3916275" cy="1507385"/>
            <a:chOff x="0" y="0"/>
            <a:chExt cx="5030613" cy="1936297"/>
          </a:xfrm>
        </p:grpSpPr>
        <p:sp>
          <p:nvSpPr>
            <p:cNvPr id="23" name="Freeform 23"/>
            <p:cNvSpPr/>
            <p:nvPr/>
          </p:nvSpPr>
          <p:spPr>
            <a:xfrm>
              <a:off x="28323" y="18034"/>
              <a:ext cx="4973948" cy="1900174"/>
            </a:xfrm>
            <a:custGeom>
              <a:avLst/>
              <a:gdLst/>
              <a:ahLst/>
              <a:cxnLst/>
              <a:rect l="l" t="t" r="r" b="b"/>
              <a:pathLst>
                <a:path w="4973948" h="1900174">
                  <a:moveTo>
                    <a:pt x="0" y="0"/>
                  </a:moveTo>
                  <a:lnTo>
                    <a:pt x="4973948" y="0"/>
                  </a:lnTo>
                  <a:lnTo>
                    <a:pt x="4973948" y="1900174"/>
                  </a:lnTo>
                  <a:lnTo>
                    <a:pt x="0" y="1900174"/>
                  </a:lnTo>
                  <a:close/>
                </a:path>
              </a:pathLst>
            </a:custGeom>
            <a:solidFill>
              <a:srgbClr val="3333CC"/>
            </a:solidFill>
          </p:spPr>
          <p:txBody>
            <a:bodyPr/>
            <a:lstStyle/>
            <a:p>
              <a:endParaRPr lang="en-US"/>
            </a:p>
          </p:txBody>
        </p:sp>
        <p:sp>
          <p:nvSpPr>
            <p:cNvPr id="24" name="Freeform 24"/>
            <p:cNvSpPr/>
            <p:nvPr/>
          </p:nvSpPr>
          <p:spPr>
            <a:xfrm>
              <a:off x="0" y="0"/>
              <a:ext cx="5030594" cy="1936242"/>
            </a:xfrm>
            <a:custGeom>
              <a:avLst/>
              <a:gdLst/>
              <a:ahLst/>
              <a:cxnLst/>
              <a:rect l="l" t="t" r="r" b="b"/>
              <a:pathLst>
                <a:path w="5030594" h="1936242">
                  <a:moveTo>
                    <a:pt x="28323" y="0"/>
                  </a:moveTo>
                  <a:lnTo>
                    <a:pt x="5002271" y="0"/>
                  </a:lnTo>
                  <a:cubicBezTo>
                    <a:pt x="5018028" y="0"/>
                    <a:pt x="5030594" y="8128"/>
                    <a:pt x="5030594" y="18034"/>
                  </a:cubicBezTo>
                  <a:lnTo>
                    <a:pt x="5030594" y="1918208"/>
                  </a:lnTo>
                  <a:cubicBezTo>
                    <a:pt x="5030594" y="1928241"/>
                    <a:pt x="5017829" y="1936242"/>
                    <a:pt x="5002271" y="1936242"/>
                  </a:cubicBezTo>
                  <a:lnTo>
                    <a:pt x="28323" y="1936242"/>
                  </a:lnTo>
                  <a:cubicBezTo>
                    <a:pt x="12566" y="1936242"/>
                    <a:pt x="0" y="1928114"/>
                    <a:pt x="0" y="1918208"/>
                  </a:cubicBezTo>
                  <a:lnTo>
                    <a:pt x="0" y="18034"/>
                  </a:lnTo>
                  <a:cubicBezTo>
                    <a:pt x="0" y="8128"/>
                    <a:pt x="12765" y="0"/>
                    <a:pt x="28323" y="0"/>
                  </a:cubicBezTo>
                  <a:moveTo>
                    <a:pt x="28323" y="36068"/>
                  </a:moveTo>
                  <a:lnTo>
                    <a:pt x="28323" y="18034"/>
                  </a:lnTo>
                  <a:lnTo>
                    <a:pt x="56647" y="18034"/>
                  </a:lnTo>
                  <a:lnTo>
                    <a:pt x="56647" y="1918208"/>
                  </a:lnTo>
                  <a:lnTo>
                    <a:pt x="28323" y="1918208"/>
                  </a:lnTo>
                  <a:lnTo>
                    <a:pt x="28323" y="1900174"/>
                  </a:lnTo>
                  <a:lnTo>
                    <a:pt x="5002271" y="1900174"/>
                  </a:lnTo>
                  <a:lnTo>
                    <a:pt x="5002271" y="1918208"/>
                  </a:lnTo>
                  <a:lnTo>
                    <a:pt x="4973948" y="1918208"/>
                  </a:lnTo>
                  <a:lnTo>
                    <a:pt x="4973948" y="18034"/>
                  </a:lnTo>
                  <a:lnTo>
                    <a:pt x="5002271" y="18034"/>
                  </a:lnTo>
                  <a:lnTo>
                    <a:pt x="5002271" y="36068"/>
                  </a:lnTo>
                  <a:lnTo>
                    <a:pt x="28323" y="36068"/>
                  </a:lnTo>
                  <a:close/>
                </a:path>
              </a:pathLst>
            </a:custGeom>
            <a:solidFill>
              <a:srgbClr val="3333CC"/>
            </a:solidFill>
          </p:spPr>
          <p:txBody>
            <a:bodyPr/>
            <a:lstStyle/>
            <a:p>
              <a:endParaRPr lang="en-US"/>
            </a:p>
          </p:txBody>
        </p:sp>
      </p:grpSp>
      <p:sp>
        <p:nvSpPr>
          <p:cNvPr id="25" name="TextBox 25"/>
          <p:cNvSpPr txBox="1"/>
          <p:nvPr/>
        </p:nvSpPr>
        <p:spPr>
          <a:xfrm>
            <a:off x="5477887" y="5961257"/>
            <a:ext cx="3560520" cy="359073"/>
          </a:xfrm>
          <a:prstGeom prst="rect">
            <a:avLst/>
          </a:prstGeom>
        </p:spPr>
        <p:txBody>
          <a:bodyPr lIns="0" tIns="0" rIns="0" bIns="0" rtlCol="0" anchor="t">
            <a:spAutoFit/>
          </a:bodyPr>
          <a:lstStyle/>
          <a:p>
            <a:pPr algn="ctr">
              <a:lnSpc>
                <a:spcPts val="1434"/>
              </a:lnSpc>
            </a:pPr>
            <a:r>
              <a:rPr lang="en-US" sz="1328" b="1" dirty="0">
                <a:solidFill>
                  <a:srgbClr val="FFFFFF"/>
                </a:solidFill>
                <a:latin typeface="Arial Bold"/>
                <a:ea typeface="Arial Bold"/>
                <a:cs typeface="Arial Bold"/>
                <a:sym typeface="Arial Bold"/>
              </a:rPr>
              <a:t>Major achievements/Awards/Recognitions received for your project : NA</a:t>
            </a:r>
          </a:p>
        </p:txBody>
      </p:sp>
      <p:sp>
        <p:nvSpPr>
          <p:cNvPr id="26" name="TextBox 26"/>
          <p:cNvSpPr txBox="1"/>
          <p:nvPr/>
        </p:nvSpPr>
        <p:spPr>
          <a:xfrm>
            <a:off x="715194" y="407987"/>
            <a:ext cx="2876902" cy="580390"/>
          </a:xfrm>
          <a:prstGeom prst="rect">
            <a:avLst/>
          </a:prstGeom>
        </p:spPr>
        <p:txBody>
          <a:bodyPr lIns="0" tIns="0" rIns="0" bIns="0" rtlCol="0" anchor="t">
            <a:spAutoFit/>
          </a:bodyPr>
          <a:lstStyle/>
          <a:p>
            <a:pPr algn="ctr">
              <a:lnSpc>
                <a:spcPts val="4759"/>
              </a:lnSpc>
            </a:pPr>
            <a:r>
              <a:rPr lang="en-US" sz="3399" b="1">
                <a:solidFill>
                  <a:srgbClr val="FFFFFF"/>
                </a:solidFill>
                <a:latin typeface="Canva Sans Bold"/>
                <a:ea typeface="Canva Sans Bold"/>
                <a:cs typeface="Canva Sans Bold"/>
                <a:sym typeface="Canva Sans Bold"/>
              </a:rPr>
              <a:t>CONTENT: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E8FCE"/>
        </a:solidFill>
        <a:effectLst/>
      </p:bgPr>
    </p:bg>
    <p:spTree>
      <p:nvGrpSpPr>
        <p:cNvPr id="1" name=""/>
        <p:cNvGrpSpPr/>
        <p:nvPr/>
      </p:nvGrpSpPr>
      <p:grpSpPr>
        <a:xfrm>
          <a:off x="0" y="0"/>
          <a:ext cx="0" cy="0"/>
          <a:chOff x="0" y="0"/>
          <a:chExt cx="0" cy="0"/>
        </a:xfrm>
      </p:grpSpPr>
      <p:grpSp>
        <p:nvGrpSpPr>
          <p:cNvPr id="2" name="Group 2"/>
          <p:cNvGrpSpPr/>
          <p:nvPr/>
        </p:nvGrpSpPr>
        <p:grpSpPr>
          <a:xfrm>
            <a:off x="731520" y="1053143"/>
            <a:ext cx="8351520" cy="1728653"/>
            <a:chOff x="0" y="0"/>
            <a:chExt cx="10970140" cy="2270672"/>
          </a:xfrm>
        </p:grpSpPr>
        <p:sp>
          <p:nvSpPr>
            <p:cNvPr id="3" name="Freeform 3"/>
            <p:cNvSpPr/>
            <p:nvPr/>
          </p:nvSpPr>
          <p:spPr>
            <a:xfrm>
              <a:off x="0" y="0"/>
              <a:ext cx="10970181" cy="2270633"/>
            </a:xfrm>
            <a:custGeom>
              <a:avLst/>
              <a:gdLst/>
              <a:ahLst/>
              <a:cxnLst/>
              <a:rect l="l" t="t" r="r" b="b"/>
              <a:pathLst>
                <a:path w="10970181" h="2270633">
                  <a:moveTo>
                    <a:pt x="0" y="227076"/>
                  </a:moveTo>
                  <a:cubicBezTo>
                    <a:pt x="0" y="101600"/>
                    <a:pt x="167312" y="0"/>
                    <a:pt x="373942" y="0"/>
                  </a:cubicBezTo>
                  <a:lnTo>
                    <a:pt x="10596266" y="0"/>
                  </a:lnTo>
                  <a:cubicBezTo>
                    <a:pt x="10802688" y="0"/>
                    <a:pt x="10970181" y="101600"/>
                    <a:pt x="10970181" y="227076"/>
                  </a:cubicBezTo>
                  <a:lnTo>
                    <a:pt x="10970181" y="2043557"/>
                  </a:lnTo>
                  <a:cubicBezTo>
                    <a:pt x="10970181" y="2168906"/>
                    <a:pt x="10802896" y="2270633"/>
                    <a:pt x="10596266" y="2270633"/>
                  </a:cubicBezTo>
                  <a:lnTo>
                    <a:pt x="373942" y="2270633"/>
                  </a:lnTo>
                  <a:cubicBezTo>
                    <a:pt x="167312" y="2270633"/>
                    <a:pt x="0" y="2169033"/>
                    <a:pt x="0" y="2043557"/>
                  </a:cubicBezTo>
                  <a:close/>
                </a:path>
              </a:pathLst>
            </a:custGeom>
            <a:solidFill>
              <a:srgbClr val="F2F2F2"/>
            </a:solidFill>
          </p:spPr>
          <p:txBody>
            <a:bodyPr/>
            <a:lstStyle/>
            <a:p>
              <a:endParaRPr lang="en-US"/>
            </a:p>
          </p:txBody>
        </p:sp>
      </p:grpSp>
      <p:sp>
        <p:nvSpPr>
          <p:cNvPr id="4" name="Freeform 4"/>
          <p:cNvSpPr/>
          <p:nvPr/>
        </p:nvSpPr>
        <p:spPr>
          <a:xfrm>
            <a:off x="970682" y="1442090"/>
            <a:ext cx="950759" cy="950759"/>
          </a:xfrm>
          <a:custGeom>
            <a:avLst/>
            <a:gdLst/>
            <a:ahLst/>
            <a:cxnLst/>
            <a:rect l="l" t="t" r="r" b="b"/>
            <a:pathLst>
              <a:path w="950759" h="950759">
                <a:moveTo>
                  <a:pt x="0" y="0"/>
                </a:moveTo>
                <a:lnTo>
                  <a:pt x="950759" y="0"/>
                </a:lnTo>
                <a:lnTo>
                  <a:pt x="950759" y="950759"/>
                </a:lnTo>
                <a:lnTo>
                  <a:pt x="0" y="95075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TextBox 5"/>
          <p:cNvSpPr txBox="1"/>
          <p:nvPr/>
        </p:nvSpPr>
        <p:spPr>
          <a:xfrm>
            <a:off x="2165132" y="1171877"/>
            <a:ext cx="2742148" cy="1443561"/>
          </a:xfrm>
          <a:prstGeom prst="rect">
            <a:avLst/>
          </a:prstGeom>
        </p:spPr>
        <p:txBody>
          <a:bodyPr lIns="0" tIns="0" rIns="0" bIns="0" rtlCol="0" anchor="t">
            <a:spAutoFit/>
          </a:bodyPr>
          <a:lstStyle/>
          <a:p>
            <a:pPr algn="l">
              <a:lnSpc>
                <a:spcPts val="2468"/>
              </a:lnSpc>
            </a:pPr>
            <a:r>
              <a:rPr lang="en-US" sz="2057" b="1">
                <a:solidFill>
                  <a:srgbClr val="000000"/>
                </a:solidFill>
                <a:latin typeface="Arial Bold"/>
                <a:ea typeface="Arial Bold"/>
                <a:cs typeface="Arial Bold"/>
                <a:sym typeface="Arial Bold"/>
              </a:rPr>
              <a:t>Content:</a:t>
            </a:r>
          </a:p>
        </p:txBody>
      </p:sp>
      <p:grpSp>
        <p:nvGrpSpPr>
          <p:cNvPr id="6" name="Group 6"/>
          <p:cNvGrpSpPr/>
          <p:nvPr/>
        </p:nvGrpSpPr>
        <p:grpSpPr>
          <a:xfrm>
            <a:off x="731520" y="3213960"/>
            <a:ext cx="8351520" cy="1728653"/>
            <a:chOff x="0" y="0"/>
            <a:chExt cx="10970140" cy="2270672"/>
          </a:xfrm>
        </p:grpSpPr>
        <p:sp>
          <p:nvSpPr>
            <p:cNvPr id="7" name="Freeform 7"/>
            <p:cNvSpPr/>
            <p:nvPr/>
          </p:nvSpPr>
          <p:spPr>
            <a:xfrm>
              <a:off x="0" y="0"/>
              <a:ext cx="10970181" cy="2270633"/>
            </a:xfrm>
            <a:custGeom>
              <a:avLst/>
              <a:gdLst/>
              <a:ahLst/>
              <a:cxnLst/>
              <a:rect l="l" t="t" r="r" b="b"/>
              <a:pathLst>
                <a:path w="10970181" h="2270633">
                  <a:moveTo>
                    <a:pt x="0" y="227076"/>
                  </a:moveTo>
                  <a:cubicBezTo>
                    <a:pt x="0" y="101600"/>
                    <a:pt x="167312" y="0"/>
                    <a:pt x="373942" y="0"/>
                  </a:cubicBezTo>
                  <a:lnTo>
                    <a:pt x="10596266" y="0"/>
                  </a:lnTo>
                  <a:cubicBezTo>
                    <a:pt x="10802688" y="0"/>
                    <a:pt x="10970181" y="101600"/>
                    <a:pt x="10970181" y="227076"/>
                  </a:cubicBezTo>
                  <a:lnTo>
                    <a:pt x="10970181" y="2043557"/>
                  </a:lnTo>
                  <a:cubicBezTo>
                    <a:pt x="10970181" y="2168906"/>
                    <a:pt x="10802896" y="2270633"/>
                    <a:pt x="10596266" y="2270633"/>
                  </a:cubicBezTo>
                  <a:lnTo>
                    <a:pt x="373942" y="2270633"/>
                  </a:lnTo>
                  <a:cubicBezTo>
                    <a:pt x="167312" y="2270633"/>
                    <a:pt x="0" y="2169033"/>
                    <a:pt x="0" y="2043557"/>
                  </a:cubicBezTo>
                  <a:close/>
                </a:path>
              </a:pathLst>
            </a:custGeom>
            <a:solidFill>
              <a:srgbClr val="F2F2F2"/>
            </a:solidFill>
          </p:spPr>
          <p:txBody>
            <a:bodyPr/>
            <a:lstStyle/>
            <a:p>
              <a:endParaRPr lang="en-US"/>
            </a:p>
          </p:txBody>
        </p:sp>
      </p:grpSp>
      <p:sp>
        <p:nvSpPr>
          <p:cNvPr id="8" name="Freeform 8"/>
          <p:cNvSpPr/>
          <p:nvPr/>
        </p:nvSpPr>
        <p:spPr>
          <a:xfrm>
            <a:off x="970682" y="3602907"/>
            <a:ext cx="950759" cy="950759"/>
          </a:xfrm>
          <a:custGeom>
            <a:avLst/>
            <a:gdLst/>
            <a:ahLst/>
            <a:cxnLst/>
            <a:rect l="l" t="t" r="r" b="b"/>
            <a:pathLst>
              <a:path w="950759" h="950759">
                <a:moveTo>
                  <a:pt x="0" y="0"/>
                </a:moveTo>
                <a:lnTo>
                  <a:pt x="950759" y="0"/>
                </a:lnTo>
                <a:lnTo>
                  <a:pt x="950759" y="950758"/>
                </a:lnTo>
                <a:lnTo>
                  <a:pt x="0" y="95075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10" name="Group 10"/>
          <p:cNvGrpSpPr/>
          <p:nvPr/>
        </p:nvGrpSpPr>
        <p:grpSpPr>
          <a:xfrm>
            <a:off x="731551" y="5117547"/>
            <a:ext cx="8351520" cy="1985882"/>
            <a:chOff x="0" y="0"/>
            <a:chExt cx="10970140" cy="2270672"/>
          </a:xfrm>
        </p:grpSpPr>
        <p:sp>
          <p:nvSpPr>
            <p:cNvPr id="11" name="Freeform 11"/>
            <p:cNvSpPr/>
            <p:nvPr/>
          </p:nvSpPr>
          <p:spPr>
            <a:xfrm>
              <a:off x="0" y="0"/>
              <a:ext cx="10970181" cy="2270633"/>
            </a:xfrm>
            <a:custGeom>
              <a:avLst/>
              <a:gdLst/>
              <a:ahLst/>
              <a:cxnLst/>
              <a:rect l="l" t="t" r="r" b="b"/>
              <a:pathLst>
                <a:path w="10970181" h="2270633">
                  <a:moveTo>
                    <a:pt x="0" y="227076"/>
                  </a:moveTo>
                  <a:cubicBezTo>
                    <a:pt x="0" y="101600"/>
                    <a:pt x="167312" y="0"/>
                    <a:pt x="373942" y="0"/>
                  </a:cubicBezTo>
                  <a:lnTo>
                    <a:pt x="10596266" y="0"/>
                  </a:lnTo>
                  <a:cubicBezTo>
                    <a:pt x="10802688" y="0"/>
                    <a:pt x="10970181" y="101600"/>
                    <a:pt x="10970181" y="227076"/>
                  </a:cubicBezTo>
                  <a:lnTo>
                    <a:pt x="10970181" y="2043557"/>
                  </a:lnTo>
                  <a:cubicBezTo>
                    <a:pt x="10970181" y="2168906"/>
                    <a:pt x="10802896" y="2270633"/>
                    <a:pt x="10596266" y="2270633"/>
                  </a:cubicBezTo>
                  <a:lnTo>
                    <a:pt x="373942" y="2270633"/>
                  </a:lnTo>
                  <a:cubicBezTo>
                    <a:pt x="167312" y="2270633"/>
                    <a:pt x="0" y="2169033"/>
                    <a:pt x="0" y="2043557"/>
                  </a:cubicBezTo>
                  <a:close/>
                </a:path>
              </a:pathLst>
            </a:custGeom>
            <a:solidFill>
              <a:srgbClr val="F2F2F2"/>
            </a:solidFill>
          </p:spPr>
          <p:txBody>
            <a:bodyPr/>
            <a:lstStyle/>
            <a:p>
              <a:endParaRPr lang="en-US"/>
            </a:p>
          </p:txBody>
        </p:sp>
      </p:grpSp>
      <p:sp>
        <p:nvSpPr>
          <p:cNvPr id="12" name="Freeform 12"/>
          <p:cNvSpPr/>
          <p:nvPr/>
        </p:nvSpPr>
        <p:spPr>
          <a:xfrm>
            <a:off x="970682" y="5763723"/>
            <a:ext cx="950759" cy="950759"/>
          </a:xfrm>
          <a:custGeom>
            <a:avLst/>
            <a:gdLst/>
            <a:ahLst/>
            <a:cxnLst/>
            <a:rect l="l" t="t" r="r" b="b"/>
            <a:pathLst>
              <a:path w="950759" h="950759">
                <a:moveTo>
                  <a:pt x="0" y="0"/>
                </a:moveTo>
                <a:lnTo>
                  <a:pt x="950759" y="0"/>
                </a:lnTo>
                <a:lnTo>
                  <a:pt x="950759" y="950758"/>
                </a:lnTo>
                <a:lnTo>
                  <a:pt x="0" y="95075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4" name="TextBox 14"/>
          <p:cNvSpPr txBox="1"/>
          <p:nvPr/>
        </p:nvSpPr>
        <p:spPr>
          <a:xfrm>
            <a:off x="1799745" y="361590"/>
            <a:ext cx="7238661" cy="629183"/>
          </a:xfrm>
          <a:prstGeom prst="rect">
            <a:avLst/>
          </a:prstGeom>
        </p:spPr>
        <p:txBody>
          <a:bodyPr lIns="0" tIns="0" rIns="0" bIns="0" rtlCol="0" anchor="t">
            <a:spAutoFit/>
          </a:bodyPr>
          <a:lstStyle/>
          <a:p>
            <a:pPr algn="l">
              <a:lnSpc>
                <a:spcPts val="4780"/>
              </a:lnSpc>
            </a:pPr>
            <a:r>
              <a:rPr lang="en-US" sz="4799" b="1" spc="44">
                <a:solidFill>
                  <a:srgbClr val="000000"/>
                </a:solidFill>
                <a:latin typeface="TT Rounds Condensed Bold"/>
                <a:ea typeface="TT Rounds Condensed Bold"/>
                <a:cs typeface="TT Rounds Condensed Bold"/>
                <a:sym typeface="TT Rounds Condensed Bold"/>
              </a:rPr>
              <a:t>The Problem Statement</a:t>
            </a:r>
          </a:p>
        </p:txBody>
      </p:sp>
      <p:sp>
        <p:nvSpPr>
          <p:cNvPr id="16" name="TextBox 15">
            <a:extLst>
              <a:ext uri="{FF2B5EF4-FFF2-40B4-BE49-F238E27FC236}">
                <a16:creationId xmlns:a16="http://schemas.microsoft.com/office/drawing/2014/main" id="{148196F2-C2AC-DB63-07DC-1EC8E2FED732}"/>
              </a:ext>
            </a:extLst>
          </p:cNvPr>
          <p:cNvSpPr txBox="1"/>
          <p:nvPr/>
        </p:nvSpPr>
        <p:spPr>
          <a:xfrm>
            <a:off x="1937767" y="3478106"/>
            <a:ext cx="7100639" cy="1200329"/>
          </a:xfrm>
          <a:prstGeom prst="rect">
            <a:avLst/>
          </a:prstGeom>
          <a:noFill/>
        </p:spPr>
        <p:txBody>
          <a:bodyPr wrap="square">
            <a:spAutoFit/>
          </a:bodyPr>
          <a:lstStyle/>
          <a:p>
            <a:pPr algn="just"/>
            <a:r>
              <a:rPr lang="en-US" dirty="0"/>
              <a:t>Traditional energy meters lack real-time feedback and remote management, leading to energy wastage and high costs. There is a need for a smart solution to empower users to monitor and optimize energy consumption efficiently, supporting sustainable energy practices.</a:t>
            </a:r>
            <a:endParaRPr lang="en-IN" dirty="0"/>
          </a:p>
        </p:txBody>
      </p:sp>
      <p:sp>
        <p:nvSpPr>
          <p:cNvPr id="19" name="Rectangle 3">
            <a:extLst>
              <a:ext uri="{FF2B5EF4-FFF2-40B4-BE49-F238E27FC236}">
                <a16:creationId xmlns:a16="http://schemas.microsoft.com/office/drawing/2014/main" id="{B9CE6619-A719-2591-5E60-5B6909688740}"/>
              </a:ext>
            </a:extLst>
          </p:cNvPr>
          <p:cNvSpPr>
            <a:spLocks noChangeArrowheads="1"/>
          </p:cNvSpPr>
          <p:nvPr/>
        </p:nvSpPr>
        <p:spPr bwMode="auto">
          <a:xfrm>
            <a:off x="1799745" y="5081305"/>
            <a:ext cx="722230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Globally, approximately 30% of energy is wasted due to inefficient usage and lack of monitoring. Traditional energy meters, used by over 70% of households, provide no real-time feedback, resulting in 20-25% higher energy bills on average. Additionally, inefficient energy management contributes significantly to the 33% of global greenhouse gas emissions from energy production, underscoring the urgent need for smarter energy solutions.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686BD"/>
        </a:solidFill>
        <a:effectLst/>
      </p:bgPr>
    </p:bg>
    <p:spTree>
      <p:nvGrpSpPr>
        <p:cNvPr id="1" name=""/>
        <p:cNvGrpSpPr/>
        <p:nvPr/>
      </p:nvGrpSpPr>
      <p:grpSpPr>
        <a:xfrm>
          <a:off x="0" y="0"/>
          <a:ext cx="0" cy="0"/>
          <a:chOff x="0" y="0"/>
          <a:chExt cx="0" cy="0"/>
        </a:xfrm>
      </p:grpSpPr>
      <p:sp>
        <p:nvSpPr>
          <p:cNvPr id="2" name="Freeform 2"/>
          <p:cNvSpPr/>
          <p:nvPr/>
        </p:nvSpPr>
        <p:spPr>
          <a:xfrm>
            <a:off x="849162" y="1014177"/>
            <a:ext cx="8383355" cy="63534"/>
          </a:xfrm>
          <a:custGeom>
            <a:avLst/>
            <a:gdLst/>
            <a:ahLst/>
            <a:cxnLst/>
            <a:rect l="l" t="t" r="r" b="b"/>
            <a:pathLst>
              <a:path w="8383355" h="63534">
                <a:moveTo>
                  <a:pt x="0" y="0"/>
                </a:moveTo>
                <a:lnTo>
                  <a:pt x="8383355" y="0"/>
                </a:lnTo>
                <a:lnTo>
                  <a:pt x="8383355" y="63534"/>
                </a:lnTo>
                <a:lnTo>
                  <a:pt x="0" y="6353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3" name="Group 3"/>
          <p:cNvGrpSpPr/>
          <p:nvPr/>
        </p:nvGrpSpPr>
        <p:grpSpPr>
          <a:xfrm>
            <a:off x="657013" y="2035876"/>
            <a:ext cx="2655993" cy="5068259"/>
            <a:chOff x="0" y="0"/>
            <a:chExt cx="3541323" cy="6757678"/>
          </a:xfrm>
        </p:grpSpPr>
        <p:sp>
          <p:nvSpPr>
            <p:cNvPr id="4" name="Freeform 4"/>
            <p:cNvSpPr/>
            <p:nvPr/>
          </p:nvSpPr>
          <p:spPr>
            <a:xfrm>
              <a:off x="18034" y="24653"/>
              <a:ext cx="3505200" cy="6708296"/>
            </a:xfrm>
            <a:custGeom>
              <a:avLst/>
              <a:gdLst/>
              <a:ahLst/>
              <a:cxnLst/>
              <a:rect l="l" t="t" r="r" b="b"/>
              <a:pathLst>
                <a:path w="3505200" h="6708296">
                  <a:moveTo>
                    <a:pt x="0" y="0"/>
                  </a:moveTo>
                  <a:lnTo>
                    <a:pt x="3505200" y="0"/>
                  </a:lnTo>
                  <a:lnTo>
                    <a:pt x="3505200" y="6708296"/>
                  </a:lnTo>
                  <a:lnTo>
                    <a:pt x="0" y="6708296"/>
                  </a:lnTo>
                  <a:close/>
                </a:path>
              </a:pathLst>
            </a:custGeom>
            <a:solidFill>
              <a:srgbClr val="CDCDEC">
                <a:alpha val="89804"/>
              </a:srgbClr>
            </a:solidFill>
          </p:spPr>
          <p:txBody>
            <a:bodyPr/>
            <a:lstStyle/>
            <a:p>
              <a:endParaRPr lang="en-US"/>
            </a:p>
          </p:txBody>
        </p:sp>
        <p:sp>
          <p:nvSpPr>
            <p:cNvPr id="5" name="Freeform 5"/>
            <p:cNvSpPr/>
            <p:nvPr/>
          </p:nvSpPr>
          <p:spPr>
            <a:xfrm>
              <a:off x="0" y="0"/>
              <a:ext cx="3541268" cy="6757601"/>
            </a:xfrm>
            <a:custGeom>
              <a:avLst/>
              <a:gdLst/>
              <a:ahLst/>
              <a:cxnLst/>
              <a:rect l="l" t="t" r="r" b="b"/>
              <a:pathLst>
                <a:path w="3541268" h="6757601">
                  <a:moveTo>
                    <a:pt x="18034" y="0"/>
                  </a:moveTo>
                  <a:lnTo>
                    <a:pt x="3523234" y="0"/>
                  </a:lnTo>
                  <a:cubicBezTo>
                    <a:pt x="3533267" y="0"/>
                    <a:pt x="3541268" y="11111"/>
                    <a:pt x="3541268" y="24653"/>
                  </a:cubicBezTo>
                  <a:lnTo>
                    <a:pt x="3541268" y="6732949"/>
                  </a:lnTo>
                  <a:cubicBezTo>
                    <a:pt x="3541268" y="6746663"/>
                    <a:pt x="3533140" y="6757601"/>
                    <a:pt x="3523234" y="6757601"/>
                  </a:cubicBezTo>
                  <a:lnTo>
                    <a:pt x="18034" y="6757601"/>
                  </a:lnTo>
                  <a:cubicBezTo>
                    <a:pt x="8001" y="6757601"/>
                    <a:pt x="0" y="6746491"/>
                    <a:pt x="0" y="6732949"/>
                  </a:cubicBezTo>
                  <a:lnTo>
                    <a:pt x="0" y="24653"/>
                  </a:lnTo>
                  <a:cubicBezTo>
                    <a:pt x="0" y="11111"/>
                    <a:pt x="8128" y="0"/>
                    <a:pt x="18034" y="0"/>
                  </a:cubicBezTo>
                  <a:moveTo>
                    <a:pt x="18034" y="49305"/>
                  </a:moveTo>
                  <a:lnTo>
                    <a:pt x="18034" y="24653"/>
                  </a:lnTo>
                  <a:lnTo>
                    <a:pt x="36068" y="24653"/>
                  </a:lnTo>
                  <a:lnTo>
                    <a:pt x="36068" y="6732949"/>
                  </a:lnTo>
                  <a:lnTo>
                    <a:pt x="18034" y="6732949"/>
                  </a:lnTo>
                  <a:lnTo>
                    <a:pt x="18034" y="6708296"/>
                  </a:lnTo>
                  <a:lnTo>
                    <a:pt x="3523234" y="6708296"/>
                  </a:lnTo>
                  <a:lnTo>
                    <a:pt x="3523234" y="6732949"/>
                  </a:lnTo>
                  <a:lnTo>
                    <a:pt x="3505200" y="6732949"/>
                  </a:lnTo>
                  <a:lnTo>
                    <a:pt x="3505200" y="24653"/>
                  </a:lnTo>
                  <a:lnTo>
                    <a:pt x="3523234" y="24653"/>
                  </a:lnTo>
                  <a:lnTo>
                    <a:pt x="3523234" y="49305"/>
                  </a:lnTo>
                  <a:lnTo>
                    <a:pt x="18034" y="49305"/>
                  </a:lnTo>
                  <a:close/>
                </a:path>
              </a:pathLst>
            </a:custGeom>
            <a:solidFill>
              <a:srgbClr val="CDCDEC">
                <a:alpha val="89804"/>
              </a:srgbClr>
            </a:solidFill>
          </p:spPr>
          <p:txBody>
            <a:bodyPr/>
            <a:lstStyle/>
            <a:p>
              <a:endParaRPr lang="en-US"/>
            </a:p>
          </p:txBody>
        </p:sp>
      </p:grpSp>
      <p:sp>
        <p:nvSpPr>
          <p:cNvPr id="10" name="TextBox 10"/>
          <p:cNvSpPr txBox="1"/>
          <p:nvPr/>
        </p:nvSpPr>
        <p:spPr>
          <a:xfrm>
            <a:off x="1661794" y="3900925"/>
            <a:ext cx="646431" cy="820537"/>
          </a:xfrm>
          <a:prstGeom prst="rect">
            <a:avLst/>
          </a:prstGeom>
        </p:spPr>
        <p:txBody>
          <a:bodyPr lIns="0" tIns="0" rIns="0" bIns="0" rtlCol="0" anchor="t">
            <a:spAutoFit/>
          </a:bodyPr>
          <a:lstStyle/>
          <a:p>
            <a:pPr algn="ctr">
              <a:lnSpc>
                <a:spcPts val="5529"/>
              </a:lnSpc>
            </a:pPr>
            <a:r>
              <a:rPr lang="en-US" sz="5119" dirty="0">
                <a:solidFill>
                  <a:srgbClr val="FFFFFF"/>
                </a:solidFill>
                <a:latin typeface="Arial"/>
                <a:ea typeface="Arial"/>
                <a:cs typeface="Arial"/>
                <a:sym typeface="Arial"/>
              </a:rPr>
              <a:t>1</a:t>
            </a:r>
          </a:p>
        </p:txBody>
      </p:sp>
      <p:grpSp>
        <p:nvGrpSpPr>
          <p:cNvPr id="11" name="Group 11"/>
          <p:cNvGrpSpPr/>
          <p:nvPr/>
        </p:nvGrpSpPr>
        <p:grpSpPr>
          <a:xfrm>
            <a:off x="657013" y="6309299"/>
            <a:ext cx="2655993" cy="27170"/>
            <a:chOff x="0" y="0"/>
            <a:chExt cx="3541323" cy="36227"/>
          </a:xfrm>
        </p:grpSpPr>
        <p:sp>
          <p:nvSpPr>
            <p:cNvPr id="12" name="Freeform 12"/>
            <p:cNvSpPr/>
            <p:nvPr/>
          </p:nvSpPr>
          <p:spPr>
            <a:xfrm>
              <a:off x="18034" y="18034"/>
              <a:ext cx="3505200" cy="127"/>
            </a:xfrm>
            <a:custGeom>
              <a:avLst/>
              <a:gdLst/>
              <a:ahLst/>
              <a:cxnLst/>
              <a:rect l="l" t="t" r="r" b="b"/>
              <a:pathLst>
                <a:path w="3505200" h="127">
                  <a:moveTo>
                    <a:pt x="0" y="0"/>
                  </a:moveTo>
                  <a:lnTo>
                    <a:pt x="3505200" y="0"/>
                  </a:lnTo>
                  <a:lnTo>
                    <a:pt x="3505200" y="127"/>
                  </a:lnTo>
                  <a:lnTo>
                    <a:pt x="0" y="127"/>
                  </a:lnTo>
                  <a:close/>
                </a:path>
              </a:pathLst>
            </a:custGeom>
            <a:solidFill>
              <a:srgbClr val="6868CA"/>
            </a:solidFill>
          </p:spPr>
          <p:txBody>
            <a:bodyPr/>
            <a:lstStyle/>
            <a:p>
              <a:endParaRPr lang="en-US"/>
            </a:p>
          </p:txBody>
        </p:sp>
        <p:sp>
          <p:nvSpPr>
            <p:cNvPr id="13" name="Freeform 13"/>
            <p:cNvSpPr/>
            <p:nvPr/>
          </p:nvSpPr>
          <p:spPr>
            <a:xfrm>
              <a:off x="0" y="0"/>
              <a:ext cx="3541268" cy="36195"/>
            </a:xfrm>
            <a:custGeom>
              <a:avLst/>
              <a:gdLst/>
              <a:ahLst/>
              <a:cxnLst/>
              <a:rect l="l" t="t" r="r" b="b"/>
              <a:pathLst>
                <a:path w="3541268" h="36195">
                  <a:moveTo>
                    <a:pt x="18034" y="0"/>
                  </a:moveTo>
                  <a:lnTo>
                    <a:pt x="3523234" y="0"/>
                  </a:lnTo>
                  <a:cubicBezTo>
                    <a:pt x="3533267" y="0"/>
                    <a:pt x="3541268" y="8128"/>
                    <a:pt x="3541268" y="18034"/>
                  </a:cubicBezTo>
                  <a:lnTo>
                    <a:pt x="3541268" y="18161"/>
                  </a:lnTo>
                  <a:cubicBezTo>
                    <a:pt x="3541268" y="28194"/>
                    <a:pt x="3533140" y="36195"/>
                    <a:pt x="3523234" y="36195"/>
                  </a:cubicBezTo>
                  <a:lnTo>
                    <a:pt x="18034" y="36195"/>
                  </a:lnTo>
                  <a:cubicBezTo>
                    <a:pt x="8128" y="36195"/>
                    <a:pt x="0" y="28194"/>
                    <a:pt x="0" y="18161"/>
                  </a:cubicBezTo>
                  <a:lnTo>
                    <a:pt x="0" y="18034"/>
                  </a:lnTo>
                  <a:cubicBezTo>
                    <a:pt x="0" y="8128"/>
                    <a:pt x="8128" y="0"/>
                    <a:pt x="18034" y="0"/>
                  </a:cubicBezTo>
                  <a:moveTo>
                    <a:pt x="18034" y="36068"/>
                  </a:moveTo>
                  <a:lnTo>
                    <a:pt x="18034" y="18034"/>
                  </a:lnTo>
                  <a:lnTo>
                    <a:pt x="36068" y="18034"/>
                  </a:lnTo>
                  <a:lnTo>
                    <a:pt x="36068" y="18161"/>
                  </a:lnTo>
                  <a:lnTo>
                    <a:pt x="18034" y="18161"/>
                  </a:lnTo>
                  <a:lnTo>
                    <a:pt x="18034" y="127"/>
                  </a:lnTo>
                  <a:lnTo>
                    <a:pt x="3523234" y="127"/>
                  </a:lnTo>
                  <a:lnTo>
                    <a:pt x="3523234" y="18161"/>
                  </a:lnTo>
                  <a:lnTo>
                    <a:pt x="3505200" y="18161"/>
                  </a:lnTo>
                  <a:lnTo>
                    <a:pt x="3505200" y="18034"/>
                  </a:lnTo>
                  <a:lnTo>
                    <a:pt x="3523234" y="18034"/>
                  </a:lnTo>
                  <a:lnTo>
                    <a:pt x="3523234" y="36068"/>
                  </a:lnTo>
                  <a:lnTo>
                    <a:pt x="18034" y="36068"/>
                  </a:lnTo>
                  <a:close/>
                </a:path>
              </a:pathLst>
            </a:custGeom>
            <a:solidFill>
              <a:srgbClr val="6868CA"/>
            </a:solidFill>
          </p:spPr>
          <p:txBody>
            <a:bodyPr/>
            <a:lstStyle/>
            <a:p>
              <a:endParaRPr lang="en-US"/>
            </a:p>
          </p:txBody>
        </p:sp>
      </p:grpSp>
      <p:grpSp>
        <p:nvGrpSpPr>
          <p:cNvPr id="14" name="Group 14"/>
          <p:cNvGrpSpPr/>
          <p:nvPr/>
        </p:nvGrpSpPr>
        <p:grpSpPr>
          <a:xfrm>
            <a:off x="3548803" y="2035876"/>
            <a:ext cx="2655993" cy="5068259"/>
            <a:chOff x="0" y="0"/>
            <a:chExt cx="3541323" cy="6757678"/>
          </a:xfrm>
        </p:grpSpPr>
        <p:sp>
          <p:nvSpPr>
            <p:cNvPr id="15" name="Freeform 15"/>
            <p:cNvSpPr/>
            <p:nvPr/>
          </p:nvSpPr>
          <p:spPr>
            <a:xfrm>
              <a:off x="18034" y="24653"/>
              <a:ext cx="3505200" cy="6708296"/>
            </a:xfrm>
            <a:custGeom>
              <a:avLst/>
              <a:gdLst/>
              <a:ahLst/>
              <a:cxnLst/>
              <a:rect l="l" t="t" r="r" b="b"/>
              <a:pathLst>
                <a:path w="3505200" h="6708296">
                  <a:moveTo>
                    <a:pt x="0" y="0"/>
                  </a:moveTo>
                  <a:lnTo>
                    <a:pt x="3505200" y="0"/>
                  </a:lnTo>
                  <a:lnTo>
                    <a:pt x="3505200" y="6708296"/>
                  </a:lnTo>
                  <a:lnTo>
                    <a:pt x="0" y="6708296"/>
                  </a:lnTo>
                  <a:close/>
                </a:path>
              </a:pathLst>
            </a:custGeom>
            <a:solidFill>
              <a:srgbClr val="EAEAF2">
                <a:alpha val="89804"/>
              </a:srgbClr>
            </a:solidFill>
          </p:spPr>
          <p:txBody>
            <a:bodyPr/>
            <a:lstStyle/>
            <a:p>
              <a:endParaRPr lang="en-US"/>
            </a:p>
          </p:txBody>
        </p:sp>
        <p:sp>
          <p:nvSpPr>
            <p:cNvPr id="16" name="Freeform 16"/>
            <p:cNvSpPr/>
            <p:nvPr/>
          </p:nvSpPr>
          <p:spPr>
            <a:xfrm>
              <a:off x="0" y="0"/>
              <a:ext cx="3541268" cy="6757601"/>
            </a:xfrm>
            <a:custGeom>
              <a:avLst/>
              <a:gdLst/>
              <a:ahLst/>
              <a:cxnLst/>
              <a:rect l="l" t="t" r="r" b="b"/>
              <a:pathLst>
                <a:path w="3541268" h="6757601">
                  <a:moveTo>
                    <a:pt x="18034" y="0"/>
                  </a:moveTo>
                  <a:lnTo>
                    <a:pt x="3523234" y="0"/>
                  </a:lnTo>
                  <a:cubicBezTo>
                    <a:pt x="3533267" y="0"/>
                    <a:pt x="3541268" y="11111"/>
                    <a:pt x="3541268" y="24653"/>
                  </a:cubicBezTo>
                  <a:lnTo>
                    <a:pt x="3541268" y="6732949"/>
                  </a:lnTo>
                  <a:cubicBezTo>
                    <a:pt x="3541268" y="6746663"/>
                    <a:pt x="3533140" y="6757601"/>
                    <a:pt x="3523234" y="6757601"/>
                  </a:cubicBezTo>
                  <a:lnTo>
                    <a:pt x="18034" y="6757601"/>
                  </a:lnTo>
                  <a:cubicBezTo>
                    <a:pt x="8001" y="6757601"/>
                    <a:pt x="0" y="6746491"/>
                    <a:pt x="0" y="6732949"/>
                  </a:cubicBezTo>
                  <a:lnTo>
                    <a:pt x="0" y="24653"/>
                  </a:lnTo>
                  <a:cubicBezTo>
                    <a:pt x="0" y="11111"/>
                    <a:pt x="8128" y="0"/>
                    <a:pt x="18034" y="0"/>
                  </a:cubicBezTo>
                  <a:moveTo>
                    <a:pt x="18034" y="49305"/>
                  </a:moveTo>
                  <a:lnTo>
                    <a:pt x="18034" y="24653"/>
                  </a:lnTo>
                  <a:lnTo>
                    <a:pt x="36068" y="24653"/>
                  </a:lnTo>
                  <a:lnTo>
                    <a:pt x="36068" y="6732949"/>
                  </a:lnTo>
                  <a:lnTo>
                    <a:pt x="18034" y="6732949"/>
                  </a:lnTo>
                  <a:lnTo>
                    <a:pt x="18034" y="6708296"/>
                  </a:lnTo>
                  <a:lnTo>
                    <a:pt x="3523234" y="6708296"/>
                  </a:lnTo>
                  <a:lnTo>
                    <a:pt x="3523234" y="6732949"/>
                  </a:lnTo>
                  <a:lnTo>
                    <a:pt x="3505200" y="6732949"/>
                  </a:lnTo>
                  <a:lnTo>
                    <a:pt x="3505200" y="24653"/>
                  </a:lnTo>
                  <a:lnTo>
                    <a:pt x="3523234" y="24653"/>
                  </a:lnTo>
                  <a:lnTo>
                    <a:pt x="3523234" y="49305"/>
                  </a:lnTo>
                  <a:lnTo>
                    <a:pt x="18034" y="49305"/>
                  </a:lnTo>
                  <a:close/>
                </a:path>
              </a:pathLst>
            </a:custGeom>
            <a:solidFill>
              <a:srgbClr val="EAEAF2">
                <a:alpha val="89804"/>
              </a:srgbClr>
            </a:solidFill>
          </p:spPr>
          <p:txBody>
            <a:bodyPr/>
            <a:lstStyle/>
            <a:p>
              <a:endParaRPr lang="en-US"/>
            </a:p>
          </p:txBody>
        </p:sp>
      </p:grpSp>
      <p:sp>
        <p:nvSpPr>
          <p:cNvPr id="21" name="TextBox 21"/>
          <p:cNvSpPr txBox="1"/>
          <p:nvPr/>
        </p:nvSpPr>
        <p:spPr>
          <a:xfrm>
            <a:off x="4553584" y="3900925"/>
            <a:ext cx="646431" cy="820537"/>
          </a:xfrm>
          <a:prstGeom prst="rect">
            <a:avLst/>
          </a:prstGeom>
        </p:spPr>
        <p:txBody>
          <a:bodyPr lIns="0" tIns="0" rIns="0" bIns="0" rtlCol="0" anchor="t">
            <a:spAutoFit/>
          </a:bodyPr>
          <a:lstStyle/>
          <a:p>
            <a:pPr algn="ctr">
              <a:lnSpc>
                <a:spcPts val="5529"/>
              </a:lnSpc>
            </a:pPr>
            <a:r>
              <a:rPr lang="en-US" sz="5119">
                <a:solidFill>
                  <a:srgbClr val="FFFFFF"/>
                </a:solidFill>
                <a:latin typeface="Arial"/>
                <a:ea typeface="Arial"/>
                <a:cs typeface="Arial"/>
                <a:sym typeface="Arial"/>
              </a:rPr>
              <a:t>2</a:t>
            </a:r>
          </a:p>
        </p:txBody>
      </p:sp>
      <p:grpSp>
        <p:nvGrpSpPr>
          <p:cNvPr id="22" name="Group 22"/>
          <p:cNvGrpSpPr/>
          <p:nvPr/>
        </p:nvGrpSpPr>
        <p:grpSpPr>
          <a:xfrm>
            <a:off x="3548803" y="6309299"/>
            <a:ext cx="2655993" cy="27170"/>
            <a:chOff x="0" y="0"/>
            <a:chExt cx="3541323" cy="36227"/>
          </a:xfrm>
        </p:grpSpPr>
        <p:sp>
          <p:nvSpPr>
            <p:cNvPr id="23" name="Freeform 23"/>
            <p:cNvSpPr/>
            <p:nvPr/>
          </p:nvSpPr>
          <p:spPr>
            <a:xfrm>
              <a:off x="18034" y="18034"/>
              <a:ext cx="3505200" cy="127"/>
            </a:xfrm>
            <a:custGeom>
              <a:avLst/>
              <a:gdLst/>
              <a:ahLst/>
              <a:cxnLst/>
              <a:rect l="l" t="t" r="r" b="b"/>
              <a:pathLst>
                <a:path w="3505200" h="127">
                  <a:moveTo>
                    <a:pt x="0" y="0"/>
                  </a:moveTo>
                  <a:lnTo>
                    <a:pt x="3505200" y="0"/>
                  </a:lnTo>
                  <a:lnTo>
                    <a:pt x="3505200" y="127"/>
                  </a:lnTo>
                  <a:lnTo>
                    <a:pt x="0" y="127"/>
                  </a:lnTo>
                  <a:close/>
                </a:path>
              </a:pathLst>
            </a:custGeom>
            <a:solidFill>
              <a:srgbClr val="C0C0D8"/>
            </a:solidFill>
          </p:spPr>
          <p:txBody>
            <a:bodyPr/>
            <a:lstStyle/>
            <a:p>
              <a:endParaRPr lang="en-US"/>
            </a:p>
          </p:txBody>
        </p:sp>
        <p:sp>
          <p:nvSpPr>
            <p:cNvPr id="24" name="Freeform 24"/>
            <p:cNvSpPr/>
            <p:nvPr/>
          </p:nvSpPr>
          <p:spPr>
            <a:xfrm>
              <a:off x="0" y="0"/>
              <a:ext cx="3541268" cy="36195"/>
            </a:xfrm>
            <a:custGeom>
              <a:avLst/>
              <a:gdLst/>
              <a:ahLst/>
              <a:cxnLst/>
              <a:rect l="l" t="t" r="r" b="b"/>
              <a:pathLst>
                <a:path w="3541268" h="36195">
                  <a:moveTo>
                    <a:pt x="18034" y="0"/>
                  </a:moveTo>
                  <a:lnTo>
                    <a:pt x="3523234" y="0"/>
                  </a:lnTo>
                  <a:cubicBezTo>
                    <a:pt x="3533267" y="0"/>
                    <a:pt x="3541268" y="8128"/>
                    <a:pt x="3541268" y="18034"/>
                  </a:cubicBezTo>
                  <a:lnTo>
                    <a:pt x="3541268" y="18161"/>
                  </a:lnTo>
                  <a:cubicBezTo>
                    <a:pt x="3541268" y="28194"/>
                    <a:pt x="3533140" y="36195"/>
                    <a:pt x="3523234" y="36195"/>
                  </a:cubicBezTo>
                  <a:lnTo>
                    <a:pt x="18034" y="36195"/>
                  </a:lnTo>
                  <a:cubicBezTo>
                    <a:pt x="8128" y="36195"/>
                    <a:pt x="0" y="28194"/>
                    <a:pt x="0" y="18161"/>
                  </a:cubicBezTo>
                  <a:lnTo>
                    <a:pt x="0" y="18034"/>
                  </a:lnTo>
                  <a:cubicBezTo>
                    <a:pt x="0" y="8128"/>
                    <a:pt x="8128" y="0"/>
                    <a:pt x="18034" y="0"/>
                  </a:cubicBezTo>
                  <a:moveTo>
                    <a:pt x="18034" y="36068"/>
                  </a:moveTo>
                  <a:lnTo>
                    <a:pt x="18034" y="18034"/>
                  </a:lnTo>
                  <a:lnTo>
                    <a:pt x="36068" y="18034"/>
                  </a:lnTo>
                  <a:lnTo>
                    <a:pt x="36068" y="18161"/>
                  </a:lnTo>
                  <a:lnTo>
                    <a:pt x="18034" y="18161"/>
                  </a:lnTo>
                  <a:lnTo>
                    <a:pt x="18034" y="127"/>
                  </a:lnTo>
                  <a:lnTo>
                    <a:pt x="3523234" y="127"/>
                  </a:lnTo>
                  <a:lnTo>
                    <a:pt x="3523234" y="18161"/>
                  </a:lnTo>
                  <a:lnTo>
                    <a:pt x="3505200" y="18161"/>
                  </a:lnTo>
                  <a:lnTo>
                    <a:pt x="3505200" y="18034"/>
                  </a:lnTo>
                  <a:lnTo>
                    <a:pt x="3523234" y="18034"/>
                  </a:lnTo>
                  <a:lnTo>
                    <a:pt x="3523234" y="36068"/>
                  </a:lnTo>
                  <a:lnTo>
                    <a:pt x="18034" y="36068"/>
                  </a:lnTo>
                  <a:close/>
                </a:path>
              </a:pathLst>
            </a:custGeom>
            <a:solidFill>
              <a:srgbClr val="C0C0D8"/>
            </a:solidFill>
          </p:spPr>
          <p:txBody>
            <a:bodyPr/>
            <a:lstStyle/>
            <a:p>
              <a:endParaRPr lang="en-US"/>
            </a:p>
          </p:txBody>
        </p:sp>
      </p:grpSp>
      <p:grpSp>
        <p:nvGrpSpPr>
          <p:cNvPr id="25" name="Group 25"/>
          <p:cNvGrpSpPr/>
          <p:nvPr/>
        </p:nvGrpSpPr>
        <p:grpSpPr>
          <a:xfrm>
            <a:off x="6440593" y="2035876"/>
            <a:ext cx="2655993" cy="5068259"/>
            <a:chOff x="0" y="0"/>
            <a:chExt cx="3541323" cy="6757678"/>
          </a:xfrm>
        </p:grpSpPr>
        <p:sp>
          <p:nvSpPr>
            <p:cNvPr id="26" name="Freeform 26"/>
            <p:cNvSpPr/>
            <p:nvPr/>
          </p:nvSpPr>
          <p:spPr>
            <a:xfrm>
              <a:off x="18034" y="24653"/>
              <a:ext cx="3505200" cy="6708296"/>
            </a:xfrm>
            <a:custGeom>
              <a:avLst/>
              <a:gdLst/>
              <a:ahLst/>
              <a:cxnLst/>
              <a:rect l="l" t="t" r="r" b="b"/>
              <a:pathLst>
                <a:path w="3505200" h="6708296">
                  <a:moveTo>
                    <a:pt x="0" y="0"/>
                  </a:moveTo>
                  <a:lnTo>
                    <a:pt x="3505200" y="0"/>
                  </a:lnTo>
                  <a:lnTo>
                    <a:pt x="3505200" y="6708296"/>
                  </a:lnTo>
                  <a:lnTo>
                    <a:pt x="0" y="6708296"/>
                  </a:lnTo>
                  <a:close/>
                </a:path>
              </a:pathLst>
            </a:custGeom>
            <a:solidFill>
              <a:srgbClr val="FFFFFF">
                <a:alpha val="89804"/>
              </a:srgbClr>
            </a:solidFill>
          </p:spPr>
          <p:txBody>
            <a:bodyPr/>
            <a:lstStyle/>
            <a:p>
              <a:endParaRPr lang="en-US"/>
            </a:p>
          </p:txBody>
        </p:sp>
        <p:sp>
          <p:nvSpPr>
            <p:cNvPr id="27" name="Freeform 27"/>
            <p:cNvSpPr/>
            <p:nvPr/>
          </p:nvSpPr>
          <p:spPr>
            <a:xfrm>
              <a:off x="0" y="0"/>
              <a:ext cx="3541268" cy="6757601"/>
            </a:xfrm>
            <a:custGeom>
              <a:avLst/>
              <a:gdLst/>
              <a:ahLst/>
              <a:cxnLst/>
              <a:rect l="l" t="t" r="r" b="b"/>
              <a:pathLst>
                <a:path w="3541268" h="6757601">
                  <a:moveTo>
                    <a:pt x="18034" y="0"/>
                  </a:moveTo>
                  <a:lnTo>
                    <a:pt x="3523234" y="0"/>
                  </a:lnTo>
                  <a:cubicBezTo>
                    <a:pt x="3533267" y="0"/>
                    <a:pt x="3541268" y="11111"/>
                    <a:pt x="3541268" y="24653"/>
                  </a:cubicBezTo>
                  <a:lnTo>
                    <a:pt x="3541268" y="6732949"/>
                  </a:lnTo>
                  <a:cubicBezTo>
                    <a:pt x="3541268" y="6746663"/>
                    <a:pt x="3533140" y="6757601"/>
                    <a:pt x="3523234" y="6757601"/>
                  </a:cubicBezTo>
                  <a:lnTo>
                    <a:pt x="18034" y="6757601"/>
                  </a:lnTo>
                  <a:cubicBezTo>
                    <a:pt x="8001" y="6757601"/>
                    <a:pt x="0" y="6746491"/>
                    <a:pt x="0" y="6732949"/>
                  </a:cubicBezTo>
                  <a:lnTo>
                    <a:pt x="0" y="24653"/>
                  </a:lnTo>
                  <a:cubicBezTo>
                    <a:pt x="0" y="11111"/>
                    <a:pt x="8128" y="0"/>
                    <a:pt x="18034" y="0"/>
                  </a:cubicBezTo>
                  <a:moveTo>
                    <a:pt x="18034" y="49305"/>
                  </a:moveTo>
                  <a:lnTo>
                    <a:pt x="18034" y="24653"/>
                  </a:lnTo>
                  <a:lnTo>
                    <a:pt x="36068" y="24653"/>
                  </a:lnTo>
                  <a:lnTo>
                    <a:pt x="36068" y="6732949"/>
                  </a:lnTo>
                  <a:lnTo>
                    <a:pt x="18034" y="6732949"/>
                  </a:lnTo>
                  <a:lnTo>
                    <a:pt x="18034" y="6708296"/>
                  </a:lnTo>
                  <a:lnTo>
                    <a:pt x="3523234" y="6708296"/>
                  </a:lnTo>
                  <a:lnTo>
                    <a:pt x="3523234" y="6732949"/>
                  </a:lnTo>
                  <a:lnTo>
                    <a:pt x="3505200" y="6732949"/>
                  </a:lnTo>
                  <a:lnTo>
                    <a:pt x="3505200" y="24653"/>
                  </a:lnTo>
                  <a:lnTo>
                    <a:pt x="3523234" y="24653"/>
                  </a:lnTo>
                  <a:lnTo>
                    <a:pt x="3523234" y="49305"/>
                  </a:lnTo>
                  <a:lnTo>
                    <a:pt x="18034" y="49305"/>
                  </a:lnTo>
                  <a:close/>
                </a:path>
              </a:pathLst>
            </a:custGeom>
            <a:solidFill>
              <a:srgbClr val="FFFFFF">
                <a:alpha val="89804"/>
              </a:srgbClr>
            </a:solidFill>
          </p:spPr>
          <p:txBody>
            <a:bodyPr/>
            <a:lstStyle/>
            <a:p>
              <a:endParaRPr lang="en-US"/>
            </a:p>
          </p:txBody>
        </p:sp>
      </p:grpSp>
      <p:grpSp>
        <p:nvGrpSpPr>
          <p:cNvPr id="29" name="Group 29"/>
          <p:cNvGrpSpPr/>
          <p:nvPr/>
        </p:nvGrpSpPr>
        <p:grpSpPr>
          <a:xfrm>
            <a:off x="7202974" y="3764628"/>
            <a:ext cx="1131231" cy="1131231"/>
            <a:chOff x="0" y="0"/>
            <a:chExt cx="1508308" cy="1508308"/>
          </a:xfrm>
        </p:grpSpPr>
        <p:sp>
          <p:nvSpPr>
            <p:cNvPr id="30" name="Freeform 30"/>
            <p:cNvSpPr/>
            <p:nvPr/>
          </p:nvSpPr>
          <p:spPr>
            <a:xfrm>
              <a:off x="18034" y="18034"/>
              <a:ext cx="1472184" cy="1472184"/>
            </a:xfrm>
            <a:custGeom>
              <a:avLst/>
              <a:gdLst/>
              <a:ahLst/>
              <a:cxnLst/>
              <a:rect l="l" t="t" r="r" b="b"/>
              <a:pathLst>
                <a:path w="1472184" h="1472184">
                  <a:moveTo>
                    <a:pt x="0" y="736092"/>
                  </a:moveTo>
                  <a:cubicBezTo>
                    <a:pt x="0" y="329565"/>
                    <a:pt x="329565" y="0"/>
                    <a:pt x="736092" y="0"/>
                  </a:cubicBezTo>
                  <a:cubicBezTo>
                    <a:pt x="1142619" y="0"/>
                    <a:pt x="1472184" y="329565"/>
                    <a:pt x="1472184" y="736092"/>
                  </a:cubicBezTo>
                  <a:cubicBezTo>
                    <a:pt x="1472184" y="1142619"/>
                    <a:pt x="1142619" y="1472184"/>
                    <a:pt x="736092" y="1472184"/>
                  </a:cubicBezTo>
                  <a:cubicBezTo>
                    <a:pt x="329565" y="1472184"/>
                    <a:pt x="0" y="1142619"/>
                    <a:pt x="0" y="736092"/>
                  </a:cubicBezTo>
                  <a:close/>
                </a:path>
              </a:pathLst>
            </a:custGeom>
            <a:solidFill>
              <a:srgbClr val="E2E2E9"/>
            </a:solidFill>
          </p:spPr>
          <p:txBody>
            <a:bodyPr/>
            <a:lstStyle/>
            <a:p>
              <a:endParaRPr lang="en-US"/>
            </a:p>
          </p:txBody>
        </p:sp>
        <p:sp>
          <p:nvSpPr>
            <p:cNvPr id="31" name="Freeform 31"/>
            <p:cNvSpPr/>
            <p:nvPr/>
          </p:nvSpPr>
          <p:spPr>
            <a:xfrm>
              <a:off x="0" y="0"/>
              <a:ext cx="1508252" cy="1508252"/>
            </a:xfrm>
            <a:custGeom>
              <a:avLst/>
              <a:gdLst/>
              <a:ahLst/>
              <a:cxnLst/>
              <a:rect l="l" t="t" r="r" b="b"/>
              <a:pathLst>
                <a:path w="1508252" h="1508252">
                  <a:moveTo>
                    <a:pt x="0" y="754126"/>
                  </a:moveTo>
                  <a:cubicBezTo>
                    <a:pt x="0" y="337693"/>
                    <a:pt x="337693" y="0"/>
                    <a:pt x="754126" y="0"/>
                  </a:cubicBezTo>
                  <a:lnTo>
                    <a:pt x="754126" y="18034"/>
                  </a:lnTo>
                  <a:lnTo>
                    <a:pt x="754126" y="0"/>
                  </a:lnTo>
                  <a:cubicBezTo>
                    <a:pt x="1170686" y="0"/>
                    <a:pt x="1508252" y="337693"/>
                    <a:pt x="1508252" y="754126"/>
                  </a:cubicBezTo>
                  <a:lnTo>
                    <a:pt x="1490218" y="754126"/>
                  </a:lnTo>
                  <a:lnTo>
                    <a:pt x="1508252" y="754126"/>
                  </a:lnTo>
                  <a:cubicBezTo>
                    <a:pt x="1508252" y="1170686"/>
                    <a:pt x="1170559" y="1508252"/>
                    <a:pt x="754126" y="1508252"/>
                  </a:cubicBezTo>
                  <a:lnTo>
                    <a:pt x="754126" y="1490218"/>
                  </a:lnTo>
                  <a:lnTo>
                    <a:pt x="754126" y="1508252"/>
                  </a:lnTo>
                  <a:cubicBezTo>
                    <a:pt x="337693" y="1508252"/>
                    <a:pt x="0" y="1170686"/>
                    <a:pt x="0" y="754126"/>
                  </a:cubicBezTo>
                  <a:lnTo>
                    <a:pt x="18034" y="754126"/>
                  </a:lnTo>
                  <a:lnTo>
                    <a:pt x="36068" y="754126"/>
                  </a:lnTo>
                  <a:lnTo>
                    <a:pt x="18034" y="754126"/>
                  </a:lnTo>
                  <a:lnTo>
                    <a:pt x="0" y="754126"/>
                  </a:lnTo>
                  <a:moveTo>
                    <a:pt x="36068" y="754126"/>
                  </a:moveTo>
                  <a:cubicBezTo>
                    <a:pt x="36068" y="764159"/>
                    <a:pt x="27940" y="772160"/>
                    <a:pt x="18034" y="772160"/>
                  </a:cubicBezTo>
                  <a:cubicBezTo>
                    <a:pt x="8128" y="772160"/>
                    <a:pt x="0" y="764159"/>
                    <a:pt x="0" y="754126"/>
                  </a:cubicBezTo>
                  <a:cubicBezTo>
                    <a:pt x="0" y="744093"/>
                    <a:pt x="8128" y="736092"/>
                    <a:pt x="18034" y="736092"/>
                  </a:cubicBezTo>
                  <a:cubicBezTo>
                    <a:pt x="27940" y="736092"/>
                    <a:pt x="36068" y="744220"/>
                    <a:pt x="36068" y="754126"/>
                  </a:cubicBezTo>
                  <a:cubicBezTo>
                    <a:pt x="36068" y="1150620"/>
                    <a:pt x="357505" y="1472184"/>
                    <a:pt x="754126" y="1472184"/>
                  </a:cubicBezTo>
                  <a:cubicBezTo>
                    <a:pt x="1150747" y="1472184"/>
                    <a:pt x="1472184" y="1150747"/>
                    <a:pt x="1472184" y="754126"/>
                  </a:cubicBezTo>
                  <a:cubicBezTo>
                    <a:pt x="1472184" y="357505"/>
                    <a:pt x="1150747" y="36068"/>
                    <a:pt x="754126" y="36068"/>
                  </a:cubicBezTo>
                  <a:lnTo>
                    <a:pt x="754126" y="18034"/>
                  </a:lnTo>
                  <a:lnTo>
                    <a:pt x="754126" y="36068"/>
                  </a:lnTo>
                  <a:cubicBezTo>
                    <a:pt x="357632" y="36068"/>
                    <a:pt x="36068" y="357632"/>
                    <a:pt x="36068" y="754126"/>
                  </a:cubicBezTo>
                  <a:close/>
                </a:path>
              </a:pathLst>
            </a:custGeom>
            <a:solidFill>
              <a:srgbClr val="E2E2E9"/>
            </a:solidFill>
          </p:spPr>
          <p:txBody>
            <a:bodyPr/>
            <a:lstStyle/>
            <a:p>
              <a:endParaRPr lang="en-US"/>
            </a:p>
          </p:txBody>
        </p:sp>
      </p:grpSp>
      <p:sp>
        <p:nvSpPr>
          <p:cNvPr id="32" name="TextBox 32"/>
          <p:cNvSpPr txBox="1"/>
          <p:nvPr/>
        </p:nvSpPr>
        <p:spPr>
          <a:xfrm>
            <a:off x="7445374" y="3900925"/>
            <a:ext cx="646431" cy="820537"/>
          </a:xfrm>
          <a:prstGeom prst="rect">
            <a:avLst/>
          </a:prstGeom>
        </p:spPr>
        <p:txBody>
          <a:bodyPr lIns="0" tIns="0" rIns="0" bIns="0" rtlCol="0" anchor="t">
            <a:spAutoFit/>
          </a:bodyPr>
          <a:lstStyle/>
          <a:p>
            <a:pPr algn="ctr">
              <a:lnSpc>
                <a:spcPts val="5529"/>
              </a:lnSpc>
            </a:pPr>
            <a:r>
              <a:rPr lang="en-US" sz="5119">
                <a:solidFill>
                  <a:srgbClr val="FFFFFF"/>
                </a:solidFill>
                <a:latin typeface="Arial"/>
                <a:ea typeface="Arial"/>
                <a:cs typeface="Arial"/>
                <a:sym typeface="Arial"/>
              </a:rPr>
              <a:t>3</a:t>
            </a:r>
          </a:p>
        </p:txBody>
      </p:sp>
      <p:grpSp>
        <p:nvGrpSpPr>
          <p:cNvPr id="33" name="Group 33"/>
          <p:cNvGrpSpPr/>
          <p:nvPr/>
        </p:nvGrpSpPr>
        <p:grpSpPr>
          <a:xfrm>
            <a:off x="6440593" y="6309299"/>
            <a:ext cx="2655993" cy="27170"/>
            <a:chOff x="0" y="0"/>
            <a:chExt cx="3541323" cy="36227"/>
          </a:xfrm>
        </p:grpSpPr>
        <p:sp>
          <p:nvSpPr>
            <p:cNvPr id="34" name="Freeform 34"/>
            <p:cNvSpPr/>
            <p:nvPr/>
          </p:nvSpPr>
          <p:spPr>
            <a:xfrm>
              <a:off x="18034" y="18034"/>
              <a:ext cx="3505200" cy="127"/>
            </a:xfrm>
            <a:custGeom>
              <a:avLst/>
              <a:gdLst/>
              <a:ahLst/>
              <a:cxnLst/>
              <a:rect l="l" t="t" r="r" b="b"/>
              <a:pathLst>
                <a:path w="3505200" h="127">
                  <a:moveTo>
                    <a:pt x="0" y="0"/>
                  </a:moveTo>
                  <a:lnTo>
                    <a:pt x="3505200" y="0"/>
                  </a:lnTo>
                  <a:lnTo>
                    <a:pt x="3505200" y="127"/>
                  </a:lnTo>
                  <a:lnTo>
                    <a:pt x="0" y="127"/>
                  </a:lnTo>
                  <a:close/>
                </a:path>
              </a:pathLst>
            </a:custGeom>
            <a:solidFill>
              <a:srgbClr val="FFFFFF"/>
            </a:solidFill>
          </p:spPr>
          <p:txBody>
            <a:bodyPr/>
            <a:lstStyle/>
            <a:p>
              <a:endParaRPr lang="en-US"/>
            </a:p>
          </p:txBody>
        </p:sp>
        <p:sp>
          <p:nvSpPr>
            <p:cNvPr id="35" name="Freeform 35"/>
            <p:cNvSpPr/>
            <p:nvPr/>
          </p:nvSpPr>
          <p:spPr>
            <a:xfrm>
              <a:off x="0" y="0"/>
              <a:ext cx="3541268" cy="36195"/>
            </a:xfrm>
            <a:custGeom>
              <a:avLst/>
              <a:gdLst/>
              <a:ahLst/>
              <a:cxnLst/>
              <a:rect l="l" t="t" r="r" b="b"/>
              <a:pathLst>
                <a:path w="3541268" h="36195">
                  <a:moveTo>
                    <a:pt x="18034" y="0"/>
                  </a:moveTo>
                  <a:lnTo>
                    <a:pt x="3523234" y="0"/>
                  </a:lnTo>
                  <a:cubicBezTo>
                    <a:pt x="3533267" y="0"/>
                    <a:pt x="3541268" y="8128"/>
                    <a:pt x="3541268" y="18034"/>
                  </a:cubicBezTo>
                  <a:lnTo>
                    <a:pt x="3541268" y="18161"/>
                  </a:lnTo>
                  <a:cubicBezTo>
                    <a:pt x="3541268" y="28194"/>
                    <a:pt x="3533140" y="36195"/>
                    <a:pt x="3523234" y="36195"/>
                  </a:cubicBezTo>
                  <a:lnTo>
                    <a:pt x="18034" y="36195"/>
                  </a:lnTo>
                  <a:cubicBezTo>
                    <a:pt x="8128" y="36195"/>
                    <a:pt x="0" y="28194"/>
                    <a:pt x="0" y="18161"/>
                  </a:cubicBezTo>
                  <a:lnTo>
                    <a:pt x="0" y="18034"/>
                  </a:lnTo>
                  <a:cubicBezTo>
                    <a:pt x="0" y="8128"/>
                    <a:pt x="8128" y="0"/>
                    <a:pt x="18034" y="0"/>
                  </a:cubicBezTo>
                  <a:moveTo>
                    <a:pt x="18034" y="36068"/>
                  </a:moveTo>
                  <a:lnTo>
                    <a:pt x="18034" y="18034"/>
                  </a:lnTo>
                  <a:lnTo>
                    <a:pt x="36068" y="18034"/>
                  </a:lnTo>
                  <a:lnTo>
                    <a:pt x="36068" y="18161"/>
                  </a:lnTo>
                  <a:lnTo>
                    <a:pt x="18034" y="18161"/>
                  </a:lnTo>
                  <a:lnTo>
                    <a:pt x="18034" y="127"/>
                  </a:lnTo>
                  <a:lnTo>
                    <a:pt x="3523234" y="127"/>
                  </a:lnTo>
                  <a:lnTo>
                    <a:pt x="3523234" y="18161"/>
                  </a:lnTo>
                  <a:lnTo>
                    <a:pt x="3505200" y="18161"/>
                  </a:lnTo>
                  <a:lnTo>
                    <a:pt x="3505200" y="18034"/>
                  </a:lnTo>
                  <a:lnTo>
                    <a:pt x="3523234" y="18034"/>
                  </a:lnTo>
                  <a:lnTo>
                    <a:pt x="3523234" y="36068"/>
                  </a:lnTo>
                  <a:lnTo>
                    <a:pt x="18034" y="36068"/>
                  </a:lnTo>
                  <a:close/>
                </a:path>
              </a:pathLst>
            </a:custGeom>
            <a:solidFill>
              <a:srgbClr val="FFFFFF"/>
            </a:solidFill>
          </p:spPr>
          <p:txBody>
            <a:bodyPr/>
            <a:lstStyle/>
            <a:p>
              <a:endParaRPr lang="en-US"/>
            </a:p>
          </p:txBody>
        </p:sp>
      </p:grpSp>
      <p:sp>
        <p:nvSpPr>
          <p:cNvPr id="36" name="TextBox 36"/>
          <p:cNvSpPr txBox="1"/>
          <p:nvPr/>
        </p:nvSpPr>
        <p:spPr>
          <a:xfrm>
            <a:off x="3013412" y="195470"/>
            <a:ext cx="7238661" cy="629183"/>
          </a:xfrm>
          <a:prstGeom prst="rect">
            <a:avLst/>
          </a:prstGeom>
        </p:spPr>
        <p:txBody>
          <a:bodyPr lIns="0" tIns="0" rIns="0" bIns="0" rtlCol="0" anchor="t">
            <a:spAutoFit/>
          </a:bodyPr>
          <a:lstStyle/>
          <a:p>
            <a:pPr algn="l">
              <a:lnSpc>
                <a:spcPts val="4780"/>
              </a:lnSpc>
            </a:pPr>
            <a:r>
              <a:rPr lang="en-US" sz="4799" b="1" spc="44">
                <a:solidFill>
                  <a:srgbClr val="000000"/>
                </a:solidFill>
                <a:latin typeface="TT Rounds Condensed Bold"/>
                <a:ea typeface="TT Rounds Condensed Bold"/>
                <a:cs typeface="TT Rounds Condensed Bold"/>
                <a:sym typeface="TT Rounds Condensed Bold"/>
              </a:rPr>
              <a:t>Our Solutions</a:t>
            </a:r>
          </a:p>
        </p:txBody>
      </p:sp>
      <p:sp>
        <p:nvSpPr>
          <p:cNvPr id="37" name="TextBox 37"/>
          <p:cNvSpPr txBox="1"/>
          <p:nvPr/>
        </p:nvSpPr>
        <p:spPr>
          <a:xfrm>
            <a:off x="657013" y="1226886"/>
            <a:ext cx="2655993" cy="580390"/>
          </a:xfrm>
          <a:prstGeom prst="rect">
            <a:avLst/>
          </a:prstGeom>
        </p:spPr>
        <p:txBody>
          <a:bodyPr lIns="0" tIns="0" rIns="0" bIns="0" rtlCol="0" anchor="t">
            <a:spAutoFit/>
          </a:bodyPr>
          <a:lstStyle/>
          <a:p>
            <a:pPr algn="ctr">
              <a:lnSpc>
                <a:spcPts val="4759"/>
              </a:lnSpc>
            </a:pPr>
            <a:r>
              <a:rPr lang="en-US" sz="3399" b="1">
                <a:solidFill>
                  <a:srgbClr val="FFFFFF"/>
                </a:solidFill>
                <a:latin typeface="Canva Sans Bold"/>
                <a:ea typeface="Canva Sans Bold"/>
                <a:cs typeface="Canva Sans Bold"/>
                <a:sym typeface="Canva Sans Bold"/>
              </a:rPr>
              <a:t>CONTENT:</a:t>
            </a:r>
          </a:p>
        </p:txBody>
      </p:sp>
      <p:sp>
        <p:nvSpPr>
          <p:cNvPr id="38" name="Rectangle 1">
            <a:extLst>
              <a:ext uri="{FF2B5EF4-FFF2-40B4-BE49-F238E27FC236}">
                <a16:creationId xmlns:a16="http://schemas.microsoft.com/office/drawing/2014/main" id="{38C809FC-EC0C-5CED-89F5-98DD1EEB901C}"/>
              </a:ext>
            </a:extLst>
          </p:cNvPr>
          <p:cNvSpPr>
            <a:spLocks noChangeArrowheads="1"/>
          </p:cNvSpPr>
          <p:nvPr/>
        </p:nvSpPr>
        <p:spPr bwMode="auto">
          <a:xfrm>
            <a:off x="685800" y="2105085"/>
            <a:ext cx="252986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MY solution is a Smart Energy Meter and Management System that uses IoT technology to monitor and control energy consumption in real-time. It provides users with instant feedback, enabling them to optimize usage, reduce wastage, and remotely control appliances, promoting energy efficiency and sustainability.</a:t>
            </a:r>
          </a:p>
        </p:txBody>
      </p:sp>
      <p:sp>
        <p:nvSpPr>
          <p:cNvPr id="39" name="Rectangle 2">
            <a:extLst>
              <a:ext uri="{FF2B5EF4-FFF2-40B4-BE49-F238E27FC236}">
                <a16:creationId xmlns:a16="http://schemas.microsoft.com/office/drawing/2014/main" id="{295D80AE-4D11-C8B0-ED9C-B34A87A4AC1C}"/>
              </a:ext>
            </a:extLst>
          </p:cNvPr>
          <p:cNvSpPr>
            <a:spLocks noChangeArrowheads="1"/>
          </p:cNvSpPr>
          <p:nvPr/>
        </p:nvSpPr>
        <p:spPr bwMode="auto">
          <a:xfrm>
            <a:off x="3524673" y="2077283"/>
            <a:ext cx="2628901"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Smart Energy Meter and Management System tackles energy inefficiency by providing real-time monitoring and remote control of consumption. It helps users optimize energy use, reduce wastage, and lower costs, while promoting sustainability through data-driven insights that encourage smarter energy practices.</a:t>
            </a:r>
          </a:p>
        </p:txBody>
      </p:sp>
      <p:sp>
        <p:nvSpPr>
          <p:cNvPr id="40" name="Rectangle 3">
            <a:extLst>
              <a:ext uri="{FF2B5EF4-FFF2-40B4-BE49-F238E27FC236}">
                <a16:creationId xmlns:a16="http://schemas.microsoft.com/office/drawing/2014/main" id="{9CF848FA-C8B6-8E6A-6B68-B39A26700252}"/>
              </a:ext>
            </a:extLst>
          </p:cNvPr>
          <p:cNvSpPr>
            <a:spLocks noChangeArrowheads="1"/>
          </p:cNvSpPr>
          <p:nvPr/>
        </p:nvSpPr>
        <p:spPr bwMode="auto">
          <a:xfrm>
            <a:off x="6458311" y="2125682"/>
            <a:ext cx="265595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uniqueness of your project lies in its real-time monitoring, remote control, and IoT integration, providing instant feedback to optimize energy usage. It empowers users to reduce wastage, lower costs, and make data-driven decisions, offering a smarter, more sustainable approach to energy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686BD"/>
        </a:solidFill>
        <a:effectLst/>
      </p:bgPr>
    </p:bg>
    <p:spTree>
      <p:nvGrpSpPr>
        <p:cNvPr id="1" name=""/>
        <p:cNvGrpSpPr/>
        <p:nvPr/>
      </p:nvGrpSpPr>
      <p:grpSpPr>
        <a:xfrm>
          <a:off x="0" y="0"/>
          <a:ext cx="0" cy="0"/>
          <a:chOff x="0" y="0"/>
          <a:chExt cx="0" cy="0"/>
        </a:xfrm>
      </p:grpSpPr>
      <p:grpSp>
        <p:nvGrpSpPr>
          <p:cNvPr id="2" name="Group 2"/>
          <p:cNvGrpSpPr/>
          <p:nvPr/>
        </p:nvGrpSpPr>
        <p:grpSpPr>
          <a:xfrm>
            <a:off x="659478" y="2076714"/>
            <a:ext cx="1982337" cy="4984004"/>
            <a:chOff x="0" y="0"/>
            <a:chExt cx="2643116" cy="6645339"/>
          </a:xfrm>
        </p:grpSpPr>
        <p:sp>
          <p:nvSpPr>
            <p:cNvPr id="3" name="Freeform 3"/>
            <p:cNvSpPr/>
            <p:nvPr/>
          </p:nvSpPr>
          <p:spPr>
            <a:xfrm>
              <a:off x="18034" y="32514"/>
              <a:ext cx="2607056" cy="6580325"/>
            </a:xfrm>
            <a:custGeom>
              <a:avLst/>
              <a:gdLst/>
              <a:ahLst/>
              <a:cxnLst/>
              <a:rect l="l" t="t" r="r" b="b"/>
              <a:pathLst>
                <a:path w="2607056" h="6580325">
                  <a:moveTo>
                    <a:pt x="0" y="0"/>
                  </a:moveTo>
                  <a:lnTo>
                    <a:pt x="2607056" y="0"/>
                  </a:lnTo>
                  <a:lnTo>
                    <a:pt x="2607056" y="6580325"/>
                  </a:lnTo>
                  <a:lnTo>
                    <a:pt x="0" y="6580325"/>
                  </a:lnTo>
                  <a:close/>
                </a:path>
              </a:pathLst>
            </a:custGeom>
            <a:solidFill>
              <a:srgbClr val="CDCDEC">
                <a:alpha val="89804"/>
              </a:srgbClr>
            </a:solidFill>
          </p:spPr>
          <p:txBody>
            <a:bodyPr/>
            <a:lstStyle/>
            <a:p>
              <a:endParaRPr lang="en-US"/>
            </a:p>
          </p:txBody>
        </p:sp>
        <p:sp>
          <p:nvSpPr>
            <p:cNvPr id="4" name="Freeform 4"/>
            <p:cNvSpPr/>
            <p:nvPr/>
          </p:nvSpPr>
          <p:spPr>
            <a:xfrm>
              <a:off x="0" y="0"/>
              <a:ext cx="2643124" cy="6645347"/>
            </a:xfrm>
            <a:custGeom>
              <a:avLst/>
              <a:gdLst/>
              <a:ahLst/>
              <a:cxnLst/>
              <a:rect l="l" t="t" r="r" b="b"/>
              <a:pathLst>
                <a:path w="2643124" h="6645347">
                  <a:moveTo>
                    <a:pt x="18034" y="0"/>
                  </a:moveTo>
                  <a:lnTo>
                    <a:pt x="2625090" y="0"/>
                  </a:lnTo>
                  <a:cubicBezTo>
                    <a:pt x="2635123" y="0"/>
                    <a:pt x="2643124" y="14654"/>
                    <a:pt x="2643124" y="32514"/>
                  </a:cubicBezTo>
                  <a:lnTo>
                    <a:pt x="2643124" y="6612839"/>
                  </a:lnTo>
                  <a:cubicBezTo>
                    <a:pt x="2643124" y="6630928"/>
                    <a:pt x="2634996" y="6645347"/>
                    <a:pt x="2625090" y="6645347"/>
                  </a:cubicBezTo>
                  <a:lnTo>
                    <a:pt x="18034" y="6645347"/>
                  </a:lnTo>
                  <a:cubicBezTo>
                    <a:pt x="8001" y="6645347"/>
                    <a:pt x="0" y="6630698"/>
                    <a:pt x="0" y="6612839"/>
                  </a:cubicBezTo>
                  <a:lnTo>
                    <a:pt x="0" y="32514"/>
                  </a:lnTo>
                  <a:cubicBezTo>
                    <a:pt x="0" y="14654"/>
                    <a:pt x="8128" y="0"/>
                    <a:pt x="18034" y="0"/>
                  </a:cubicBezTo>
                  <a:moveTo>
                    <a:pt x="18034" y="65027"/>
                  </a:moveTo>
                  <a:lnTo>
                    <a:pt x="18034" y="32514"/>
                  </a:lnTo>
                  <a:lnTo>
                    <a:pt x="36068" y="32514"/>
                  </a:lnTo>
                  <a:lnTo>
                    <a:pt x="36068" y="6612839"/>
                  </a:lnTo>
                  <a:lnTo>
                    <a:pt x="18034" y="6612839"/>
                  </a:lnTo>
                  <a:lnTo>
                    <a:pt x="18034" y="6580325"/>
                  </a:lnTo>
                  <a:lnTo>
                    <a:pt x="2625090" y="6580325"/>
                  </a:lnTo>
                  <a:lnTo>
                    <a:pt x="2625090" y="6612839"/>
                  </a:lnTo>
                  <a:lnTo>
                    <a:pt x="2607056" y="6612839"/>
                  </a:lnTo>
                  <a:lnTo>
                    <a:pt x="2607056" y="32514"/>
                  </a:lnTo>
                  <a:lnTo>
                    <a:pt x="2625090" y="32514"/>
                  </a:lnTo>
                  <a:lnTo>
                    <a:pt x="2625090" y="65027"/>
                  </a:lnTo>
                  <a:lnTo>
                    <a:pt x="18034" y="65027"/>
                  </a:lnTo>
                  <a:close/>
                </a:path>
              </a:pathLst>
            </a:custGeom>
            <a:solidFill>
              <a:srgbClr val="CDCDEC">
                <a:alpha val="89804"/>
              </a:srgbClr>
            </a:solidFill>
          </p:spPr>
          <p:txBody>
            <a:bodyPr/>
            <a:lstStyle/>
            <a:p>
              <a:endParaRPr lang="en-US"/>
            </a:p>
          </p:txBody>
        </p:sp>
      </p:grpSp>
      <p:sp>
        <p:nvSpPr>
          <p:cNvPr id="9" name="TextBox 9"/>
          <p:cNvSpPr txBox="1"/>
          <p:nvPr/>
        </p:nvSpPr>
        <p:spPr>
          <a:xfrm>
            <a:off x="1406785" y="4096067"/>
            <a:ext cx="487725" cy="610946"/>
          </a:xfrm>
          <a:prstGeom prst="rect">
            <a:avLst/>
          </a:prstGeom>
        </p:spPr>
        <p:txBody>
          <a:bodyPr lIns="0" tIns="0" rIns="0" bIns="0" rtlCol="0" anchor="t">
            <a:spAutoFit/>
          </a:bodyPr>
          <a:lstStyle/>
          <a:p>
            <a:pPr algn="ctr">
              <a:lnSpc>
                <a:spcPts val="4492"/>
              </a:lnSpc>
            </a:pPr>
            <a:r>
              <a:rPr lang="en-US" sz="4159" dirty="0">
                <a:solidFill>
                  <a:srgbClr val="FFFFFF"/>
                </a:solidFill>
                <a:latin typeface="Arial"/>
                <a:ea typeface="Arial"/>
                <a:cs typeface="Arial"/>
                <a:sym typeface="Arial"/>
              </a:rPr>
              <a:t>1</a:t>
            </a:r>
          </a:p>
        </p:txBody>
      </p:sp>
      <p:grpSp>
        <p:nvGrpSpPr>
          <p:cNvPr id="10" name="Group 10"/>
          <p:cNvGrpSpPr/>
          <p:nvPr/>
        </p:nvGrpSpPr>
        <p:grpSpPr>
          <a:xfrm>
            <a:off x="2810247" y="2076714"/>
            <a:ext cx="1982337" cy="4984004"/>
            <a:chOff x="0" y="0"/>
            <a:chExt cx="2643116" cy="6645339"/>
          </a:xfrm>
        </p:grpSpPr>
        <p:sp>
          <p:nvSpPr>
            <p:cNvPr id="11" name="Freeform 11"/>
            <p:cNvSpPr/>
            <p:nvPr/>
          </p:nvSpPr>
          <p:spPr>
            <a:xfrm>
              <a:off x="18034" y="32514"/>
              <a:ext cx="2607056" cy="6580325"/>
            </a:xfrm>
            <a:custGeom>
              <a:avLst/>
              <a:gdLst/>
              <a:ahLst/>
              <a:cxnLst/>
              <a:rect l="l" t="t" r="r" b="b"/>
              <a:pathLst>
                <a:path w="2607056" h="6580325">
                  <a:moveTo>
                    <a:pt x="0" y="0"/>
                  </a:moveTo>
                  <a:lnTo>
                    <a:pt x="2607056" y="0"/>
                  </a:lnTo>
                  <a:lnTo>
                    <a:pt x="2607056" y="6580325"/>
                  </a:lnTo>
                  <a:lnTo>
                    <a:pt x="0" y="6580325"/>
                  </a:lnTo>
                  <a:close/>
                </a:path>
              </a:pathLst>
            </a:custGeom>
            <a:solidFill>
              <a:srgbClr val="E1EFE1">
                <a:alpha val="89804"/>
              </a:srgbClr>
            </a:solidFill>
          </p:spPr>
          <p:txBody>
            <a:bodyPr/>
            <a:lstStyle/>
            <a:p>
              <a:endParaRPr lang="en-US"/>
            </a:p>
          </p:txBody>
        </p:sp>
        <p:sp>
          <p:nvSpPr>
            <p:cNvPr id="12" name="Freeform 12"/>
            <p:cNvSpPr/>
            <p:nvPr/>
          </p:nvSpPr>
          <p:spPr>
            <a:xfrm>
              <a:off x="0" y="0"/>
              <a:ext cx="2643124" cy="6645347"/>
            </a:xfrm>
            <a:custGeom>
              <a:avLst/>
              <a:gdLst/>
              <a:ahLst/>
              <a:cxnLst/>
              <a:rect l="l" t="t" r="r" b="b"/>
              <a:pathLst>
                <a:path w="2643124" h="6645347">
                  <a:moveTo>
                    <a:pt x="18034" y="0"/>
                  </a:moveTo>
                  <a:lnTo>
                    <a:pt x="2625090" y="0"/>
                  </a:lnTo>
                  <a:cubicBezTo>
                    <a:pt x="2635123" y="0"/>
                    <a:pt x="2643124" y="14654"/>
                    <a:pt x="2643124" y="32514"/>
                  </a:cubicBezTo>
                  <a:lnTo>
                    <a:pt x="2643124" y="6612839"/>
                  </a:lnTo>
                  <a:cubicBezTo>
                    <a:pt x="2643124" y="6630928"/>
                    <a:pt x="2634996" y="6645347"/>
                    <a:pt x="2625090" y="6645347"/>
                  </a:cubicBezTo>
                  <a:lnTo>
                    <a:pt x="18034" y="6645347"/>
                  </a:lnTo>
                  <a:cubicBezTo>
                    <a:pt x="8001" y="6645347"/>
                    <a:pt x="0" y="6630698"/>
                    <a:pt x="0" y="6612839"/>
                  </a:cubicBezTo>
                  <a:lnTo>
                    <a:pt x="0" y="32514"/>
                  </a:lnTo>
                  <a:cubicBezTo>
                    <a:pt x="0" y="14654"/>
                    <a:pt x="8128" y="0"/>
                    <a:pt x="18034" y="0"/>
                  </a:cubicBezTo>
                  <a:moveTo>
                    <a:pt x="18034" y="65027"/>
                  </a:moveTo>
                  <a:lnTo>
                    <a:pt x="18034" y="32514"/>
                  </a:lnTo>
                  <a:lnTo>
                    <a:pt x="36068" y="32514"/>
                  </a:lnTo>
                  <a:lnTo>
                    <a:pt x="36068" y="6612839"/>
                  </a:lnTo>
                  <a:lnTo>
                    <a:pt x="18034" y="6612839"/>
                  </a:lnTo>
                  <a:lnTo>
                    <a:pt x="18034" y="6580325"/>
                  </a:lnTo>
                  <a:lnTo>
                    <a:pt x="2625090" y="6580325"/>
                  </a:lnTo>
                  <a:lnTo>
                    <a:pt x="2625090" y="6612839"/>
                  </a:lnTo>
                  <a:lnTo>
                    <a:pt x="2607056" y="6612839"/>
                  </a:lnTo>
                  <a:lnTo>
                    <a:pt x="2607056" y="32514"/>
                  </a:lnTo>
                  <a:lnTo>
                    <a:pt x="2625090" y="32514"/>
                  </a:lnTo>
                  <a:lnTo>
                    <a:pt x="2625090" y="65027"/>
                  </a:lnTo>
                  <a:lnTo>
                    <a:pt x="18034" y="65027"/>
                  </a:lnTo>
                  <a:close/>
                </a:path>
              </a:pathLst>
            </a:custGeom>
            <a:solidFill>
              <a:srgbClr val="E1EFE1">
                <a:alpha val="89804"/>
              </a:srgbClr>
            </a:solidFill>
          </p:spPr>
          <p:txBody>
            <a:bodyPr/>
            <a:lstStyle/>
            <a:p>
              <a:endParaRPr lang="en-US"/>
            </a:p>
          </p:txBody>
        </p:sp>
      </p:grpSp>
      <p:sp>
        <p:nvSpPr>
          <p:cNvPr id="17" name="TextBox 17"/>
          <p:cNvSpPr txBox="1"/>
          <p:nvPr/>
        </p:nvSpPr>
        <p:spPr>
          <a:xfrm>
            <a:off x="3557554" y="4096067"/>
            <a:ext cx="487725" cy="610946"/>
          </a:xfrm>
          <a:prstGeom prst="rect">
            <a:avLst/>
          </a:prstGeom>
        </p:spPr>
        <p:txBody>
          <a:bodyPr lIns="0" tIns="0" rIns="0" bIns="0" rtlCol="0" anchor="t">
            <a:spAutoFit/>
          </a:bodyPr>
          <a:lstStyle/>
          <a:p>
            <a:pPr algn="ctr">
              <a:lnSpc>
                <a:spcPts val="4492"/>
              </a:lnSpc>
            </a:pPr>
            <a:r>
              <a:rPr lang="en-US" sz="4159" dirty="0">
                <a:solidFill>
                  <a:srgbClr val="FFFFFF"/>
                </a:solidFill>
                <a:latin typeface="Arial"/>
                <a:ea typeface="Arial"/>
                <a:cs typeface="Arial"/>
                <a:sym typeface="Arial"/>
              </a:rPr>
              <a:t>2</a:t>
            </a:r>
          </a:p>
        </p:txBody>
      </p:sp>
      <p:grpSp>
        <p:nvGrpSpPr>
          <p:cNvPr id="18" name="Group 18"/>
          <p:cNvGrpSpPr/>
          <p:nvPr/>
        </p:nvGrpSpPr>
        <p:grpSpPr>
          <a:xfrm>
            <a:off x="4961017" y="2076714"/>
            <a:ext cx="1982337" cy="4984004"/>
            <a:chOff x="0" y="0"/>
            <a:chExt cx="2643116" cy="6645339"/>
          </a:xfrm>
        </p:grpSpPr>
        <p:sp>
          <p:nvSpPr>
            <p:cNvPr id="19" name="Freeform 19"/>
            <p:cNvSpPr/>
            <p:nvPr/>
          </p:nvSpPr>
          <p:spPr>
            <a:xfrm>
              <a:off x="18034" y="32514"/>
              <a:ext cx="2607056" cy="6580325"/>
            </a:xfrm>
            <a:custGeom>
              <a:avLst/>
              <a:gdLst/>
              <a:ahLst/>
              <a:cxnLst/>
              <a:rect l="l" t="t" r="r" b="b"/>
              <a:pathLst>
                <a:path w="2607056" h="6580325">
                  <a:moveTo>
                    <a:pt x="0" y="0"/>
                  </a:moveTo>
                  <a:lnTo>
                    <a:pt x="2607056" y="0"/>
                  </a:lnTo>
                  <a:lnTo>
                    <a:pt x="2607056" y="6580325"/>
                  </a:lnTo>
                  <a:lnTo>
                    <a:pt x="0" y="6580325"/>
                  </a:lnTo>
                  <a:close/>
                </a:path>
              </a:pathLst>
            </a:custGeom>
            <a:solidFill>
              <a:srgbClr val="F5F2F2">
                <a:alpha val="89804"/>
              </a:srgbClr>
            </a:solidFill>
          </p:spPr>
          <p:txBody>
            <a:bodyPr/>
            <a:lstStyle/>
            <a:p>
              <a:endParaRPr lang="en-US"/>
            </a:p>
          </p:txBody>
        </p:sp>
        <p:sp>
          <p:nvSpPr>
            <p:cNvPr id="20" name="Freeform 20"/>
            <p:cNvSpPr/>
            <p:nvPr/>
          </p:nvSpPr>
          <p:spPr>
            <a:xfrm>
              <a:off x="0" y="0"/>
              <a:ext cx="2643124" cy="6645347"/>
            </a:xfrm>
            <a:custGeom>
              <a:avLst/>
              <a:gdLst/>
              <a:ahLst/>
              <a:cxnLst/>
              <a:rect l="l" t="t" r="r" b="b"/>
              <a:pathLst>
                <a:path w="2643124" h="6645347">
                  <a:moveTo>
                    <a:pt x="18034" y="0"/>
                  </a:moveTo>
                  <a:lnTo>
                    <a:pt x="2625090" y="0"/>
                  </a:lnTo>
                  <a:cubicBezTo>
                    <a:pt x="2635123" y="0"/>
                    <a:pt x="2643124" y="14654"/>
                    <a:pt x="2643124" y="32514"/>
                  </a:cubicBezTo>
                  <a:lnTo>
                    <a:pt x="2643124" y="6612839"/>
                  </a:lnTo>
                  <a:cubicBezTo>
                    <a:pt x="2643124" y="6630928"/>
                    <a:pt x="2634996" y="6645347"/>
                    <a:pt x="2625090" y="6645347"/>
                  </a:cubicBezTo>
                  <a:lnTo>
                    <a:pt x="18034" y="6645347"/>
                  </a:lnTo>
                  <a:cubicBezTo>
                    <a:pt x="8001" y="6645347"/>
                    <a:pt x="0" y="6630698"/>
                    <a:pt x="0" y="6612839"/>
                  </a:cubicBezTo>
                  <a:lnTo>
                    <a:pt x="0" y="32514"/>
                  </a:lnTo>
                  <a:cubicBezTo>
                    <a:pt x="0" y="14654"/>
                    <a:pt x="8128" y="0"/>
                    <a:pt x="18034" y="0"/>
                  </a:cubicBezTo>
                  <a:moveTo>
                    <a:pt x="18034" y="65027"/>
                  </a:moveTo>
                  <a:lnTo>
                    <a:pt x="18034" y="32514"/>
                  </a:lnTo>
                  <a:lnTo>
                    <a:pt x="36068" y="32514"/>
                  </a:lnTo>
                  <a:lnTo>
                    <a:pt x="36068" y="6612839"/>
                  </a:lnTo>
                  <a:lnTo>
                    <a:pt x="18034" y="6612839"/>
                  </a:lnTo>
                  <a:lnTo>
                    <a:pt x="18034" y="6580325"/>
                  </a:lnTo>
                  <a:lnTo>
                    <a:pt x="2625090" y="6580325"/>
                  </a:lnTo>
                  <a:lnTo>
                    <a:pt x="2625090" y="6612839"/>
                  </a:lnTo>
                  <a:lnTo>
                    <a:pt x="2607056" y="6612839"/>
                  </a:lnTo>
                  <a:lnTo>
                    <a:pt x="2607056" y="32514"/>
                  </a:lnTo>
                  <a:lnTo>
                    <a:pt x="2625090" y="32514"/>
                  </a:lnTo>
                  <a:lnTo>
                    <a:pt x="2625090" y="65027"/>
                  </a:lnTo>
                  <a:lnTo>
                    <a:pt x="18034" y="65027"/>
                  </a:lnTo>
                  <a:close/>
                </a:path>
              </a:pathLst>
            </a:custGeom>
            <a:solidFill>
              <a:srgbClr val="F5F2F2">
                <a:alpha val="89804"/>
              </a:srgbClr>
            </a:solidFill>
          </p:spPr>
          <p:txBody>
            <a:bodyPr/>
            <a:lstStyle/>
            <a:p>
              <a:endParaRPr lang="en-US"/>
            </a:p>
          </p:txBody>
        </p:sp>
      </p:grpSp>
      <p:sp>
        <p:nvSpPr>
          <p:cNvPr id="25" name="TextBox 25"/>
          <p:cNvSpPr txBox="1"/>
          <p:nvPr/>
        </p:nvSpPr>
        <p:spPr>
          <a:xfrm>
            <a:off x="5708323" y="4096067"/>
            <a:ext cx="487725" cy="610946"/>
          </a:xfrm>
          <a:prstGeom prst="rect">
            <a:avLst/>
          </a:prstGeom>
        </p:spPr>
        <p:txBody>
          <a:bodyPr lIns="0" tIns="0" rIns="0" bIns="0" rtlCol="0" anchor="t">
            <a:spAutoFit/>
          </a:bodyPr>
          <a:lstStyle/>
          <a:p>
            <a:pPr algn="ctr">
              <a:lnSpc>
                <a:spcPts val="4492"/>
              </a:lnSpc>
            </a:pPr>
            <a:r>
              <a:rPr lang="en-US" sz="4159">
                <a:solidFill>
                  <a:srgbClr val="FFFFFF"/>
                </a:solidFill>
                <a:latin typeface="Arial"/>
                <a:ea typeface="Arial"/>
                <a:cs typeface="Arial"/>
                <a:sym typeface="Arial"/>
              </a:rPr>
              <a:t>3</a:t>
            </a:r>
          </a:p>
        </p:txBody>
      </p:sp>
      <p:sp>
        <p:nvSpPr>
          <p:cNvPr id="21" name="TextBox 21"/>
          <p:cNvSpPr txBox="1"/>
          <p:nvPr/>
        </p:nvSpPr>
        <p:spPr>
          <a:xfrm>
            <a:off x="5009085" y="2120537"/>
            <a:ext cx="1848915" cy="4008726"/>
          </a:xfrm>
          <a:prstGeom prst="rect">
            <a:avLst/>
          </a:prstGeom>
        </p:spPr>
        <p:txBody>
          <a:bodyPr wrap="square" lIns="0" tIns="0" rIns="0" bIns="0" rtlCol="0" anchor="t">
            <a:spAutoFit/>
          </a:bodyPr>
          <a:lstStyle/>
          <a:p>
            <a:pPr algn="just">
              <a:lnSpc>
                <a:spcPts val="1267"/>
              </a:lnSpc>
            </a:pPr>
            <a:r>
              <a:rPr lang="en-US" sz="1500" dirty="0"/>
              <a:t>The development of the </a:t>
            </a:r>
            <a:r>
              <a:rPr lang="en-US" sz="1500" b="1" dirty="0"/>
              <a:t>Smart Energy Meter and Management System</a:t>
            </a:r>
            <a:r>
              <a:rPr lang="en-US" sz="1500" dirty="0"/>
              <a:t> involves integrating IoT sensors for real-time energy monitoring and control. It uses a mobile app to display energy usage data, enabling users to make informed decisions. The system is built on scalable technology, incorporating data analytics to optimize consumption and promote sustainability. This solution leverages cloud computing and remote management to provide efficient, real-time insights for energy conservation.</a:t>
            </a:r>
            <a:endParaRPr lang="en-US" sz="1500" dirty="0">
              <a:solidFill>
                <a:srgbClr val="000000"/>
              </a:solidFill>
              <a:latin typeface="Arial"/>
              <a:ea typeface="Arial"/>
              <a:cs typeface="Arial"/>
              <a:sym typeface="Arial"/>
            </a:endParaRPr>
          </a:p>
        </p:txBody>
      </p:sp>
      <p:grpSp>
        <p:nvGrpSpPr>
          <p:cNvPr id="26" name="Group 26"/>
          <p:cNvGrpSpPr/>
          <p:nvPr/>
        </p:nvGrpSpPr>
        <p:grpSpPr>
          <a:xfrm>
            <a:off x="7111785" y="2076714"/>
            <a:ext cx="1982337" cy="4984004"/>
            <a:chOff x="0" y="0"/>
            <a:chExt cx="2643116" cy="6645339"/>
          </a:xfrm>
        </p:grpSpPr>
        <p:sp>
          <p:nvSpPr>
            <p:cNvPr id="27" name="Freeform 27"/>
            <p:cNvSpPr/>
            <p:nvPr/>
          </p:nvSpPr>
          <p:spPr>
            <a:xfrm>
              <a:off x="18034" y="32514"/>
              <a:ext cx="2607056" cy="6580325"/>
            </a:xfrm>
            <a:custGeom>
              <a:avLst/>
              <a:gdLst/>
              <a:ahLst/>
              <a:cxnLst/>
              <a:rect l="l" t="t" r="r" b="b"/>
              <a:pathLst>
                <a:path w="2607056" h="6580325">
                  <a:moveTo>
                    <a:pt x="0" y="0"/>
                  </a:moveTo>
                  <a:lnTo>
                    <a:pt x="2607056" y="0"/>
                  </a:lnTo>
                  <a:lnTo>
                    <a:pt x="2607056" y="6580325"/>
                  </a:lnTo>
                  <a:lnTo>
                    <a:pt x="0" y="6580325"/>
                  </a:lnTo>
                  <a:close/>
                </a:path>
              </a:pathLst>
            </a:custGeom>
            <a:solidFill>
              <a:srgbClr val="FFFFFF">
                <a:alpha val="89804"/>
              </a:srgbClr>
            </a:solidFill>
          </p:spPr>
          <p:txBody>
            <a:bodyPr/>
            <a:lstStyle/>
            <a:p>
              <a:endParaRPr lang="en-US"/>
            </a:p>
          </p:txBody>
        </p:sp>
        <p:sp>
          <p:nvSpPr>
            <p:cNvPr id="28" name="Freeform 28"/>
            <p:cNvSpPr/>
            <p:nvPr/>
          </p:nvSpPr>
          <p:spPr>
            <a:xfrm>
              <a:off x="0" y="0"/>
              <a:ext cx="2643124" cy="6645347"/>
            </a:xfrm>
            <a:custGeom>
              <a:avLst/>
              <a:gdLst/>
              <a:ahLst/>
              <a:cxnLst/>
              <a:rect l="l" t="t" r="r" b="b"/>
              <a:pathLst>
                <a:path w="2643124" h="6645347">
                  <a:moveTo>
                    <a:pt x="18034" y="0"/>
                  </a:moveTo>
                  <a:lnTo>
                    <a:pt x="2625090" y="0"/>
                  </a:lnTo>
                  <a:cubicBezTo>
                    <a:pt x="2635123" y="0"/>
                    <a:pt x="2643124" y="14654"/>
                    <a:pt x="2643124" y="32514"/>
                  </a:cubicBezTo>
                  <a:lnTo>
                    <a:pt x="2643124" y="6612839"/>
                  </a:lnTo>
                  <a:cubicBezTo>
                    <a:pt x="2643124" y="6630928"/>
                    <a:pt x="2634996" y="6645347"/>
                    <a:pt x="2625090" y="6645347"/>
                  </a:cubicBezTo>
                  <a:lnTo>
                    <a:pt x="18034" y="6645347"/>
                  </a:lnTo>
                  <a:cubicBezTo>
                    <a:pt x="8001" y="6645347"/>
                    <a:pt x="0" y="6630698"/>
                    <a:pt x="0" y="6612839"/>
                  </a:cubicBezTo>
                  <a:lnTo>
                    <a:pt x="0" y="32514"/>
                  </a:lnTo>
                  <a:cubicBezTo>
                    <a:pt x="0" y="14654"/>
                    <a:pt x="8128" y="0"/>
                    <a:pt x="18034" y="0"/>
                  </a:cubicBezTo>
                  <a:moveTo>
                    <a:pt x="18034" y="65027"/>
                  </a:moveTo>
                  <a:lnTo>
                    <a:pt x="18034" y="32514"/>
                  </a:lnTo>
                  <a:lnTo>
                    <a:pt x="36068" y="32514"/>
                  </a:lnTo>
                  <a:lnTo>
                    <a:pt x="36068" y="6612839"/>
                  </a:lnTo>
                  <a:lnTo>
                    <a:pt x="18034" y="6612839"/>
                  </a:lnTo>
                  <a:lnTo>
                    <a:pt x="18034" y="6580325"/>
                  </a:lnTo>
                  <a:lnTo>
                    <a:pt x="2625090" y="6580325"/>
                  </a:lnTo>
                  <a:lnTo>
                    <a:pt x="2625090" y="6612839"/>
                  </a:lnTo>
                  <a:lnTo>
                    <a:pt x="2607056" y="6612839"/>
                  </a:lnTo>
                  <a:lnTo>
                    <a:pt x="2607056" y="32514"/>
                  </a:lnTo>
                  <a:lnTo>
                    <a:pt x="2625090" y="32514"/>
                  </a:lnTo>
                  <a:lnTo>
                    <a:pt x="2625090" y="65027"/>
                  </a:lnTo>
                  <a:lnTo>
                    <a:pt x="18034" y="65027"/>
                  </a:lnTo>
                  <a:close/>
                </a:path>
              </a:pathLst>
            </a:custGeom>
            <a:solidFill>
              <a:srgbClr val="FFFFFF">
                <a:alpha val="89804"/>
              </a:srgbClr>
            </a:solidFill>
          </p:spPr>
          <p:txBody>
            <a:bodyPr/>
            <a:lstStyle/>
            <a:p>
              <a:endParaRPr lang="en-US"/>
            </a:p>
          </p:txBody>
        </p:sp>
      </p:grpSp>
      <p:grpSp>
        <p:nvGrpSpPr>
          <p:cNvPr id="30" name="Group 30"/>
          <p:cNvGrpSpPr/>
          <p:nvPr/>
        </p:nvGrpSpPr>
        <p:grpSpPr>
          <a:xfrm>
            <a:off x="7676779" y="3599108"/>
            <a:ext cx="848295" cy="1351924"/>
            <a:chOff x="0" y="0"/>
            <a:chExt cx="1131061" cy="1802565"/>
          </a:xfrm>
        </p:grpSpPr>
        <p:sp>
          <p:nvSpPr>
            <p:cNvPr id="31" name="Freeform 31"/>
            <p:cNvSpPr/>
            <p:nvPr/>
          </p:nvSpPr>
          <p:spPr>
            <a:xfrm>
              <a:off x="18034" y="28741"/>
              <a:ext cx="1094994" cy="1745086"/>
            </a:xfrm>
            <a:custGeom>
              <a:avLst/>
              <a:gdLst/>
              <a:ahLst/>
              <a:cxnLst/>
              <a:rect l="l" t="t" r="r" b="b"/>
              <a:pathLst>
                <a:path w="1094994" h="1745086">
                  <a:moveTo>
                    <a:pt x="0" y="872543"/>
                  </a:moveTo>
                  <a:cubicBezTo>
                    <a:pt x="0" y="390630"/>
                    <a:pt x="245110" y="0"/>
                    <a:pt x="547497" y="0"/>
                  </a:cubicBezTo>
                  <a:cubicBezTo>
                    <a:pt x="849884" y="0"/>
                    <a:pt x="1094994" y="390630"/>
                    <a:pt x="1094994" y="872543"/>
                  </a:cubicBezTo>
                  <a:cubicBezTo>
                    <a:pt x="1094994" y="1354455"/>
                    <a:pt x="849884" y="1745086"/>
                    <a:pt x="547497" y="1745086"/>
                  </a:cubicBezTo>
                  <a:cubicBezTo>
                    <a:pt x="245110" y="1745086"/>
                    <a:pt x="0" y="1354455"/>
                    <a:pt x="0" y="872543"/>
                  </a:cubicBezTo>
                  <a:close/>
                </a:path>
              </a:pathLst>
            </a:custGeom>
            <a:solidFill>
              <a:srgbClr val="EBEEEC"/>
            </a:solidFill>
          </p:spPr>
          <p:txBody>
            <a:bodyPr/>
            <a:lstStyle/>
            <a:p>
              <a:endParaRPr lang="en-US"/>
            </a:p>
          </p:txBody>
        </p:sp>
        <p:sp>
          <p:nvSpPr>
            <p:cNvPr id="32" name="Freeform 32"/>
            <p:cNvSpPr/>
            <p:nvPr/>
          </p:nvSpPr>
          <p:spPr>
            <a:xfrm>
              <a:off x="0" y="0"/>
              <a:ext cx="1131062" cy="1802567"/>
            </a:xfrm>
            <a:custGeom>
              <a:avLst/>
              <a:gdLst/>
              <a:ahLst/>
              <a:cxnLst/>
              <a:rect l="l" t="t" r="r" b="b"/>
              <a:pathLst>
                <a:path w="1131062" h="1802567">
                  <a:moveTo>
                    <a:pt x="0" y="901284"/>
                  </a:moveTo>
                  <a:cubicBezTo>
                    <a:pt x="0" y="403584"/>
                    <a:pt x="253238" y="0"/>
                    <a:pt x="565531" y="0"/>
                  </a:cubicBezTo>
                  <a:lnTo>
                    <a:pt x="565531" y="28741"/>
                  </a:lnTo>
                  <a:lnTo>
                    <a:pt x="565531" y="0"/>
                  </a:lnTo>
                  <a:cubicBezTo>
                    <a:pt x="877824" y="0"/>
                    <a:pt x="1131062" y="403584"/>
                    <a:pt x="1131062" y="901284"/>
                  </a:cubicBezTo>
                  <a:lnTo>
                    <a:pt x="1113028" y="901284"/>
                  </a:lnTo>
                  <a:lnTo>
                    <a:pt x="1131062" y="901284"/>
                  </a:lnTo>
                  <a:cubicBezTo>
                    <a:pt x="1131062" y="1398984"/>
                    <a:pt x="877824" y="1802567"/>
                    <a:pt x="565531" y="1802567"/>
                  </a:cubicBezTo>
                  <a:lnTo>
                    <a:pt x="565531" y="1773827"/>
                  </a:lnTo>
                  <a:lnTo>
                    <a:pt x="565531" y="1802567"/>
                  </a:lnTo>
                  <a:cubicBezTo>
                    <a:pt x="253238" y="1802567"/>
                    <a:pt x="0" y="1398984"/>
                    <a:pt x="0" y="901284"/>
                  </a:cubicBezTo>
                  <a:lnTo>
                    <a:pt x="18034" y="901284"/>
                  </a:lnTo>
                  <a:lnTo>
                    <a:pt x="36068" y="901284"/>
                  </a:lnTo>
                  <a:lnTo>
                    <a:pt x="18034" y="901284"/>
                  </a:lnTo>
                  <a:lnTo>
                    <a:pt x="0" y="901284"/>
                  </a:lnTo>
                  <a:moveTo>
                    <a:pt x="36068" y="901284"/>
                  </a:moveTo>
                  <a:cubicBezTo>
                    <a:pt x="36068" y="917273"/>
                    <a:pt x="27940" y="930024"/>
                    <a:pt x="18034" y="930024"/>
                  </a:cubicBezTo>
                  <a:cubicBezTo>
                    <a:pt x="8128" y="930024"/>
                    <a:pt x="0" y="917273"/>
                    <a:pt x="0" y="901284"/>
                  </a:cubicBezTo>
                  <a:cubicBezTo>
                    <a:pt x="0" y="885294"/>
                    <a:pt x="8128" y="872543"/>
                    <a:pt x="18034" y="872543"/>
                  </a:cubicBezTo>
                  <a:cubicBezTo>
                    <a:pt x="27940" y="872543"/>
                    <a:pt x="36068" y="885497"/>
                    <a:pt x="36068" y="901284"/>
                  </a:cubicBezTo>
                  <a:cubicBezTo>
                    <a:pt x="36068" y="1367207"/>
                    <a:pt x="273050" y="1745086"/>
                    <a:pt x="565531" y="1745086"/>
                  </a:cubicBezTo>
                  <a:cubicBezTo>
                    <a:pt x="858012" y="1745086"/>
                    <a:pt x="1094994" y="1367207"/>
                    <a:pt x="1094994" y="901284"/>
                  </a:cubicBezTo>
                  <a:cubicBezTo>
                    <a:pt x="1094994" y="435361"/>
                    <a:pt x="857885" y="57481"/>
                    <a:pt x="565531" y="57481"/>
                  </a:cubicBezTo>
                  <a:lnTo>
                    <a:pt x="565531" y="28741"/>
                  </a:lnTo>
                  <a:lnTo>
                    <a:pt x="565531" y="57481"/>
                  </a:lnTo>
                  <a:cubicBezTo>
                    <a:pt x="273177" y="57481"/>
                    <a:pt x="36068" y="435361"/>
                    <a:pt x="36068" y="901284"/>
                  </a:cubicBezTo>
                  <a:close/>
                </a:path>
              </a:pathLst>
            </a:custGeom>
            <a:solidFill>
              <a:srgbClr val="EBEEEC"/>
            </a:solidFill>
          </p:spPr>
          <p:txBody>
            <a:bodyPr/>
            <a:lstStyle/>
            <a:p>
              <a:endParaRPr lang="en-US"/>
            </a:p>
          </p:txBody>
        </p:sp>
      </p:grpSp>
      <p:sp>
        <p:nvSpPr>
          <p:cNvPr id="33" name="TextBox 33"/>
          <p:cNvSpPr txBox="1"/>
          <p:nvPr/>
        </p:nvSpPr>
        <p:spPr>
          <a:xfrm>
            <a:off x="7859091" y="4096067"/>
            <a:ext cx="487725" cy="610946"/>
          </a:xfrm>
          <a:prstGeom prst="rect">
            <a:avLst/>
          </a:prstGeom>
        </p:spPr>
        <p:txBody>
          <a:bodyPr lIns="0" tIns="0" rIns="0" bIns="0" rtlCol="0" anchor="t">
            <a:spAutoFit/>
          </a:bodyPr>
          <a:lstStyle/>
          <a:p>
            <a:pPr algn="ctr">
              <a:lnSpc>
                <a:spcPts val="4492"/>
              </a:lnSpc>
            </a:pPr>
            <a:r>
              <a:rPr lang="en-US" sz="4159" dirty="0">
                <a:solidFill>
                  <a:srgbClr val="FFFFFF"/>
                </a:solidFill>
                <a:latin typeface="Arial"/>
                <a:ea typeface="Arial"/>
                <a:cs typeface="Arial"/>
                <a:sym typeface="Arial"/>
              </a:rPr>
              <a:t>4</a:t>
            </a:r>
          </a:p>
        </p:txBody>
      </p:sp>
      <p:sp>
        <p:nvSpPr>
          <p:cNvPr id="29" name="TextBox 29"/>
          <p:cNvSpPr txBox="1"/>
          <p:nvPr/>
        </p:nvSpPr>
        <p:spPr>
          <a:xfrm>
            <a:off x="7141042" y="2085813"/>
            <a:ext cx="1715977" cy="923330"/>
          </a:xfrm>
          <a:prstGeom prst="rect">
            <a:avLst/>
          </a:prstGeom>
        </p:spPr>
        <p:txBody>
          <a:bodyPr wrap="square" lIns="0" tIns="0" rIns="0" bIns="0" rtlCol="0" anchor="t">
            <a:spAutoFit/>
          </a:bodyPr>
          <a:lstStyle/>
          <a:p>
            <a:pPr algn="l"/>
            <a:r>
              <a:rPr lang="en-US" sz="1500" dirty="0">
                <a:solidFill>
                  <a:srgbClr val="000000"/>
                </a:solidFill>
                <a:ea typeface="Arial"/>
                <a:cs typeface="Arial"/>
                <a:sym typeface="Arial"/>
              </a:rPr>
              <a:t>Write the Technology Readiness Level (TRL) of your Product or Service: Idea </a:t>
            </a:r>
          </a:p>
        </p:txBody>
      </p:sp>
      <p:sp>
        <p:nvSpPr>
          <p:cNvPr id="34" name="TextBox 34"/>
          <p:cNvSpPr txBox="1"/>
          <p:nvPr/>
        </p:nvSpPr>
        <p:spPr>
          <a:xfrm>
            <a:off x="624904" y="271670"/>
            <a:ext cx="8958046" cy="629183"/>
          </a:xfrm>
          <a:prstGeom prst="rect">
            <a:avLst/>
          </a:prstGeom>
        </p:spPr>
        <p:txBody>
          <a:bodyPr lIns="0" tIns="0" rIns="0" bIns="0" rtlCol="0" anchor="t">
            <a:spAutoFit/>
          </a:bodyPr>
          <a:lstStyle/>
          <a:p>
            <a:pPr algn="l">
              <a:lnSpc>
                <a:spcPts val="4780"/>
              </a:lnSpc>
            </a:pPr>
            <a:r>
              <a:rPr lang="en-US" sz="4799" b="1" spc="44">
                <a:solidFill>
                  <a:srgbClr val="000000"/>
                </a:solidFill>
                <a:latin typeface="TT Rounds Condensed Bold"/>
                <a:ea typeface="TT Rounds Condensed Bold"/>
                <a:cs typeface="TT Rounds Condensed Bold"/>
                <a:sym typeface="TT Rounds Condensed Bold"/>
              </a:rPr>
              <a:t>Technology /Project Development</a:t>
            </a:r>
          </a:p>
        </p:txBody>
      </p:sp>
      <p:sp>
        <p:nvSpPr>
          <p:cNvPr id="35" name="Freeform 35"/>
          <p:cNvSpPr/>
          <p:nvPr/>
        </p:nvSpPr>
        <p:spPr>
          <a:xfrm>
            <a:off x="849162" y="1014177"/>
            <a:ext cx="8383355" cy="63534"/>
          </a:xfrm>
          <a:custGeom>
            <a:avLst/>
            <a:gdLst/>
            <a:ahLst/>
            <a:cxnLst/>
            <a:rect l="l" t="t" r="r" b="b"/>
            <a:pathLst>
              <a:path w="8383355" h="63534">
                <a:moveTo>
                  <a:pt x="0" y="0"/>
                </a:moveTo>
                <a:lnTo>
                  <a:pt x="8383355" y="0"/>
                </a:lnTo>
                <a:lnTo>
                  <a:pt x="8383355" y="63534"/>
                </a:lnTo>
                <a:lnTo>
                  <a:pt x="0" y="6353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6" name="TextBox 36"/>
          <p:cNvSpPr txBox="1"/>
          <p:nvPr/>
        </p:nvSpPr>
        <p:spPr>
          <a:xfrm>
            <a:off x="657013" y="1226886"/>
            <a:ext cx="2720255" cy="580390"/>
          </a:xfrm>
          <a:prstGeom prst="rect">
            <a:avLst/>
          </a:prstGeom>
        </p:spPr>
        <p:txBody>
          <a:bodyPr lIns="0" tIns="0" rIns="0" bIns="0" rtlCol="0" anchor="t">
            <a:spAutoFit/>
          </a:bodyPr>
          <a:lstStyle/>
          <a:p>
            <a:pPr algn="ctr">
              <a:lnSpc>
                <a:spcPts val="4759"/>
              </a:lnSpc>
            </a:pPr>
            <a:r>
              <a:rPr lang="en-US" sz="3399" b="1">
                <a:solidFill>
                  <a:srgbClr val="FFFFFF"/>
                </a:solidFill>
                <a:latin typeface="Canva Sans Bold"/>
                <a:ea typeface="Canva Sans Bold"/>
                <a:cs typeface="Canva Sans Bold"/>
                <a:sym typeface="Canva Sans Bold"/>
              </a:rPr>
              <a:t>CONTENT:</a:t>
            </a:r>
          </a:p>
        </p:txBody>
      </p:sp>
      <p:sp>
        <p:nvSpPr>
          <p:cNvPr id="37" name="Rectangle 1">
            <a:extLst>
              <a:ext uri="{FF2B5EF4-FFF2-40B4-BE49-F238E27FC236}">
                <a16:creationId xmlns:a16="http://schemas.microsoft.com/office/drawing/2014/main" id="{5F789B4C-AC90-9A28-11BB-B3A8664633EE}"/>
              </a:ext>
            </a:extLst>
          </p:cNvPr>
          <p:cNvSpPr>
            <a:spLocks noChangeArrowheads="1"/>
          </p:cNvSpPr>
          <p:nvPr/>
        </p:nvSpPr>
        <p:spPr bwMode="auto">
          <a:xfrm>
            <a:off x="613137" y="2075051"/>
            <a:ext cx="2015159" cy="447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Content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IoT Integration</a:t>
            </a:r>
            <a:r>
              <a:rPr kumimoji="0" lang="en-US" altLang="en-US" sz="1500" b="0" i="0" u="none" strike="noStrike" cap="none" normalizeH="0" baseline="0" dirty="0">
                <a:ln>
                  <a:noFill/>
                </a:ln>
                <a:solidFill>
                  <a:schemeClr val="tx1"/>
                </a:solidFill>
                <a:effectLst/>
                <a:latin typeface="Arial" panose="020B0604020202020204" pitchFamily="34" charset="0"/>
              </a:rPr>
              <a:t>: Real-time monitoring and control through IoT sensors.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Mobile &amp; Web Interface</a:t>
            </a:r>
            <a:r>
              <a:rPr kumimoji="0" lang="en-US" altLang="en-US" sz="1500" b="0" i="0" u="none" strike="noStrike" cap="none" normalizeH="0" baseline="0" dirty="0">
                <a:ln>
                  <a:noFill/>
                </a:ln>
                <a:solidFill>
                  <a:schemeClr val="tx1"/>
                </a:solidFill>
                <a:effectLst/>
                <a:latin typeface="Arial" panose="020B0604020202020204" pitchFamily="34" charset="0"/>
              </a:rPr>
              <a:t>: User-friendly platforms for energy management.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Data Analytics</a:t>
            </a:r>
            <a:r>
              <a:rPr kumimoji="0" lang="en-US" altLang="en-US" sz="1500" b="0" i="0" u="none" strike="noStrike" cap="none" normalizeH="0" baseline="0" dirty="0">
                <a:ln>
                  <a:noFill/>
                </a:ln>
                <a:solidFill>
                  <a:schemeClr val="tx1"/>
                </a:solidFill>
                <a:effectLst/>
                <a:latin typeface="Arial" panose="020B0604020202020204" pitchFamily="34" charset="0"/>
              </a:rPr>
              <a:t>: Insights to optimize energy consumption and reduce wastage.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Sustainability</a:t>
            </a:r>
            <a:r>
              <a:rPr kumimoji="0" lang="en-US" altLang="en-US" sz="1500" b="0" i="0" u="none" strike="noStrike" cap="none" normalizeH="0" baseline="0" dirty="0">
                <a:ln>
                  <a:noFill/>
                </a:ln>
                <a:solidFill>
                  <a:schemeClr val="tx1"/>
                </a:solidFill>
                <a:effectLst/>
                <a:latin typeface="Arial" panose="020B0604020202020204" pitchFamily="34" charset="0"/>
              </a:rPr>
              <a:t>: Promotes energy-saving and sustainable practices.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
        <p:nvSpPr>
          <p:cNvPr id="38" name="Rectangle 2">
            <a:extLst>
              <a:ext uri="{FF2B5EF4-FFF2-40B4-BE49-F238E27FC236}">
                <a16:creationId xmlns:a16="http://schemas.microsoft.com/office/drawing/2014/main" id="{A910D6CC-9369-E62A-EED5-7D3704C2200B}"/>
              </a:ext>
            </a:extLst>
          </p:cNvPr>
          <p:cNvSpPr>
            <a:spLocks noChangeArrowheads="1"/>
          </p:cNvSpPr>
          <p:nvPr/>
        </p:nvSpPr>
        <p:spPr bwMode="auto">
          <a:xfrm>
            <a:off x="2832067" y="2057400"/>
            <a:ext cx="204473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The </a:t>
            </a:r>
            <a:r>
              <a:rPr kumimoji="0" lang="en-US" altLang="en-US" sz="1500" b="1" i="0" u="none" strike="noStrike" cap="none" normalizeH="0" baseline="0" dirty="0">
                <a:ln>
                  <a:noFill/>
                </a:ln>
                <a:solidFill>
                  <a:schemeClr val="tx1"/>
                </a:solidFill>
                <a:effectLst/>
                <a:latin typeface="Arial" panose="020B0604020202020204" pitchFamily="34" charset="0"/>
              </a:rPr>
              <a:t>Smart Energy Meter &amp; Management System</a:t>
            </a:r>
            <a:r>
              <a:rPr kumimoji="0" lang="en-US" altLang="en-US" sz="1500" b="0" i="0" u="none" strike="noStrike" cap="none" normalizeH="0" baseline="0" dirty="0">
                <a:ln>
                  <a:noFill/>
                </a:ln>
                <a:solidFill>
                  <a:schemeClr val="tx1"/>
                </a:solidFill>
                <a:effectLst/>
                <a:latin typeface="Arial" panose="020B0604020202020204" pitchFamily="34" charset="0"/>
              </a:rPr>
              <a:t> is an IoT-based solution that monitors energy usage in real-time. It helps users optimize consumption, reduce wastage, and lower costs through instant feedback and remote control via a mobile app, promoting sustainable energy practices.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686BD"/>
        </a:solidFill>
        <a:effectLst/>
      </p:bgPr>
    </p:bg>
    <p:spTree>
      <p:nvGrpSpPr>
        <p:cNvPr id="1" name=""/>
        <p:cNvGrpSpPr/>
        <p:nvPr/>
      </p:nvGrpSpPr>
      <p:grpSpPr>
        <a:xfrm>
          <a:off x="0" y="0"/>
          <a:ext cx="0" cy="0"/>
          <a:chOff x="0" y="0"/>
          <a:chExt cx="0" cy="0"/>
        </a:xfrm>
      </p:grpSpPr>
      <p:grpSp>
        <p:nvGrpSpPr>
          <p:cNvPr id="2" name="Group 2"/>
          <p:cNvGrpSpPr/>
          <p:nvPr/>
        </p:nvGrpSpPr>
        <p:grpSpPr>
          <a:xfrm>
            <a:off x="731520" y="1144660"/>
            <a:ext cx="8351520" cy="1254109"/>
            <a:chOff x="0" y="0"/>
            <a:chExt cx="11135360" cy="1672145"/>
          </a:xfrm>
        </p:grpSpPr>
        <p:sp>
          <p:nvSpPr>
            <p:cNvPr id="3" name="Freeform 3"/>
            <p:cNvSpPr/>
            <p:nvPr/>
          </p:nvSpPr>
          <p:spPr>
            <a:xfrm>
              <a:off x="0" y="0"/>
              <a:ext cx="11135402" cy="1672209"/>
            </a:xfrm>
            <a:custGeom>
              <a:avLst/>
              <a:gdLst/>
              <a:ahLst/>
              <a:cxnLst/>
              <a:rect l="l" t="t" r="r" b="b"/>
              <a:pathLst>
                <a:path w="11135402" h="1672209">
                  <a:moveTo>
                    <a:pt x="0" y="167259"/>
                  </a:moveTo>
                  <a:cubicBezTo>
                    <a:pt x="0" y="74803"/>
                    <a:pt x="125038" y="0"/>
                    <a:pt x="279585" y="0"/>
                  </a:cubicBezTo>
                  <a:lnTo>
                    <a:pt x="10855845" y="0"/>
                  </a:lnTo>
                  <a:cubicBezTo>
                    <a:pt x="11010179" y="0"/>
                    <a:pt x="11135402" y="74803"/>
                    <a:pt x="11135402" y="167259"/>
                  </a:cubicBezTo>
                  <a:lnTo>
                    <a:pt x="11135402" y="1504950"/>
                  </a:lnTo>
                  <a:cubicBezTo>
                    <a:pt x="11135402" y="1597279"/>
                    <a:pt x="11010392" y="1672209"/>
                    <a:pt x="10855845" y="1672209"/>
                  </a:cubicBezTo>
                  <a:lnTo>
                    <a:pt x="279585" y="1672209"/>
                  </a:lnTo>
                  <a:cubicBezTo>
                    <a:pt x="125038" y="1672082"/>
                    <a:pt x="0" y="1597279"/>
                    <a:pt x="0" y="1504950"/>
                  </a:cubicBezTo>
                  <a:close/>
                </a:path>
              </a:pathLst>
            </a:custGeom>
            <a:solidFill>
              <a:srgbClr val="F2F2F2"/>
            </a:solidFill>
          </p:spPr>
          <p:txBody>
            <a:bodyPr/>
            <a:lstStyle/>
            <a:p>
              <a:endParaRPr lang="en-US"/>
            </a:p>
          </p:txBody>
        </p:sp>
      </p:grpSp>
      <p:sp>
        <p:nvSpPr>
          <p:cNvPr id="4" name="Freeform 4"/>
          <p:cNvSpPr/>
          <p:nvPr/>
        </p:nvSpPr>
        <p:spPr>
          <a:xfrm>
            <a:off x="980534" y="1426835"/>
            <a:ext cx="689760" cy="689760"/>
          </a:xfrm>
          <a:custGeom>
            <a:avLst/>
            <a:gdLst/>
            <a:ahLst/>
            <a:cxnLst/>
            <a:rect l="l" t="t" r="r" b="b"/>
            <a:pathLst>
              <a:path w="689760" h="689760">
                <a:moveTo>
                  <a:pt x="0" y="0"/>
                </a:moveTo>
                <a:lnTo>
                  <a:pt x="689760" y="0"/>
                </a:lnTo>
                <a:lnTo>
                  <a:pt x="689760" y="689760"/>
                </a:lnTo>
                <a:lnTo>
                  <a:pt x="0" y="68976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6" name="Group 6"/>
          <p:cNvGrpSpPr/>
          <p:nvPr/>
        </p:nvGrpSpPr>
        <p:grpSpPr>
          <a:xfrm>
            <a:off x="731520" y="2712298"/>
            <a:ext cx="8351520" cy="1254109"/>
            <a:chOff x="0" y="0"/>
            <a:chExt cx="11135360" cy="1672145"/>
          </a:xfrm>
        </p:grpSpPr>
        <p:sp>
          <p:nvSpPr>
            <p:cNvPr id="7" name="Freeform 7"/>
            <p:cNvSpPr/>
            <p:nvPr/>
          </p:nvSpPr>
          <p:spPr>
            <a:xfrm>
              <a:off x="0" y="0"/>
              <a:ext cx="11135402" cy="1672209"/>
            </a:xfrm>
            <a:custGeom>
              <a:avLst/>
              <a:gdLst/>
              <a:ahLst/>
              <a:cxnLst/>
              <a:rect l="l" t="t" r="r" b="b"/>
              <a:pathLst>
                <a:path w="11135402" h="1672209">
                  <a:moveTo>
                    <a:pt x="0" y="167259"/>
                  </a:moveTo>
                  <a:cubicBezTo>
                    <a:pt x="0" y="74803"/>
                    <a:pt x="125038" y="0"/>
                    <a:pt x="279585" y="0"/>
                  </a:cubicBezTo>
                  <a:lnTo>
                    <a:pt x="10855845" y="0"/>
                  </a:lnTo>
                  <a:cubicBezTo>
                    <a:pt x="11010179" y="0"/>
                    <a:pt x="11135402" y="74803"/>
                    <a:pt x="11135402" y="167259"/>
                  </a:cubicBezTo>
                  <a:lnTo>
                    <a:pt x="11135402" y="1504950"/>
                  </a:lnTo>
                  <a:cubicBezTo>
                    <a:pt x="11135402" y="1597279"/>
                    <a:pt x="11010392" y="1672209"/>
                    <a:pt x="10855845" y="1672209"/>
                  </a:cubicBezTo>
                  <a:lnTo>
                    <a:pt x="279585" y="1672209"/>
                  </a:lnTo>
                  <a:cubicBezTo>
                    <a:pt x="125038" y="1672082"/>
                    <a:pt x="0" y="1597279"/>
                    <a:pt x="0" y="1504950"/>
                  </a:cubicBezTo>
                  <a:close/>
                </a:path>
              </a:pathLst>
            </a:custGeom>
            <a:solidFill>
              <a:srgbClr val="F2F2F2"/>
            </a:solidFill>
          </p:spPr>
          <p:txBody>
            <a:bodyPr/>
            <a:lstStyle/>
            <a:p>
              <a:endParaRPr lang="en-US"/>
            </a:p>
          </p:txBody>
        </p:sp>
      </p:grpSp>
      <p:sp>
        <p:nvSpPr>
          <p:cNvPr id="8" name="Freeform 8"/>
          <p:cNvSpPr/>
          <p:nvPr/>
        </p:nvSpPr>
        <p:spPr>
          <a:xfrm>
            <a:off x="980534" y="2967840"/>
            <a:ext cx="689760" cy="689760"/>
          </a:xfrm>
          <a:custGeom>
            <a:avLst/>
            <a:gdLst/>
            <a:ahLst/>
            <a:cxnLst/>
            <a:rect l="l" t="t" r="r" b="b"/>
            <a:pathLst>
              <a:path w="689760" h="689760">
                <a:moveTo>
                  <a:pt x="0" y="0"/>
                </a:moveTo>
                <a:lnTo>
                  <a:pt x="689760" y="0"/>
                </a:lnTo>
                <a:lnTo>
                  <a:pt x="689760" y="689760"/>
                </a:lnTo>
                <a:lnTo>
                  <a:pt x="0" y="68976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9" name="TextBox 9"/>
          <p:cNvSpPr txBox="1"/>
          <p:nvPr/>
        </p:nvSpPr>
        <p:spPr>
          <a:xfrm>
            <a:off x="1752600" y="2807494"/>
            <a:ext cx="7132890" cy="1231106"/>
          </a:xfrm>
          <a:prstGeom prst="rect">
            <a:avLst/>
          </a:prstGeom>
        </p:spPr>
        <p:txBody>
          <a:bodyPr wrap="square" lIns="0" tIns="0" rIns="0" bIns="0" rtlCol="0" anchor="t">
            <a:spAutoFit/>
          </a:bodyPr>
          <a:lstStyle/>
          <a:p>
            <a:pPr algn="just">
              <a:lnSpc>
                <a:spcPts val="1612"/>
              </a:lnSpc>
            </a:pPr>
            <a:r>
              <a:rPr lang="en-US" sz="1493" b="1" dirty="0">
                <a:solidFill>
                  <a:srgbClr val="000000"/>
                </a:solidFill>
                <a:latin typeface="Arial Bold"/>
                <a:ea typeface="Arial Bold"/>
                <a:cs typeface="Arial Bold"/>
                <a:sym typeface="Arial Bold"/>
              </a:rPr>
              <a:t>Social and Environmental Impact :</a:t>
            </a: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1" i="0" u="none" strike="noStrike" cap="none" normalizeH="0" baseline="0" dirty="0">
                <a:ln>
                  <a:noFill/>
                </a:ln>
                <a:solidFill>
                  <a:schemeClr val="tx1"/>
                </a:solidFill>
                <a:effectLst/>
                <a:latin typeface="Arial" panose="020B0604020202020204" pitchFamily="34" charset="0"/>
              </a:rPr>
              <a:t>Smart Energy Meter and Management System</a:t>
            </a:r>
            <a:r>
              <a:rPr kumimoji="0" lang="en-US" altLang="en-US" sz="1600" b="0" i="0" u="none" strike="noStrike" cap="none" normalizeH="0" baseline="0" dirty="0">
                <a:ln>
                  <a:noFill/>
                </a:ln>
                <a:solidFill>
                  <a:schemeClr val="tx1"/>
                </a:solidFill>
                <a:effectLst/>
                <a:latin typeface="Arial" panose="020B0604020202020204" pitchFamily="34" charset="0"/>
              </a:rPr>
              <a:t> reduces energy wastage and carbon emissions, promoting sustainability. It helps users adopt energy-efficient practices, lowering costs and improving quality of life. The system contributes to global efforts in energy conservation and environmental protection.</a:t>
            </a:r>
          </a:p>
          <a:p>
            <a:pPr algn="just">
              <a:lnSpc>
                <a:spcPts val="1612"/>
              </a:lnSpc>
            </a:pPr>
            <a:endParaRPr lang="en-US" sz="1493" b="1" dirty="0">
              <a:solidFill>
                <a:srgbClr val="000000"/>
              </a:solidFill>
              <a:latin typeface="Arial Bold"/>
              <a:ea typeface="Arial Bold"/>
              <a:cs typeface="Arial Bold"/>
              <a:sym typeface="Arial Bold"/>
            </a:endParaRPr>
          </a:p>
        </p:txBody>
      </p:sp>
      <p:grpSp>
        <p:nvGrpSpPr>
          <p:cNvPr id="10" name="Group 10"/>
          <p:cNvGrpSpPr/>
          <p:nvPr/>
        </p:nvGrpSpPr>
        <p:grpSpPr>
          <a:xfrm>
            <a:off x="731520" y="4279935"/>
            <a:ext cx="8351520" cy="1254109"/>
            <a:chOff x="0" y="0"/>
            <a:chExt cx="11135360" cy="1672145"/>
          </a:xfrm>
        </p:grpSpPr>
        <p:sp>
          <p:nvSpPr>
            <p:cNvPr id="11" name="Freeform 11"/>
            <p:cNvSpPr/>
            <p:nvPr/>
          </p:nvSpPr>
          <p:spPr>
            <a:xfrm>
              <a:off x="0" y="0"/>
              <a:ext cx="11135402" cy="1672209"/>
            </a:xfrm>
            <a:custGeom>
              <a:avLst/>
              <a:gdLst/>
              <a:ahLst/>
              <a:cxnLst/>
              <a:rect l="l" t="t" r="r" b="b"/>
              <a:pathLst>
                <a:path w="11135402" h="1672209">
                  <a:moveTo>
                    <a:pt x="0" y="167259"/>
                  </a:moveTo>
                  <a:cubicBezTo>
                    <a:pt x="0" y="74803"/>
                    <a:pt x="125038" y="0"/>
                    <a:pt x="279585" y="0"/>
                  </a:cubicBezTo>
                  <a:lnTo>
                    <a:pt x="10855845" y="0"/>
                  </a:lnTo>
                  <a:cubicBezTo>
                    <a:pt x="11010179" y="0"/>
                    <a:pt x="11135402" y="74803"/>
                    <a:pt x="11135402" y="167259"/>
                  </a:cubicBezTo>
                  <a:lnTo>
                    <a:pt x="11135402" y="1504950"/>
                  </a:lnTo>
                  <a:cubicBezTo>
                    <a:pt x="11135402" y="1597279"/>
                    <a:pt x="11010392" y="1672209"/>
                    <a:pt x="10855845" y="1672209"/>
                  </a:cubicBezTo>
                  <a:lnTo>
                    <a:pt x="279585" y="1672209"/>
                  </a:lnTo>
                  <a:cubicBezTo>
                    <a:pt x="125038" y="1672082"/>
                    <a:pt x="0" y="1597279"/>
                    <a:pt x="0" y="1504950"/>
                  </a:cubicBezTo>
                  <a:close/>
                </a:path>
              </a:pathLst>
            </a:custGeom>
            <a:solidFill>
              <a:srgbClr val="F2F2F2"/>
            </a:solidFill>
          </p:spPr>
          <p:txBody>
            <a:bodyPr/>
            <a:lstStyle/>
            <a:p>
              <a:endParaRPr lang="en-US" dirty="0"/>
            </a:p>
          </p:txBody>
        </p:sp>
      </p:grpSp>
      <p:sp>
        <p:nvSpPr>
          <p:cNvPr id="12" name="Freeform 12"/>
          <p:cNvSpPr/>
          <p:nvPr/>
        </p:nvSpPr>
        <p:spPr>
          <a:xfrm>
            <a:off x="980534" y="4562109"/>
            <a:ext cx="689760" cy="689760"/>
          </a:xfrm>
          <a:custGeom>
            <a:avLst/>
            <a:gdLst/>
            <a:ahLst/>
            <a:cxnLst/>
            <a:rect l="l" t="t" r="r" b="b"/>
            <a:pathLst>
              <a:path w="689760" h="689760">
                <a:moveTo>
                  <a:pt x="0" y="0"/>
                </a:moveTo>
                <a:lnTo>
                  <a:pt x="689760" y="0"/>
                </a:lnTo>
                <a:lnTo>
                  <a:pt x="689760" y="689760"/>
                </a:lnTo>
                <a:lnTo>
                  <a:pt x="0" y="68976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3" name="TextBox 13"/>
          <p:cNvSpPr txBox="1"/>
          <p:nvPr/>
        </p:nvSpPr>
        <p:spPr>
          <a:xfrm>
            <a:off x="1813592" y="4375552"/>
            <a:ext cx="7071898" cy="1231106"/>
          </a:xfrm>
          <a:prstGeom prst="rect">
            <a:avLst/>
          </a:prstGeom>
        </p:spPr>
        <p:txBody>
          <a:bodyPr wrap="square" lIns="0" tIns="0" rIns="0" bIns="0" rtlCol="0" anchor="t">
            <a:spAutoFit/>
          </a:bodyPr>
          <a:lstStyle/>
          <a:p>
            <a:pPr algn="just">
              <a:lnSpc>
                <a:spcPts val="1612"/>
              </a:lnSpc>
            </a:pPr>
            <a:r>
              <a:rPr lang="en-US" sz="1493" b="1" dirty="0">
                <a:solidFill>
                  <a:srgbClr val="000000"/>
                </a:solidFill>
                <a:latin typeface="Arial"/>
                <a:ea typeface="Arial"/>
                <a:cs typeface="Arial"/>
                <a:sym typeface="Arial"/>
              </a:rPr>
              <a:t>Metrics and indicators : </a:t>
            </a:r>
            <a:r>
              <a:rPr kumimoji="0" lang="en-US" altLang="en-US" sz="1600" b="0" i="0" u="none" strike="noStrike" cap="none" normalizeH="0" baseline="0" dirty="0">
                <a:ln>
                  <a:noFill/>
                </a:ln>
                <a:solidFill>
                  <a:schemeClr val="tx1"/>
                </a:solidFill>
                <a:effectLst/>
                <a:latin typeface="Arial" panose="020B0604020202020204" pitchFamily="34" charset="0"/>
              </a:rPr>
              <a:t>Metrics to measure the impact include reduced energy consumption, lower costs, and decreased carbon emissions. Environmental impact is tracked by energy waste reduction, while social impact is measured through user adoption of energy-efficient practices. These indicators highlight the system’s contribution to sustainability and cost savings.</a:t>
            </a:r>
          </a:p>
          <a:p>
            <a:pPr algn="just">
              <a:lnSpc>
                <a:spcPts val="1612"/>
              </a:lnSpc>
            </a:pPr>
            <a:endParaRPr lang="en-US" sz="1493" b="1" dirty="0">
              <a:solidFill>
                <a:srgbClr val="000000"/>
              </a:solidFill>
              <a:latin typeface="Arial"/>
              <a:ea typeface="Arial"/>
              <a:cs typeface="Arial"/>
              <a:sym typeface="Arial"/>
            </a:endParaRPr>
          </a:p>
        </p:txBody>
      </p:sp>
      <p:grpSp>
        <p:nvGrpSpPr>
          <p:cNvPr id="14" name="Group 14"/>
          <p:cNvGrpSpPr/>
          <p:nvPr/>
        </p:nvGrpSpPr>
        <p:grpSpPr>
          <a:xfrm>
            <a:off x="731520" y="5847572"/>
            <a:ext cx="8351520" cy="1254109"/>
            <a:chOff x="0" y="0"/>
            <a:chExt cx="11135360" cy="1672145"/>
          </a:xfrm>
        </p:grpSpPr>
        <p:sp>
          <p:nvSpPr>
            <p:cNvPr id="15" name="Freeform 15"/>
            <p:cNvSpPr/>
            <p:nvPr/>
          </p:nvSpPr>
          <p:spPr>
            <a:xfrm>
              <a:off x="0" y="0"/>
              <a:ext cx="11135402" cy="1672209"/>
            </a:xfrm>
            <a:custGeom>
              <a:avLst/>
              <a:gdLst/>
              <a:ahLst/>
              <a:cxnLst/>
              <a:rect l="l" t="t" r="r" b="b"/>
              <a:pathLst>
                <a:path w="11135402" h="1672209">
                  <a:moveTo>
                    <a:pt x="0" y="167259"/>
                  </a:moveTo>
                  <a:cubicBezTo>
                    <a:pt x="0" y="74803"/>
                    <a:pt x="125038" y="0"/>
                    <a:pt x="279585" y="0"/>
                  </a:cubicBezTo>
                  <a:lnTo>
                    <a:pt x="10855845" y="0"/>
                  </a:lnTo>
                  <a:cubicBezTo>
                    <a:pt x="11010179" y="0"/>
                    <a:pt x="11135402" y="74803"/>
                    <a:pt x="11135402" y="167259"/>
                  </a:cubicBezTo>
                  <a:lnTo>
                    <a:pt x="11135402" y="1504950"/>
                  </a:lnTo>
                  <a:cubicBezTo>
                    <a:pt x="11135402" y="1597279"/>
                    <a:pt x="11010392" y="1672209"/>
                    <a:pt x="10855845" y="1672209"/>
                  </a:cubicBezTo>
                  <a:lnTo>
                    <a:pt x="279585" y="1672209"/>
                  </a:lnTo>
                  <a:cubicBezTo>
                    <a:pt x="125038" y="1672082"/>
                    <a:pt x="0" y="1597279"/>
                    <a:pt x="0" y="1504950"/>
                  </a:cubicBezTo>
                  <a:close/>
                </a:path>
              </a:pathLst>
            </a:custGeom>
            <a:solidFill>
              <a:srgbClr val="F2F2F2"/>
            </a:solidFill>
          </p:spPr>
          <p:txBody>
            <a:bodyPr/>
            <a:lstStyle/>
            <a:p>
              <a:endParaRPr lang="en-US"/>
            </a:p>
          </p:txBody>
        </p:sp>
      </p:grpSp>
      <p:sp>
        <p:nvSpPr>
          <p:cNvPr id="16" name="Freeform 16"/>
          <p:cNvSpPr/>
          <p:nvPr/>
        </p:nvSpPr>
        <p:spPr>
          <a:xfrm>
            <a:off x="980534" y="6105544"/>
            <a:ext cx="689760" cy="689760"/>
          </a:xfrm>
          <a:custGeom>
            <a:avLst/>
            <a:gdLst/>
            <a:ahLst/>
            <a:cxnLst/>
            <a:rect l="l" t="t" r="r" b="b"/>
            <a:pathLst>
              <a:path w="689760" h="689760">
                <a:moveTo>
                  <a:pt x="0" y="0"/>
                </a:moveTo>
                <a:lnTo>
                  <a:pt x="689760" y="0"/>
                </a:lnTo>
                <a:lnTo>
                  <a:pt x="689760" y="689760"/>
                </a:lnTo>
                <a:lnTo>
                  <a:pt x="0" y="68976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7" name="TextBox 17"/>
          <p:cNvSpPr txBox="1"/>
          <p:nvPr/>
        </p:nvSpPr>
        <p:spPr>
          <a:xfrm>
            <a:off x="1752600" y="5943600"/>
            <a:ext cx="7269480" cy="1025922"/>
          </a:xfrm>
          <a:prstGeom prst="rect">
            <a:avLst/>
          </a:prstGeom>
        </p:spPr>
        <p:txBody>
          <a:bodyPr wrap="square" lIns="0" tIns="0" rIns="0" bIns="0" rtlCol="0" anchor="t">
            <a:spAutoFit/>
          </a:bodyPr>
          <a:lstStyle/>
          <a:p>
            <a:pPr algn="just">
              <a:lnSpc>
                <a:spcPts val="1612"/>
              </a:lnSpc>
            </a:pPr>
            <a:r>
              <a:rPr lang="en-US" sz="1493" b="1" dirty="0">
                <a:solidFill>
                  <a:srgbClr val="000000"/>
                </a:solidFill>
                <a:latin typeface="Arial Bold"/>
                <a:ea typeface="Arial Bold"/>
                <a:cs typeface="Arial Bold"/>
                <a:sym typeface="Arial Bold"/>
              </a:rPr>
              <a:t>Target users/ Customers </a:t>
            </a:r>
            <a:r>
              <a:rPr lang="en-US" sz="1493" dirty="0">
                <a:solidFill>
                  <a:srgbClr val="000000"/>
                </a:solidFill>
                <a:latin typeface="Arial"/>
                <a:ea typeface="Arial"/>
                <a:cs typeface="Arial"/>
                <a:sym typeface="Arial"/>
              </a:rPr>
              <a:t>: The target users for the **Smart Energy Meter and Management System** include residential households, commercial establishments, and industrial users seeking to optimize energy consumption. These users need affordable, efficient energy management solutions to reduce costs and wastage. The system caters to their preferences for real-time data, remote control, and sustainability.</a:t>
            </a:r>
          </a:p>
        </p:txBody>
      </p:sp>
      <p:sp>
        <p:nvSpPr>
          <p:cNvPr id="18" name="TextBox 18"/>
          <p:cNvSpPr txBox="1"/>
          <p:nvPr/>
        </p:nvSpPr>
        <p:spPr>
          <a:xfrm>
            <a:off x="980534" y="201152"/>
            <a:ext cx="8958046" cy="629183"/>
          </a:xfrm>
          <a:prstGeom prst="rect">
            <a:avLst/>
          </a:prstGeom>
        </p:spPr>
        <p:txBody>
          <a:bodyPr lIns="0" tIns="0" rIns="0" bIns="0" rtlCol="0" anchor="t">
            <a:spAutoFit/>
          </a:bodyPr>
          <a:lstStyle/>
          <a:p>
            <a:pPr algn="l">
              <a:lnSpc>
                <a:spcPts val="4780"/>
              </a:lnSpc>
            </a:pPr>
            <a:r>
              <a:rPr lang="en-US" sz="4799" b="1" spc="44">
                <a:solidFill>
                  <a:srgbClr val="000000"/>
                </a:solidFill>
                <a:latin typeface="TT Rounds Condensed Bold"/>
                <a:ea typeface="TT Rounds Condensed Bold"/>
                <a:cs typeface="TT Rounds Condensed Bold"/>
                <a:sym typeface="TT Rounds Condensed Bold"/>
              </a:rPr>
              <a:t>Outcome and Impact of Project </a:t>
            </a:r>
          </a:p>
        </p:txBody>
      </p:sp>
      <p:sp>
        <p:nvSpPr>
          <p:cNvPr id="19" name="Freeform 19"/>
          <p:cNvSpPr/>
          <p:nvPr/>
        </p:nvSpPr>
        <p:spPr>
          <a:xfrm>
            <a:off x="849162" y="1014177"/>
            <a:ext cx="8383355" cy="63534"/>
          </a:xfrm>
          <a:custGeom>
            <a:avLst/>
            <a:gdLst/>
            <a:ahLst/>
            <a:cxnLst/>
            <a:rect l="l" t="t" r="r" b="b"/>
            <a:pathLst>
              <a:path w="8383355" h="63534">
                <a:moveTo>
                  <a:pt x="0" y="0"/>
                </a:moveTo>
                <a:lnTo>
                  <a:pt x="8383355" y="0"/>
                </a:lnTo>
                <a:lnTo>
                  <a:pt x="8383355" y="63534"/>
                </a:lnTo>
                <a:lnTo>
                  <a:pt x="0" y="63534"/>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20" name="Rectangle 1">
            <a:extLst>
              <a:ext uri="{FF2B5EF4-FFF2-40B4-BE49-F238E27FC236}">
                <a16:creationId xmlns:a16="http://schemas.microsoft.com/office/drawing/2014/main" id="{5DBD6AAF-5BDF-D19F-A138-A2B2340ADFD7}"/>
              </a:ext>
            </a:extLst>
          </p:cNvPr>
          <p:cNvSpPr>
            <a:spLocks noChangeArrowheads="1"/>
          </p:cNvSpPr>
          <p:nvPr/>
        </p:nvSpPr>
        <p:spPr bwMode="auto">
          <a:xfrm>
            <a:off x="1661128" y="1219200"/>
            <a:ext cx="748287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1" i="0" u="none" strike="noStrike" cap="none" normalizeH="0" baseline="0" dirty="0">
                <a:ln>
                  <a:noFill/>
                </a:ln>
                <a:solidFill>
                  <a:schemeClr val="tx1"/>
                </a:solidFill>
                <a:effectLst/>
                <a:latin typeface="Arial" panose="020B0604020202020204" pitchFamily="34" charset="0"/>
              </a:rPr>
              <a:t>Smart Energy Meter and Management System</a:t>
            </a:r>
            <a:r>
              <a:rPr kumimoji="0" lang="en-US" altLang="en-US" sz="1600" b="0" i="0" u="none" strike="noStrike" cap="none" normalizeH="0" baseline="0" dirty="0">
                <a:ln>
                  <a:noFill/>
                </a:ln>
                <a:solidFill>
                  <a:schemeClr val="tx1"/>
                </a:solidFill>
                <a:effectLst/>
                <a:latin typeface="Arial" panose="020B0604020202020204" pitchFamily="34" charset="0"/>
              </a:rPr>
              <a:t> transforms the energy market by enabling real-time monitoring and optimization. It reduces energy wastage, lowers costs, and promotes sustainability, offering a smarter, more cost-effective alternative to traditional meters and driving greener energy usage.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686BD"/>
        </a:solidFill>
        <a:effectLst/>
      </p:bgPr>
    </p:bg>
    <p:spTree>
      <p:nvGrpSpPr>
        <p:cNvPr id="1" name=""/>
        <p:cNvGrpSpPr/>
        <p:nvPr/>
      </p:nvGrpSpPr>
      <p:grpSpPr>
        <a:xfrm>
          <a:off x="0" y="0"/>
          <a:ext cx="0" cy="0"/>
          <a:chOff x="0" y="0"/>
          <a:chExt cx="0" cy="0"/>
        </a:xfrm>
      </p:grpSpPr>
      <p:grpSp>
        <p:nvGrpSpPr>
          <p:cNvPr id="2" name="Group 2"/>
          <p:cNvGrpSpPr/>
          <p:nvPr/>
        </p:nvGrpSpPr>
        <p:grpSpPr>
          <a:xfrm>
            <a:off x="533400" y="1329101"/>
            <a:ext cx="8839200" cy="2099900"/>
            <a:chOff x="0" y="0"/>
            <a:chExt cx="7161670" cy="1835280"/>
          </a:xfrm>
        </p:grpSpPr>
        <p:sp>
          <p:nvSpPr>
            <p:cNvPr id="3" name="Freeform 3"/>
            <p:cNvSpPr/>
            <p:nvPr/>
          </p:nvSpPr>
          <p:spPr>
            <a:xfrm>
              <a:off x="0" y="0"/>
              <a:ext cx="7161657" cy="1835277"/>
            </a:xfrm>
            <a:custGeom>
              <a:avLst/>
              <a:gdLst/>
              <a:ahLst/>
              <a:cxnLst/>
              <a:rect l="l" t="t" r="r" b="b"/>
              <a:pathLst>
                <a:path w="7161657" h="1835277">
                  <a:moveTo>
                    <a:pt x="0" y="183515"/>
                  </a:moveTo>
                  <a:cubicBezTo>
                    <a:pt x="0" y="82169"/>
                    <a:pt x="82169" y="0"/>
                    <a:pt x="183515" y="0"/>
                  </a:cubicBezTo>
                  <a:lnTo>
                    <a:pt x="6978142" y="0"/>
                  </a:lnTo>
                  <a:cubicBezTo>
                    <a:pt x="7079488" y="0"/>
                    <a:pt x="7161657" y="82169"/>
                    <a:pt x="7161657" y="183515"/>
                  </a:cubicBezTo>
                  <a:lnTo>
                    <a:pt x="7161657" y="1651762"/>
                  </a:lnTo>
                  <a:cubicBezTo>
                    <a:pt x="7161657" y="1753108"/>
                    <a:pt x="7079488" y="1835277"/>
                    <a:pt x="6978142" y="1835277"/>
                  </a:cubicBezTo>
                  <a:lnTo>
                    <a:pt x="183515" y="1835277"/>
                  </a:lnTo>
                  <a:cubicBezTo>
                    <a:pt x="82169" y="1835277"/>
                    <a:pt x="0" y="1753108"/>
                    <a:pt x="0" y="1651762"/>
                  </a:cubicBezTo>
                  <a:close/>
                </a:path>
              </a:pathLst>
            </a:custGeom>
            <a:solidFill>
              <a:srgbClr val="E2F4EC"/>
            </a:solidFill>
          </p:spPr>
          <p:txBody>
            <a:bodyPr/>
            <a:lstStyle/>
            <a:p>
              <a:endParaRPr lang="en-US"/>
            </a:p>
          </p:txBody>
        </p:sp>
      </p:grpSp>
      <p:grpSp>
        <p:nvGrpSpPr>
          <p:cNvPr id="4" name="Group 4"/>
          <p:cNvGrpSpPr/>
          <p:nvPr/>
        </p:nvGrpSpPr>
        <p:grpSpPr>
          <a:xfrm>
            <a:off x="609600" y="1981200"/>
            <a:ext cx="784146" cy="784146"/>
            <a:chOff x="0" y="0"/>
            <a:chExt cx="1045528" cy="1045528"/>
          </a:xfrm>
        </p:grpSpPr>
        <p:sp>
          <p:nvSpPr>
            <p:cNvPr id="5" name="Freeform 5"/>
            <p:cNvSpPr/>
            <p:nvPr/>
          </p:nvSpPr>
          <p:spPr>
            <a:xfrm>
              <a:off x="18034" y="18034"/>
              <a:ext cx="1009396" cy="1009396"/>
            </a:xfrm>
            <a:custGeom>
              <a:avLst/>
              <a:gdLst/>
              <a:ahLst/>
              <a:cxnLst/>
              <a:rect l="l" t="t" r="r" b="b"/>
              <a:pathLst>
                <a:path w="1009396" h="1009396">
                  <a:moveTo>
                    <a:pt x="0" y="0"/>
                  </a:moveTo>
                  <a:lnTo>
                    <a:pt x="1009396" y="0"/>
                  </a:lnTo>
                  <a:lnTo>
                    <a:pt x="1009396" y="1009396"/>
                  </a:lnTo>
                  <a:lnTo>
                    <a:pt x="0" y="1009396"/>
                  </a:lnTo>
                  <a:close/>
                </a:path>
              </a:pathLst>
            </a:custGeom>
            <a:blipFill>
              <a:blip r:embed="rId3"/>
              <a:stretch>
                <a:fillRect l="-1786" t="-1786" r="-1792" b="-1792"/>
              </a:stretch>
            </a:blipFill>
          </p:spPr>
          <p:txBody>
            <a:bodyPr/>
            <a:lstStyle/>
            <a:p>
              <a:endParaRPr lang="en-US"/>
            </a:p>
          </p:txBody>
        </p:sp>
        <p:sp>
          <p:nvSpPr>
            <p:cNvPr id="6" name="Freeform 6"/>
            <p:cNvSpPr/>
            <p:nvPr/>
          </p:nvSpPr>
          <p:spPr>
            <a:xfrm>
              <a:off x="0" y="0"/>
              <a:ext cx="1045464" cy="1045591"/>
            </a:xfrm>
            <a:custGeom>
              <a:avLst/>
              <a:gdLst/>
              <a:ahLst/>
              <a:cxnLst/>
              <a:rect l="l" t="t" r="r" b="b"/>
              <a:pathLst>
                <a:path w="1045464" h="1045591">
                  <a:moveTo>
                    <a:pt x="18034" y="0"/>
                  </a:moveTo>
                  <a:lnTo>
                    <a:pt x="1027430" y="0"/>
                  </a:lnTo>
                  <a:cubicBezTo>
                    <a:pt x="1037463" y="0"/>
                    <a:pt x="1045464" y="8128"/>
                    <a:pt x="1045464" y="18034"/>
                  </a:cubicBezTo>
                  <a:lnTo>
                    <a:pt x="1045464" y="1027430"/>
                  </a:lnTo>
                  <a:cubicBezTo>
                    <a:pt x="1045464" y="1037463"/>
                    <a:pt x="1037336" y="1045464"/>
                    <a:pt x="1027430" y="1045464"/>
                  </a:cubicBezTo>
                  <a:lnTo>
                    <a:pt x="18034" y="1045464"/>
                  </a:lnTo>
                  <a:cubicBezTo>
                    <a:pt x="8128" y="1045591"/>
                    <a:pt x="0" y="1037463"/>
                    <a:pt x="0" y="1027430"/>
                  </a:cubicBezTo>
                  <a:lnTo>
                    <a:pt x="0" y="18034"/>
                  </a:lnTo>
                  <a:cubicBezTo>
                    <a:pt x="0" y="8128"/>
                    <a:pt x="8128" y="0"/>
                    <a:pt x="18034" y="0"/>
                  </a:cubicBezTo>
                  <a:moveTo>
                    <a:pt x="18034" y="36068"/>
                  </a:moveTo>
                  <a:lnTo>
                    <a:pt x="18034" y="18034"/>
                  </a:lnTo>
                  <a:lnTo>
                    <a:pt x="36068" y="18034"/>
                  </a:lnTo>
                  <a:lnTo>
                    <a:pt x="36068" y="1027430"/>
                  </a:lnTo>
                  <a:lnTo>
                    <a:pt x="18034" y="1027430"/>
                  </a:lnTo>
                  <a:lnTo>
                    <a:pt x="18034" y="1009396"/>
                  </a:lnTo>
                  <a:lnTo>
                    <a:pt x="1027430" y="1009396"/>
                  </a:lnTo>
                  <a:lnTo>
                    <a:pt x="1027430" y="1027430"/>
                  </a:lnTo>
                  <a:lnTo>
                    <a:pt x="1009396" y="1027430"/>
                  </a:lnTo>
                  <a:lnTo>
                    <a:pt x="1009396" y="18034"/>
                  </a:lnTo>
                  <a:lnTo>
                    <a:pt x="1027430" y="18034"/>
                  </a:lnTo>
                  <a:lnTo>
                    <a:pt x="1027430" y="36068"/>
                  </a:lnTo>
                  <a:lnTo>
                    <a:pt x="18034" y="36068"/>
                  </a:lnTo>
                  <a:close/>
                </a:path>
              </a:pathLst>
            </a:custGeom>
            <a:solidFill>
              <a:srgbClr val="FFFFFF"/>
            </a:solidFill>
          </p:spPr>
          <p:txBody>
            <a:bodyPr/>
            <a:lstStyle/>
            <a:p>
              <a:endParaRPr lang="en-US"/>
            </a:p>
          </p:txBody>
        </p:sp>
      </p:grpSp>
      <p:sp>
        <p:nvSpPr>
          <p:cNvPr id="7" name="TextBox 7"/>
          <p:cNvSpPr txBox="1"/>
          <p:nvPr/>
        </p:nvSpPr>
        <p:spPr>
          <a:xfrm>
            <a:off x="1447800" y="1476851"/>
            <a:ext cx="7772400" cy="1723549"/>
          </a:xfrm>
          <a:prstGeom prst="rect">
            <a:avLst/>
          </a:prstGeom>
        </p:spPr>
        <p:txBody>
          <a:bodyPr wrap="square" lIns="0" tIns="0" rIns="0" bIns="0" rtlCol="0" anchor="t">
            <a:spAutoFit/>
          </a:bodyPr>
          <a:lstStyle/>
          <a:p>
            <a:r>
              <a:rPr lang="en-US" sz="1600" b="1" dirty="0"/>
              <a:t>Roadmap for Development (Next 6 Months)</a:t>
            </a:r>
          </a:p>
          <a:p>
            <a:pPr>
              <a:buFont typeface="+mj-lt"/>
              <a:buAutoNum type="arabicPeriod"/>
            </a:pPr>
            <a:r>
              <a:rPr lang="en-US" sz="1600" b="1" dirty="0"/>
              <a:t>Month 1-2</a:t>
            </a:r>
            <a:r>
              <a:rPr lang="en-US" sz="1600" dirty="0"/>
              <a:t>: Finalize hardware components (ESP32, sensors, relay modules) and design initial prototype.</a:t>
            </a:r>
          </a:p>
          <a:p>
            <a:pPr>
              <a:buFont typeface="+mj-lt"/>
              <a:buAutoNum type="arabicPeriod"/>
            </a:pPr>
            <a:r>
              <a:rPr lang="en-US" sz="1600" b="1" dirty="0"/>
              <a:t>Month 3-4</a:t>
            </a:r>
            <a:r>
              <a:rPr lang="en-US" sz="1600" dirty="0"/>
              <a:t>: Develop and integrate the IoT platform and mobile app for real-time data monitoring and control.</a:t>
            </a:r>
          </a:p>
          <a:p>
            <a:pPr>
              <a:buFont typeface="+mj-lt"/>
              <a:buAutoNum type="arabicPeriod"/>
            </a:pPr>
            <a:r>
              <a:rPr lang="en-US" sz="1600" b="1" dirty="0"/>
              <a:t>Month 5-6</a:t>
            </a:r>
            <a:r>
              <a:rPr lang="en-US" sz="1600" dirty="0"/>
              <a:t>: Conduct user testing, gather feedback, and refine the prototype for scalability and performance. Prepare for market deployment and further optimization.</a:t>
            </a:r>
          </a:p>
        </p:txBody>
      </p:sp>
      <p:grpSp>
        <p:nvGrpSpPr>
          <p:cNvPr id="8" name="Group 8"/>
          <p:cNvGrpSpPr/>
          <p:nvPr/>
        </p:nvGrpSpPr>
        <p:grpSpPr>
          <a:xfrm>
            <a:off x="533400" y="3886202"/>
            <a:ext cx="8839184" cy="2514597"/>
            <a:chOff x="0" y="0"/>
            <a:chExt cx="7161670" cy="1835280"/>
          </a:xfrm>
        </p:grpSpPr>
        <p:sp>
          <p:nvSpPr>
            <p:cNvPr id="9" name="Freeform 9"/>
            <p:cNvSpPr/>
            <p:nvPr/>
          </p:nvSpPr>
          <p:spPr>
            <a:xfrm>
              <a:off x="0" y="0"/>
              <a:ext cx="7161657" cy="1835277"/>
            </a:xfrm>
            <a:custGeom>
              <a:avLst/>
              <a:gdLst/>
              <a:ahLst/>
              <a:cxnLst/>
              <a:rect l="l" t="t" r="r" b="b"/>
              <a:pathLst>
                <a:path w="7161657" h="1835277">
                  <a:moveTo>
                    <a:pt x="0" y="183515"/>
                  </a:moveTo>
                  <a:cubicBezTo>
                    <a:pt x="0" y="82169"/>
                    <a:pt x="82169" y="0"/>
                    <a:pt x="183515" y="0"/>
                  </a:cubicBezTo>
                  <a:lnTo>
                    <a:pt x="6978142" y="0"/>
                  </a:lnTo>
                  <a:cubicBezTo>
                    <a:pt x="7079488" y="0"/>
                    <a:pt x="7161657" y="82169"/>
                    <a:pt x="7161657" y="183515"/>
                  </a:cubicBezTo>
                  <a:lnTo>
                    <a:pt x="7161657" y="1651762"/>
                  </a:lnTo>
                  <a:cubicBezTo>
                    <a:pt x="7161657" y="1753108"/>
                    <a:pt x="7079488" y="1835277"/>
                    <a:pt x="6978142" y="1835277"/>
                  </a:cubicBezTo>
                  <a:lnTo>
                    <a:pt x="183515" y="1835277"/>
                  </a:lnTo>
                  <a:cubicBezTo>
                    <a:pt x="82169" y="1835277"/>
                    <a:pt x="0" y="1753108"/>
                    <a:pt x="0" y="1651762"/>
                  </a:cubicBezTo>
                  <a:close/>
                </a:path>
              </a:pathLst>
            </a:custGeom>
            <a:solidFill>
              <a:srgbClr val="E2F4EC"/>
            </a:solidFill>
          </p:spPr>
          <p:txBody>
            <a:bodyPr/>
            <a:lstStyle/>
            <a:p>
              <a:endParaRPr lang="en-US"/>
            </a:p>
          </p:txBody>
        </p:sp>
      </p:grpSp>
      <p:grpSp>
        <p:nvGrpSpPr>
          <p:cNvPr id="10" name="Group 10"/>
          <p:cNvGrpSpPr/>
          <p:nvPr/>
        </p:nvGrpSpPr>
        <p:grpSpPr>
          <a:xfrm>
            <a:off x="533400" y="4778454"/>
            <a:ext cx="784146" cy="784146"/>
            <a:chOff x="0" y="0"/>
            <a:chExt cx="1045528" cy="1045528"/>
          </a:xfrm>
        </p:grpSpPr>
        <p:sp>
          <p:nvSpPr>
            <p:cNvPr id="11" name="Freeform 11"/>
            <p:cNvSpPr/>
            <p:nvPr/>
          </p:nvSpPr>
          <p:spPr>
            <a:xfrm>
              <a:off x="18034" y="18034"/>
              <a:ext cx="1009396" cy="1009396"/>
            </a:xfrm>
            <a:custGeom>
              <a:avLst/>
              <a:gdLst/>
              <a:ahLst/>
              <a:cxnLst/>
              <a:rect l="l" t="t" r="r" b="b"/>
              <a:pathLst>
                <a:path w="1009396" h="1009396">
                  <a:moveTo>
                    <a:pt x="0" y="0"/>
                  </a:moveTo>
                  <a:lnTo>
                    <a:pt x="1009396" y="0"/>
                  </a:lnTo>
                  <a:lnTo>
                    <a:pt x="1009396" y="1009396"/>
                  </a:lnTo>
                  <a:lnTo>
                    <a:pt x="0" y="1009396"/>
                  </a:lnTo>
                  <a:close/>
                </a:path>
              </a:pathLst>
            </a:custGeom>
            <a:blipFill>
              <a:blip r:embed="rId4"/>
              <a:stretch>
                <a:fillRect l="-1786" t="-1786" r="-1792" b="-1792"/>
              </a:stretch>
            </a:blipFill>
          </p:spPr>
          <p:txBody>
            <a:bodyPr/>
            <a:lstStyle/>
            <a:p>
              <a:endParaRPr lang="en-US"/>
            </a:p>
          </p:txBody>
        </p:sp>
        <p:sp>
          <p:nvSpPr>
            <p:cNvPr id="12" name="Freeform 12"/>
            <p:cNvSpPr/>
            <p:nvPr/>
          </p:nvSpPr>
          <p:spPr>
            <a:xfrm>
              <a:off x="0" y="0"/>
              <a:ext cx="1045464" cy="1045591"/>
            </a:xfrm>
            <a:custGeom>
              <a:avLst/>
              <a:gdLst/>
              <a:ahLst/>
              <a:cxnLst/>
              <a:rect l="l" t="t" r="r" b="b"/>
              <a:pathLst>
                <a:path w="1045464" h="1045591">
                  <a:moveTo>
                    <a:pt x="18034" y="0"/>
                  </a:moveTo>
                  <a:lnTo>
                    <a:pt x="1027430" y="0"/>
                  </a:lnTo>
                  <a:cubicBezTo>
                    <a:pt x="1037463" y="0"/>
                    <a:pt x="1045464" y="8128"/>
                    <a:pt x="1045464" y="18034"/>
                  </a:cubicBezTo>
                  <a:lnTo>
                    <a:pt x="1045464" y="1027430"/>
                  </a:lnTo>
                  <a:cubicBezTo>
                    <a:pt x="1045464" y="1037463"/>
                    <a:pt x="1037336" y="1045464"/>
                    <a:pt x="1027430" y="1045464"/>
                  </a:cubicBezTo>
                  <a:lnTo>
                    <a:pt x="18034" y="1045464"/>
                  </a:lnTo>
                  <a:cubicBezTo>
                    <a:pt x="8128" y="1045591"/>
                    <a:pt x="0" y="1037463"/>
                    <a:pt x="0" y="1027430"/>
                  </a:cubicBezTo>
                  <a:lnTo>
                    <a:pt x="0" y="18034"/>
                  </a:lnTo>
                  <a:cubicBezTo>
                    <a:pt x="0" y="8128"/>
                    <a:pt x="8128" y="0"/>
                    <a:pt x="18034" y="0"/>
                  </a:cubicBezTo>
                  <a:moveTo>
                    <a:pt x="18034" y="36068"/>
                  </a:moveTo>
                  <a:lnTo>
                    <a:pt x="18034" y="18034"/>
                  </a:lnTo>
                  <a:lnTo>
                    <a:pt x="36068" y="18034"/>
                  </a:lnTo>
                  <a:lnTo>
                    <a:pt x="36068" y="1027430"/>
                  </a:lnTo>
                  <a:lnTo>
                    <a:pt x="18034" y="1027430"/>
                  </a:lnTo>
                  <a:lnTo>
                    <a:pt x="18034" y="1009396"/>
                  </a:lnTo>
                  <a:lnTo>
                    <a:pt x="1027430" y="1009396"/>
                  </a:lnTo>
                  <a:lnTo>
                    <a:pt x="1027430" y="1027430"/>
                  </a:lnTo>
                  <a:lnTo>
                    <a:pt x="1009396" y="1027430"/>
                  </a:lnTo>
                  <a:lnTo>
                    <a:pt x="1009396" y="18034"/>
                  </a:lnTo>
                  <a:lnTo>
                    <a:pt x="1027430" y="18034"/>
                  </a:lnTo>
                  <a:lnTo>
                    <a:pt x="1027430" y="36068"/>
                  </a:lnTo>
                  <a:lnTo>
                    <a:pt x="18034" y="36068"/>
                  </a:lnTo>
                  <a:close/>
                </a:path>
              </a:pathLst>
            </a:custGeom>
            <a:solidFill>
              <a:srgbClr val="FFFFFF"/>
            </a:solidFill>
          </p:spPr>
          <p:txBody>
            <a:bodyPr/>
            <a:lstStyle/>
            <a:p>
              <a:endParaRPr lang="en-US"/>
            </a:p>
          </p:txBody>
        </p:sp>
      </p:grpSp>
      <p:sp>
        <p:nvSpPr>
          <p:cNvPr id="14" name="TextBox 14"/>
          <p:cNvSpPr txBox="1"/>
          <p:nvPr/>
        </p:nvSpPr>
        <p:spPr>
          <a:xfrm>
            <a:off x="1985097" y="102337"/>
            <a:ext cx="5783407" cy="629183"/>
          </a:xfrm>
          <a:prstGeom prst="rect">
            <a:avLst/>
          </a:prstGeom>
        </p:spPr>
        <p:txBody>
          <a:bodyPr lIns="0" tIns="0" rIns="0" bIns="0" rtlCol="0" anchor="t">
            <a:spAutoFit/>
          </a:bodyPr>
          <a:lstStyle/>
          <a:p>
            <a:pPr marL="0" lvl="0" indent="0" algn="l">
              <a:lnSpc>
                <a:spcPts val="4780"/>
              </a:lnSpc>
              <a:spcBef>
                <a:spcPct val="0"/>
              </a:spcBef>
            </a:pPr>
            <a:r>
              <a:rPr lang="en-US" sz="4800" b="1" u="none" strike="noStrike" spc="44">
                <a:solidFill>
                  <a:srgbClr val="000000"/>
                </a:solidFill>
                <a:latin typeface="TT Rounds Condensed Bold"/>
                <a:ea typeface="TT Rounds Condensed Bold"/>
                <a:cs typeface="TT Rounds Condensed Bold"/>
                <a:sym typeface="TT Rounds Condensed Bold"/>
              </a:rPr>
              <a:t>Roadmap and Timeline</a:t>
            </a:r>
          </a:p>
        </p:txBody>
      </p:sp>
      <p:sp>
        <p:nvSpPr>
          <p:cNvPr id="15" name="TextBox 15"/>
          <p:cNvSpPr txBox="1"/>
          <p:nvPr/>
        </p:nvSpPr>
        <p:spPr>
          <a:xfrm>
            <a:off x="384639" y="664845"/>
            <a:ext cx="2876902" cy="580390"/>
          </a:xfrm>
          <a:prstGeom prst="rect">
            <a:avLst/>
          </a:prstGeom>
        </p:spPr>
        <p:txBody>
          <a:bodyPr lIns="0" tIns="0" rIns="0" bIns="0" rtlCol="0" anchor="t">
            <a:spAutoFit/>
          </a:bodyPr>
          <a:lstStyle/>
          <a:p>
            <a:pPr algn="ctr">
              <a:lnSpc>
                <a:spcPts val="4759"/>
              </a:lnSpc>
            </a:pPr>
            <a:r>
              <a:rPr lang="en-US" sz="3399" b="1">
                <a:solidFill>
                  <a:srgbClr val="FFFFFF"/>
                </a:solidFill>
                <a:latin typeface="Canva Sans Bold"/>
                <a:ea typeface="Canva Sans Bold"/>
                <a:cs typeface="Canva Sans Bold"/>
                <a:sym typeface="Canva Sans Bold"/>
              </a:rPr>
              <a:t>CONTENT:</a:t>
            </a:r>
          </a:p>
        </p:txBody>
      </p:sp>
      <p:sp>
        <p:nvSpPr>
          <p:cNvPr id="17" name="Rectangle 2">
            <a:extLst>
              <a:ext uri="{FF2B5EF4-FFF2-40B4-BE49-F238E27FC236}">
                <a16:creationId xmlns:a16="http://schemas.microsoft.com/office/drawing/2014/main" id="{358B28AC-6AF6-DB6C-6944-150A7CE32EF6}"/>
              </a:ext>
            </a:extLst>
          </p:cNvPr>
          <p:cNvSpPr>
            <a:spLocks noChangeArrowheads="1"/>
          </p:cNvSpPr>
          <p:nvPr/>
        </p:nvSpPr>
        <p:spPr bwMode="auto">
          <a:xfrm>
            <a:off x="1295400" y="4450140"/>
            <a:ext cx="10058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j-lt"/>
              </a:rPr>
              <a:t>Month 1</a:t>
            </a:r>
            <a:r>
              <a:rPr kumimoji="0" lang="en-US" altLang="en-US" sz="1600" b="0" i="0" u="none" strike="noStrike" cap="none" normalizeH="0" baseline="0" dirty="0">
                <a:ln>
                  <a:noFill/>
                </a:ln>
                <a:solidFill>
                  <a:schemeClr val="tx1"/>
                </a:solidFill>
                <a:effectLst/>
                <a:latin typeface="+mj-lt"/>
              </a:rPr>
              <a:t>: Design Phase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j-lt"/>
              </a:rPr>
              <a:t>Month 2</a:t>
            </a:r>
            <a:r>
              <a:rPr kumimoji="0" lang="en-US" altLang="en-US" sz="1600" b="0" i="0" u="none" strike="noStrike" cap="none" normalizeH="0" baseline="0" dirty="0">
                <a:ln>
                  <a:noFill/>
                </a:ln>
                <a:solidFill>
                  <a:schemeClr val="tx1"/>
                </a:solidFill>
                <a:effectLst/>
                <a:latin typeface="+mj-lt"/>
              </a:rPr>
              <a:t>: Prototype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j-lt"/>
              </a:rPr>
              <a:t>Month 3</a:t>
            </a:r>
            <a:r>
              <a:rPr kumimoji="0" lang="en-US" altLang="en-US" sz="1600" b="0" i="0" u="none" strike="noStrike" cap="none" normalizeH="0" baseline="0" dirty="0">
                <a:ln>
                  <a:noFill/>
                </a:ln>
                <a:solidFill>
                  <a:schemeClr val="tx1"/>
                </a:solidFill>
                <a:effectLst/>
                <a:latin typeface="+mj-lt"/>
              </a:rPr>
              <a:t>: IoT Integration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j-lt"/>
              </a:rPr>
              <a:t>Month 4</a:t>
            </a:r>
            <a:r>
              <a:rPr kumimoji="0" lang="en-US" altLang="en-US" sz="1600" b="0" i="0" u="none" strike="noStrike" cap="none" normalizeH="0" baseline="0" dirty="0">
                <a:ln>
                  <a:noFill/>
                </a:ln>
                <a:solidFill>
                  <a:schemeClr val="tx1"/>
                </a:solidFill>
                <a:effectLst/>
                <a:latin typeface="+mj-lt"/>
              </a:rPr>
              <a:t>: App Development &amp; Testing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j-lt"/>
              </a:rPr>
              <a:t>Month 5</a:t>
            </a:r>
            <a:r>
              <a:rPr kumimoji="0" lang="en-US" altLang="en-US" sz="1600" b="0" i="0" u="none" strike="noStrike" cap="none" normalizeH="0" baseline="0" dirty="0">
                <a:ln>
                  <a:noFill/>
                </a:ln>
                <a:solidFill>
                  <a:schemeClr val="tx1"/>
                </a:solidFill>
                <a:effectLst/>
                <a:latin typeface="+mj-lt"/>
              </a:rPr>
              <a:t>: User Testing &amp; Refinement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j-lt"/>
              </a:rPr>
              <a:t>Month 6</a:t>
            </a:r>
            <a:r>
              <a:rPr kumimoji="0" lang="en-US" altLang="en-US" sz="1600" b="0" i="0" u="none" strike="noStrike" cap="none" normalizeH="0" baseline="0" dirty="0">
                <a:ln>
                  <a:noFill/>
                </a:ln>
                <a:solidFill>
                  <a:schemeClr val="tx1"/>
                </a:solidFill>
                <a:effectLst/>
                <a:latin typeface="+mj-lt"/>
              </a:rPr>
              <a:t>: Prototype Finalization &amp; Deployment Prep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686BD"/>
        </a:solidFill>
        <a:effectLst/>
      </p:bgPr>
    </p:bg>
    <p:spTree>
      <p:nvGrpSpPr>
        <p:cNvPr id="1" name=""/>
        <p:cNvGrpSpPr/>
        <p:nvPr/>
      </p:nvGrpSpPr>
      <p:grpSpPr>
        <a:xfrm>
          <a:off x="0" y="0"/>
          <a:ext cx="0" cy="0"/>
          <a:chOff x="0" y="0"/>
          <a:chExt cx="0" cy="0"/>
        </a:xfrm>
      </p:grpSpPr>
      <p:sp>
        <p:nvSpPr>
          <p:cNvPr id="2" name="TextBox 2"/>
          <p:cNvSpPr txBox="1"/>
          <p:nvPr/>
        </p:nvSpPr>
        <p:spPr>
          <a:xfrm>
            <a:off x="1244903" y="203479"/>
            <a:ext cx="8395023" cy="629183"/>
          </a:xfrm>
          <a:prstGeom prst="rect">
            <a:avLst/>
          </a:prstGeom>
        </p:spPr>
        <p:txBody>
          <a:bodyPr lIns="0" tIns="0" rIns="0" bIns="0" rtlCol="0" anchor="t">
            <a:spAutoFit/>
          </a:bodyPr>
          <a:lstStyle/>
          <a:p>
            <a:pPr marL="0" lvl="0" indent="0" algn="l">
              <a:lnSpc>
                <a:spcPts val="4780"/>
              </a:lnSpc>
              <a:spcBef>
                <a:spcPct val="0"/>
              </a:spcBef>
            </a:pPr>
            <a:r>
              <a:rPr lang="en-US" sz="4800" b="1" u="none" strike="noStrike" spc="44">
                <a:solidFill>
                  <a:srgbClr val="000000"/>
                </a:solidFill>
                <a:latin typeface="TT Rounds Condensed Bold"/>
                <a:ea typeface="TT Rounds Condensed Bold"/>
                <a:cs typeface="TT Rounds Condensed Bold"/>
                <a:sym typeface="TT Rounds Condensed Bold"/>
              </a:rPr>
              <a:t>Business Model (mandatory)</a:t>
            </a:r>
          </a:p>
        </p:txBody>
      </p:sp>
      <p:grpSp>
        <p:nvGrpSpPr>
          <p:cNvPr id="3" name="Group 3"/>
          <p:cNvGrpSpPr/>
          <p:nvPr/>
        </p:nvGrpSpPr>
        <p:grpSpPr>
          <a:xfrm>
            <a:off x="657013" y="1841185"/>
            <a:ext cx="2655993" cy="4879117"/>
            <a:chOff x="0" y="0"/>
            <a:chExt cx="3541323" cy="6505489"/>
          </a:xfrm>
        </p:grpSpPr>
        <p:sp>
          <p:nvSpPr>
            <p:cNvPr id="4" name="Freeform 4"/>
            <p:cNvSpPr/>
            <p:nvPr/>
          </p:nvSpPr>
          <p:spPr>
            <a:xfrm>
              <a:off x="18034" y="23733"/>
              <a:ext cx="3505200" cy="6457950"/>
            </a:xfrm>
            <a:custGeom>
              <a:avLst/>
              <a:gdLst/>
              <a:ahLst/>
              <a:cxnLst/>
              <a:rect l="l" t="t" r="r" b="b"/>
              <a:pathLst>
                <a:path w="3505200" h="6457950">
                  <a:moveTo>
                    <a:pt x="0" y="0"/>
                  </a:moveTo>
                  <a:lnTo>
                    <a:pt x="3505200" y="0"/>
                  </a:lnTo>
                  <a:lnTo>
                    <a:pt x="3505200" y="6457950"/>
                  </a:lnTo>
                  <a:lnTo>
                    <a:pt x="0" y="6457950"/>
                  </a:lnTo>
                  <a:close/>
                </a:path>
              </a:pathLst>
            </a:custGeom>
            <a:solidFill>
              <a:srgbClr val="E2F4EC">
                <a:alpha val="89804"/>
              </a:srgbClr>
            </a:solidFill>
          </p:spPr>
          <p:txBody>
            <a:bodyPr/>
            <a:lstStyle/>
            <a:p>
              <a:endParaRPr lang="en-US"/>
            </a:p>
          </p:txBody>
        </p:sp>
        <p:sp>
          <p:nvSpPr>
            <p:cNvPr id="5" name="Freeform 5"/>
            <p:cNvSpPr/>
            <p:nvPr/>
          </p:nvSpPr>
          <p:spPr>
            <a:xfrm>
              <a:off x="0" y="0"/>
              <a:ext cx="3541268" cy="6505415"/>
            </a:xfrm>
            <a:custGeom>
              <a:avLst/>
              <a:gdLst/>
              <a:ahLst/>
              <a:cxnLst/>
              <a:rect l="l" t="t" r="r" b="b"/>
              <a:pathLst>
                <a:path w="3541268" h="6505415">
                  <a:moveTo>
                    <a:pt x="18034" y="0"/>
                  </a:moveTo>
                  <a:lnTo>
                    <a:pt x="3523234" y="0"/>
                  </a:lnTo>
                  <a:cubicBezTo>
                    <a:pt x="3533267" y="0"/>
                    <a:pt x="3541268" y="10696"/>
                    <a:pt x="3541268" y="23733"/>
                  </a:cubicBezTo>
                  <a:lnTo>
                    <a:pt x="3541268" y="6481683"/>
                  </a:lnTo>
                  <a:cubicBezTo>
                    <a:pt x="3541268" y="6494886"/>
                    <a:pt x="3533140" y="6505415"/>
                    <a:pt x="3523234" y="6505415"/>
                  </a:cubicBezTo>
                  <a:lnTo>
                    <a:pt x="18034" y="6505415"/>
                  </a:lnTo>
                  <a:cubicBezTo>
                    <a:pt x="8001" y="6505415"/>
                    <a:pt x="0" y="6494719"/>
                    <a:pt x="0" y="6481683"/>
                  </a:cubicBezTo>
                  <a:lnTo>
                    <a:pt x="0" y="23733"/>
                  </a:lnTo>
                  <a:cubicBezTo>
                    <a:pt x="0" y="10696"/>
                    <a:pt x="8128" y="0"/>
                    <a:pt x="18034" y="0"/>
                  </a:cubicBezTo>
                  <a:moveTo>
                    <a:pt x="18034" y="47465"/>
                  </a:moveTo>
                  <a:lnTo>
                    <a:pt x="18034" y="23733"/>
                  </a:lnTo>
                  <a:lnTo>
                    <a:pt x="36068" y="23733"/>
                  </a:lnTo>
                  <a:lnTo>
                    <a:pt x="36068" y="6481683"/>
                  </a:lnTo>
                  <a:lnTo>
                    <a:pt x="18034" y="6481683"/>
                  </a:lnTo>
                  <a:lnTo>
                    <a:pt x="18034" y="6457950"/>
                  </a:lnTo>
                  <a:lnTo>
                    <a:pt x="3523234" y="6457950"/>
                  </a:lnTo>
                  <a:lnTo>
                    <a:pt x="3523234" y="6481683"/>
                  </a:lnTo>
                  <a:lnTo>
                    <a:pt x="3505200" y="6481683"/>
                  </a:lnTo>
                  <a:lnTo>
                    <a:pt x="3505200" y="23733"/>
                  </a:lnTo>
                  <a:lnTo>
                    <a:pt x="3523234" y="23733"/>
                  </a:lnTo>
                  <a:lnTo>
                    <a:pt x="3523234" y="47465"/>
                  </a:lnTo>
                  <a:lnTo>
                    <a:pt x="18034" y="47465"/>
                  </a:lnTo>
                  <a:close/>
                </a:path>
              </a:pathLst>
            </a:custGeom>
            <a:solidFill>
              <a:srgbClr val="E2F4EC">
                <a:alpha val="89804"/>
              </a:srgbClr>
            </a:solidFill>
          </p:spPr>
          <p:txBody>
            <a:bodyPr/>
            <a:lstStyle/>
            <a:p>
              <a:endParaRPr lang="en-US"/>
            </a:p>
          </p:txBody>
        </p:sp>
      </p:grpSp>
      <p:sp>
        <p:nvSpPr>
          <p:cNvPr id="10" name="TextBox 10"/>
          <p:cNvSpPr txBox="1"/>
          <p:nvPr/>
        </p:nvSpPr>
        <p:spPr>
          <a:xfrm>
            <a:off x="1661794" y="3517092"/>
            <a:ext cx="646431" cy="820537"/>
          </a:xfrm>
          <a:prstGeom prst="rect">
            <a:avLst/>
          </a:prstGeom>
        </p:spPr>
        <p:txBody>
          <a:bodyPr lIns="0" tIns="0" rIns="0" bIns="0" rtlCol="0" anchor="t">
            <a:spAutoFit/>
          </a:bodyPr>
          <a:lstStyle/>
          <a:p>
            <a:pPr algn="ctr">
              <a:lnSpc>
                <a:spcPts val="5529"/>
              </a:lnSpc>
            </a:pPr>
            <a:r>
              <a:rPr lang="en-US" sz="5119">
                <a:solidFill>
                  <a:srgbClr val="FFFFFF"/>
                </a:solidFill>
                <a:latin typeface="Arial"/>
                <a:ea typeface="Arial"/>
                <a:cs typeface="Arial"/>
                <a:sym typeface="Arial"/>
              </a:rPr>
              <a:t>1</a:t>
            </a:r>
          </a:p>
        </p:txBody>
      </p:sp>
      <p:sp>
        <p:nvSpPr>
          <p:cNvPr id="6" name="TextBox 6"/>
          <p:cNvSpPr txBox="1"/>
          <p:nvPr/>
        </p:nvSpPr>
        <p:spPr>
          <a:xfrm>
            <a:off x="693343" y="1858985"/>
            <a:ext cx="2612860" cy="2769989"/>
          </a:xfrm>
          <a:prstGeom prst="rect">
            <a:avLst/>
          </a:prstGeom>
        </p:spPr>
        <p:txBody>
          <a:bodyPr wrap="square" lIns="0" tIns="0" rIns="0" bIns="0" rtlCol="0" anchor="t">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rPr>
              <a:t>The </a:t>
            </a:r>
            <a:r>
              <a:rPr kumimoji="0" lang="en-US" altLang="en-US" sz="1500" b="1" i="0" u="none" strike="noStrike" cap="none" normalizeH="0" baseline="0" dirty="0">
                <a:ln>
                  <a:noFill/>
                </a:ln>
                <a:solidFill>
                  <a:schemeClr val="tx1"/>
                </a:solidFill>
                <a:effectLst/>
                <a:latin typeface="Arial" panose="020B0604020202020204" pitchFamily="34" charset="0"/>
              </a:rPr>
              <a:t>Smart Energy Meter and Management System</a:t>
            </a:r>
            <a:r>
              <a:rPr kumimoji="0" lang="en-US" altLang="en-US" sz="1500" b="0" i="0" u="none" strike="noStrike" cap="none" normalizeH="0" baseline="0" dirty="0">
                <a:ln>
                  <a:noFill/>
                </a:ln>
                <a:solidFill>
                  <a:schemeClr val="tx1"/>
                </a:solidFill>
                <a:effectLst/>
                <a:latin typeface="Arial" panose="020B0604020202020204" pitchFamily="34" charset="0"/>
              </a:rPr>
              <a:t> will generate revenue through the sale of smart meters and optional subscription fees for premium features like advanced analytics. Additionally, revenue will come from maintenance services and potential partnerships with utility companies for large-scale deployments.</a:t>
            </a:r>
          </a:p>
        </p:txBody>
      </p:sp>
      <p:grpSp>
        <p:nvGrpSpPr>
          <p:cNvPr id="11" name="Group 11"/>
          <p:cNvGrpSpPr/>
          <p:nvPr/>
        </p:nvGrpSpPr>
        <p:grpSpPr>
          <a:xfrm>
            <a:off x="657013" y="6309299"/>
            <a:ext cx="2655993" cy="27170"/>
            <a:chOff x="0" y="0"/>
            <a:chExt cx="3541323" cy="36227"/>
          </a:xfrm>
        </p:grpSpPr>
        <p:sp>
          <p:nvSpPr>
            <p:cNvPr id="12" name="Freeform 12"/>
            <p:cNvSpPr/>
            <p:nvPr/>
          </p:nvSpPr>
          <p:spPr>
            <a:xfrm>
              <a:off x="18034" y="18034"/>
              <a:ext cx="3505200" cy="127"/>
            </a:xfrm>
            <a:custGeom>
              <a:avLst/>
              <a:gdLst/>
              <a:ahLst/>
              <a:cxnLst/>
              <a:rect l="l" t="t" r="r" b="b"/>
              <a:pathLst>
                <a:path w="3505200" h="127">
                  <a:moveTo>
                    <a:pt x="0" y="0"/>
                  </a:moveTo>
                  <a:lnTo>
                    <a:pt x="3505200" y="0"/>
                  </a:lnTo>
                  <a:lnTo>
                    <a:pt x="3505200" y="127"/>
                  </a:lnTo>
                  <a:lnTo>
                    <a:pt x="0" y="127"/>
                  </a:lnTo>
                  <a:close/>
                </a:path>
              </a:pathLst>
            </a:custGeom>
            <a:solidFill>
              <a:srgbClr val="AAE2CA"/>
            </a:solidFill>
          </p:spPr>
          <p:txBody>
            <a:bodyPr/>
            <a:lstStyle/>
            <a:p>
              <a:endParaRPr lang="en-US"/>
            </a:p>
          </p:txBody>
        </p:sp>
        <p:sp>
          <p:nvSpPr>
            <p:cNvPr id="13" name="Freeform 13"/>
            <p:cNvSpPr/>
            <p:nvPr/>
          </p:nvSpPr>
          <p:spPr>
            <a:xfrm>
              <a:off x="0" y="0"/>
              <a:ext cx="3541268" cy="36195"/>
            </a:xfrm>
            <a:custGeom>
              <a:avLst/>
              <a:gdLst/>
              <a:ahLst/>
              <a:cxnLst/>
              <a:rect l="l" t="t" r="r" b="b"/>
              <a:pathLst>
                <a:path w="3541268" h="36195">
                  <a:moveTo>
                    <a:pt x="18034" y="0"/>
                  </a:moveTo>
                  <a:lnTo>
                    <a:pt x="3523234" y="0"/>
                  </a:lnTo>
                  <a:cubicBezTo>
                    <a:pt x="3533267" y="0"/>
                    <a:pt x="3541268" y="8128"/>
                    <a:pt x="3541268" y="18034"/>
                  </a:cubicBezTo>
                  <a:lnTo>
                    <a:pt x="3541268" y="18161"/>
                  </a:lnTo>
                  <a:cubicBezTo>
                    <a:pt x="3541268" y="28194"/>
                    <a:pt x="3533140" y="36195"/>
                    <a:pt x="3523234" y="36195"/>
                  </a:cubicBezTo>
                  <a:lnTo>
                    <a:pt x="18034" y="36195"/>
                  </a:lnTo>
                  <a:cubicBezTo>
                    <a:pt x="8128" y="36195"/>
                    <a:pt x="0" y="28194"/>
                    <a:pt x="0" y="18161"/>
                  </a:cubicBezTo>
                  <a:lnTo>
                    <a:pt x="0" y="18034"/>
                  </a:lnTo>
                  <a:cubicBezTo>
                    <a:pt x="0" y="8128"/>
                    <a:pt x="8128" y="0"/>
                    <a:pt x="18034" y="0"/>
                  </a:cubicBezTo>
                  <a:moveTo>
                    <a:pt x="18034" y="36068"/>
                  </a:moveTo>
                  <a:lnTo>
                    <a:pt x="18034" y="18034"/>
                  </a:lnTo>
                  <a:lnTo>
                    <a:pt x="36068" y="18034"/>
                  </a:lnTo>
                  <a:lnTo>
                    <a:pt x="36068" y="18161"/>
                  </a:lnTo>
                  <a:lnTo>
                    <a:pt x="18034" y="18161"/>
                  </a:lnTo>
                  <a:lnTo>
                    <a:pt x="18034" y="127"/>
                  </a:lnTo>
                  <a:lnTo>
                    <a:pt x="3523234" y="127"/>
                  </a:lnTo>
                  <a:lnTo>
                    <a:pt x="3523234" y="18161"/>
                  </a:lnTo>
                  <a:lnTo>
                    <a:pt x="3505200" y="18161"/>
                  </a:lnTo>
                  <a:lnTo>
                    <a:pt x="3505200" y="18034"/>
                  </a:lnTo>
                  <a:lnTo>
                    <a:pt x="3523234" y="18034"/>
                  </a:lnTo>
                  <a:lnTo>
                    <a:pt x="3523234" y="36068"/>
                  </a:lnTo>
                  <a:lnTo>
                    <a:pt x="18034" y="36068"/>
                  </a:lnTo>
                  <a:close/>
                </a:path>
              </a:pathLst>
            </a:custGeom>
            <a:solidFill>
              <a:srgbClr val="AAE2CA"/>
            </a:solidFill>
          </p:spPr>
          <p:txBody>
            <a:bodyPr/>
            <a:lstStyle/>
            <a:p>
              <a:endParaRPr lang="en-US"/>
            </a:p>
          </p:txBody>
        </p:sp>
      </p:grpSp>
      <p:grpSp>
        <p:nvGrpSpPr>
          <p:cNvPr id="14" name="Group 14"/>
          <p:cNvGrpSpPr/>
          <p:nvPr/>
        </p:nvGrpSpPr>
        <p:grpSpPr>
          <a:xfrm>
            <a:off x="3548803" y="1841185"/>
            <a:ext cx="2655993" cy="4879117"/>
            <a:chOff x="0" y="0"/>
            <a:chExt cx="3541323" cy="6505489"/>
          </a:xfrm>
        </p:grpSpPr>
        <p:sp>
          <p:nvSpPr>
            <p:cNvPr id="15" name="Freeform 15"/>
            <p:cNvSpPr/>
            <p:nvPr/>
          </p:nvSpPr>
          <p:spPr>
            <a:xfrm>
              <a:off x="18034" y="23733"/>
              <a:ext cx="3505200" cy="6457950"/>
            </a:xfrm>
            <a:custGeom>
              <a:avLst/>
              <a:gdLst/>
              <a:ahLst/>
              <a:cxnLst/>
              <a:rect l="l" t="t" r="r" b="b"/>
              <a:pathLst>
                <a:path w="3505200" h="6457950">
                  <a:moveTo>
                    <a:pt x="0" y="0"/>
                  </a:moveTo>
                  <a:lnTo>
                    <a:pt x="3505200" y="0"/>
                  </a:lnTo>
                  <a:lnTo>
                    <a:pt x="3505200" y="6457950"/>
                  </a:lnTo>
                  <a:lnTo>
                    <a:pt x="0" y="6457950"/>
                  </a:lnTo>
                  <a:close/>
                </a:path>
              </a:pathLst>
            </a:custGeom>
            <a:solidFill>
              <a:srgbClr val="E2F4EC">
                <a:alpha val="89804"/>
              </a:srgbClr>
            </a:solidFill>
          </p:spPr>
          <p:txBody>
            <a:bodyPr/>
            <a:lstStyle/>
            <a:p>
              <a:endParaRPr lang="en-US"/>
            </a:p>
          </p:txBody>
        </p:sp>
        <p:sp>
          <p:nvSpPr>
            <p:cNvPr id="16" name="Freeform 16"/>
            <p:cNvSpPr/>
            <p:nvPr/>
          </p:nvSpPr>
          <p:spPr>
            <a:xfrm>
              <a:off x="0" y="0"/>
              <a:ext cx="3541268" cy="6505415"/>
            </a:xfrm>
            <a:custGeom>
              <a:avLst/>
              <a:gdLst/>
              <a:ahLst/>
              <a:cxnLst/>
              <a:rect l="l" t="t" r="r" b="b"/>
              <a:pathLst>
                <a:path w="3541268" h="6505415">
                  <a:moveTo>
                    <a:pt x="18034" y="0"/>
                  </a:moveTo>
                  <a:lnTo>
                    <a:pt x="3523234" y="0"/>
                  </a:lnTo>
                  <a:cubicBezTo>
                    <a:pt x="3533267" y="0"/>
                    <a:pt x="3541268" y="10696"/>
                    <a:pt x="3541268" y="23733"/>
                  </a:cubicBezTo>
                  <a:lnTo>
                    <a:pt x="3541268" y="6481683"/>
                  </a:lnTo>
                  <a:cubicBezTo>
                    <a:pt x="3541268" y="6494886"/>
                    <a:pt x="3533140" y="6505415"/>
                    <a:pt x="3523234" y="6505415"/>
                  </a:cubicBezTo>
                  <a:lnTo>
                    <a:pt x="18034" y="6505415"/>
                  </a:lnTo>
                  <a:cubicBezTo>
                    <a:pt x="8001" y="6505415"/>
                    <a:pt x="0" y="6494719"/>
                    <a:pt x="0" y="6481683"/>
                  </a:cubicBezTo>
                  <a:lnTo>
                    <a:pt x="0" y="23733"/>
                  </a:lnTo>
                  <a:cubicBezTo>
                    <a:pt x="0" y="10696"/>
                    <a:pt x="8128" y="0"/>
                    <a:pt x="18034" y="0"/>
                  </a:cubicBezTo>
                  <a:moveTo>
                    <a:pt x="18034" y="47465"/>
                  </a:moveTo>
                  <a:lnTo>
                    <a:pt x="18034" y="23733"/>
                  </a:lnTo>
                  <a:lnTo>
                    <a:pt x="36068" y="23733"/>
                  </a:lnTo>
                  <a:lnTo>
                    <a:pt x="36068" y="6481683"/>
                  </a:lnTo>
                  <a:lnTo>
                    <a:pt x="18034" y="6481683"/>
                  </a:lnTo>
                  <a:lnTo>
                    <a:pt x="18034" y="6457950"/>
                  </a:lnTo>
                  <a:lnTo>
                    <a:pt x="3523234" y="6457950"/>
                  </a:lnTo>
                  <a:lnTo>
                    <a:pt x="3523234" y="6481683"/>
                  </a:lnTo>
                  <a:lnTo>
                    <a:pt x="3505200" y="6481683"/>
                  </a:lnTo>
                  <a:lnTo>
                    <a:pt x="3505200" y="23733"/>
                  </a:lnTo>
                  <a:lnTo>
                    <a:pt x="3523234" y="23733"/>
                  </a:lnTo>
                  <a:lnTo>
                    <a:pt x="3523234" y="47465"/>
                  </a:lnTo>
                  <a:lnTo>
                    <a:pt x="18034" y="47465"/>
                  </a:lnTo>
                  <a:close/>
                </a:path>
              </a:pathLst>
            </a:custGeom>
            <a:solidFill>
              <a:srgbClr val="E2F4EC">
                <a:alpha val="89804"/>
              </a:srgbClr>
            </a:solidFill>
          </p:spPr>
          <p:txBody>
            <a:bodyPr/>
            <a:lstStyle/>
            <a:p>
              <a:endParaRPr lang="en-US"/>
            </a:p>
          </p:txBody>
        </p:sp>
      </p:grpSp>
      <p:sp>
        <p:nvSpPr>
          <p:cNvPr id="21" name="TextBox 21"/>
          <p:cNvSpPr txBox="1"/>
          <p:nvPr/>
        </p:nvSpPr>
        <p:spPr>
          <a:xfrm>
            <a:off x="4553584" y="3517092"/>
            <a:ext cx="646431" cy="820537"/>
          </a:xfrm>
          <a:prstGeom prst="rect">
            <a:avLst/>
          </a:prstGeom>
        </p:spPr>
        <p:txBody>
          <a:bodyPr lIns="0" tIns="0" rIns="0" bIns="0" rtlCol="0" anchor="t">
            <a:spAutoFit/>
          </a:bodyPr>
          <a:lstStyle/>
          <a:p>
            <a:pPr algn="ctr">
              <a:lnSpc>
                <a:spcPts val="5529"/>
              </a:lnSpc>
            </a:pPr>
            <a:r>
              <a:rPr lang="en-US" sz="5119">
                <a:solidFill>
                  <a:srgbClr val="FFFFFF"/>
                </a:solidFill>
                <a:latin typeface="Arial"/>
                <a:ea typeface="Arial"/>
                <a:cs typeface="Arial"/>
                <a:sym typeface="Arial"/>
              </a:rPr>
              <a:t>2</a:t>
            </a:r>
          </a:p>
        </p:txBody>
      </p:sp>
      <p:grpSp>
        <p:nvGrpSpPr>
          <p:cNvPr id="22" name="Group 22"/>
          <p:cNvGrpSpPr/>
          <p:nvPr/>
        </p:nvGrpSpPr>
        <p:grpSpPr>
          <a:xfrm>
            <a:off x="3548803" y="6309299"/>
            <a:ext cx="2655993" cy="27170"/>
            <a:chOff x="0" y="0"/>
            <a:chExt cx="3541323" cy="36227"/>
          </a:xfrm>
        </p:grpSpPr>
        <p:sp>
          <p:nvSpPr>
            <p:cNvPr id="23" name="Freeform 23"/>
            <p:cNvSpPr/>
            <p:nvPr/>
          </p:nvSpPr>
          <p:spPr>
            <a:xfrm>
              <a:off x="18034" y="18034"/>
              <a:ext cx="3505200" cy="127"/>
            </a:xfrm>
            <a:custGeom>
              <a:avLst/>
              <a:gdLst/>
              <a:ahLst/>
              <a:cxnLst/>
              <a:rect l="l" t="t" r="r" b="b"/>
              <a:pathLst>
                <a:path w="3505200" h="127">
                  <a:moveTo>
                    <a:pt x="0" y="0"/>
                  </a:moveTo>
                  <a:lnTo>
                    <a:pt x="3505200" y="0"/>
                  </a:lnTo>
                  <a:lnTo>
                    <a:pt x="3505200" y="127"/>
                  </a:lnTo>
                  <a:lnTo>
                    <a:pt x="0" y="127"/>
                  </a:lnTo>
                  <a:close/>
                </a:path>
              </a:pathLst>
            </a:custGeom>
            <a:solidFill>
              <a:srgbClr val="AAE2CA"/>
            </a:solidFill>
          </p:spPr>
          <p:txBody>
            <a:bodyPr/>
            <a:lstStyle/>
            <a:p>
              <a:endParaRPr lang="en-US"/>
            </a:p>
          </p:txBody>
        </p:sp>
        <p:sp>
          <p:nvSpPr>
            <p:cNvPr id="24" name="Freeform 24"/>
            <p:cNvSpPr/>
            <p:nvPr/>
          </p:nvSpPr>
          <p:spPr>
            <a:xfrm>
              <a:off x="0" y="0"/>
              <a:ext cx="3541268" cy="36195"/>
            </a:xfrm>
            <a:custGeom>
              <a:avLst/>
              <a:gdLst/>
              <a:ahLst/>
              <a:cxnLst/>
              <a:rect l="l" t="t" r="r" b="b"/>
              <a:pathLst>
                <a:path w="3541268" h="36195">
                  <a:moveTo>
                    <a:pt x="18034" y="0"/>
                  </a:moveTo>
                  <a:lnTo>
                    <a:pt x="3523234" y="0"/>
                  </a:lnTo>
                  <a:cubicBezTo>
                    <a:pt x="3533267" y="0"/>
                    <a:pt x="3541268" y="8128"/>
                    <a:pt x="3541268" y="18034"/>
                  </a:cubicBezTo>
                  <a:lnTo>
                    <a:pt x="3541268" y="18161"/>
                  </a:lnTo>
                  <a:cubicBezTo>
                    <a:pt x="3541268" y="28194"/>
                    <a:pt x="3533140" y="36195"/>
                    <a:pt x="3523234" y="36195"/>
                  </a:cubicBezTo>
                  <a:lnTo>
                    <a:pt x="18034" y="36195"/>
                  </a:lnTo>
                  <a:cubicBezTo>
                    <a:pt x="8128" y="36195"/>
                    <a:pt x="0" y="28194"/>
                    <a:pt x="0" y="18161"/>
                  </a:cubicBezTo>
                  <a:lnTo>
                    <a:pt x="0" y="18034"/>
                  </a:lnTo>
                  <a:cubicBezTo>
                    <a:pt x="0" y="8128"/>
                    <a:pt x="8128" y="0"/>
                    <a:pt x="18034" y="0"/>
                  </a:cubicBezTo>
                  <a:moveTo>
                    <a:pt x="18034" y="36068"/>
                  </a:moveTo>
                  <a:lnTo>
                    <a:pt x="18034" y="18034"/>
                  </a:lnTo>
                  <a:lnTo>
                    <a:pt x="36068" y="18034"/>
                  </a:lnTo>
                  <a:lnTo>
                    <a:pt x="36068" y="18161"/>
                  </a:lnTo>
                  <a:lnTo>
                    <a:pt x="18034" y="18161"/>
                  </a:lnTo>
                  <a:lnTo>
                    <a:pt x="18034" y="127"/>
                  </a:lnTo>
                  <a:lnTo>
                    <a:pt x="3523234" y="127"/>
                  </a:lnTo>
                  <a:lnTo>
                    <a:pt x="3523234" y="18161"/>
                  </a:lnTo>
                  <a:lnTo>
                    <a:pt x="3505200" y="18161"/>
                  </a:lnTo>
                  <a:lnTo>
                    <a:pt x="3505200" y="18034"/>
                  </a:lnTo>
                  <a:lnTo>
                    <a:pt x="3523234" y="18034"/>
                  </a:lnTo>
                  <a:lnTo>
                    <a:pt x="3523234" y="36068"/>
                  </a:lnTo>
                  <a:lnTo>
                    <a:pt x="18034" y="36068"/>
                  </a:lnTo>
                  <a:close/>
                </a:path>
              </a:pathLst>
            </a:custGeom>
            <a:solidFill>
              <a:srgbClr val="AAE2CA"/>
            </a:solidFill>
          </p:spPr>
          <p:txBody>
            <a:bodyPr/>
            <a:lstStyle/>
            <a:p>
              <a:endParaRPr lang="en-US"/>
            </a:p>
          </p:txBody>
        </p:sp>
      </p:grpSp>
      <p:grpSp>
        <p:nvGrpSpPr>
          <p:cNvPr id="25" name="Group 25"/>
          <p:cNvGrpSpPr/>
          <p:nvPr/>
        </p:nvGrpSpPr>
        <p:grpSpPr>
          <a:xfrm>
            <a:off x="6440593" y="1841185"/>
            <a:ext cx="2655993" cy="4879117"/>
            <a:chOff x="0" y="0"/>
            <a:chExt cx="3541323" cy="6505489"/>
          </a:xfrm>
        </p:grpSpPr>
        <p:sp>
          <p:nvSpPr>
            <p:cNvPr id="26" name="Freeform 26"/>
            <p:cNvSpPr/>
            <p:nvPr/>
          </p:nvSpPr>
          <p:spPr>
            <a:xfrm>
              <a:off x="18034" y="23733"/>
              <a:ext cx="3505200" cy="6457950"/>
            </a:xfrm>
            <a:custGeom>
              <a:avLst/>
              <a:gdLst/>
              <a:ahLst/>
              <a:cxnLst/>
              <a:rect l="l" t="t" r="r" b="b"/>
              <a:pathLst>
                <a:path w="3505200" h="6457950">
                  <a:moveTo>
                    <a:pt x="0" y="0"/>
                  </a:moveTo>
                  <a:lnTo>
                    <a:pt x="3505200" y="0"/>
                  </a:lnTo>
                  <a:lnTo>
                    <a:pt x="3505200" y="6457950"/>
                  </a:lnTo>
                  <a:lnTo>
                    <a:pt x="0" y="6457950"/>
                  </a:lnTo>
                  <a:close/>
                </a:path>
              </a:pathLst>
            </a:custGeom>
            <a:solidFill>
              <a:srgbClr val="E2F4EC">
                <a:alpha val="89804"/>
              </a:srgbClr>
            </a:solidFill>
          </p:spPr>
          <p:txBody>
            <a:bodyPr/>
            <a:lstStyle/>
            <a:p>
              <a:endParaRPr lang="en-US"/>
            </a:p>
          </p:txBody>
        </p:sp>
        <p:sp>
          <p:nvSpPr>
            <p:cNvPr id="27" name="Freeform 27"/>
            <p:cNvSpPr/>
            <p:nvPr/>
          </p:nvSpPr>
          <p:spPr>
            <a:xfrm>
              <a:off x="0" y="0"/>
              <a:ext cx="3541268" cy="6505415"/>
            </a:xfrm>
            <a:custGeom>
              <a:avLst/>
              <a:gdLst/>
              <a:ahLst/>
              <a:cxnLst/>
              <a:rect l="l" t="t" r="r" b="b"/>
              <a:pathLst>
                <a:path w="3541268" h="6505415">
                  <a:moveTo>
                    <a:pt x="18034" y="0"/>
                  </a:moveTo>
                  <a:lnTo>
                    <a:pt x="3523234" y="0"/>
                  </a:lnTo>
                  <a:cubicBezTo>
                    <a:pt x="3533267" y="0"/>
                    <a:pt x="3541268" y="10696"/>
                    <a:pt x="3541268" y="23733"/>
                  </a:cubicBezTo>
                  <a:lnTo>
                    <a:pt x="3541268" y="6481683"/>
                  </a:lnTo>
                  <a:cubicBezTo>
                    <a:pt x="3541268" y="6494886"/>
                    <a:pt x="3533140" y="6505415"/>
                    <a:pt x="3523234" y="6505415"/>
                  </a:cubicBezTo>
                  <a:lnTo>
                    <a:pt x="18034" y="6505415"/>
                  </a:lnTo>
                  <a:cubicBezTo>
                    <a:pt x="8001" y="6505415"/>
                    <a:pt x="0" y="6494719"/>
                    <a:pt x="0" y="6481683"/>
                  </a:cubicBezTo>
                  <a:lnTo>
                    <a:pt x="0" y="23733"/>
                  </a:lnTo>
                  <a:cubicBezTo>
                    <a:pt x="0" y="10696"/>
                    <a:pt x="8128" y="0"/>
                    <a:pt x="18034" y="0"/>
                  </a:cubicBezTo>
                  <a:moveTo>
                    <a:pt x="18034" y="47465"/>
                  </a:moveTo>
                  <a:lnTo>
                    <a:pt x="18034" y="23733"/>
                  </a:lnTo>
                  <a:lnTo>
                    <a:pt x="36068" y="23733"/>
                  </a:lnTo>
                  <a:lnTo>
                    <a:pt x="36068" y="6481683"/>
                  </a:lnTo>
                  <a:lnTo>
                    <a:pt x="18034" y="6481683"/>
                  </a:lnTo>
                  <a:lnTo>
                    <a:pt x="18034" y="6457950"/>
                  </a:lnTo>
                  <a:lnTo>
                    <a:pt x="3523234" y="6457950"/>
                  </a:lnTo>
                  <a:lnTo>
                    <a:pt x="3523234" y="6481683"/>
                  </a:lnTo>
                  <a:lnTo>
                    <a:pt x="3505200" y="6481683"/>
                  </a:lnTo>
                  <a:lnTo>
                    <a:pt x="3505200" y="23733"/>
                  </a:lnTo>
                  <a:lnTo>
                    <a:pt x="3523234" y="23733"/>
                  </a:lnTo>
                  <a:lnTo>
                    <a:pt x="3523234" y="47465"/>
                  </a:lnTo>
                  <a:lnTo>
                    <a:pt x="18034" y="47465"/>
                  </a:lnTo>
                  <a:close/>
                </a:path>
              </a:pathLst>
            </a:custGeom>
            <a:solidFill>
              <a:srgbClr val="E2F4EC">
                <a:alpha val="89804"/>
              </a:srgbClr>
            </a:solidFill>
          </p:spPr>
          <p:txBody>
            <a:bodyPr/>
            <a:lstStyle/>
            <a:p>
              <a:endParaRPr lang="en-US"/>
            </a:p>
          </p:txBody>
        </p:sp>
      </p:grpSp>
      <p:sp>
        <p:nvSpPr>
          <p:cNvPr id="32" name="TextBox 32"/>
          <p:cNvSpPr txBox="1"/>
          <p:nvPr/>
        </p:nvSpPr>
        <p:spPr>
          <a:xfrm>
            <a:off x="7445374" y="3517092"/>
            <a:ext cx="646431" cy="820537"/>
          </a:xfrm>
          <a:prstGeom prst="rect">
            <a:avLst/>
          </a:prstGeom>
        </p:spPr>
        <p:txBody>
          <a:bodyPr lIns="0" tIns="0" rIns="0" bIns="0" rtlCol="0" anchor="t">
            <a:spAutoFit/>
          </a:bodyPr>
          <a:lstStyle/>
          <a:p>
            <a:pPr algn="ctr">
              <a:lnSpc>
                <a:spcPts val="5529"/>
              </a:lnSpc>
            </a:pPr>
            <a:r>
              <a:rPr lang="en-US" sz="5119">
                <a:solidFill>
                  <a:srgbClr val="FFFFFF"/>
                </a:solidFill>
                <a:latin typeface="Arial"/>
                <a:ea typeface="Arial"/>
                <a:cs typeface="Arial"/>
                <a:sym typeface="Arial"/>
              </a:rPr>
              <a:t>3</a:t>
            </a:r>
          </a:p>
        </p:txBody>
      </p:sp>
      <p:sp>
        <p:nvSpPr>
          <p:cNvPr id="28" name="TextBox 28"/>
          <p:cNvSpPr txBox="1"/>
          <p:nvPr/>
        </p:nvSpPr>
        <p:spPr>
          <a:xfrm>
            <a:off x="6473190" y="1858985"/>
            <a:ext cx="2587067" cy="4185761"/>
          </a:xfrm>
          <a:prstGeom prst="rect">
            <a:avLst/>
          </a:prstGeom>
        </p:spPr>
        <p:txBody>
          <a:bodyPr wrap="square" lIns="0" tIns="0" rIns="0" bIns="0" rtlCol="0" anchor="t">
            <a:spAutoFit/>
          </a:bodyPr>
          <a:lstStyle/>
          <a:p>
            <a:pPr algn="just"/>
            <a:r>
              <a:rPr lang="en-US" sz="1600" b="1" dirty="0"/>
              <a:t>Key Financial Metrics</a:t>
            </a:r>
          </a:p>
          <a:p>
            <a:pPr algn="just"/>
            <a:endParaRPr lang="en-US" sz="1600" b="1" dirty="0"/>
          </a:p>
          <a:p>
            <a:pPr algn="just">
              <a:buFont typeface="Arial" panose="020B0604020202020204" pitchFamily="34" charset="0"/>
              <a:buChar char="•"/>
            </a:pPr>
            <a:r>
              <a:rPr lang="en-US" sz="1600" b="1" dirty="0"/>
              <a:t>Revenue</a:t>
            </a:r>
            <a:r>
              <a:rPr lang="en-US" sz="1600" dirty="0"/>
              <a:t>: Steady growth from ₹10,00,000 in Year 1 to ₹1,00,00,000 in Year 5.</a:t>
            </a:r>
          </a:p>
          <a:p>
            <a:pPr algn="just">
              <a:buFont typeface="Arial" panose="020B0604020202020204" pitchFamily="34" charset="0"/>
              <a:buChar char="•"/>
            </a:pPr>
            <a:endParaRPr lang="en-US" sz="1600" dirty="0"/>
          </a:p>
          <a:p>
            <a:pPr algn="just">
              <a:buFont typeface="Arial" panose="020B0604020202020204" pitchFamily="34" charset="0"/>
              <a:buChar char="•"/>
            </a:pPr>
            <a:r>
              <a:rPr lang="en-US" sz="1600" b="1" dirty="0"/>
              <a:t>Expenses</a:t>
            </a:r>
            <a:r>
              <a:rPr lang="en-US" sz="1600" dirty="0"/>
              <a:t>: Gradual increase from ₹2,00,000 in Year 1 to ₹15,00,000 in Year 5, reflecting operational scaling.</a:t>
            </a:r>
          </a:p>
          <a:p>
            <a:pPr algn="just">
              <a:buFont typeface="Arial" panose="020B0604020202020204" pitchFamily="34" charset="0"/>
              <a:buChar char="•"/>
            </a:pPr>
            <a:endParaRPr lang="en-US" sz="1600" dirty="0"/>
          </a:p>
          <a:p>
            <a:pPr algn="just">
              <a:buFont typeface="Arial" panose="020B0604020202020204" pitchFamily="34" charset="0"/>
              <a:buChar char="•"/>
            </a:pPr>
            <a:r>
              <a:rPr lang="en-US" sz="1600" b="1" dirty="0"/>
              <a:t>Profitability</a:t>
            </a:r>
            <a:r>
              <a:rPr lang="en-US" sz="1600" dirty="0"/>
              <a:t>: Consistent profit growth, starting at ₹8,00,000 in Year 1 and reaching ₹85,00,000 by Year 5, demonstrating strong profitability.</a:t>
            </a:r>
          </a:p>
        </p:txBody>
      </p:sp>
      <p:grpSp>
        <p:nvGrpSpPr>
          <p:cNvPr id="33" name="Group 33"/>
          <p:cNvGrpSpPr/>
          <p:nvPr/>
        </p:nvGrpSpPr>
        <p:grpSpPr>
          <a:xfrm>
            <a:off x="6440593" y="6309299"/>
            <a:ext cx="2655993" cy="27170"/>
            <a:chOff x="0" y="0"/>
            <a:chExt cx="3541323" cy="36227"/>
          </a:xfrm>
        </p:grpSpPr>
        <p:sp>
          <p:nvSpPr>
            <p:cNvPr id="34" name="Freeform 34"/>
            <p:cNvSpPr/>
            <p:nvPr/>
          </p:nvSpPr>
          <p:spPr>
            <a:xfrm>
              <a:off x="18034" y="18034"/>
              <a:ext cx="3505200" cy="127"/>
            </a:xfrm>
            <a:custGeom>
              <a:avLst/>
              <a:gdLst/>
              <a:ahLst/>
              <a:cxnLst/>
              <a:rect l="l" t="t" r="r" b="b"/>
              <a:pathLst>
                <a:path w="3505200" h="127">
                  <a:moveTo>
                    <a:pt x="0" y="0"/>
                  </a:moveTo>
                  <a:lnTo>
                    <a:pt x="3505200" y="0"/>
                  </a:lnTo>
                  <a:lnTo>
                    <a:pt x="3505200" y="127"/>
                  </a:lnTo>
                  <a:lnTo>
                    <a:pt x="0" y="127"/>
                  </a:lnTo>
                  <a:close/>
                </a:path>
              </a:pathLst>
            </a:custGeom>
            <a:solidFill>
              <a:srgbClr val="AAE2CA"/>
            </a:solidFill>
          </p:spPr>
          <p:txBody>
            <a:bodyPr/>
            <a:lstStyle/>
            <a:p>
              <a:endParaRPr lang="en-US"/>
            </a:p>
          </p:txBody>
        </p:sp>
        <p:sp>
          <p:nvSpPr>
            <p:cNvPr id="35" name="Freeform 35"/>
            <p:cNvSpPr/>
            <p:nvPr/>
          </p:nvSpPr>
          <p:spPr>
            <a:xfrm>
              <a:off x="0" y="0"/>
              <a:ext cx="3541268" cy="36195"/>
            </a:xfrm>
            <a:custGeom>
              <a:avLst/>
              <a:gdLst/>
              <a:ahLst/>
              <a:cxnLst/>
              <a:rect l="l" t="t" r="r" b="b"/>
              <a:pathLst>
                <a:path w="3541268" h="36195">
                  <a:moveTo>
                    <a:pt x="18034" y="0"/>
                  </a:moveTo>
                  <a:lnTo>
                    <a:pt x="3523234" y="0"/>
                  </a:lnTo>
                  <a:cubicBezTo>
                    <a:pt x="3533267" y="0"/>
                    <a:pt x="3541268" y="8128"/>
                    <a:pt x="3541268" y="18034"/>
                  </a:cubicBezTo>
                  <a:lnTo>
                    <a:pt x="3541268" y="18161"/>
                  </a:lnTo>
                  <a:cubicBezTo>
                    <a:pt x="3541268" y="28194"/>
                    <a:pt x="3533140" y="36195"/>
                    <a:pt x="3523234" y="36195"/>
                  </a:cubicBezTo>
                  <a:lnTo>
                    <a:pt x="18034" y="36195"/>
                  </a:lnTo>
                  <a:cubicBezTo>
                    <a:pt x="8128" y="36195"/>
                    <a:pt x="0" y="28194"/>
                    <a:pt x="0" y="18161"/>
                  </a:cubicBezTo>
                  <a:lnTo>
                    <a:pt x="0" y="18034"/>
                  </a:lnTo>
                  <a:cubicBezTo>
                    <a:pt x="0" y="8128"/>
                    <a:pt x="8128" y="0"/>
                    <a:pt x="18034" y="0"/>
                  </a:cubicBezTo>
                  <a:moveTo>
                    <a:pt x="18034" y="36068"/>
                  </a:moveTo>
                  <a:lnTo>
                    <a:pt x="18034" y="18034"/>
                  </a:lnTo>
                  <a:lnTo>
                    <a:pt x="36068" y="18034"/>
                  </a:lnTo>
                  <a:lnTo>
                    <a:pt x="36068" y="18161"/>
                  </a:lnTo>
                  <a:lnTo>
                    <a:pt x="18034" y="18161"/>
                  </a:lnTo>
                  <a:lnTo>
                    <a:pt x="18034" y="127"/>
                  </a:lnTo>
                  <a:lnTo>
                    <a:pt x="3523234" y="127"/>
                  </a:lnTo>
                  <a:lnTo>
                    <a:pt x="3523234" y="18161"/>
                  </a:lnTo>
                  <a:lnTo>
                    <a:pt x="3505200" y="18161"/>
                  </a:lnTo>
                  <a:lnTo>
                    <a:pt x="3505200" y="18034"/>
                  </a:lnTo>
                  <a:lnTo>
                    <a:pt x="3523234" y="18034"/>
                  </a:lnTo>
                  <a:lnTo>
                    <a:pt x="3523234" y="36068"/>
                  </a:lnTo>
                  <a:lnTo>
                    <a:pt x="18034" y="36068"/>
                  </a:lnTo>
                  <a:close/>
                </a:path>
              </a:pathLst>
            </a:custGeom>
            <a:solidFill>
              <a:srgbClr val="AAE2CA"/>
            </a:solidFill>
          </p:spPr>
          <p:txBody>
            <a:bodyPr/>
            <a:lstStyle/>
            <a:p>
              <a:endParaRPr lang="en-US"/>
            </a:p>
          </p:txBody>
        </p:sp>
      </p:grpSp>
      <p:sp>
        <p:nvSpPr>
          <p:cNvPr id="36" name="Freeform 36"/>
          <p:cNvSpPr/>
          <p:nvPr/>
        </p:nvSpPr>
        <p:spPr>
          <a:xfrm>
            <a:off x="849162" y="731520"/>
            <a:ext cx="8383355" cy="63534"/>
          </a:xfrm>
          <a:custGeom>
            <a:avLst/>
            <a:gdLst/>
            <a:ahLst/>
            <a:cxnLst/>
            <a:rect l="l" t="t" r="r" b="b"/>
            <a:pathLst>
              <a:path w="8383355" h="63534">
                <a:moveTo>
                  <a:pt x="0" y="0"/>
                </a:moveTo>
                <a:lnTo>
                  <a:pt x="8383355" y="0"/>
                </a:lnTo>
                <a:lnTo>
                  <a:pt x="8383355" y="63534"/>
                </a:lnTo>
                <a:lnTo>
                  <a:pt x="0" y="6353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7" name="TextBox 37"/>
          <p:cNvSpPr txBox="1"/>
          <p:nvPr/>
        </p:nvSpPr>
        <p:spPr>
          <a:xfrm>
            <a:off x="657013" y="994587"/>
            <a:ext cx="2891790" cy="580390"/>
          </a:xfrm>
          <a:prstGeom prst="rect">
            <a:avLst/>
          </a:prstGeom>
        </p:spPr>
        <p:txBody>
          <a:bodyPr lIns="0" tIns="0" rIns="0" bIns="0" rtlCol="0" anchor="t">
            <a:spAutoFit/>
          </a:bodyPr>
          <a:lstStyle/>
          <a:p>
            <a:pPr algn="ctr">
              <a:lnSpc>
                <a:spcPts val="4759"/>
              </a:lnSpc>
            </a:pPr>
            <a:r>
              <a:rPr lang="en-US" sz="3399" b="1">
                <a:solidFill>
                  <a:srgbClr val="FFFFFF"/>
                </a:solidFill>
                <a:latin typeface="Canva Sans Bold"/>
                <a:ea typeface="Canva Sans Bold"/>
                <a:cs typeface="Canva Sans Bold"/>
                <a:sym typeface="Canva Sans Bold"/>
              </a:rPr>
              <a:t>CONTENT:</a:t>
            </a:r>
          </a:p>
        </p:txBody>
      </p:sp>
      <p:sp>
        <p:nvSpPr>
          <p:cNvPr id="39" name="Rectangle 2">
            <a:extLst>
              <a:ext uri="{FF2B5EF4-FFF2-40B4-BE49-F238E27FC236}">
                <a16:creationId xmlns:a16="http://schemas.microsoft.com/office/drawing/2014/main" id="{BDC8CC6D-4A87-39C0-6AE2-D00BCAC054D8}"/>
              </a:ext>
            </a:extLst>
          </p:cNvPr>
          <p:cNvSpPr>
            <a:spLocks noChangeArrowheads="1"/>
          </p:cNvSpPr>
          <p:nvPr/>
        </p:nvSpPr>
        <p:spPr bwMode="auto">
          <a:xfrm>
            <a:off x="3581400" y="1828800"/>
            <a:ext cx="235839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b="1" i="0" u="none" strike="noStrike" cap="none" normalizeH="0" baseline="0" dirty="0">
                <a:ln>
                  <a:noFill/>
                </a:ln>
                <a:solidFill>
                  <a:schemeClr val="tx1"/>
                </a:solidFill>
                <a:effectLst/>
                <a:latin typeface="+mj-lt"/>
              </a:rPr>
              <a:t>Financial Projection :-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mj-lt"/>
              </a:rPr>
              <a:t>Year 1</a:t>
            </a:r>
            <a:r>
              <a:rPr kumimoji="0" lang="en-US" altLang="en-US" sz="14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mj-lt"/>
              </a:rPr>
              <a:t>Revenue: ₹10,00,000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mj-lt"/>
              </a:rPr>
              <a:t>Expenses: ₹2,00,000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mj-lt"/>
              </a:rPr>
              <a:t>Profit: ₹8,00,000</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mj-lt"/>
              </a:rPr>
              <a:t>Year 2</a:t>
            </a:r>
            <a:r>
              <a:rPr kumimoji="0" lang="en-US" altLang="en-US" sz="14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mj-lt"/>
              </a:rPr>
              <a:t>Revenue: ₹25,00,000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mj-lt"/>
              </a:rPr>
              <a:t>Expenses: ₹4,00,000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mj-lt"/>
              </a:rPr>
              <a:t>Profit: ₹21,00,000</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mj-lt"/>
              </a:rPr>
              <a:t>Year 3</a:t>
            </a:r>
            <a:r>
              <a:rPr kumimoji="0" lang="en-US" altLang="en-US" sz="14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mj-lt"/>
              </a:rPr>
              <a:t>Revenue: ₹50,00,000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mj-lt"/>
              </a:rPr>
              <a:t>Expenses: ₹6,00,000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mj-lt"/>
              </a:rPr>
              <a:t>Profit: ₹44,00,000</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mj-lt"/>
              </a:rPr>
              <a:t>Year 4</a:t>
            </a:r>
            <a:r>
              <a:rPr kumimoji="0" lang="en-US" altLang="en-US" sz="14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mj-lt"/>
              </a:rPr>
              <a:t>Revenue: ₹80,00,000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mj-lt"/>
              </a:rPr>
              <a:t>Expenses: ₹10,00,000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mj-lt"/>
              </a:rPr>
              <a:t>Profit: ₹70,00,000</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mj-lt"/>
              </a:rPr>
              <a:t>Year 5</a:t>
            </a:r>
            <a:r>
              <a:rPr kumimoji="0" lang="en-US" altLang="en-US" sz="14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mj-lt"/>
              </a:rPr>
              <a:t>Revenue: ₹1,00,00,000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mj-lt"/>
              </a:rPr>
              <a:t>Expenses: ₹15,00,000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mj-lt"/>
              </a:rPr>
              <a:t>Profit: ₹85,00,000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mj-l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1320</Words>
  <Application>Microsoft Office PowerPoint</Application>
  <PresentationFormat>Custom</PresentationFormat>
  <Paragraphs>146</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Wingdings</vt:lpstr>
      <vt:lpstr>Arial Bold</vt:lpstr>
      <vt:lpstr>TT Rounds Condensed Bold Italics</vt:lpstr>
      <vt:lpstr>TT Rounds Condensed Bold</vt:lpstr>
      <vt:lpstr>TT Rounds Condensed</vt:lpstr>
      <vt:lpstr>Canva Sans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i2i_Presenation_Template_2024[1].pptx</dc:title>
  <dc:creator>Prajwal</dc:creator>
  <cp:lastModifiedBy>Prajwal Patil</cp:lastModifiedBy>
  <cp:revision>3</cp:revision>
  <dcterms:created xsi:type="dcterms:W3CDTF">2006-08-16T00:00:00Z</dcterms:created>
  <dcterms:modified xsi:type="dcterms:W3CDTF">2024-11-24T12:47:02Z</dcterms:modified>
  <dc:identifier>DAGUOENaJp0</dc:identifier>
</cp:coreProperties>
</file>