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rimo" panose="020B0604020202020204" charset="0"/>
      <p:regular r:id="rId17"/>
    </p:embeddedFont>
    <p:embeddedFont>
      <p:font typeface="Arimo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svg"/><Relationship Id="rId7" Type="http://schemas.openxmlformats.org/officeDocument/2006/relationships/image" Target="../media/image2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svg"/><Relationship Id="rId7" Type="http://schemas.openxmlformats.org/officeDocument/2006/relationships/image" Target="../media/image2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2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20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2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svg"/><Relationship Id="rId7" Type="http://schemas.openxmlformats.org/officeDocument/2006/relationships/image" Target="../media/image2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sv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02082" y="0"/>
            <a:ext cx="8985918" cy="10287002"/>
          </a:xfrm>
          <a:custGeom>
            <a:avLst/>
            <a:gdLst/>
            <a:ahLst/>
            <a:cxnLst/>
            <a:rect l="l" t="t" r="r" b="b"/>
            <a:pathLst>
              <a:path w="8985918" h="10287002">
                <a:moveTo>
                  <a:pt x="0" y="0"/>
                </a:moveTo>
                <a:lnTo>
                  <a:pt x="8985918" y="0"/>
                </a:lnTo>
                <a:lnTo>
                  <a:pt x="8985918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8596">
            <a:off x="838188" y="9130665"/>
            <a:ext cx="7618075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5435472" y="0"/>
            <a:ext cx="2852529" cy="10287000"/>
          </a:xfrm>
          <a:custGeom>
            <a:avLst/>
            <a:gdLst/>
            <a:ahLst/>
            <a:cxnLst/>
            <a:rect l="l" t="t" r="r" b="b"/>
            <a:pathLst>
              <a:path w="2852529" h="10287000">
                <a:moveTo>
                  <a:pt x="0" y="0"/>
                </a:moveTo>
                <a:lnTo>
                  <a:pt x="2852530" y="0"/>
                </a:lnTo>
                <a:lnTo>
                  <a:pt x="28525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7201066" y="1160121"/>
            <a:ext cx="9536563" cy="4246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Arimo Bold"/>
              </a:rPr>
              <a:t>Superstore Data Analysis Report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00103" y="7016114"/>
            <a:ext cx="9536563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Arimo Bold"/>
              </a:rPr>
              <a:t>- Prajwal Jadhao</a:t>
            </a:r>
          </a:p>
        </p:txBody>
      </p:sp>
      <p:sp>
        <p:nvSpPr>
          <p:cNvPr id="7" name="Freeform 7" descr="Financial graphs on a dark display"/>
          <p:cNvSpPr/>
          <p:nvPr/>
        </p:nvSpPr>
        <p:spPr>
          <a:xfrm>
            <a:off x="30" y="1"/>
            <a:ext cx="6260024" cy="10286998"/>
          </a:xfrm>
          <a:custGeom>
            <a:avLst/>
            <a:gdLst/>
            <a:ahLst/>
            <a:cxnLst/>
            <a:rect l="l" t="t" r="r" b="b"/>
            <a:pathLst>
              <a:path w="6260024" h="10286998">
                <a:moveTo>
                  <a:pt x="0" y="0"/>
                </a:moveTo>
                <a:lnTo>
                  <a:pt x="6260024" y="0"/>
                </a:lnTo>
                <a:lnTo>
                  <a:pt x="6260024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3826" r="-8909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 rot="6330">
            <a:off x="7100094" y="9130665"/>
            <a:ext cx="1034468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92792" y="0"/>
            <a:ext cx="4895208" cy="10287000"/>
          </a:xfrm>
          <a:custGeom>
            <a:avLst/>
            <a:gdLst/>
            <a:ahLst/>
            <a:cxnLst/>
            <a:rect l="l" t="t" r="r" b="b"/>
            <a:pathLst>
              <a:path w="4895208" h="10287000">
                <a:moveTo>
                  <a:pt x="0" y="0"/>
                </a:moveTo>
                <a:lnTo>
                  <a:pt x="4895208" y="0"/>
                </a:lnTo>
                <a:lnTo>
                  <a:pt x="48952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941">
            <a:off x="838192" y="9130665"/>
            <a:ext cx="1102281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9302082" y="0"/>
            <a:ext cx="8985918" cy="10287002"/>
          </a:xfrm>
          <a:custGeom>
            <a:avLst/>
            <a:gdLst/>
            <a:ahLst/>
            <a:cxnLst/>
            <a:rect l="l" t="t" r="r" b="b"/>
            <a:pathLst>
              <a:path w="8985918" h="10287002">
                <a:moveTo>
                  <a:pt x="0" y="0"/>
                </a:moveTo>
                <a:lnTo>
                  <a:pt x="8985918" y="0"/>
                </a:lnTo>
                <a:lnTo>
                  <a:pt x="8985918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rot="8596">
            <a:off x="838188" y="9130665"/>
            <a:ext cx="761807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061607" y="1639286"/>
            <a:ext cx="10364894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Arimo"/>
              </a:rPr>
              <a:t>Visualized monthly profit all over the year with help of area chart showing difference in profit margins over time.</a:t>
            </a:r>
          </a:p>
        </p:txBody>
      </p:sp>
      <p:sp>
        <p:nvSpPr>
          <p:cNvPr id="7" name="AutoShape 7"/>
          <p:cNvSpPr/>
          <p:nvPr/>
        </p:nvSpPr>
        <p:spPr>
          <a:xfrm rot="4739">
            <a:off x="838193" y="9130665"/>
            <a:ext cx="13817205" cy="0"/>
          </a:xfrm>
          <a:prstGeom prst="line">
            <a:avLst/>
          </a:prstGeom>
          <a:ln w="9525" cap="rnd">
            <a:solidFill>
              <a:srgbClr val="F0F3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5437619" y="0"/>
            <a:ext cx="2850381" cy="10287000"/>
          </a:xfrm>
          <a:custGeom>
            <a:avLst/>
            <a:gdLst/>
            <a:ahLst/>
            <a:cxnLst/>
            <a:rect l="l" t="t" r="r" b="b"/>
            <a:pathLst>
              <a:path w="2850381" h="10287000">
                <a:moveTo>
                  <a:pt x="0" y="0"/>
                </a:moveTo>
                <a:lnTo>
                  <a:pt x="2850381" y="0"/>
                </a:lnTo>
                <a:lnTo>
                  <a:pt x="285038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 descr="A graph with blue lines and white text  Description automatically generated"/>
          <p:cNvSpPr/>
          <p:nvPr/>
        </p:nvSpPr>
        <p:spPr>
          <a:xfrm>
            <a:off x="3415135" y="3382361"/>
            <a:ext cx="8011365" cy="4930071"/>
          </a:xfrm>
          <a:custGeom>
            <a:avLst/>
            <a:gdLst/>
            <a:ahLst/>
            <a:cxnLst/>
            <a:rect l="l" t="t" r="r" b="b"/>
            <a:pathLst>
              <a:path w="8011365" h="4930071">
                <a:moveTo>
                  <a:pt x="0" y="0"/>
                </a:moveTo>
                <a:lnTo>
                  <a:pt x="8011365" y="0"/>
                </a:lnTo>
                <a:lnTo>
                  <a:pt x="8011365" y="4930071"/>
                </a:lnTo>
                <a:lnTo>
                  <a:pt x="0" y="49300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92792" y="0"/>
            <a:ext cx="4895208" cy="10287000"/>
          </a:xfrm>
          <a:custGeom>
            <a:avLst/>
            <a:gdLst/>
            <a:ahLst/>
            <a:cxnLst/>
            <a:rect l="l" t="t" r="r" b="b"/>
            <a:pathLst>
              <a:path w="4895208" h="10287000">
                <a:moveTo>
                  <a:pt x="0" y="0"/>
                </a:moveTo>
                <a:lnTo>
                  <a:pt x="4895208" y="0"/>
                </a:lnTo>
                <a:lnTo>
                  <a:pt x="48952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941">
            <a:off x="838192" y="9130665"/>
            <a:ext cx="1102281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9302082" y="0"/>
            <a:ext cx="8985918" cy="10287002"/>
          </a:xfrm>
          <a:custGeom>
            <a:avLst/>
            <a:gdLst/>
            <a:ahLst/>
            <a:cxnLst/>
            <a:rect l="l" t="t" r="r" b="b"/>
            <a:pathLst>
              <a:path w="8985918" h="10287002">
                <a:moveTo>
                  <a:pt x="0" y="0"/>
                </a:moveTo>
                <a:lnTo>
                  <a:pt x="8985918" y="0"/>
                </a:lnTo>
                <a:lnTo>
                  <a:pt x="8985918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rot="8596">
            <a:off x="838188" y="9130665"/>
            <a:ext cx="761807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838200" y="555295"/>
            <a:ext cx="4394835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>
                <a:solidFill>
                  <a:srgbClr val="FFFFFF"/>
                </a:solidFill>
                <a:latin typeface="Arimo Bold"/>
              </a:rPr>
              <a:t>Dashboard</a:t>
            </a:r>
          </a:p>
        </p:txBody>
      </p:sp>
      <p:sp>
        <p:nvSpPr>
          <p:cNvPr id="7" name="AutoShape 7"/>
          <p:cNvSpPr/>
          <p:nvPr/>
        </p:nvSpPr>
        <p:spPr>
          <a:xfrm rot="4739">
            <a:off x="838193" y="9130665"/>
            <a:ext cx="13817205" cy="0"/>
          </a:xfrm>
          <a:prstGeom prst="line">
            <a:avLst/>
          </a:prstGeom>
          <a:ln w="9525" cap="rnd">
            <a:solidFill>
              <a:srgbClr val="F0F3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5437619" y="0"/>
            <a:ext cx="2850381" cy="10287000"/>
          </a:xfrm>
          <a:custGeom>
            <a:avLst/>
            <a:gdLst/>
            <a:ahLst/>
            <a:cxnLst/>
            <a:rect l="l" t="t" r="r" b="b"/>
            <a:pathLst>
              <a:path w="2850381" h="10287000">
                <a:moveTo>
                  <a:pt x="0" y="0"/>
                </a:moveTo>
                <a:lnTo>
                  <a:pt x="2850381" y="0"/>
                </a:lnTo>
                <a:lnTo>
                  <a:pt x="285038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 descr="A screenshot of a computer dashboard  Description automatically generated"/>
          <p:cNvSpPr/>
          <p:nvPr/>
        </p:nvSpPr>
        <p:spPr>
          <a:xfrm>
            <a:off x="1877073" y="1493444"/>
            <a:ext cx="12778318" cy="7201527"/>
          </a:xfrm>
          <a:custGeom>
            <a:avLst/>
            <a:gdLst/>
            <a:ahLst/>
            <a:cxnLst/>
            <a:rect l="l" t="t" r="r" b="b"/>
            <a:pathLst>
              <a:path w="12778318" h="7201527">
                <a:moveTo>
                  <a:pt x="0" y="0"/>
                </a:moveTo>
                <a:lnTo>
                  <a:pt x="12778318" y="0"/>
                </a:lnTo>
                <a:lnTo>
                  <a:pt x="12778318" y="7201527"/>
                </a:lnTo>
                <a:lnTo>
                  <a:pt x="0" y="72015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92792" y="0"/>
            <a:ext cx="4895208" cy="10287000"/>
          </a:xfrm>
          <a:custGeom>
            <a:avLst/>
            <a:gdLst/>
            <a:ahLst/>
            <a:cxnLst/>
            <a:rect l="l" t="t" r="r" b="b"/>
            <a:pathLst>
              <a:path w="4895208" h="10287000">
                <a:moveTo>
                  <a:pt x="0" y="0"/>
                </a:moveTo>
                <a:lnTo>
                  <a:pt x="4895208" y="0"/>
                </a:lnTo>
                <a:lnTo>
                  <a:pt x="48952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941">
            <a:off x="838192" y="9130665"/>
            <a:ext cx="1102281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9302082" y="0"/>
            <a:ext cx="8985918" cy="10287002"/>
          </a:xfrm>
          <a:custGeom>
            <a:avLst/>
            <a:gdLst/>
            <a:ahLst/>
            <a:cxnLst/>
            <a:rect l="l" t="t" r="r" b="b"/>
            <a:pathLst>
              <a:path w="8985918" h="10287002">
                <a:moveTo>
                  <a:pt x="0" y="0"/>
                </a:moveTo>
                <a:lnTo>
                  <a:pt x="8985918" y="0"/>
                </a:lnTo>
                <a:lnTo>
                  <a:pt x="8985918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rot="8596">
            <a:off x="838188" y="9130665"/>
            <a:ext cx="761807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028700" y="982468"/>
            <a:ext cx="4623435" cy="136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E585EB"/>
                </a:solidFill>
                <a:latin typeface="Arimo Bold"/>
              </a:rPr>
              <a:t>Conclusion:</a:t>
            </a:r>
          </a:p>
        </p:txBody>
      </p:sp>
      <p:sp>
        <p:nvSpPr>
          <p:cNvPr id="7" name="AutoShape 7"/>
          <p:cNvSpPr/>
          <p:nvPr/>
        </p:nvSpPr>
        <p:spPr>
          <a:xfrm rot="4739">
            <a:off x="838193" y="9130665"/>
            <a:ext cx="13817205" cy="0"/>
          </a:xfrm>
          <a:prstGeom prst="line">
            <a:avLst/>
          </a:prstGeom>
          <a:ln w="9525" cap="rnd">
            <a:solidFill>
              <a:srgbClr val="F0F3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5437619" y="0"/>
            <a:ext cx="2850381" cy="10287000"/>
          </a:xfrm>
          <a:custGeom>
            <a:avLst/>
            <a:gdLst/>
            <a:ahLst/>
            <a:cxnLst/>
            <a:rect l="l" t="t" r="r" b="b"/>
            <a:pathLst>
              <a:path w="2850381" h="10287000">
                <a:moveTo>
                  <a:pt x="0" y="0"/>
                </a:moveTo>
                <a:lnTo>
                  <a:pt x="2850381" y="0"/>
                </a:lnTo>
                <a:lnTo>
                  <a:pt x="285038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028700" y="2333137"/>
            <a:ext cx="11960912" cy="517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Arimo"/>
              </a:rPr>
              <a:t>After analyzing the Superstore sales data using Power BI, we've gained valuable insights that can inform business decisions and strategies.</a:t>
            </a: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Arimo Bold"/>
              </a:rPr>
              <a:t>Key Findings:</a:t>
            </a:r>
          </a:p>
          <a:p>
            <a:pPr algn="l">
              <a:lnSpc>
                <a:spcPts val="2879"/>
              </a:lnSpc>
            </a:pPr>
            <a:endParaRPr lang="en-US" sz="3000">
              <a:solidFill>
                <a:srgbClr val="FFFFFF"/>
              </a:solidFill>
              <a:latin typeface="Arimo Bold"/>
            </a:endParaRPr>
          </a:p>
          <a:p>
            <a:pPr algn="l">
              <a:lnSpc>
                <a:spcPts val="2879"/>
              </a:lnSpc>
            </a:pPr>
            <a:endParaRPr lang="en-US" sz="3000">
              <a:solidFill>
                <a:srgbClr val="FFFFFF"/>
              </a:solidFill>
              <a:latin typeface="Arimo Bold"/>
            </a:endParaRPr>
          </a:p>
          <a:p>
            <a:pPr marL="434340" lvl="1" indent="-21717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</a:rPr>
              <a:t>The Western region emerged as a strong performer, particularly in the Office Supplies category.</a:t>
            </a:r>
          </a:p>
          <a:p>
            <a:pPr marL="434340" lvl="1" indent="-217170"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marL="434340" lvl="1" indent="-21717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</a:rPr>
              <a:t>By segmenting customers, we discovered distinct purchasing behaviors, offering opportunities for targeted marketing and personalized engagement.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92792" y="0"/>
            <a:ext cx="4895208" cy="10287000"/>
          </a:xfrm>
          <a:custGeom>
            <a:avLst/>
            <a:gdLst/>
            <a:ahLst/>
            <a:cxnLst/>
            <a:rect l="l" t="t" r="r" b="b"/>
            <a:pathLst>
              <a:path w="4895208" h="10287000">
                <a:moveTo>
                  <a:pt x="0" y="0"/>
                </a:moveTo>
                <a:lnTo>
                  <a:pt x="4895208" y="0"/>
                </a:lnTo>
                <a:lnTo>
                  <a:pt x="48952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941">
            <a:off x="838192" y="9130665"/>
            <a:ext cx="1102281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1518613"/>
            <a:ext cx="6848475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4"/>
              </a:lnSpc>
            </a:pPr>
            <a:r>
              <a:rPr lang="en-US" sz="2970">
                <a:solidFill>
                  <a:srgbClr val="FFFFFF"/>
                </a:solidFill>
                <a:latin typeface="Arimo Bold"/>
              </a:rPr>
              <a:t>Implications for Business Strategy:</a:t>
            </a:r>
          </a:p>
          <a:p>
            <a:pPr algn="l">
              <a:lnSpc>
                <a:spcPts val="3240"/>
              </a:lnSpc>
            </a:pPr>
            <a:endParaRPr lang="en-US" sz="2970">
              <a:solidFill>
                <a:srgbClr val="FFFFFF"/>
              </a:solidFill>
              <a:latin typeface="Arimo Bold"/>
            </a:endParaRPr>
          </a:p>
          <a:p>
            <a:pPr algn="l">
              <a:lnSpc>
                <a:spcPts val="3564"/>
              </a:lnSpc>
            </a:pPr>
            <a:endParaRPr lang="en-US" sz="2970">
              <a:solidFill>
                <a:srgbClr val="FFFFFF"/>
              </a:solidFill>
              <a:latin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39165" y="3458241"/>
            <a:ext cx="11466195" cy="247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Arimo"/>
              </a:rPr>
              <a:t>Our findings suggest a potential to expand product offerings in high-demand categories to meet customer preferences.</a:t>
            </a: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FFFFFF"/>
              </a:solidFill>
              <a:latin typeface="Arimo"/>
            </a:endParaRPr>
          </a:p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Arimo"/>
              </a:rPr>
              <a:t>Implementing dynamic pricing based on customer segments could optimize revenue and enhance customer satisfaction.</a:t>
            </a: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FFFFFF"/>
              </a:solidFill>
              <a:latin typeface="Arimo"/>
            </a:endParaRPr>
          </a:p>
        </p:txBody>
      </p:sp>
      <p:sp>
        <p:nvSpPr>
          <p:cNvPr id="6" name="AutoShape 6"/>
          <p:cNvSpPr/>
          <p:nvPr/>
        </p:nvSpPr>
        <p:spPr>
          <a:xfrm rot="4739">
            <a:off x="838193" y="9130665"/>
            <a:ext cx="13817205" cy="0"/>
          </a:xfrm>
          <a:prstGeom prst="line">
            <a:avLst/>
          </a:prstGeom>
          <a:ln w="9525" cap="rnd">
            <a:solidFill>
              <a:srgbClr val="F0F3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5437619" y="0"/>
            <a:ext cx="2850381" cy="10287000"/>
          </a:xfrm>
          <a:custGeom>
            <a:avLst/>
            <a:gdLst/>
            <a:ahLst/>
            <a:cxnLst/>
            <a:rect l="l" t="t" r="r" b="b"/>
            <a:pathLst>
              <a:path w="2850381" h="10287000">
                <a:moveTo>
                  <a:pt x="0" y="0"/>
                </a:moveTo>
                <a:lnTo>
                  <a:pt x="2850381" y="0"/>
                </a:lnTo>
                <a:lnTo>
                  <a:pt x="285038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92792" y="0"/>
            <a:ext cx="4895208" cy="10287000"/>
          </a:xfrm>
          <a:custGeom>
            <a:avLst/>
            <a:gdLst/>
            <a:ahLst/>
            <a:cxnLst/>
            <a:rect l="l" t="t" r="r" b="b"/>
            <a:pathLst>
              <a:path w="4895208" h="10287000">
                <a:moveTo>
                  <a:pt x="0" y="0"/>
                </a:moveTo>
                <a:lnTo>
                  <a:pt x="4895208" y="0"/>
                </a:lnTo>
                <a:lnTo>
                  <a:pt x="48952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941">
            <a:off x="838192" y="9130665"/>
            <a:ext cx="1102281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1404059"/>
            <a:ext cx="11188881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E585EB"/>
                </a:solidFill>
                <a:latin typeface="Arimo Bold"/>
              </a:rPr>
              <a:t>Recommendations:</a:t>
            </a:r>
          </a:p>
          <a:p>
            <a:pPr algn="l">
              <a:lnSpc>
                <a:spcPts val="2340"/>
              </a:lnSpc>
            </a:pPr>
            <a:r>
              <a:rPr lang="en-US" sz="1950">
                <a:solidFill>
                  <a:srgbClr val="FFFFFF"/>
                </a:solidFill>
                <a:latin typeface="Arimo Bold"/>
              </a:rPr>
              <a:t>For Improvement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660269"/>
            <a:ext cx="9484994" cy="295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1985" lvl="1" indent="-225993" algn="l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FFFFFF"/>
                </a:solidFill>
                <a:latin typeface="Arimo"/>
              </a:rPr>
              <a:t>Enhance inventory management practices for top-selling products to minimize stockouts and improve supply chain efficiency.</a:t>
            </a:r>
          </a:p>
          <a:p>
            <a:pPr marL="451985" lvl="1" indent="-225993" algn="l">
              <a:lnSpc>
                <a:spcPts val="2997"/>
              </a:lnSpc>
            </a:pPr>
            <a:endParaRPr lang="en-US" sz="2497">
              <a:solidFill>
                <a:srgbClr val="FFFFFF"/>
              </a:solidFill>
              <a:latin typeface="Arimo"/>
            </a:endParaRPr>
          </a:p>
          <a:p>
            <a:pPr marL="451985" lvl="1" indent="-225993" algn="l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FFFFFF"/>
                </a:solidFill>
                <a:latin typeface="Arimo"/>
              </a:rPr>
              <a:t>Explore advanced forecasting techniques to anticipate sales trends and optimize inventory planning.</a:t>
            </a:r>
          </a:p>
          <a:p>
            <a:pPr marL="451985" lvl="1" indent="-225993" algn="l">
              <a:lnSpc>
                <a:spcPts val="2997"/>
              </a:lnSpc>
            </a:pPr>
            <a:endParaRPr lang="en-US" sz="2497">
              <a:solidFill>
                <a:srgbClr val="FFFFFF"/>
              </a:solidFill>
              <a:latin typeface="Arimo"/>
            </a:endParaRPr>
          </a:p>
          <a:p>
            <a:pPr marL="451985" lvl="1" indent="-225993" algn="l">
              <a:lnSpc>
                <a:spcPts val="2997"/>
              </a:lnSpc>
            </a:pPr>
            <a:endParaRPr lang="en-US" sz="2497">
              <a:solidFill>
                <a:srgbClr val="FFFFFF"/>
              </a:solidFill>
              <a:latin typeface="Arimo"/>
            </a:endParaRPr>
          </a:p>
        </p:txBody>
      </p:sp>
      <p:sp>
        <p:nvSpPr>
          <p:cNvPr id="6" name="AutoShape 6"/>
          <p:cNvSpPr/>
          <p:nvPr/>
        </p:nvSpPr>
        <p:spPr>
          <a:xfrm rot="4739">
            <a:off x="838193" y="9130665"/>
            <a:ext cx="13817205" cy="0"/>
          </a:xfrm>
          <a:prstGeom prst="line">
            <a:avLst/>
          </a:prstGeom>
          <a:ln w="9525" cap="rnd">
            <a:solidFill>
              <a:srgbClr val="F0F3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5437619" y="0"/>
            <a:ext cx="2850381" cy="10287000"/>
          </a:xfrm>
          <a:custGeom>
            <a:avLst/>
            <a:gdLst/>
            <a:ahLst/>
            <a:cxnLst/>
            <a:rect l="l" t="t" r="r" b="b"/>
            <a:pathLst>
              <a:path w="2850381" h="10287000">
                <a:moveTo>
                  <a:pt x="0" y="0"/>
                </a:moveTo>
                <a:lnTo>
                  <a:pt x="2850381" y="0"/>
                </a:lnTo>
                <a:lnTo>
                  <a:pt x="285038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35472" y="0"/>
            <a:ext cx="2852529" cy="10287000"/>
          </a:xfrm>
          <a:custGeom>
            <a:avLst/>
            <a:gdLst/>
            <a:ahLst/>
            <a:cxnLst/>
            <a:rect l="l" t="t" r="r" b="b"/>
            <a:pathLst>
              <a:path w="2852529" h="10287000">
                <a:moveTo>
                  <a:pt x="0" y="0"/>
                </a:moveTo>
                <a:lnTo>
                  <a:pt x="2852530" y="0"/>
                </a:lnTo>
                <a:lnTo>
                  <a:pt x="28525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3943">
            <a:off x="838195" y="9130665"/>
            <a:ext cx="16606577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9302082" y="0"/>
            <a:ext cx="8985918" cy="10287002"/>
          </a:xfrm>
          <a:custGeom>
            <a:avLst/>
            <a:gdLst/>
            <a:ahLst/>
            <a:cxnLst/>
            <a:rect l="l" t="t" r="r" b="b"/>
            <a:pathLst>
              <a:path w="8985918" h="10287002">
                <a:moveTo>
                  <a:pt x="0" y="0"/>
                </a:moveTo>
                <a:lnTo>
                  <a:pt x="8985918" y="0"/>
                </a:lnTo>
                <a:lnTo>
                  <a:pt x="8985918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rot="8596">
            <a:off x="838188" y="9130665"/>
            <a:ext cx="761807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5205310" y="4018452"/>
            <a:ext cx="8193542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60"/>
              </a:lnSpc>
            </a:pPr>
            <a:r>
              <a:rPr lang="en-US" sz="10800">
                <a:solidFill>
                  <a:srgbClr val="FFFFFF"/>
                </a:solidFill>
                <a:latin typeface="Arimo Bold"/>
              </a:rPr>
              <a:t>Thank you!</a:t>
            </a:r>
          </a:p>
        </p:txBody>
      </p:sp>
      <p:sp>
        <p:nvSpPr>
          <p:cNvPr id="7" name="AutoShape 7"/>
          <p:cNvSpPr/>
          <p:nvPr/>
        </p:nvSpPr>
        <p:spPr>
          <a:xfrm rot="4739">
            <a:off x="838193" y="9130665"/>
            <a:ext cx="13817205" cy="0"/>
          </a:xfrm>
          <a:prstGeom prst="line">
            <a:avLst/>
          </a:prstGeom>
          <a:ln w="9525" cap="rnd">
            <a:solidFill>
              <a:srgbClr val="F0F3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5437619" y="0"/>
            <a:ext cx="2850381" cy="10287000"/>
          </a:xfrm>
          <a:custGeom>
            <a:avLst/>
            <a:gdLst/>
            <a:ahLst/>
            <a:cxnLst/>
            <a:rect l="l" t="t" r="r" b="b"/>
            <a:pathLst>
              <a:path w="2850381" h="10287000">
                <a:moveTo>
                  <a:pt x="0" y="0"/>
                </a:moveTo>
                <a:lnTo>
                  <a:pt x="2850381" y="0"/>
                </a:lnTo>
                <a:lnTo>
                  <a:pt x="285038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92792" y="0"/>
            <a:ext cx="4895208" cy="10287000"/>
          </a:xfrm>
          <a:custGeom>
            <a:avLst/>
            <a:gdLst/>
            <a:ahLst/>
            <a:cxnLst/>
            <a:rect l="l" t="t" r="r" b="b"/>
            <a:pathLst>
              <a:path w="4895208" h="10287000">
                <a:moveTo>
                  <a:pt x="0" y="0"/>
                </a:moveTo>
                <a:lnTo>
                  <a:pt x="4895208" y="0"/>
                </a:lnTo>
                <a:lnTo>
                  <a:pt x="48952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941">
            <a:off x="838192" y="9130665"/>
            <a:ext cx="1102281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939166" y="1173479"/>
            <a:ext cx="6017460" cy="5030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</a:rPr>
              <a:t>Project Overview :</a:t>
            </a:r>
          </a:p>
        </p:txBody>
      </p:sp>
      <p:sp>
        <p:nvSpPr>
          <p:cNvPr id="5" name="AutoShape 5"/>
          <p:cNvSpPr/>
          <p:nvPr/>
        </p:nvSpPr>
        <p:spPr>
          <a:xfrm rot="10529">
            <a:off x="838185" y="9130665"/>
            <a:ext cx="621941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8556987" y="1734186"/>
            <a:ext cx="1647000" cy="1647000"/>
            <a:chOff x="0" y="0"/>
            <a:chExt cx="2196000" cy="219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95957" cy="2195957"/>
            </a:xfrm>
            <a:custGeom>
              <a:avLst/>
              <a:gdLst/>
              <a:ahLst/>
              <a:cxnLst/>
              <a:rect l="l" t="t" r="r" b="b"/>
              <a:pathLst>
                <a:path w="2195957" h="2195957">
                  <a:moveTo>
                    <a:pt x="652780" y="0"/>
                  </a:moveTo>
                  <a:lnTo>
                    <a:pt x="2195957" y="0"/>
                  </a:lnTo>
                  <a:lnTo>
                    <a:pt x="2195957" y="1543177"/>
                  </a:lnTo>
                  <a:cubicBezTo>
                    <a:pt x="2195957" y="1903730"/>
                    <a:pt x="1903730" y="2195957"/>
                    <a:pt x="1543177" y="2195957"/>
                  </a:cubicBezTo>
                  <a:lnTo>
                    <a:pt x="0" y="2195957"/>
                  </a:lnTo>
                  <a:lnTo>
                    <a:pt x="0" y="652780"/>
                  </a:lnTo>
                  <a:cubicBezTo>
                    <a:pt x="0" y="292227"/>
                    <a:pt x="292227" y="0"/>
                    <a:pt x="652780" y="0"/>
                  </a:cubicBezTo>
                  <a:close/>
                </a:path>
              </a:pathLst>
            </a:custGeom>
            <a:solidFill>
              <a:srgbClr val="7E26CC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907987" y="2085186"/>
            <a:ext cx="945000" cy="945000"/>
            <a:chOff x="0" y="0"/>
            <a:chExt cx="1260000" cy="126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9967" cy="1259967"/>
            </a:xfrm>
            <a:custGeom>
              <a:avLst/>
              <a:gdLst/>
              <a:ahLst/>
              <a:cxnLst/>
              <a:rect l="l" t="t" r="r" b="b"/>
              <a:pathLst>
                <a:path w="1259967" h="1259967">
                  <a:moveTo>
                    <a:pt x="0" y="0"/>
                  </a:moveTo>
                  <a:lnTo>
                    <a:pt x="1259967" y="0"/>
                  </a:lnTo>
                  <a:lnTo>
                    <a:pt x="1259967" y="1259967"/>
                  </a:lnTo>
                  <a:lnTo>
                    <a:pt x="0" y="1259967"/>
                  </a:lnTo>
                  <a:close/>
                </a:path>
              </a:pathLst>
            </a:custGeom>
            <a:blipFill>
              <a:blip r:embed="rId4"/>
              <a:stretch>
                <a:fillRect r="-2" b="-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025725" y="3889423"/>
            <a:ext cx="2709525" cy="1089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6"/>
              </a:lnSpc>
            </a:pPr>
            <a:r>
              <a:rPr lang="en-US" sz="1950">
                <a:solidFill>
                  <a:srgbClr val="000000"/>
                </a:solidFill>
                <a:latin typeface="Arimo Bold"/>
              </a:rPr>
              <a:t>Objective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729487" y="1734186"/>
            <a:ext cx="1647000" cy="1647000"/>
            <a:chOff x="0" y="0"/>
            <a:chExt cx="2196000" cy="2196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95957" cy="2195957"/>
            </a:xfrm>
            <a:custGeom>
              <a:avLst/>
              <a:gdLst/>
              <a:ahLst/>
              <a:cxnLst/>
              <a:rect l="l" t="t" r="r" b="b"/>
              <a:pathLst>
                <a:path w="2195957" h="2195957">
                  <a:moveTo>
                    <a:pt x="652780" y="0"/>
                  </a:moveTo>
                  <a:lnTo>
                    <a:pt x="2195957" y="0"/>
                  </a:lnTo>
                  <a:lnTo>
                    <a:pt x="2195957" y="1543177"/>
                  </a:lnTo>
                  <a:cubicBezTo>
                    <a:pt x="2195957" y="1903730"/>
                    <a:pt x="1903730" y="2195957"/>
                    <a:pt x="1543177" y="2195957"/>
                  </a:cubicBezTo>
                  <a:lnTo>
                    <a:pt x="0" y="2195957"/>
                  </a:lnTo>
                  <a:lnTo>
                    <a:pt x="0" y="652780"/>
                  </a:lnTo>
                  <a:cubicBezTo>
                    <a:pt x="0" y="292227"/>
                    <a:pt x="292227" y="0"/>
                    <a:pt x="652780" y="0"/>
                  </a:cubicBezTo>
                  <a:close/>
                </a:path>
              </a:pathLst>
            </a:custGeom>
            <a:solidFill>
              <a:srgbClr val="4733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080487" y="2085186"/>
            <a:ext cx="945000" cy="945000"/>
            <a:chOff x="0" y="0"/>
            <a:chExt cx="1260000" cy="126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59967" cy="1259967"/>
            </a:xfrm>
            <a:custGeom>
              <a:avLst/>
              <a:gdLst/>
              <a:ahLst/>
              <a:cxnLst/>
              <a:rect l="l" t="t" r="r" b="b"/>
              <a:pathLst>
                <a:path w="1259967" h="1259967">
                  <a:moveTo>
                    <a:pt x="0" y="0"/>
                  </a:moveTo>
                  <a:lnTo>
                    <a:pt x="1259967" y="0"/>
                  </a:lnTo>
                  <a:lnTo>
                    <a:pt x="1259967" y="1259967"/>
                  </a:lnTo>
                  <a:lnTo>
                    <a:pt x="0" y="1259967"/>
                  </a:lnTo>
                  <a:close/>
                </a:path>
              </a:pathLst>
            </a:custGeom>
            <a:blipFill>
              <a:blip r:embed="rId5"/>
              <a:stretch>
                <a:fillRect r="-2" b="-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1198224" y="3889423"/>
            <a:ext cx="2709525" cy="1089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6"/>
              </a:lnSpc>
            </a:pPr>
            <a:r>
              <a:rPr lang="en-US" sz="1950">
                <a:solidFill>
                  <a:srgbClr val="000000"/>
                </a:solidFill>
                <a:latin typeface="Arimo Bold"/>
              </a:rPr>
              <a:t>Data Set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4901987" y="1734186"/>
            <a:ext cx="1647000" cy="1647000"/>
            <a:chOff x="0" y="0"/>
            <a:chExt cx="2196000" cy="219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195957" cy="2195957"/>
            </a:xfrm>
            <a:custGeom>
              <a:avLst/>
              <a:gdLst/>
              <a:ahLst/>
              <a:cxnLst/>
              <a:rect l="l" t="t" r="r" b="b"/>
              <a:pathLst>
                <a:path w="2195957" h="2195957">
                  <a:moveTo>
                    <a:pt x="652780" y="0"/>
                  </a:moveTo>
                  <a:lnTo>
                    <a:pt x="2195957" y="0"/>
                  </a:lnTo>
                  <a:lnTo>
                    <a:pt x="2195957" y="1543177"/>
                  </a:lnTo>
                  <a:cubicBezTo>
                    <a:pt x="2195957" y="1903730"/>
                    <a:pt x="1903730" y="2195957"/>
                    <a:pt x="1543177" y="2195957"/>
                  </a:cubicBezTo>
                  <a:lnTo>
                    <a:pt x="0" y="2195957"/>
                  </a:lnTo>
                  <a:lnTo>
                    <a:pt x="0" y="652780"/>
                  </a:lnTo>
                  <a:cubicBezTo>
                    <a:pt x="0" y="292227"/>
                    <a:pt x="292227" y="0"/>
                    <a:pt x="652780" y="0"/>
                  </a:cubicBezTo>
                  <a:close/>
                </a:path>
              </a:pathLst>
            </a:custGeom>
            <a:solidFill>
              <a:srgbClr val="2154C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252987" y="2085186"/>
            <a:ext cx="945000" cy="945000"/>
            <a:chOff x="0" y="0"/>
            <a:chExt cx="1260000" cy="126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59967" cy="1259967"/>
            </a:xfrm>
            <a:custGeom>
              <a:avLst/>
              <a:gdLst/>
              <a:ahLst/>
              <a:cxnLst/>
              <a:rect l="l" t="t" r="r" b="b"/>
              <a:pathLst>
                <a:path w="1259967" h="1259967">
                  <a:moveTo>
                    <a:pt x="0" y="0"/>
                  </a:moveTo>
                  <a:lnTo>
                    <a:pt x="1259967" y="0"/>
                  </a:lnTo>
                  <a:lnTo>
                    <a:pt x="1259967" y="1259967"/>
                  </a:lnTo>
                  <a:lnTo>
                    <a:pt x="0" y="1259967"/>
                  </a:lnTo>
                  <a:close/>
                </a:path>
              </a:pathLst>
            </a:custGeom>
            <a:blipFill>
              <a:blip r:embed="rId6"/>
              <a:stretch>
                <a:fillRect r="-2" b="-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4370724" y="3889423"/>
            <a:ext cx="2709525" cy="1089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6"/>
              </a:lnSpc>
            </a:pPr>
            <a:r>
              <a:rPr lang="en-US" sz="1950">
                <a:solidFill>
                  <a:srgbClr val="000000"/>
                </a:solidFill>
                <a:latin typeface="Arimo Bold"/>
              </a:rPr>
              <a:t>Methodology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0143237" y="5649186"/>
            <a:ext cx="1647000" cy="1647000"/>
            <a:chOff x="0" y="0"/>
            <a:chExt cx="2196000" cy="2196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195957" cy="2195957"/>
            </a:xfrm>
            <a:custGeom>
              <a:avLst/>
              <a:gdLst/>
              <a:ahLst/>
              <a:cxnLst/>
              <a:rect l="l" t="t" r="r" b="b"/>
              <a:pathLst>
                <a:path w="2195957" h="2195957">
                  <a:moveTo>
                    <a:pt x="652780" y="0"/>
                  </a:moveTo>
                  <a:lnTo>
                    <a:pt x="2195957" y="0"/>
                  </a:lnTo>
                  <a:lnTo>
                    <a:pt x="2195957" y="1543177"/>
                  </a:lnTo>
                  <a:cubicBezTo>
                    <a:pt x="2195957" y="1903730"/>
                    <a:pt x="1903730" y="2195957"/>
                    <a:pt x="1543177" y="2195957"/>
                  </a:cubicBezTo>
                  <a:lnTo>
                    <a:pt x="0" y="2195957"/>
                  </a:lnTo>
                  <a:lnTo>
                    <a:pt x="0" y="652780"/>
                  </a:lnTo>
                  <a:cubicBezTo>
                    <a:pt x="0" y="292227"/>
                    <a:pt x="292227" y="0"/>
                    <a:pt x="652780" y="0"/>
                  </a:cubicBezTo>
                  <a:close/>
                </a:path>
              </a:pathLst>
            </a:custGeom>
            <a:solidFill>
              <a:srgbClr val="33AD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494237" y="6000186"/>
            <a:ext cx="945000" cy="945000"/>
            <a:chOff x="0" y="0"/>
            <a:chExt cx="1260000" cy="12600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59967" cy="1259967"/>
            </a:xfrm>
            <a:custGeom>
              <a:avLst/>
              <a:gdLst/>
              <a:ahLst/>
              <a:cxnLst/>
              <a:rect l="l" t="t" r="r" b="b"/>
              <a:pathLst>
                <a:path w="1259967" h="1259967">
                  <a:moveTo>
                    <a:pt x="0" y="0"/>
                  </a:moveTo>
                  <a:lnTo>
                    <a:pt x="1259967" y="0"/>
                  </a:lnTo>
                  <a:lnTo>
                    <a:pt x="1259967" y="1259967"/>
                  </a:lnTo>
                  <a:lnTo>
                    <a:pt x="0" y="1259967"/>
                  </a:lnTo>
                  <a:close/>
                </a:path>
              </a:pathLst>
            </a:custGeom>
            <a:blipFill>
              <a:blip r:embed="rId7"/>
              <a:stretch>
                <a:fillRect r="-2" b="-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9611974" y="7804424"/>
            <a:ext cx="2709525" cy="1089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6"/>
              </a:lnSpc>
            </a:pPr>
            <a:r>
              <a:rPr lang="en-US" sz="1950">
                <a:solidFill>
                  <a:srgbClr val="000000"/>
                </a:solidFill>
                <a:latin typeface="Arimo Bold"/>
              </a:rPr>
              <a:t>Key focus areas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3315737" y="5649186"/>
            <a:ext cx="1647000" cy="1647000"/>
            <a:chOff x="0" y="0"/>
            <a:chExt cx="2196000" cy="2196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195957" cy="2195957"/>
            </a:xfrm>
            <a:custGeom>
              <a:avLst/>
              <a:gdLst/>
              <a:ahLst/>
              <a:cxnLst/>
              <a:rect l="l" t="t" r="r" b="b"/>
              <a:pathLst>
                <a:path w="2195957" h="2195957">
                  <a:moveTo>
                    <a:pt x="652780" y="0"/>
                  </a:moveTo>
                  <a:lnTo>
                    <a:pt x="2195957" y="0"/>
                  </a:lnTo>
                  <a:lnTo>
                    <a:pt x="2195957" y="1543177"/>
                  </a:lnTo>
                  <a:cubicBezTo>
                    <a:pt x="2195957" y="1903730"/>
                    <a:pt x="1903730" y="2195957"/>
                    <a:pt x="1543177" y="2195957"/>
                  </a:cubicBezTo>
                  <a:lnTo>
                    <a:pt x="0" y="2195957"/>
                  </a:lnTo>
                  <a:lnTo>
                    <a:pt x="0" y="652780"/>
                  </a:lnTo>
                  <a:cubicBezTo>
                    <a:pt x="0" y="292227"/>
                    <a:pt x="292227" y="0"/>
                    <a:pt x="652780" y="0"/>
                  </a:cubicBezTo>
                  <a:close/>
                </a:path>
              </a:pathLst>
            </a:custGeom>
            <a:solidFill>
              <a:srgbClr val="20C2AC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3666737" y="6000186"/>
            <a:ext cx="945000" cy="945000"/>
            <a:chOff x="0" y="0"/>
            <a:chExt cx="1260000" cy="1260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59967" cy="1259967"/>
            </a:xfrm>
            <a:custGeom>
              <a:avLst/>
              <a:gdLst/>
              <a:ahLst/>
              <a:cxnLst/>
              <a:rect l="l" t="t" r="r" b="b"/>
              <a:pathLst>
                <a:path w="1259967" h="1259967">
                  <a:moveTo>
                    <a:pt x="0" y="0"/>
                  </a:moveTo>
                  <a:lnTo>
                    <a:pt x="1259967" y="0"/>
                  </a:lnTo>
                  <a:lnTo>
                    <a:pt x="1259967" y="1259967"/>
                  </a:lnTo>
                  <a:lnTo>
                    <a:pt x="0" y="1259967"/>
                  </a:lnTo>
                  <a:close/>
                </a:path>
              </a:pathLst>
            </a:custGeom>
            <a:blipFill>
              <a:blip r:embed="rId8"/>
              <a:stretch>
                <a:fillRect r="-2" b="-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2784474" y="7804424"/>
            <a:ext cx="2709525" cy="1089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6"/>
              </a:lnSpc>
            </a:pPr>
            <a:r>
              <a:rPr lang="en-US" sz="1950">
                <a:solidFill>
                  <a:srgbClr val="000000"/>
                </a:solidFill>
                <a:latin typeface="Arimo Bold"/>
              </a:rPr>
              <a:t>Conclusion and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92792" y="0"/>
            <a:ext cx="4895208" cy="10287000"/>
          </a:xfrm>
          <a:custGeom>
            <a:avLst/>
            <a:gdLst/>
            <a:ahLst/>
            <a:cxnLst/>
            <a:rect l="l" t="t" r="r" b="b"/>
            <a:pathLst>
              <a:path w="4895208" h="10287000">
                <a:moveTo>
                  <a:pt x="0" y="0"/>
                </a:moveTo>
                <a:lnTo>
                  <a:pt x="4895208" y="0"/>
                </a:lnTo>
                <a:lnTo>
                  <a:pt x="48952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941">
            <a:off x="838192" y="9130665"/>
            <a:ext cx="1102281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939165" y="1173480"/>
            <a:ext cx="7416122" cy="1840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E585EB"/>
                </a:solidFill>
                <a:latin typeface="Arimo Bold"/>
              </a:rPr>
              <a:t>Objective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9165" y="3257169"/>
            <a:ext cx="7416122" cy="5338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 Bold"/>
              </a:rPr>
              <a:t>Analyze retail sales data to derive insights into customer behavior, popular products, and sales trends.</a:t>
            </a:r>
          </a:p>
        </p:txBody>
      </p:sp>
      <p:sp>
        <p:nvSpPr>
          <p:cNvPr id="6" name="AutoShape 6"/>
          <p:cNvSpPr/>
          <p:nvPr/>
        </p:nvSpPr>
        <p:spPr>
          <a:xfrm rot="8596">
            <a:off x="838188" y="9130665"/>
            <a:ext cx="7618075" cy="0"/>
          </a:xfrm>
          <a:prstGeom prst="line">
            <a:avLst/>
          </a:prstGeom>
          <a:ln w="9525" cap="rnd">
            <a:solidFill>
              <a:srgbClr val="F0F3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9304718" y="0"/>
            <a:ext cx="8983284" cy="10287002"/>
          </a:xfrm>
          <a:custGeom>
            <a:avLst/>
            <a:gdLst/>
            <a:ahLst/>
            <a:cxnLst/>
            <a:rect l="l" t="t" r="r" b="b"/>
            <a:pathLst>
              <a:path w="8983284" h="10287002">
                <a:moveTo>
                  <a:pt x="0" y="0"/>
                </a:moveTo>
                <a:lnTo>
                  <a:pt x="8983284" y="0"/>
                </a:lnTo>
                <a:lnTo>
                  <a:pt x="8983284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92792" y="0"/>
            <a:ext cx="4895208" cy="10287000"/>
          </a:xfrm>
          <a:custGeom>
            <a:avLst/>
            <a:gdLst/>
            <a:ahLst/>
            <a:cxnLst/>
            <a:rect l="l" t="t" r="r" b="b"/>
            <a:pathLst>
              <a:path w="4895208" h="10287000">
                <a:moveTo>
                  <a:pt x="0" y="0"/>
                </a:moveTo>
                <a:lnTo>
                  <a:pt x="4895208" y="0"/>
                </a:lnTo>
                <a:lnTo>
                  <a:pt x="48952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941">
            <a:off x="838192" y="9130665"/>
            <a:ext cx="1102281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939165" y="1173480"/>
            <a:ext cx="7416122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E585EB"/>
                </a:solidFill>
                <a:latin typeface="Arimo Bold"/>
              </a:rPr>
              <a:t>Data Set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9165" y="2495151"/>
            <a:ext cx="7416122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Arimo Bold"/>
              </a:rPr>
              <a:t>The Data set used in this project is the Sample Superstore Sales data.</a:t>
            </a:r>
          </a:p>
        </p:txBody>
      </p:sp>
      <p:sp>
        <p:nvSpPr>
          <p:cNvPr id="6" name="AutoShape 6"/>
          <p:cNvSpPr/>
          <p:nvPr/>
        </p:nvSpPr>
        <p:spPr>
          <a:xfrm rot="8596">
            <a:off x="838188" y="9130665"/>
            <a:ext cx="7618075" cy="0"/>
          </a:xfrm>
          <a:prstGeom prst="line">
            <a:avLst/>
          </a:prstGeom>
          <a:ln w="9525" cap="rnd">
            <a:solidFill>
              <a:srgbClr val="F0F3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9304718" y="0"/>
            <a:ext cx="8983284" cy="10287002"/>
          </a:xfrm>
          <a:custGeom>
            <a:avLst/>
            <a:gdLst/>
            <a:ahLst/>
            <a:cxnLst/>
            <a:rect l="l" t="t" r="r" b="b"/>
            <a:pathLst>
              <a:path w="8983284" h="10287002">
                <a:moveTo>
                  <a:pt x="0" y="0"/>
                </a:moveTo>
                <a:lnTo>
                  <a:pt x="8983284" y="0"/>
                </a:lnTo>
                <a:lnTo>
                  <a:pt x="8983284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939165" y="4165903"/>
            <a:ext cx="8961120" cy="629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E585EB"/>
                </a:solidFill>
                <a:latin typeface="Arimo Bold"/>
              </a:rPr>
              <a:t>Scope of Data set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2790" y="5174625"/>
            <a:ext cx="5501640" cy="2374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925" lvl="1" indent="-271462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mo"/>
              </a:rPr>
              <a:t>Sales transactions</a:t>
            </a:r>
          </a:p>
          <a:p>
            <a:pPr marL="542925" lvl="1" indent="-271462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mo"/>
              </a:rPr>
              <a:t>Product details</a:t>
            </a:r>
          </a:p>
          <a:p>
            <a:pPr marL="542925" lvl="1" indent="-271462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mo"/>
              </a:rPr>
              <a:t>Customer Information</a:t>
            </a:r>
          </a:p>
          <a:p>
            <a:pPr marL="542925" lvl="1" indent="-271462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mo"/>
              </a:rPr>
              <a:t>Order details</a:t>
            </a:r>
          </a:p>
          <a:p>
            <a:pPr marL="542925" lvl="1" indent="-271462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mo"/>
              </a:rPr>
              <a:t>Financial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92792" y="0"/>
            <a:ext cx="4895208" cy="10287000"/>
          </a:xfrm>
          <a:custGeom>
            <a:avLst/>
            <a:gdLst/>
            <a:ahLst/>
            <a:cxnLst/>
            <a:rect l="l" t="t" r="r" b="b"/>
            <a:pathLst>
              <a:path w="4895208" h="10287000">
                <a:moveTo>
                  <a:pt x="0" y="0"/>
                </a:moveTo>
                <a:lnTo>
                  <a:pt x="4895208" y="0"/>
                </a:lnTo>
                <a:lnTo>
                  <a:pt x="48952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941">
            <a:off x="838192" y="9130665"/>
            <a:ext cx="1102281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9302082" y="0"/>
            <a:ext cx="8985918" cy="10287002"/>
          </a:xfrm>
          <a:custGeom>
            <a:avLst/>
            <a:gdLst/>
            <a:ahLst/>
            <a:cxnLst/>
            <a:rect l="l" t="t" r="r" b="b"/>
            <a:pathLst>
              <a:path w="8985918" h="10287002">
                <a:moveTo>
                  <a:pt x="0" y="0"/>
                </a:moveTo>
                <a:lnTo>
                  <a:pt x="8985918" y="0"/>
                </a:lnTo>
                <a:lnTo>
                  <a:pt x="8985918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rot="8596">
            <a:off x="838188" y="9130665"/>
            <a:ext cx="761807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939166" y="1169647"/>
            <a:ext cx="5248275" cy="134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E585EB"/>
                </a:solidFill>
                <a:latin typeface="Arimo Bold"/>
              </a:rPr>
              <a:t>Methodology:</a:t>
            </a:r>
          </a:p>
        </p:txBody>
      </p:sp>
      <p:sp>
        <p:nvSpPr>
          <p:cNvPr id="7" name="AutoShape 7"/>
          <p:cNvSpPr/>
          <p:nvPr/>
        </p:nvSpPr>
        <p:spPr>
          <a:xfrm rot="5941">
            <a:off x="838192" y="9130665"/>
            <a:ext cx="11022819" cy="0"/>
          </a:xfrm>
          <a:prstGeom prst="line">
            <a:avLst/>
          </a:prstGeom>
          <a:ln w="9525" cap="rnd">
            <a:solidFill>
              <a:srgbClr val="F0F3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3388961" y="0"/>
            <a:ext cx="4899039" cy="10287002"/>
          </a:xfrm>
          <a:custGeom>
            <a:avLst/>
            <a:gdLst/>
            <a:ahLst/>
            <a:cxnLst/>
            <a:rect l="l" t="t" r="r" b="b"/>
            <a:pathLst>
              <a:path w="4899039" h="10287002">
                <a:moveTo>
                  <a:pt x="0" y="0"/>
                </a:moveTo>
                <a:lnTo>
                  <a:pt x="4899039" y="0"/>
                </a:lnTo>
                <a:lnTo>
                  <a:pt x="4899039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938919" y="3293492"/>
            <a:ext cx="8110216" cy="481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Arimo Bold"/>
              </a:rPr>
              <a:t>Data Acquisition and Preparation: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7144" y="4232910"/>
            <a:ext cx="10895157" cy="4221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E585EB"/>
                </a:solidFill>
                <a:latin typeface="Arimo"/>
              </a:rPr>
              <a:t>Data Import: </a:t>
            </a:r>
            <a:r>
              <a:rPr lang="en-US" sz="2700">
                <a:solidFill>
                  <a:srgbClr val="FFFFFF"/>
                </a:solidFill>
                <a:latin typeface="Arimo"/>
              </a:rPr>
              <a:t>Used Power BI to connect to the dataset and import it into the Power BI data model.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FFFFFF"/>
              </a:solidFill>
              <a:latin typeface="Arimo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E585EB"/>
                </a:solidFill>
                <a:latin typeface="Arimo"/>
              </a:rPr>
              <a:t>Data Cleaning: </a:t>
            </a:r>
            <a:r>
              <a:rPr lang="en-US" sz="2700">
                <a:solidFill>
                  <a:srgbClr val="FFFFFF"/>
                </a:solidFill>
                <a:latin typeface="Arimo"/>
              </a:rPr>
              <a:t>Performed data cleaning tasks to address missing values, handle duplicates, and ensure data quality for analysis.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FFFFFF"/>
              </a:solidFill>
              <a:latin typeface="Arimo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E585EB"/>
                </a:solidFill>
                <a:latin typeface="Arimo"/>
              </a:rPr>
              <a:t>Data Transformation: </a:t>
            </a:r>
            <a:r>
              <a:rPr lang="en-US" sz="2700">
                <a:solidFill>
                  <a:srgbClr val="FFFFFF"/>
                </a:solidFill>
                <a:latin typeface="Arimo"/>
              </a:rPr>
              <a:t>Applied data transformations like formatting data types, creating calculated columns to prepare the dataset for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92792" y="0"/>
            <a:ext cx="4895208" cy="10287000"/>
          </a:xfrm>
          <a:custGeom>
            <a:avLst/>
            <a:gdLst/>
            <a:ahLst/>
            <a:cxnLst/>
            <a:rect l="l" t="t" r="r" b="b"/>
            <a:pathLst>
              <a:path w="4895208" h="10287000">
                <a:moveTo>
                  <a:pt x="0" y="0"/>
                </a:moveTo>
                <a:lnTo>
                  <a:pt x="4895208" y="0"/>
                </a:lnTo>
                <a:lnTo>
                  <a:pt x="48952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941">
            <a:off x="838192" y="9130665"/>
            <a:ext cx="1102281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9302082" y="0"/>
            <a:ext cx="8985918" cy="10287002"/>
          </a:xfrm>
          <a:custGeom>
            <a:avLst/>
            <a:gdLst/>
            <a:ahLst/>
            <a:cxnLst/>
            <a:rect l="l" t="t" r="r" b="b"/>
            <a:pathLst>
              <a:path w="8985918" h="10287002">
                <a:moveTo>
                  <a:pt x="0" y="0"/>
                </a:moveTo>
                <a:lnTo>
                  <a:pt x="8985918" y="0"/>
                </a:lnTo>
                <a:lnTo>
                  <a:pt x="8985918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rot="8596">
            <a:off x="838188" y="9130665"/>
            <a:ext cx="761807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622316" y="1051155"/>
            <a:ext cx="13004372" cy="653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5"/>
              </a:lnSpc>
            </a:pPr>
            <a:r>
              <a:rPr lang="en-US" sz="2429">
                <a:solidFill>
                  <a:srgbClr val="E585EB"/>
                </a:solidFill>
                <a:latin typeface="Arimo Bold"/>
              </a:rPr>
              <a:t>Exploratory Data Analysis (EDA) :</a:t>
            </a:r>
          </a:p>
          <a:p>
            <a:pPr algn="l">
              <a:lnSpc>
                <a:spcPts val="2915"/>
              </a:lnSpc>
            </a:pPr>
            <a:endParaRPr lang="en-US" sz="2429">
              <a:solidFill>
                <a:srgbClr val="E585EB"/>
              </a:solidFill>
              <a:latin typeface="Arimo Bold"/>
            </a:endParaRPr>
          </a:p>
          <a:p>
            <a:pPr algn="l">
              <a:lnSpc>
                <a:spcPts val="2915"/>
              </a:lnSpc>
            </a:pPr>
            <a:r>
              <a:rPr lang="en-US" sz="2429">
                <a:solidFill>
                  <a:srgbClr val="FFFFFF"/>
                </a:solidFill>
                <a:latin typeface="Arimo Bold"/>
              </a:rPr>
              <a:t>Explored the dataset using Power BI's data view to understand its structure and contents.</a:t>
            </a:r>
          </a:p>
          <a:p>
            <a:pPr algn="l">
              <a:lnSpc>
                <a:spcPts val="2915"/>
              </a:lnSpc>
            </a:pPr>
            <a:endParaRPr lang="en-US" sz="2429">
              <a:solidFill>
                <a:srgbClr val="FFFFFF"/>
              </a:solidFill>
              <a:latin typeface="Arimo Bold"/>
            </a:endParaRPr>
          </a:p>
          <a:p>
            <a:pPr algn="l">
              <a:lnSpc>
                <a:spcPts val="2915"/>
              </a:lnSpc>
            </a:pPr>
            <a:r>
              <a:rPr lang="en-US" sz="2429">
                <a:solidFill>
                  <a:srgbClr val="FFFFFF"/>
                </a:solidFill>
                <a:latin typeface="Arimo Bold"/>
              </a:rPr>
              <a:t>Calculated basic descriptive statistics like sum, average and displayed it using charts.</a:t>
            </a:r>
          </a:p>
          <a:p>
            <a:pPr algn="l">
              <a:lnSpc>
                <a:spcPts val="2915"/>
              </a:lnSpc>
            </a:pPr>
            <a:endParaRPr lang="en-US" sz="2429">
              <a:solidFill>
                <a:srgbClr val="FFFFFF"/>
              </a:solidFill>
              <a:latin typeface="Arimo Bold"/>
            </a:endParaRPr>
          </a:p>
          <a:p>
            <a:pPr algn="l">
              <a:lnSpc>
                <a:spcPts val="2915"/>
              </a:lnSpc>
            </a:pPr>
            <a:endParaRPr lang="en-US" sz="2429">
              <a:solidFill>
                <a:srgbClr val="FFFFFF"/>
              </a:solidFill>
              <a:latin typeface="Arimo Bold"/>
            </a:endParaRPr>
          </a:p>
          <a:p>
            <a:pPr algn="l">
              <a:lnSpc>
                <a:spcPts val="2915"/>
              </a:lnSpc>
            </a:pPr>
            <a:r>
              <a:rPr lang="en-US" sz="2429">
                <a:solidFill>
                  <a:srgbClr val="E585EB"/>
                </a:solidFill>
                <a:latin typeface="Arimo Bold"/>
              </a:rPr>
              <a:t>Visualization and Analysis:</a:t>
            </a:r>
          </a:p>
          <a:p>
            <a:pPr algn="l">
              <a:lnSpc>
                <a:spcPts val="2915"/>
              </a:lnSpc>
            </a:pPr>
            <a:endParaRPr lang="en-US" sz="2429">
              <a:solidFill>
                <a:srgbClr val="E585EB"/>
              </a:solidFill>
              <a:latin typeface="Arimo Bold"/>
            </a:endParaRPr>
          </a:p>
          <a:p>
            <a:pPr algn="l">
              <a:lnSpc>
                <a:spcPts val="2915"/>
              </a:lnSpc>
            </a:pPr>
            <a:r>
              <a:rPr lang="en-US" sz="2429">
                <a:solidFill>
                  <a:srgbClr val="FFFFFF"/>
                </a:solidFill>
                <a:latin typeface="Arimo Bold"/>
              </a:rPr>
              <a:t>Selected appropriate visualizations like bar charts, line charts to represent key metrics and trends.</a:t>
            </a:r>
          </a:p>
          <a:p>
            <a:pPr algn="l">
              <a:lnSpc>
                <a:spcPts val="2915"/>
              </a:lnSpc>
            </a:pPr>
            <a:endParaRPr lang="en-US" sz="2429">
              <a:solidFill>
                <a:srgbClr val="FFFFFF"/>
              </a:solidFill>
              <a:latin typeface="Arimo Bold"/>
            </a:endParaRPr>
          </a:p>
          <a:p>
            <a:pPr algn="l">
              <a:lnSpc>
                <a:spcPts val="2915"/>
              </a:lnSpc>
            </a:pPr>
            <a:r>
              <a:rPr lang="en-US" sz="2429">
                <a:solidFill>
                  <a:srgbClr val="FFFFFF"/>
                </a:solidFill>
                <a:latin typeface="Arimo Bold"/>
              </a:rPr>
              <a:t>Created dashboard and report in Power BI to visualize sales patterns, customer segments, and product performance.</a:t>
            </a:r>
          </a:p>
          <a:p>
            <a:pPr algn="l">
              <a:lnSpc>
                <a:spcPts val="2915"/>
              </a:lnSpc>
            </a:pPr>
            <a:endParaRPr lang="en-US" sz="2429">
              <a:solidFill>
                <a:srgbClr val="FFFFFF"/>
              </a:solidFill>
              <a:latin typeface="Arimo Bold"/>
            </a:endParaRPr>
          </a:p>
          <a:p>
            <a:pPr algn="l">
              <a:lnSpc>
                <a:spcPts val="2915"/>
              </a:lnSpc>
            </a:pPr>
            <a:r>
              <a:rPr lang="en-US" sz="2429">
                <a:solidFill>
                  <a:srgbClr val="FFFFFF"/>
                </a:solidFill>
                <a:latin typeface="Arimo Bold"/>
              </a:rPr>
              <a:t>Used analysis methods like customer segmentation, time series analysis, product analysis etc. </a:t>
            </a:r>
          </a:p>
        </p:txBody>
      </p:sp>
      <p:sp>
        <p:nvSpPr>
          <p:cNvPr id="7" name="AutoShape 7"/>
          <p:cNvSpPr/>
          <p:nvPr/>
        </p:nvSpPr>
        <p:spPr>
          <a:xfrm rot="4739">
            <a:off x="838193" y="9130665"/>
            <a:ext cx="13817205" cy="0"/>
          </a:xfrm>
          <a:prstGeom prst="line">
            <a:avLst/>
          </a:prstGeom>
          <a:ln w="9525" cap="rnd">
            <a:solidFill>
              <a:srgbClr val="F0F3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5437619" y="0"/>
            <a:ext cx="2850381" cy="10287000"/>
          </a:xfrm>
          <a:custGeom>
            <a:avLst/>
            <a:gdLst/>
            <a:ahLst/>
            <a:cxnLst/>
            <a:rect l="l" t="t" r="r" b="b"/>
            <a:pathLst>
              <a:path w="2850381" h="10287000">
                <a:moveTo>
                  <a:pt x="0" y="0"/>
                </a:moveTo>
                <a:lnTo>
                  <a:pt x="2850381" y="0"/>
                </a:lnTo>
                <a:lnTo>
                  <a:pt x="285038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92792" y="0"/>
            <a:ext cx="4895208" cy="10287000"/>
          </a:xfrm>
          <a:custGeom>
            <a:avLst/>
            <a:gdLst/>
            <a:ahLst/>
            <a:cxnLst/>
            <a:rect l="l" t="t" r="r" b="b"/>
            <a:pathLst>
              <a:path w="4895208" h="10287000">
                <a:moveTo>
                  <a:pt x="0" y="0"/>
                </a:moveTo>
                <a:lnTo>
                  <a:pt x="4895208" y="0"/>
                </a:lnTo>
                <a:lnTo>
                  <a:pt x="48952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941">
            <a:off x="838192" y="9130665"/>
            <a:ext cx="1102281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9302082" y="0"/>
            <a:ext cx="8985918" cy="10287002"/>
          </a:xfrm>
          <a:custGeom>
            <a:avLst/>
            <a:gdLst/>
            <a:ahLst/>
            <a:cxnLst/>
            <a:rect l="l" t="t" r="r" b="b"/>
            <a:pathLst>
              <a:path w="8985918" h="10287002">
                <a:moveTo>
                  <a:pt x="0" y="0"/>
                </a:moveTo>
                <a:lnTo>
                  <a:pt x="8985918" y="0"/>
                </a:lnTo>
                <a:lnTo>
                  <a:pt x="8985918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rot="8596">
            <a:off x="838188" y="9130665"/>
            <a:ext cx="761807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873327" y="1000125"/>
            <a:ext cx="6604635" cy="107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E585EB"/>
                </a:solidFill>
                <a:latin typeface="Arimo Bold"/>
              </a:rPr>
              <a:t>Key Focus Areas: </a:t>
            </a:r>
          </a:p>
        </p:txBody>
      </p:sp>
      <p:sp>
        <p:nvSpPr>
          <p:cNvPr id="7" name="AutoShape 7"/>
          <p:cNvSpPr/>
          <p:nvPr/>
        </p:nvSpPr>
        <p:spPr>
          <a:xfrm rot="4739">
            <a:off x="838193" y="9130665"/>
            <a:ext cx="13817205" cy="0"/>
          </a:xfrm>
          <a:prstGeom prst="line">
            <a:avLst/>
          </a:prstGeom>
          <a:ln w="9525" cap="rnd">
            <a:solidFill>
              <a:srgbClr val="F0F3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5437619" y="0"/>
            <a:ext cx="2850381" cy="10287000"/>
          </a:xfrm>
          <a:custGeom>
            <a:avLst/>
            <a:gdLst/>
            <a:ahLst/>
            <a:cxnLst/>
            <a:rect l="l" t="t" r="r" b="b"/>
            <a:pathLst>
              <a:path w="2850381" h="10287000">
                <a:moveTo>
                  <a:pt x="0" y="0"/>
                </a:moveTo>
                <a:lnTo>
                  <a:pt x="2850381" y="0"/>
                </a:lnTo>
                <a:lnTo>
                  <a:pt x="285038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838200" y="2593047"/>
            <a:ext cx="8519160" cy="52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E585EB"/>
                </a:solidFill>
                <a:latin typeface="Arimo Bold"/>
              </a:rPr>
              <a:t>Descriptive Statistics: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8200" y="3482772"/>
            <a:ext cx="6461761" cy="362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Arimo"/>
              </a:rPr>
              <a:t>Calculated basic descriptive statistical metrics like Total sales, Total profit, Total quantity and average delivery days .</a:t>
            </a: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Arimo"/>
              </a:rPr>
              <a:t>Visualized the distribution of sales by payment modes, segment, region etc using doughnut charts.</a:t>
            </a:r>
          </a:p>
        </p:txBody>
      </p:sp>
      <p:sp>
        <p:nvSpPr>
          <p:cNvPr id="11" name="Freeform 11" descr="A screenshot of a computer  Description automatically generated"/>
          <p:cNvSpPr/>
          <p:nvPr/>
        </p:nvSpPr>
        <p:spPr>
          <a:xfrm>
            <a:off x="7477962" y="3120822"/>
            <a:ext cx="9231013" cy="1371792"/>
          </a:xfrm>
          <a:custGeom>
            <a:avLst/>
            <a:gdLst/>
            <a:ahLst/>
            <a:cxnLst/>
            <a:rect l="l" t="t" r="r" b="b"/>
            <a:pathLst>
              <a:path w="9231013" h="1371792">
                <a:moveTo>
                  <a:pt x="0" y="0"/>
                </a:moveTo>
                <a:lnTo>
                  <a:pt x="9231013" y="0"/>
                </a:lnTo>
                <a:lnTo>
                  <a:pt x="9231013" y="1371792"/>
                </a:lnTo>
                <a:lnTo>
                  <a:pt x="0" y="13717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 descr="A screenshot of a graph  Description automatically generated"/>
          <p:cNvSpPr/>
          <p:nvPr/>
        </p:nvSpPr>
        <p:spPr>
          <a:xfrm>
            <a:off x="7324168" y="5713869"/>
            <a:ext cx="3258004" cy="2571269"/>
          </a:xfrm>
          <a:custGeom>
            <a:avLst/>
            <a:gdLst/>
            <a:ahLst/>
            <a:cxnLst/>
            <a:rect l="l" t="t" r="r" b="b"/>
            <a:pathLst>
              <a:path w="3198246" h="2490750">
                <a:moveTo>
                  <a:pt x="0" y="0"/>
                </a:moveTo>
                <a:lnTo>
                  <a:pt x="3198246" y="0"/>
                </a:lnTo>
                <a:lnTo>
                  <a:pt x="3198246" y="2490750"/>
                </a:lnTo>
                <a:lnTo>
                  <a:pt x="0" y="24907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5184" r="-238" b="-20417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 descr="A screenshot of a graph  Description automatically generated"/>
          <p:cNvSpPr/>
          <p:nvPr/>
        </p:nvSpPr>
        <p:spPr>
          <a:xfrm>
            <a:off x="10634184" y="5713869"/>
            <a:ext cx="3258004" cy="2571270"/>
          </a:xfrm>
          <a:custGeom>
            <a:avLst/>
            <a:gdLst/>
            <a:ahLst/>
            <a:cxnLst/>
            <a:rect l="l" t="t" r="r" b="b"/>
            <a:pathLst>
              <a:path w="3399978" h="2543769">
                <a:moveTo>
                  <a:pt x="0" y="0"/>
                </a:moveTo>
                <a:lnTo>
                  <a:pt x="3399978" y="0"/>
                </a:lnTo>
                <a:lnTo>
                  <a:pt x="3399978" y="2543769"/>
                </a:lnTo>
                <a:lnTo>
                  <a:pt x="0" y="254376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12797" b="-10845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 descr="A screenshot of a graph  Description automatically generated"/>
          <p:cNvSpPr/>
          <p:nvPr/>
        </p:nvSpPr>
        <p:spPr>
          <a:xfrm>
            <a:off x="14109506" y="5713868"/>
            <a:ext cx="3340294" cy="2571270"/>
          </a:xfrm>
          <a:custGeom>
            <a:avLst/>
            <a:gdLst/>
            <a:ahLst/>
            <a:cxnLst/>
            <a:rect l="l" t="t" r="r" b="b"/>
            <a:pathLst>
              <a:path w="3258004" h="2490750">
                <a:moveTo>
                  <a:pt x="0" y="0"/>
                </a:moveTo>
                <a:lnTo>
                  <a:pt x="3258004" y="0"/>
                </a:lnTo>
                <a:lnTo>
                  <a:pt x="3258004" y="2490750"/>
                </a:lnTo>
                <a:lnTo>
                  <a:pt x="0" y="24907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212259" b="-2129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92792" y="0"/>
            <a:ext cx="4895208" cy="10287000"/>
          </a:xfrm>
          <a:custGeom>
            <a:avLst/>
            <a:gdLst/>
            <a:ahLst/>
            <a:cxnLst/>
            <a:rect l="l" t="t" r="r" b="b"/>
            <a:pathLst>
              <a:path w="4895208" h="10287000">
                <a:moveTo>
                  <a:pt x="0" y="0"/>
                </a:moveTo>
                <a:lnTo>
                  <a:pt x="4895208" y="0"/>
                </a:lnTo>
                <a:lnTo>
                  <a:pt x="48952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941">
            <a:off x="838192" y="9130665"/>
            <a:ext cx="1102281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939166" y="1183005"/>
            <a:ext cx="4592955" cy="854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E585EB"/>
                </a:solidFill>
                <a:latin typeface="Arimo Bold"/>
              </a:rPr>
              <a:t>Product Analysis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9166" y="2293985"/>
            <a:ext cx="6741795" cy="5188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Arimo"/>
              </a:rPr>
              <a:t>Performed detailed analysis on finding the top selling products according to category and sub-category.</a:t>
            </a: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Arimo"/>
              </a:rPr>
              <a:t>Calculated Total Sales for every region and total sales according to the ship modes used. </a:t>
            </a:r>
          </a:p>
        </p:txBody>
      </p:sp>
      <p:sp>
        <p:nvSpPr>
          <p:cNvPr id="6" name="AutoShape 6"/>
          <p:cNvSpPr/>
          <p:nvPr/>
        </p:nvSpPr>
        <p:spPr>
          <a:xfrm rot="4739">
            <a:off x="838193" y="9130665"/>
            <a:ext cx="13817205" cy="0"/>
          </a:xfrm>
          <a:prstGeom prst="line">
            <a:avLst/>
          </a:prstGeom>
          <a:ln w="9525" cap="rnd">
            <a:solidFill>
              <a:srgbClr val="F0F3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5437619" y="0"/>
            <a:ext cx="2850381" cy="10287000"/>
          </a:xfrm>
          <a:custGeom>
            <a:avLst/>
            <a:gdLst/>
            <a:ahLst/>
            <a:cxnLst/>
            <a:rect l="l" t="t" r="r" b="b"/>
            <a:pathLst>
              <a:path w="2850381" h="10287000">
                <a:moveTo>
                  <a:pt x="0" y="0"/>
                </a:moveTo>
                <a:lnTo>
                  <a:pt x="2850381" y="0"/>
                </a:lnTo>
                <a:lnTo>
                  <a:pt x="285038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 descr="A screenshot of a computer  Description automatically generated"/>
          <p:cNvSpPr/>
          <p:nvPr/>
        </p:nvSpPr>
        <p:spPr>
          <a:xfrm>
            <a:off x="7991620" y="942818"/>
            <a:ext cx="3729558" cy="3486636"/>
          </a:xfrm>
          <a:custGeom>
            <a:avLst/>
            <a:gdLst/>
            <a:ahLst/>
            <a:cxnLst/>
            <a:rect l="l" t="t" r="r" b="b"/>
            <a:pathLst>
              <a:path w="3729558" h="3486636">
                <a:moveTo>
                  <a:pt x="0" y="0"/>
                </a:moveTo>
                <a:lnTo>
                  <a:pt x="3729558" y="0"/>
                </a:lnTo>
                <a:lnTo>
                  <a:pt x="3729558" y="3486636"/>
                </a:lnTo>
                <a:lnTo>
                  <a:pt x="0" y="34866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 descr="A screenshot of a computer screen  Description automatically generated"/>
          <p:cNvSpPr/>
          <p:nvPr/>
        </p:nvSpPr>
        <p:spPr>
          <a:xfrm>
            <a:off x="12668928" y="942818"/>
            <a:ext cx="4244601" cy="3486636"/>
          </a:xfrm>
          <a:custGeom>
            <a:avLst/>
            <a:gdLst/>
            <a:ahLst/>
            <a:cxnLst/>
            <a:rect l="l" t="t" r="r" b="b"/>
            <a:pathLst>
              <a:path w="4244601" h="3486636">
                <a:moveTo>
                  <a:pt x="0" y="0"/>
                </a:moveTo>
                <a:lnTo>
                  <a:pt x="4244601" y="0"/>
                </a:lnTo>
                <a:lnTo>
                  <a:pt x="4244601" y="3486636"/>
                </a:lnTo>
                <a:lnTo>
                  <a:pt x="0" y="34866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 descr="A screenshot of a graph  Description automatically generated"/>
          <p:cNvSpPr/>
          <p:nvPr/>
        </p:nvSpPr>
        <p:spPr>
          <a:xfrm>
            <a:off x="7991620" y="5143500"/>
            <a:ext cx="3729558" cy="3625545"/>
          </a:xfrm>
          <a:custGeom>
            <a:avLst/>
            <a:gdLst/>
            <a:ahLst/>
            <a:cxnLst/>
            <a:rect l="l" t="t" r="r" b="b"/>
            <a:pathLst>
              <a:path w="3729558" h="3625545">
                <a:moveTo>
                  <a:pt x="0" y="0"/>
                </a:moveTo>
                <a:lnTo>
                  <a:pt x="3729558" y="0"/>
                </a:lnTo>
                <a:lnTo>
                  <a:pt x="3729558" y="3625545"/>
                </a:lnTo>
                <a:lnTo>
                  <a:pt x="0" y="36255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 descr="A screenshot of a map  Description automatically generated"/>
          <p:cNvSpPr/>
          <p:nvPr/>
        </p:nvSpPr>
        <p:spPr>
          <a:xfrm>
            <a:off x="12668928" y="5013315"/>
            <a:ext cx="3321911" cy="4005945"/>
          </a:xfrm>
          <a:custGeom>
            <a:avLst/>
            <a:gdLst/>
            <a:ahLst/>
            <a:cxnLst/>
            <a:rect l="l" t="t" r="r" b="b"/>
            <a:pathLst>
              <a:path w="3321911" h="4005945">
                <a:moveTo>
                  <a:pt x="0" y="0"/>
                </a:moveTo>
                <a:lnTo>
                  <a:pt x="3321911" y="0"/>
                </a:lnTo>
                <a:lnTo>
                  <a:pt x="3321911" y="4005945"/>
                </a:lnTo>
                <a:lnTo>
                  <a:pt x="0" y="400594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2493" b="-15414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92792" y="0"/>
            <a:ext cx="4895208" cy="10287000"/>
          </a:xfrm>
          <a:custGeom>
            <a:avLst/>
            <a:gdLst/>
            <a:ahLst/>
            <a:cxnLst/>
            <a:rect l="l" t="t" r="r" b="b"/>
            <a:pathLst>
              <a:path w="4895208" h="10287000">
                <a:moveTo>
                  <a:pt x="0" y="0"/>
                </a:moveTo>
                <a:lnTo>
                  <a:pt x="4895208" y="0"/>
                </a:lnTo>
                <a:lnTo>
                  <a:pt x="48952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941">
            <a:off x="838192" y="9130665"/>
            <a:ext cx="1102281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939165" y="1183005"/>
            <a:ext cx="13615262" cy="1831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E585EB"/>
                </a:solidFill>
                <a:latin typeface="Arimo Bold"/>
              </a:rPr>
              <a:t>Time Series Analysis: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9163" y="2293984"/>
            <a:ext cx="9812285" cy="2905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Arimo"/>
              </a:rPr>
              <a:t>Conducted analysis on yearly sales trend using area chart over monthly time period.</a:t>
            </a:r>
          </a:p>
          <a:p>
            <a:pPr marL="434340" lvl="1" indent="-217170"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marL="434340" lvl="1" indent="-217170"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marL="434340" lvl="1" indent="-217170"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marL="434340" lvl="1" indent="-217170"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marL="434340" lvl="1" indent="-217170"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  <a:p>
            <a:pPr marL="434340" lvl="1" indent="-217170" algn="l">
              <a:lnSpc>
                <a:spcPts val="2879"/>
              </a:lnSpc>
            </a:pPr>
            <a:endParaRPr lang="en-US" sz="2400">
              <a:solidFill>
                <a:srgbClr val="FFFFFF"/>
              </a:solidFill>
              <a:latin typeface="Arimo"/>
            </a:endParaRPr>
          </a:p>
        </p:txBody>
      </p:sp>
      <p:sp>
        <p:nvSpPr>
          <p:cNvPr id="6" name="AutoShape 6"/>
          <p:cNvSpPr/>
          <p:nvPr/>
        </p:nvSpPr>
        <p:spPr>
          <a:xfrm rot="4739">
            <a:off x="838193" y="9130665"/>
            <a:ext cx="13817205" cy="0"/>
          </a:xfrm>
          <a:prstGeom prst="line">
            <a:avLst/>
          </a:prstGeom>
          <a:ln w="9525" cap="rnd">
            <a:solidFill>
              <a:srgbClr val="F0F3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5437619" y="0"/>
            <a:ext cx="2850381" cy="10287000"/>
          </a:xfrm>
          <a:custGeom>
            <a:avLst/>
            <a:gdLst/>
            <a:ahLst/>
            <a:cxnLst/>
            <a:rect l="l" t="t" r="r" b="b"/>
            <a:pathLst>
              <a:path w="2850381" h="10287000">
                <a:moveTo>
                  <a:pt x="0" y="0"/>
                </a:moveTo>
                <a:lnTo>
                  <a:pt x="2850381" y="0"/>
                </a:lnTo>
                <a:lnTo>
                  <a:pt x="285038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 descr="A graph with blue lines and white text  Description automatically generated"/>
          <p:cNvSpPr/>
          <p:nvPr/>
        </p:nvSpPr>
        <p:spPr>
          <a:xfrm>
            <a:off x="3422880" y="3751309"/>
            <a:ext cx="8647832" cy="4510958"/>
          </a:xfrm>
          <a:custGeom>
            <a:avLst/>
            <a:gdLst/>
            <a:ahLst/>
            <a:cxnLst/>
            <a:rect l="l" t="t" r="r" b="b"/>
            <a:pathLst>
              <a:path w="8647832" h="4510958">
                <a:moveTo>
                  <a:pt x="0" y="0"/>
                </a:moveTo>
                <a:lnTo>
                  <a:pt x="8647832" y="0"/>
                </a:lnTo>
                <a:lnTo>
                  <a:pt x="8647832" y="4510958"/>
                </a:lnTo>
                <a:lnTo>
                  <a:pt x="0" y="4510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Custom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Arimo Bold</vt:lpstr>
      <vt:lpstr>Arimo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Data Analysis Report.pptx</dc:title>
  <cp:lastModifiedBy>prajwal jadhao</cp:lastModifiedBy>
  <cp:revision>2</cp:revision>
  <dcterms:created xsi:type="dcterms:W3CDTF">2006-08-16T00:00:00Z</dcterms:created>
  <dcterms:modified xsi:type="dcterms:W3CDTF">2024-05-06T18:25:02Z</dcterms:modified>
  <dc:identifier>DAGEeTaYVSg</dc:identifier>
</cp:coreProperties>
</file>