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qFgBm9dJZmrrVmInnEUrCouW4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4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e8814002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8e881400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8e8814002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8"/>
          <p:cNvCxnSpPr/>
          <p:nvPr/>
        </p:nvCxnSpPr>
        <p:spPr>
          <a:xfrm>
            <a:off x="1452732" y="4114800"/>
            <a:ext cx="11748654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" name="Google Shape;16;p28"/>
          <p:cNvSpPr txBox="1"/>
          <p:nvPr>
            <p:ph type="title"/>
          </p:nvPr>
        </p:nvSpPr>
        <p:spPr>
          <a:xfrm>
            <a:off x="1155701" y="2236470"/>
            <a:ext cx="1243584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1155701" y="4387216"/>
            <a:ext cx="12435840" cy="1800224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146300" spcFirstLastPara="1" rIns="146300" wrap="square" tIns="73150">
            <a:noAutofit/>
          </a:bodyPr>
          <a:lstStyle>
            <a:lvl1pPr indent="-228600" lvl="0" marL="457200" marR="0" rtl="0" algn="l">
              <a:spcBef>
                <a:spcPts val="760"/>
              </a:spcBef>
              <a:spcAft>
                <a:spcPts val="0"/>
              </a:spcAft>
              <a:buClr>
                <a:srgbClr val="366092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2867661" y="5760720"/>
            <a:ext cx="8778240" cy="680086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7"/>
          <p:cNvSpPr/>
          <p:nvPr>
            <p:ph idx="2" type="pic"/>
          </p:nvPr>
        </p:nvSpPr>
        <p:spPr>
          <a:xfrm>
            <a:off x="2867661" y="735330"/>
            <a:ext cx="8778240" cy="493776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2867661" y="6440806"/>
            <a:ext cx="8778240" cy="96583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2" name="Google Shape;52;p37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idx="1" type="body"/>
          </p:nvPr>
        </p:nvSpPr>
        <p:spPr>
          <a:xfrm rot="5400000">
            <a:off x="4599623" y="-1947861"/>
            <a:ext cx="5431155" cy="131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552450" lvl="0" marL="45720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  <a:defRPr b="0" i="0" sz="5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6" name="Google Shape;56;p38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 rot="5400000">
            <a:off x="8742045" y="2194562"/>
            <a:ext cx="702183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7000"/>
              <a:buFont typeface="Calibri"/>
              <a:buNone/>
              <a:defRPr b="0" i="0" sz="70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 rot="5400000">
            <a:off x="2036445" y="-975358"/>
            <a:ext cx="7021830" cy="963168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552450" lvl="0" marL="45720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  <a:defRPr b="0" i="0" sz="5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9"/>
          <p:cNvSpPr txBox="1"/>
          <p:nvPr>
            <p:ph idx="1" type="body"/>
          </p:nvPr>
        </p:nvSpPr>
        <p:spPr>
          <a:xfrm>
            <a:off x="731520" y="1920240"/>
            <a:ext cx="13167360" cy="543115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>
            <a:lvl1pPr indent="-552450" lvl="0" marL="457200" marR="0" rtl="0" algn="l">
              <a:spcBef>
                <a:spcPts val="1020"/>
              </a:spcBef>
              <a:spcAft>
                <a:spcPts val="0"/>
              </a:spcAft>
              <a:buClr>
                <a:srgbClr val="31859B"/>
              </a:buClr>
              <a:buSzPts val="5100"/>
              <a:buFont typeface="Arial"/>
              <a:buChar char="•"/>
              <a:defRPr b="1" i="0" sz="51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rgbClr val="244061"/>
              </a:buClr>
              <a:buSzPts val="4500"/>
              <a:buFont typeface="Arial"/>
              <a:buChar char="–"/>
              <a:defRPr b="1" i="0" sz="45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rgbClr val="244061"/>
              </a:buClr>
              <a:buSzPts val="3800"/>
              <a:buFont typeface="Arial"/>
              <a:buChar char="•"/>
              <a:defRPr b="1" i="0" sz="3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–"/>
              <a:defRPr b="1" i="0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»"/>
              <a:defRPr b="1" i="0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9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0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  <a:defRPr b="0" i="0" sz="5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6" name="Google Shape;26;p31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1155701" y="5288281"/>
            <a:ext cx="1243584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1155701" y="3488056"/>
            <a:ext cx="12435840" cy="1800224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146300" spcFirstLastPara="1" rIns="146300" wrap="square" tIns="7315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731520" y="1920242"/>
            <a:ext cx="6461760" cy="543115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>
            <a:lvl1pPr indent="-552450" lvl="0" marL="457200" marR="0" rtl="0" algn="l">
              <a:spcBef>
                <a:spcPts val="1020"/>
              </a:spcBef>
              <a:spcAft>
                <a:spcPts val="0"/>
              </a:spcAft>
              <a:buClr>
                <a:srgbClr val="244061"/>
              </a:buClr>
              <a:buSzPts val="5100"/>
              <a:buFont typeface="Arial"/>
              <a:buChar char="•"/>
              <a:defRPr b="1" i="0" sz="51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rgbClr val="244061"/>
              </a:buClr>
              <a:buSzPts val="4500"/>
              <a:buFont typeface="Arial"/>
              <a:buChar char="–"/>
              <a:defRPr b="1" i="0" sz="45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rgbClr val="244061"/>
              </a:buClr>
              <a:buSzPts val="3800"/>
              <a:buFont typeface="Courier New"/>
              <a:buChar char="o"/>
              <a:defRPr b="1" i="0" sz="3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–"/>
              <a:defRPr b="1" i="0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»"/>
              <a:defRPr b="1" i="0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2" type="body"/>
          </p:nvPr>
        </p:nvSpPr>
        <p:spPr>
          <a:xfrm>
            <a:off x="7437120" y="1920242"/>
            <a:ext cx="6461760" cy="543115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>
            <a:lvl1pPr indent="-552450" lvl="0" marL="457200" marR="0" rtl="0" algn="l">
              <a:spcBef>
                <a:spcPts val="1020"/>
              </a:spcBef>
              <a:spcAft>
                <a:spcPts val="0"/>
              </a:spcAft>
              <a:buClr>
                <a:srgbClr val="244061"/>
              </a:buClr>
              <a:buSzPts val="5100"/>
              <a:buFont typeface="Arial"/>
              <a:buChar char="•"/>
              <a:defRPr b="1" i="0" sz="51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rgbClr val="244061"/>
              </a:buClr>
              <a:buSzPts val="4500"/>
              <a:buFont typeface="Arial"/>
              <a:buChar char="–"/>
              <a:defRPr b="1" i="0" sz="45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rgbClr val="244061"/>
              </a:buClr>
              <a:buSzPts val="3800"/>
              <a:buFont typeface="Arial"/>
              <a:buChar char="•"/>
              <a:defRPr b="1" i="0" sz="3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–"/>
              <a:defRPr b="1" i="0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»"/>
              <a:defRPr b="1" i="0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  <a:defRPr b="0" i="0" sz="5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35" name="Google Shape;35;p34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731520" y="1842136"/>
            <a:ext cx="6464301" cy="767715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146300" spcFirstLastPara="1" rIns="146300" wrap="square" tIns="73150">
            <a:noAutofit/>
          </a:bodyPr>
          <a:lstStyle>
            <a:lvl1pPr indent="-228600" lvl="0" marL="4572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2" type="body"/>
          </p:nvPr>
        </p:nvSpPr>
        <p:spPr>
          <a:xfrm>
            <a:off x="731520" y="2609849"/>
            <a:ext cx="6464301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469900" lvl="0" marL="4572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2750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3" type="body"/>
          </p:nvPr>
        </p:nvSpPr>
        <p:spPr>
          <a:xfrm>
            <a:off x="7432042" y="1842136"/>
            <a:ext cx="6466840" cy="767715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146300" spcFirstLastPara="1" rIns="146300" wrap="square" tIns="73150">
            <a:noAutofit/>
          </a:bodyPr>
          <a:lstStyle>
            <a:lvl1pPr indent="-228600" lvl="0" marL="4572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4" type="body"/>
          </p:nvPr>
        </p:nvSpPr>
        <p:spPr>
          <a:xfrm>
            <a:off x="7432042" y="2609849"/>
            <a:ext cx="6466840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469900" lvl="0" marL="4572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2750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5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  <a:defRPr b="0" i="0" sz="58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42" name="Google Shape;42;p35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731522" y="327659"/>
            <a:ext cx="4813301" cy="1394461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146300" spcFirstLastPara="1" rIns="146300" wrap="square" tIns="7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5720080" y="327662"/>
            <a:ext cx="8178800" cy="7023736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552450" lvl="0" marL="45720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731522" y="1722123"/>
            <a:ext cx="4813301" cy="562927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7" name="Google Shape;47;p36"/>
          <p:cNvCxnSpPr/>
          <p:nvPr/>
        </p:nvCxnSpPr>
        <p:spPr>
          <a:xfrm>
            <a:off x="609600" y="1066800"/>
            <a:ext cx="1292352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5.jpg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New Images\ppt-design\png\8e2fb93595079d63276a2c64f73e4804-clear-geometric-shapes-abstract-background.jpg" id="10" name="Google Shape;10;p27"/>
          <p:cNvPicPr preferRelativeResize="0"/>
          <p:nvPr/>
        </p:nvPicPr>
        <p:blipFill rotWithShape="1">
          <a:blip r:embed="rId2">
            <a:alphaModFix/>
          </a:blip>
          <a:srcRect b="15508" l="0" r="0" t="0"/>
          <a:stretch/>
        </p:blipFill>
        <p:spPr>
          <a:xfrm>
            <a:off x="3" y="-49694"/>
            <a:ext cx="14630398" cy="8279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New Images\Picture35.png" id="11" name="Google Shape;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0080" y="276425"/>
            <a:ext cx="1463040" cy="6045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7"/>
          <p:cNvSpPr/>
          <p:nvPr/>
        </p:nvSpPr>
        <p:spPr>
          <a:xfrm>
            <a:off x="0" y="7818120"/>
            <a:ext cx="14630400" cy="411482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ctr" bIns="0" lIns="146300" spcFirstLastPara="1" rIns="146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Certified Big Data &amp; Hadoop Training – DataFlair</a:t>
            </a:r>
            <a:endParaRPr/>
          </a:p>
        </p:txBody>
      </p:sp>
      <p:pic>
        <p:nvPicPr>
          <p:cNvPr descr="E:\New Images\ppt-design\png\35bw9j7.jpg" id="13" name="Google Shape;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9576352" y="3175552"/>
            <a:ext cx="8279296" cy="182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3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1155701" y="2236470"/>
            <a:ext cx="1243584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7200"/>
              <a:buFont typeface="Calibri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Hadoop Tutorial</a:t>
            </a:r>
            <a:endParaRPr/>
          </a:p>
        </p:txBody>
      </p:sp>
      <p:pic>
        <p:nvPicPr>
          <p:cNvPr descr="E:\Images\elephant_sq - Copy.png"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1693" y="4655108"/>
            <a:ext cx="3041626" cy="267856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 flipH="1" rot="10800000">
            <a:off x="4139170" y="-2205417"/>
            <a:ext cx="7170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https://www.slideserve.com/PritamPal/hadoop-introduction#ad-pos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7454700" y="3622200"/>
            <a:ext cx="30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0"/>
          <p:cNvGrpSpPr/>
          <p:nvPr/>
        </p:nvGrpSpPr>
        <p:grpSpPr>
          <a:xfrm>
            <a:off x="9394595" y="1447800"/>
            <a:ext cx="2492605" cy="2545080"/>
            <a:chOff x="9394595" y="1447800"/>
            <a:chExt cx="2492605" cy="2545080"/>
          </a:xfrm>
        </p:grpSpPr>
        <p:sp>
          <p:nvSpPr>
            <p:cNvPr id="144" name="Google Shape;144;p10"/>
            <p:cNvSpPr/>
            <p:nvPr/>
          </p:nvSpPr>
          <p:spPr>
            <a:xfrm>
              <a:off x="10637444" y="2286000"/>
              <a:ext cx="91596" cy="170688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9394595" y="1447800"/>
              <a:ext cx="2492605" cy="88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3150" lIns="146300" spcFirstLastPara="1" rIns="146300" wrap="square" tIns="731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Hadoop defeated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 computer</a:t>
              </a:r>
              <a:endParaRPr/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10162532" y="4586630"/>
            <a:ext cx="2410468" cy="1280770"/>
            <a:chOff x="10162532" y="4586630"/>
            <a:chExt cx="2410468" cy="1280770"/>
          </a:xfrm>
        </p:grpSpPr>
        <p:sp>
          <p:nvSpPr>
            <p:cNvPr id="147" name="Google Shape;147;p10"/>
            <p:cNvSpPr/>
            <p:nvPr/>
          </p:nvSpPr>
          <p:spPr>
            <a:xfrm>
              <a:off x="11091064" y="4586630"/>
              <a:ext cx="80465" cy="44257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 txBox="1"/>
            <p:nvPr/>
          </p:nvSpPr>
          <p:spPr>
            <a:xfrm>
              <a:off x="10162532" y="4981003"/>
              <a:ext cx="2410468" cy="88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3150" lIns="146300" spcFirstLastPara="1" rIns="146300" wrap="square" tIns="731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Hadoop became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top-level project</a:t>
              </a:r>
              <a:endParaRPr/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8359545" y="4465208"/>
            <a:ext cx="3375255" cy="3182436"/>
            <a:chOff x="8359545" y="4465208"/>
            <a:chExt cx="3375255" cy="3182436"/>
          </a:xfrm>
        </p:grpSpPr>
        <p:sp>
          <p:nvSpPr>
            <p:cNvPr id="150" name="Google Shape;150;p10"/>
            <p:cNvSpPr/>
            <p:nvPr/>
          </p:nvSpPr>
          <p:spPr>
            <a:xfrm>
              <a:off x="10134600" y="4465208"/>
              <a:ext cx="110836" cy="234943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151;p10"/>
            <p:cNvGrpSpPr/>
            <p:nvPr/>
          </p:nvGrpSpPr>
          <p:grpSpPr>
            <a:xfrm>
              <a:off x="8359545" y="6553200"/>
              <a:ext cx="3375255" cy="1094444"/>
              <a:chOff x="8091729" y="6677956"/>
              <a:chExt cx="3375255" cy="1094444"/>
            </a:xfrm>
          </p:grpSpPr>
          <p:sp>
            <p:nvSpPr>
              <p:cNvPr id="152" name="Google Shape;152;p10"/>
              <p:cNvSpPr txBox="1"/>
              <p:nvPr/>
            </p:nvSpPr>
            <p:spPr>
              <a:xfrm>
                <a:off x="8143510" y="6886003"/>
                <a:ext cx="3323474" cy="886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3150" lIns="146300" spcFirstLastPara="1" rIns="146300" wrap="square" tIns="73150">
                <a:spAutoFit/>
              </a:bodyPr>
              <a:lstStyle/>
              <a:p>
                <a:pPr indent="-195262" lvl="1" marL="652462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		launched Hive,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SQL Support for Hadoop</a:t>
                </a:r>
                <a:endParaRPr/>
              </a:p>
            </p:txBody>
          </p:sp>
          <p:pic>
            <p:nvPicPr>
              <p:cNvPr id="153" name="Google Shape;153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091729" y="6677956"/>
                <a:ext cx="1204088" cy="9260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" name="Google Shape;154;p10"/>
          <p:cNvGrpSpPr/>
          <p:nvPr/>
        </p:nvGrpSpPr>
        <p:grpSpPr>
          <a:xfrm>
            <a:off x="5486036" y="4495800"/>
            <a:ext cx="3971665" cy="1572197"/>
            <a:chOff x="5486036" y="4495800"/>
            <a:chExt cx="3971665" cy="1572197"/>
          </a:xfrm>
        </p:grpSpPr>
        <p:sp>
          <p:nvSpPr>
            <p:cNvPr id="155" name="Google Shape;155;p10"/>
            <p:cNvSpPr/>
            <p:nvPr/>
          </p:nvSpPr>
          <p:spPr>
            <a:xfrm>
              <a:off x="7421880" y="4495800"/>
              <a:ext cx="121920" cy="73939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" name="Google Shape;156;p10"/>
            <p:cNvGrpSpPr/>
            <p:nvPr/>
          </p:nvGrpSpPr>
          <p:grpSpPr>
            <a:xfrm>
              <a:off x="5486036" y="5181600"/>
              <a:ext cx="3971665" cy="886397"/>
              <a:chOff x="5486036" y="5334000"/>
              <a:chExt cx="3971665" cy="886397"/>
            </a:xfrm>
          </p:grpSpPr>
          <p:sp>
            <p:nvSpPr>
              <p:cNvPr id="157" name="Google Shape;157;p10"/>
              <p:cNvSpPr txBox="1"/>
              <p:nvPr/>
            </p:nvSpPr>
            <p:spPr>
              <a:xfrm>
                <a:off x="5486036" y="5334000"/>
                <a:ext cx="3971665" cy="886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3150" lIns="146300" spcFirstLastPara="1" rIns="146300" wrap="square" tIns="731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Development of                  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started as Lucene sub-project</a:t>
                </a:r>
                <a:endParaRPr/>
              </a:p>
            </p:txBody>
          </p:sp>
          <p:pic>
            <p:nvPicPr>
              <p:cNvPr id="158" name="Google Shape;158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696463" y="5387600"/>
                <a:ext cx="1472350" cy="421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9" name="Google Shape;159;p10"/>
          <p:cNvGrpSpPr/>
          <p:nvPr/>
        </p:nvGrpSpPr>
        <p:grpSpPr>
          <a:xfrm>
            <a:off x="1902031" y="4814345"/>
            <a:ext cx="3305766" cy="1040292"/>
            <a:chOff x="1902031" y="4814345"/>
            <a:chExt cx="3305766" cy="1040292"/>
          </a:xfrm>
        </p:grpSpPr>
        <p:sp>
          <p:nvSpPr>
            <p:cNvPr id="160" name="Google Shape;160;p10"/>
            <p:cNvSpPr/>
            <p:nvPr/>
          </p:nvSpPr>
          <p:spPr>
            <a:xfrm>
              <a:off x="2438400" y="4814345"/>
              <a:ext cx="1584960" cy="12491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" name="Google Shape;161;p10"/>
            <p:cNvGrpSpPr/>
            <p:nvPr/>
          </p:nvGrpSpPr>
          <p:grpSpPr>
            <a:xfrm>
              <a:off x="1902031" y="4968240"/>
              <a:ext cx="3305766" cy="886397"/>
              <a:chOff x="1902031" y="4968240"/>
              <a:chExt cx="3305766" cy="886397"/>
            </a:xfrm>
          </p:grpSpPr>
          <p:sp>
            <p:nvSpPr>
              <p:cNvPr id="162" name="Google Shape;162;p10"/>
              <p:cNvSpPr txBox="1"/>
              <p:nvPr/>
            </p:nvSpPr>
            <p:spPr>
              <a:xfrm>
                <a:off x="1903046" y="4968240"/>
                <a:ext cx="3304751" cy="886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3150" lIns="146300" spcFirstLastPara="1" rIns="146300" wrap="square" tIns="731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published GFS &amp;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MapReduce papers</a:t>
                </a:r>
                <a:endParaRPr/>
              </a:p>
            </p:txBody>
          </p:sp>
          <p:pic>
            <p:nvPicPr>
              <p:cNvPr id="163" name="Google Shape;163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902031" y="5062664"/>
                <a:ext cx="1063592" cy="3484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4" name="Google Shape;164;p10"/>
          <p:cNvSpPr/>
          <p:nvPr/>
        </p:nvSpPr>
        <p:spPr>
          <a:xfrm>
            <a:off x="48768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207264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524256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682752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2006</a:t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999744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2008</a:t>
            </a:r>
            <a:endParaRPr/>
          </a:p>
        </p:txBody>
      </p:sp>
      <p:grpSp>
        <p:nvGrpSpPr>
          <p:cNvPr id="169" name="Google Shape;169;p10"/>
          <p:cNvGrpSpPr/>
          <p:nvPr/>
        </p:nvGrpSpPr>
        <p:grpSpPr>
          <a:xfrm>
            <a:off x="372384" y="2618803"/>
            <a:ext cx="3154710" cy="1124695"/>
            <a:chOff x="372384" y="2618803"/>
            <a:chExt cx="3154710" cy="1124695"/>
          </a:xfrm>
        </p:grpSpPr>
        <p:sp>
          <p:nvSpPr>
            <p:cNvPr id="170" name="Google Shape;170;p10"/>
            <p:cNvSpPr/>
            <p:nvPr/>
          </p:nvSpPr>
          <p:spPr>
            <a:xfrm>
              <a:off x="487680" y="3632662"/>
              <a:ext cx="2926080" cy="11083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0"/>
            <p:cNvGrpSpPr/>
            <p:nvPr/>
          </p:nvGrpSpPr>
          <p:grpSpPr>
            <a:xfrm>
              <a:off x="372384" y="2618803"/>
              <a:ext cx="3154710" cy="886397"/>
              <a:chOff x="372384" y="2618803"/>
              <a:chExt cx="3154710" cy="886397"/>
            </a:xfrm>
          </p:grpSpPr>
          <p:sp>
            <p:nvSpPr>
              <p:cNvPr id="172" name="Google Shape;172;p10"/>
              <p:cNvSpPr txBox="1"/>
              <p:nvPr/>
            </p:nvSpPr>
            <p:spPr>
              <a:xfrm>
                <a:off x="372384" y="2618803"/>
                <a:ext cx="3154710" cy="886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3150" lIns="146300" spcFirstLastPara="1" rIns="146300" wrap="square" tIns="731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Doug Cutting started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working on         </a:t>
                </a:r>
                <a:endParaRPr/>
              </a:p>
            </p:txBody>
          </p:sp>
          <p:pic>
            <p:nvPicPr>
              <p:cNvPr id="173" name="Google Shape;173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334710" y="3036926"/>
                <a:ext cx="1018090" cy="3779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" name="Google Shape;174;p10"/>
          <p:cNvGrpSpPr/>
          <p:nvPr/>
        </p:nvGrpSpPr>
        <p:grpSpPr>
          <a:xfrm>
            <a:off x="2945069" y="1411272"/>
            <a:ext cx="2849498" cy="2627328"/>
            <a:chOff x="2945069" y="1411272"/>
            <a:chExt cx="2849498" cy="2627328"/>
          </a:xfrm>
        </p:grpSpPr>
        <p:sp>
          <p:nvSpPr>
            <p:cNvPr id="175" name="Google Shape;175;p10"/>
            <p:cNvSpPr/>
            <p:nvPr/>
          </p:nvSpPr>
          <p:spPr>
            <a:xfrm>
              <a:off x="4277780" y="2597727"/>
              <a:ext cx="100760" cy="1440873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10"/>
            <p:cNvGrpSpPr/>
            <p:nvPr/>
          </p:nvGrpSpPr>
          <p:grpSpPr>
            <a:xfrm>
              <a:off x="2945069" y="1411272"/>
              <a:ext cx="2849498" cy="1255728"/>
              <a:chOff x="2945069" y="1411272"/>
              <a:chExt cx="2849498" cy="1255728"/>
            </a:xfrm>
          </p:grpSpPr>
          <p:sp>
            <p:nvSpPr>
              <p:cNvPr id="177" name="Google Shape;177;p10"/>
              <p:cNvSpPr txBox="1"/>
              <p:nvPr/>
            </p:nvSpPr>
            <p:spPr>
              <a:xfrm>
                <a:off x="2945069" y="1411272"/>
                <a:ext cx="2849498" cy="1255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3150" lIns="146300" spcFirstLastPara="1" rIns="146300" wrap="square" tIns="731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Doug Cutting added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DFS &amp; MapReduce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          </a:t>
                </a:r>
                <a:endParaRPr/>
              </a:p>
            </p:txBody>
          </p:sp>
          <p:pic>
            <p:nvPicPr>
              <p:cNvPr id="178" name="Google Shape;178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47468" y="2193910"/>
                <a:ext cx="1018090" cy="3779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9" name="Google Shape;179;p10"/>
          <p:cNvGrpSpPr/>
          <p:nvPr/>
        </p:nvGrpSpPr>
        <p:grpSpPr>
          <a:xfrm>
            <a:off x="6392279" y="2438400"/>
            <a:ext cx="4080727" cy="1554480"/>
            <a:chOff x="6392279" y="2438400"/>
            <a:chExt cx="4080727" cy="1554480"/>
          </a:xfrm>
        </p:grpSpPr>
        <p:sp>
          <p:nvSpPr>
            <p:cNvPr id="180" name="Google Shape;180;p10"/>
            <p:cNvSpPr/>
            <p:nvPr/>
          </p:nvSpPr>
          <p:spPr>
            <a:xfrm>
              <a:off x="9022081" y="3627120"/>
              <a:ext cx="73150" cy="36576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10"/>
            <p:cNvGrpSpPr/>
            <p:nvPr/>
          </p:nvGrpSpPr>
          <p:grpSpPr>
            <a:xfrm>
              <a:off x="6392279" y="2438400"/>
              <a:ext cx="4080727" cy="1255728"/>
              <a:chOff x="6392279" y="2438400"/>
              <a:chExt cx="4080727" cy="1255728"/>
            </a:xfrm>
          </p:grpSpPr>
          <p:sp>
            <p:nvSpPr>
              <p:cNvPr id="182" name="Google Shape;182;p10"/>
              <p:cNvSpPr txBox="1"/>
              <p:nvPr/>
            </p:nvSpPr>
            <p:spPr>
              <a:xfrm>
                <a:off x="7630368" y="2438400"/>
                <a:ext cx="2842638" cy="1255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3150" lIns="146300" spcFirstLastPara="1" rIns="146300" wrap="square" tIns="731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converted 4TB of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image archives over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 EC2 instances</a:t>
                </a:r>
                <a:endParaRPr/>
              </a:p>
            </p:txBody>
          </p:sp>
          <p:pic>
            <p:nvPicPr>
              <p:cNvPr descr="Image result for ny times logo" id="183" name="Google Shape;183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92279" y="2636172"/>
                <a:ext cx="1353592" cy="9074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" name="Google Shape;184;p10"/>
          <p:cNvGrpSpPr/>
          <p:nvPr/>
        </p:nvGrpSpPr>
        <p:grpSpPr>
          <a:xfrm>
            <a:off x="11211100" y="2711628"/>
            <a:ext cx="2270493" cy="1292225"/>
            <a:chOff x="11211100" y="2711628"/>
            <a:chExt cx="2270493" cy="1292225"/>
          </a:xfrm>
        </p:grpSpPr>
        <p:sp>
          <p:nvSpPr>
            <p:cNvPr id="185" name="Google Shape;185;p10"/>
            <p:cNvSpPr txBox="1"/>
            <p:nvPr/>
          </p:nvSpPr>
          <p:spPr>
            <a:xfrm>
              <a:off x="11211100" y="2711628"/>
              <a:ext cx="2270493" cy="88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3150" lIns="146300" spcFirstLastPara="1" rIns="146300" wrap="square" tIns="731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Doug Cutting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joined Cloudera</a:t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2191393" y="3561283"/>
              <a:ext cx="80465" cy="44257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150" lIns="146300" spcFirstLastPara="1" rIns="146300" wrap="square" tIns="73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0"/>
          <p:cNvSpPr/>
          <p:nvPr/>
        </p:nvSpPr>
        <p:spPr>
          <a:xfrm>
            <a:off x="1158240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365760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2004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 sz="5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Hadoop History</a:t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8412480" y="3992880"/>
            <a:ext cx="134112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2007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nish_Training_Data\Images\tech-logo\Hadoop\hdfs1.jpg"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715" y="4865732"/>
            <a:ext cx="3358677" cy="33586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nfospace.ischool.syr.edu/files/2014/12/952fc26af9244c575b2ce416ed3f7d69.png" id="196" name="Google Shape;19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2590800"/>
            <a:ext cx="4250826" cy="206243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Hadoop Components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730611" y="1600200"/>
            <a:ext cx="1301677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Hadoop consists of three key parts</a:t>
            </a:r>
            <a:endParaRPr/>
          </a:p>
        </p:txBody>
      </p:sp>
      <p:pic>
        <p:nvPicPr>
          <p:cNvPr descr="D:\Anish_Training_Data\Images\tech-logo\Hadoop\Integrations-hadoopyarn-340x216.png" id="199" name="Google Shape;19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6805" y="5429093"/>
            <a:ext cx="3568595" cy="2267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nish_Training_Data\Images\tech-logo\Hadoop\hive_logo_medium.jpg" id="200" name="Google Shape;20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1770" y="5995386"/>
            <a:ext cx="3694545" cy="11314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1"/>
          <p:cNvCxnSpPr/>
          <p:nvPr/>
        </p:nvCxnSpPr>
        <p:spPr>
          <a:xfrm flipH="1" rot="10800000">
            <a:off x="3276600" y="4267200"/>
            <a:ext cx="4030413" cy="190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1"/>
          <p:cNvCxnSpPr/>
          <p:nvPr/>
        </p:nvCxnSpPr>
        <p:spPr>
          <a:xfrm rot="10800000">
            <a:off x="7307013" y="4267200"/>
            <a:ext cx="160587" cy="190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1"/>
          <p:cNvCxnSpPr/>
          <p:nvPr/>
        </p:nvCxnSpPr>
        <p:spPr>
          <a:xfrm rot="10800000">
            <a:off x="7307014" y="4267200"/>
            <a:ext cx="4275386" cy="190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/>
          <p:nvPr/>
        </p:nvSpPr>
        <p:spPr>
          <a:xfrm>
            <a:off x="2438401" y="3562351"/>
            <a:ext cx="25146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Node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9677401" y="3581401"/>
            <a:ext cx="25146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Node</a:t>
            </a:r>
            <a:endParaRPr/>
          </a:p>
        </p:txBody>
      </p:sp>
      <p:grpSp>
        <p:nvGrpSpPr>
          <p:cNvPr id="210" name="Google Shape;210;p12"/>
          <p:cNvGrpSpPr/>
          <p:nvPr/>
        </p:nvGrpSpPr>
        <p:grpSpPr>
          <a:xfrm>
            <a:off x="3695701" y="2368551"/>
            <a:ext cx="7239000" cy="1213000"/>
            <a:chOff x="3619499" y="2311400"/>
            <a:chExt cx="7239000" cy="1213000"/>
          </a:xfrm>
        </p:grpSpPr>
        <p:cxnSp>
          <p:nvCxnSpPr>
            <p:cNvPr id="211" name="Google Shape;211;p12"/>
            <p:cNvCxnSpPr>
              <a:stCxn id="208" idx="0"/>
              <a:endCxn id="209" idx="0"/>
            </p:cNvCxnSpPr>
            <p:nvPr/>
          </p:nvCxnSpPr>
          <p:spPr>
            <a:xfrm flipH="1" rot="-5400000">
              <a:off x="7229399" y="-104700"/>
              <a:ext cx="19200" cy="7239000"/>
            </a:xfrm>
            <a:prstGeom prst="bentConnector3">
              <a:avLst>
                <a:gd fmla="val -3700005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12" name="Google Shape;212;p12"/>
            <p:cNvCxnSpPr/>
            <p:nvPr/>
          </p:nvCxnSpPr>
          <p:spPr>
            <a:xfrm rot="10800000">
              <a:off x="7219950" y="2311400"/>
              <a:ext cx="0" cy="5334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pic>
        <p:nvPicPr>
          <p:cNvPr descr="E:\Images\Servers\Home-Server-icon.png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785" y="4294771"/>
            <a:ext cx="2011832" cy="274631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Hadoop Nodes</a:t>
            </a:r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9891352" y="4419601"/>
            <a:ext cx="2134393" cy="2493818"/>
            <a:chOff x="5729368" y="3505200"/>
            <a:chExt cx="2347832" cy="2743200"/>
          </a:xfrm>
        </p:grpSpPr>
        <p:pic>
          <p:nvPicPr>
            <p:cNvPr descr="E:\Images\Servers\Home-Server-icon.png" id="216" name="Google Shape;21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29368" y="3505200"/>
              <a:ext cx="2043032" cy="24384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pic>
        <p:pic>
          <p:nvPicPr>
            <p:cNvPr descr="E:\Images\Servers\Home-Server-icon.png" id="217" name="Google Shape;21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81768" y="3657600"/>
              <a:ext cx="2043032" cy="24384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pic>
        <p:pic>
          <p:nvPicPr>
            <p:cNvPr descr="E:\Images\Servers\Home-Server-icon.png" id="218" name="Google Shape;21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4168" y="3810000"/>
              <a:ext cx="2043032" cy="24384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pic>
      </p:grpSp>
      <p:sp>
        <p:nvSpPr>
          <p:cNvPr id="219" name="Google Shape;219;p12"/>
          <p:cNvSpPr/>
          <p:nvPr/>
        </p:nvSpPr>
        <p:spPr>
          <a:xfrm>
            <a:off x="6057902" y="1537035"/>
            <a:ext cx="2514600" cy="83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3429000" y="4881563"/>
            <a:ext cx="7696200" cy="95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1295400" y="3562351"/>
            <a:ext cx="25146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Node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10744200" y="3581401"/>
            <a:ext cx="25146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 Node</a:t>
            </a: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2552700" y="2320426"/>
            <a:ext cx="9448800" cy="1261125"/>
            <a:chOff x="2476498" y="2263275"/>
            <a:chExt cx="9448800" cy="1261125"/>
          </a:xfrm>
        </p:grpSpPr>
        <p:cxnSp>
          <p:nvCxnSpPr>
            <p:cNvPr id="228" name="Google Shape;228;p13"/>
            <p:cNvCxnSpPr>
              <a:stCxn id="225" idx="0"/>
              <a:endCxn id="226" idx="0"/>
            </p:cNvCxnSpPr>
            <p:nvPr/>
          </p:nvCxnSpPr>
          <p:spPr>
            <a:xfrm flipH="1" rot="-5400000">
              <a:off x="7191298" y="-1209600"/>
              <a:ext cx="19200" cy="9448800"/>
            </a:xfrm>
            <a:prstGeom prst="bentConnector3">
              <a:avLst>
                <a:gd fmla="val -4026320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229" name="Google Shape;229;p13"/>
            <p:cNvCxnSpPr/>
            <p:nvPr/>
          </p:nvCxnSpPr>
          <p:spPr>
            <a:xfrm rot="10800000">
              <a:off x="7219950" y="2263275"/>
              <a:ext cx="0" cy="498974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230" name="Google Shape;230;p13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Hadoop Daemons</a:t>
            </a:r>
            <a:endParaRPr/>
          </a:p>
        </p:txBody>
      </p:sp>
      <p:pic>
        <p:nvPicPr>
          <p:cNvPr descr="D:\Anish_Training_Data\Images\tech-logo\Hadoop\Integrations-hadoopyarn-340x216.png" id="231" name="Google Shape;231;p13"/>
          <p:cNvPicPr preferRelativeResize="0"/>
          <p:nvPr/>
        </p:nvPicPr>
        <p:blipFill rotWithShape="1">
          <a:blip r:embed="rId3">
            <a:alphaModFix/>
          </a:blip>
          <a:srcRect b="24396" l="0" r="0" t="19683"/>
          <a:stretch/>
        </p:blipFill>
        <p:spPr>
          <a:xfrm>
            <a:off x="6097387" y="4938725"/>
            <a:ext cx="2359433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/>
          <p:nvPr/>
        </p:nvSpPr>
        <p:spPr>
          <a:xfrm>
            <a:off x="3810000" y="5072063"/>
            <a:ext cx="1676400" cy="6096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Manager</a:t>
            </a:r>
            <a:endParaRPr/>
          </a:p>
        </p:txBody>
      </p:sp>
      <p:cxnSp>
        <p:nvCxnSpPr>
          <p:cNvPr id="233" name="Google Shape;233;p13"/>
          <p:cNvCxnSpPr>
            <a:stCxn id="225" idx="2"/>
            <a:endCxn id="232" idx="1"/>
          </p:cNvCxnSpPr>
          <p:nvPr/>
        </p:nvCxnSpPr>
        <p:spPr>
          <a:xfrm flipH="1" rot="-5400000">
            <a:off x="2693250" y="4260001"/>
            <a:ext cx="976200" cy="1257300"/>
          </a:xfrm>
          <a:prstGeom prst="bentConnector2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4" name="Google Shape;234;p13"/>
          <p:cNvSpPr/>
          <p:nvPr/>
        </p:nvSpPr>
        <p:spPr>
          <a:xfrm>
            <a:off x="3810000" y="6225842"/>
            <a:ext cx="1676400" cy="6096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3"/>
          <p:cNvCxnSpPr>
            <a:stCxn id="225" idx="2"/>
            <a:endCxn id="234" idx="1"/>
          </p:cNvCxnSpPr>
          <p:nvPr/>
        </p:nvCxnSpPr>
        <p:spPr>
          <a:xfrm flipH="1" rot="-5400000">
            <a:off x="2116350" y="4836901"/>
            <a:ext cx="2130000" cy="1257300"/>
          </a:xfrm>
          <a:prstGeom prst="bentConnector2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6" name="Google Shape;236;p13"/>
          <p:cNvSpPr/>
          <p:nvPr/>
        </p:nvSpPr>
        <p:spPr>
          <a:xfrm>
            <a:off x="9067800" y="5072063"/>
            <a:ext cx="1676400" cy="6096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cxnSp>
        <p:nvCxnSpPr>
          <p:cNvPr id="237" name="Google Shape;237;p13"/>
          <p:cNvCxnSpPr>
            <a:stCxn id="226" idx="2"/>
            <a:endCxn id="236" idx="3"/>
          </p:cNvCxnSpPr>
          <p:nvPr/>
        </p:nvCxnSpPr>
        <p:spPr>
          <a:xfrm rot="5400000">
            <a:off x="10894200" y="4269601"/>
            <a:ext cx="957300" cy="1257300"/>
          </a:xfrm>
          <a:prstGeom prst="bentConnector2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8" name="Google Shape;238;p13"/>
          <p:cNvSpPr/>
          <p:nvPr/>
        </p:nvSpPr>
        <p:spPr>
          <a:xfrm>
            <a:off x="9067800" y="6225842"/>
            <a:ext cx="1676400" cy="6096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DataNode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3"/>
          <p:cNvCxnSpPr>
            <a:stCxn id="226" idx="2"/>
            <a:endCxn id="238" idx="3"/>
          </p:cNvCxnSpPr>
          <p:nvPr/>
        </p:nvCxnSpPr>
        <p:spPr>
          <a:xfrm rot="5400000">
            <a:off x="10317300" y="4846501"/>
            <a:ext cx="2111100" cy="1257300"/>
          </a:xfrm>
          <a:prstGeom prst="bentConnector2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0" name="Google Shape;240;p13"/>
          <p:cNvSpPr/>
          <p:nvPr/>
        </p:nvSpPr>
        <p:spPr>
          <a:xfrm>
            <a:off x="6051884" y="1524000"/>
            <a:ext cx="2514600" cy="838200"/>
          </a:xfrm>
          <a:prstGeom prst="roundRect">
            <a:avLst>
              <a:gd fmla="val 22409" name="adj"/>
            </a:avLst>
          </a:prstGeom>
          <a:solidFill>
            <a:schemeClr val="accent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  <a:reflection blurRad="0" dir="0" dist="0" endA="300" endPos="35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3429000" y="6057900"/>
            <a:ext cx="7696200" cy="95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Anish_Training_Data\Images\tech-logo\Hadoop\hdfs1.jpg" id="242" name="Google Shape;242;p13"/>
          <p:cNvPicPr preferRelativeResize="0"/>
          <p:nvPr/>
        </p:nvPicPr>
        <p:blipFill rotWithShape="1">
          <a:blip r:embed="rId4">
            <a:alphaModFix/>
          </a:blip>
          <a:srcRect b="30832" l="0" r="0" t="31421"/>
          <a:stretch/>
        </p:blipFill>
        <p:spPr>
          <a:xfrm>
            <a:off x="6097375" y="6085350"/>
            <a:ext cx="2359450" cy="89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>
            <a:off x="5410200" y="1524001"/>
            <a:ext cx="8153400" cy="5715000"/>
          </a:xfrm>
          <a:prstGeom prst="rect">
            <a:avLst/>
          </a:prstGeom>
          <a:noFill/>
          <a:ln cap="flat" cmpd="sng" w="19050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8124645" y="1638301"/>
            <a:ext cx="5286555" cy="5486400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Images\Servers\hpmediasmartserver1.png"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199" y="1703388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3988" y="1703388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9" y="1703388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2" name="Google Shape;2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399" y="1703388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0388" y="2819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4" name="Google Shape;2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188" y="2819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99" y="2819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9" y="2819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7" name="Google Shape;2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99" y="3962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188" y="3962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99" y="3962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9" y="3962401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99" y="5768977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188" y="5768977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63" name="Google Shape;2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99" y="5768977"/>
            <a:ext cx="1095555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pmediasmartserver1.png" id="264" name="Google Shape;2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9" y="5768977"/>
            <a:ext cx="1095555" cy="1039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14"/>
          <p:cNvGrpSpPr/>
          <p:nvPr/>
        </p:nvGrpSpPr>
        <p:grpSpPr>
          <a:xfrm>
            <a:off x="9753600" y="5056188"/>
            <a:ext cx="76200" cy="663576"/>
            <a:chOff x="10439400" y="5056188"/>
            <a:chExt cx="76200" cy="663576"/>
          </a:xfrm>
        </p:grpSpPr>
        <p:sp>
          <p:nvSpPr>
            <p:cNvPr id="266" name="Google Shape;266;p14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11353800" y="4545012"/>
            <a:ext cx="838200" cy="103189"/>
            <a:chOff x="12115800" y="4441824"/>
            <a:chExt cx="838200" cy="103188"/>
          </a:xfrm>
        </p:grpSpPr>
        <p:sp>
          <p:nvSpPr>
            <p:cNvPr id="271" name="Google Shape;271;p14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4"/>
          <p:cNvSpPr/>
          <p:nvPr/>
        </p:nvSpPr>
        <p:spPr>
          <a:xfrm>
            <a:off x="8277044" y="2209800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9343844" y="2209800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10439399" y="2209800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12315644" y="2209800"/>
            <a:ext cx="790755" cy="279002"/>
          </a:xfrm>
          <a:prstGeom prst="flowChartTermina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9372599" y="3302398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8305799" y="3302398"/>
            <a:ext cx="790755" cy="279002"/>
          </a:xfrm>
          <a:prstGeom prst="flowChartTermina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372599" y="4445398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372599" y="6248400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353244" y="4445398"/>
            <a:ext cx="790755" cy="279002"/>
          </a:xfrm>
          <a:prstGeom prst="flowChartTermina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353244" y="6248400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0410644" y="3302398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10410644" y="4445398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10410644" y="6248400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2315644" y="3302398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12315644" y="4445398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12315644" y="6248400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5638800" y="3162301"/>
            <a:ext cx="2347832" cy="2743200"/>
            <a:chOff x="5729368" y="3505200"/>
            <a:chExt cx="2347832" cy="2743200"/>
          </a:xfrm>
        </p:grpSpPr>
        <p:pic>
          <p:nvPicPr>
            <p:cNvPr descr="E:\Images\Servers\Home-Server-icon.png" id="294" name="Google Shape;29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29368" y="3505200"/>
              <a:ext cx="2043032" cy="24384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pic>
        <p:pic>
          <p:nvPicPr>
            <p:cNvPr descr="E:\Images\Servers\Home-Server-icon.png" id="295" name="Google Shape;29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81768" y="3657600"/>
              <a:ext cx="2043032" cy="24384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pic>
        <p:pic>
          <p:nvPicPr>
            <p:cNvPr descr="E:\Images\Servers\Home-Server-icon.png" id="296" name="Google Shape;29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34168" y="3810000"/>
              <a:ext cx="2043032" cy="24384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pic>
      </p:grpSp>
      <p:sp>
        <p:nvSpPr>
          <p:cNvPr id="297" name="Google Shape;297;p14"/>
          <p:cNvSpPr/>
          <p:nvPr/>
        </p:nvSpPr>
        <p:spPr>
          <a:xfrm>
            <a:off x="2667001" y="4191000"/>
            <a:ext cx="1447800" cy="811213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</p:txBody>
      </p:sp>
      <p:grpSp>
        <p:nvGrpSpPr>
          <p:cNvPr id="298" name="Google Shape;298;p14"/>
          <p:cNvGrpSpPr/>
          <p:nvPr/>
        </p:nvGrpSpPr>
        <p:grpSpPr>
          <a:xfrm>
            <a:off x="11353800" y="6324601"/>
            <a:ext cx="838200" cy="103189"/>
            <a:chOff x="12115800" y="4441824"/>
            <a:chExt cx="838200" cy="103188"/>
          </a:xfrm>
        </p:grpSpPr>
        <p:sp>
          <p:nvSpPr>
            <p:cNvPr id="299" name="Google Shape;299;p14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11353800" y="3402012"/>
            <a:ext cx="838200" cy="103189"/>
            <a:chOff x="12115800" y="4441824"/>
            <a:chExt cx="838200" cy="103188"/>
          </a:xfrm>
        </p:grpSpPr>
        <p:sp>
          <p:nvSpPr>
            <p:cNvPr id="306" name="Google Shape;306;p14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11353800" y="2286001"/>
            <a:ext cx="838200" cy="103189"/>
            <a:chOff x="12115800" y="4441824"/>
            <a:chExt cx="838200" cy="103188"/>
          </a:xfrm>
        </p:grpSpPr>
        <p:sp>
          <p:nvSpPr>
            <p:cNvPr id="313" name="Google Shape;313;p14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4"/>
          <p:cNvGrpSpPr/>
          <p:nvPr/>
        </p:nvGrpSpPr>
        <p:grpSpPr>
          <a:xfrm>
            <a:off x="8686800" y="5051425"/>
            <a:ext cx="76200" cy="663576"/>
            <a:chOff x="10439400" y="5056188"/>
            <a:chExt cx="76200" cy="663576"/>
          </a:xfrm>
        </p:grpSpPr>
        <p:sp>
          <p:nvSpPr>
            <p:cNvPr id="320" name="Google Shape;320;p14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10744200" y="5051425"/>
            <a:ext cx="76200" cy="663576"/>
            <a:chOff x="10439400" y="5056188"/>
            <a:chExt cx="76200" cy="663576"/>
          </a:xfrm>
        </p:grpSpPr>
        <p:sp>
          <p:nvSpPr>
            <p:cNvPr id="325" name="Google Shape;325;p14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4"/>
          <p:cNvGrpSpPr/>
          <p:nvPr/>
        </p:nvGrpSpPr>
        <p:grpSpPr>
          <a:xfrm>
            <a:off x="12649200" y="5051425"/>
            <a:ext cx="76200" cy="663576"/>
            <a:chOff x="10439400" y="5056188"/>
            <a:chExt cx="76200" cy="663576"/>
          </a:xfrm>
        </p:grpSpPr>
        <p:sp>
          <p:nvSpPr>
            <p:cNvPr id="330" name="Google Shape;330;p14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4"/>
          <p:cNvSpPr/>
          <p:nvPr/>
        </p:nvSpPr>
        <p:spPr>
          <a:xfrm>
            <a:off x="6028020" y="5810877"/>
            <a:ext cx="15971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rPr>
              <a:t>MASTER(S)</a:t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>
            <a:off x="10180834" y="6705601"/>
            <a:ext cx="17063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rPr>
              <a:t>100 SLAVES</a:t>
            </a:r>
            <a:endParaRPr/>
          </a:p>
        </p:txBody>
      </p:sp>
      <p:grpSp>
        <p:nvGrpSpPr>
          <p:cNvPr id="336" name="Google Shape;336;p14"/>
          <p:cNvGrpSpPr/>
          <p:nvPr/>
        </p:nvGrpSpPr>
        <p:grpSpPr>
          <a:xfrm>
            <a:off x="277264" y="3272325"/>
            <a:ext cx="2442675" cy="2823675"/>
            <a:chOff x="277263" y="3272325"/>
            <a:chExt cx="2442675" cy="2823674"/>
          </a:xfrm>
        </p:grpSpPr>
        <p:sp>
          <p:nvSpPr>
            <p:cNvPr id="337" name="Google Shape;337;p14"/>
            <p:cNvSpPr/>
            <p:nvPr/>
          </p:nvSpPr>
          <p:spPr>
            <a:xfrm>
              <a:off x="1071239" y="5634334"/>
              <a:ext cx="8547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6F91C8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/>
            </a:p>
          </p:txBody>
        </p:sp>
        <p:pic>
          <p:nvPicPr>
            <p:cNvPr descr="D:\Anish_Training_Data\Images\students images\admin_icon.png" id="338" name="Google Shape;33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7263" y="3272325"/>
              <a:ext cx="2442675" cy="2442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4"/>
          <p:cNvSpPr/>
          <p:nvPr/>
        </p:nvSpPr>
        <p:spPr>
          <a:xfrm>
            <a:off x="8277044" y="1877704"/>
            <a:ext cx="790755" cy="279002"/>
          </a:xfrm>
          <a:prstGeom prst="flowChartTermina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0" name="Google Shape;340;p14"/>
          <p:cNvSpPr/>
          <p:nvPr/>
        </p:nvSpPr>
        <p:spPr>
          <a:xfrm>
            <a:off x="9343844" y="1877704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1" name="Google Shape;341;p14"/>
          <p:cNvSpPr/>
          <p:nvPr/>
        </p:nvSpPr>
        <p:spPr>
          <a:xfrm>
            <a:off x="10439399" y="1877704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12315644" y="1877704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9372599" y="2970302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8305799" y="2970302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9372599" y="4113302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9372599" y="5916304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7" name="Google Shape;347;p14"/>
          <p:cNvSpPr/>
          <p:nvPr/>
        </p:nvSpPr>
        <p:spPr>
          <a:xfrm>
            <a:off x="8353244" y="4113302"/>
            <a:ext cx="790755" cy="279002"/>
          </a:xfrm>
          <a:prstGeom prst="flowChartTerminator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8353244" y="5916304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>
            <a:off x="10410644" y="2970302"/>
            <a:ext cx="790755" cy="279002"/>
          </a:xfrm>
          <a:prstGeom prst="flowChartTermina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50" name="Google Shape;350;p14"/>
          <p:cNvSpPr/>
          <p:nvPr/>
        </p:nvSpPr>
        <p:spPr>
          <a:xfrm>
            <a:off x="10410644" y="4113302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10410644" y="5916304"/>
            <a:ext cx="790755" cy="279002"/>
          </a:xfrm>
          <a:prstGeom prst="flowChartTermina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12315644" y="2970302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12315644" y="4113302"/>
            <a:ext cx="790755" cy="279002"/>
          </a:xfrm>
          <a:prstGeom prst="flowChartTerminator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12315644" y="5916304"/>
            <a:ext cx="790755" cy="279002"/>
          </a:xfrm>
          <a:prstGeom prst="flowChartTerminator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Work</a:t>
            </a:r>
            <a:endParaRPr/>
          </a:p>
        </p:txBody>
      </p:sp>
      <p:sp>
        <p:nvSpPr>
          <p:cNvPr id="355" name="Google Shape;355;p14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Basic Hadoop Architecture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/>
          <p:nvPr/>
        </p:nvSpPr>
        <p:spPr>
          <a:xfrm>
            <a:off x="9753600" y="2320438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6DAF99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2139462" y="5638800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397757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6629400" y="1447800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538CD5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Distributed Processing</a:t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9372600" y="5825638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Availability</a:t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908538" y="3419475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3346938" y="1558438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938953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5791200" y="5943600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7F63A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11353800" y="4038600"/>
            <a:ext cx="2560320" cy="12801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31859B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/>
          </a:p>
        </p:txBody>
      </p:sp>
      <p:pic>
        <p:nvPicPr>
          <p:cNvPr descr="E:\Images\elephant_sq - Copy.png" id="368" name="Google Shape;3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81" y="2946042"/>
            <a:ext cx="3433626" cy="294642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Hadoop Characteristics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Open Source</a:t>
            </a:r>
            <a:endParaRPr/>
          </a:p>
        </p:txBody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31520" y="2057400"/>
            <a:ext cx="7040880" cy="4080509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Source code is freely available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Can be redistributed 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Can be modified</a:t>
            </a:r>
            <a:endParaRPr/>
          </a:p>
          <a:p>
            <a:pPr indent="-477519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376" name="Google Shape;376;p16"/>
          <p:cNvSpPr/>
          <p:nvPr/>
        </p:nvSpPr>
        <p:spPr>
          <a:xfrm>
            <a:off x="8610600" y="2286000"/>
            <a:ext cx="1737360" cy="1463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/>
          </a:p>
        </p:txBody>
      </p:sp>
      <p:sp>
        <p:nvSpPr>
          <p:cNvPr id="377" name="Google Shape;377;p16"/>
          <p:cNvSpPr/>
          <p:nvPr/>
        </p:nvSpPr>
        <p:spPr>
          <a:xfrm>
            <a:off x="11826240" y="4042209"/>
            <a:ext cx="1737360" cy="1463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Affordable</a:t>
            </a: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10951945" y="5798419"/>
            <a:ext cx="1737360" cy="1463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10919861" y="2286000"/>
            <a:ext cx="1737360" cy="1463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Transparent</a:t>
            </a: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7741920" y="4049428"/>
            <a:ext cx="1737360" cy="1463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Inter-operable</a:t>
            </a:r>
            <a:endParaRPr/>
          </a:p>
        </p:txBody>
      </p:sp>
      <p:sp>
        <p:nvSpPr>
          <p:cNvPr id="381" name="Google Shape;381;p16"/>
          <p:cNvSpPr/>
          <p:nvPr/>
        </p:nvSpPr>
        <p:spPr>
          <a:xfrm>
            <a:off x="8626642" y="5798419"/>
            <a:ext cx="1737360" cy="1463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vendor lock</a:t>
            </a:r>
            <a:endParaRPr/>
          </a:p>
        </p:txBody>
      </p:sp>
      <p:sp>
        <p:nvSpPr>
          <p:cNvPr id="382" name="Google Shape;382;p16"/>
          <p:cNvSpPr/>
          <p:nvPr/>
        </p:nvSpPr>
        <p:spPr>
          <a:xfrm>
            <a:off x="9911275" y="4173563"/>
            <a:ext cx="14829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Distributed Processing</a:t>
            </a:r>
            <a:endParaRPr/>
          </a:p>
        </p:txBody>
      </p:sp>
      <p:sp>
        <p:nvSpPr>
          <p:cNvPr id="389" name="Google Shape;389;p17"/>
          <p:cNvSpPr txBox="1"/>
          <p:nvPr>
            <p:ph idx="1" type="body"/>
          </p:nvPr>
        </p:nvSpPr>
        <p:spPr>
          <a:xfrm>
            <a:off x="731520" y="2015491"/>
            <a:ext cx="7574280" cy="4080509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Data is processed distributedly on cluster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Multiple nodes in the cluster process data independently</a:t>
            </a:r>
            <a:endParaRPr/>
          </a:p>
        </p:txBody>
      </p:sp>
      <p:pic>
        <p:nvPicPr>
          <p:cNvPr descr="Image result for png laptop" id="390" name="Google Shape;3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596191" y="4038600"/>
            <a:ext cx="1993490" cy="140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17"/>
          <p:cNvCxnSpPr/>
          <p:nvPr/>
        </p:nvCxnSpPr>
        <p:spPr>
          <a:xfrm>
            <a:off x="10810381" y="5114300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2" name="Google Shape;392;p17"/>
          <p:cNvCxnSpPr/>
          <p:nvPr/>
        </p:nvCxnSpPr>
        <p:spPr>
          <a:xfrm>
            <a:off x="9070071" y="5101466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3" name="Google Shape;393;p17"/>
          <p:cNvCxnSpPr/>
          <p:nvPr/>
        </p:nvCxnSpPr>
        <p:spPr>
          <a:xfrm flipH="1" rot="10800000">
            <a:off x="10898871" y="355348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4" name="Google Shape;394;p17"/>
          <p:cNvCxnSpPr/>
          <p:nvPr/>
        </p:nvCxnSpPr>
        <p:spPr>
          <a:xfrm rot="10800000">
            <a:off x="9596191" y="3553480"/>
            <a:ext cx="130268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5" name="Google Shape;395;p17"/>
          <p:cNvCxnSpPr/>
          <p:nvPr/>
        </p:nvCxnSpPr>
        <p:spPr>
          <a:xfrm flipH="1">
            <a:off x="9748591" y="5114300"/>
            <a:ext cx="1150280" cy="14084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6" name="Google Shape;396;p17"/>
          <p:cNvCxnSpPr/>
          <p:nvPr/>
        </p:nvCxnSpPr>
        <p:spPr>
          <a:xfrm>
            <a:off x="10898871" y="511430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Image result for png laptop" id="397" name="Google Shape;3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0483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398" name="Google Shape;3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898871" y="304800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399" name="Google Shape;3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898871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00" name="Google Shape;4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915400" y="307214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01" name="Google Shape;4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915399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02" name="Google Shape;4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8771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03" name="Google Shape;4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153400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04" name="Google Shape;4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7388" y="4175397"/>
            <a:ext cx="625203" cy="62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05" name="Google Shape;4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3827" y="308870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06" name="Google Shape;40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57971" y="4597604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07" name="Google Shape;4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6999" y="608966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08" name="Google Shape;40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96191" y="608966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09" name="Google Shape;40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1723" y="460291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10" name="Google Shape;4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96191" y="3118592"/>
            <a:ext cx="516696" cy="51669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7"/>
          <p:cNvSpPr txBox="1"/>
          <p:nvPr/>
        </p:nvSpPr>
        <p:spPr>
          <a:xfrm>
            <a:off x="9144000" y="5486400"/>
            <a:ext cx="3034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Processing</a:t>
            </a:r>
            <a:endParaRPr/>
          </a:p>
        </p:txBody>
      </p:sp>
      <p:sp>
        <p:nvSpPr>
          <p:cNvPr id="412" name="Google Shape;412;p17"/>
          <p:cNvSpPr txBox="1"/>
          <p:nvPr/>
        </p:nvSpPr>
        <p:spPr>
          <a:xfrm>
            <a:off x="9215095" y="7234535"/>
            <a:ext cx="30398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Processing</a:t>
            </a:r>
            <a:endParaRPr/>
          </a:p>
        </p:txBody>
      </p:sp>
      <p:pic>
        <p:nvPicPr>
          <p:cNvPr descr="Image result for processing gear icon" id="413" name="Google Shape;4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29171" y="4607258"/>
            <a:ext cx="516696" cy="51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Fault Tolerance</a:t>
            </a:r>
            <a:endParaRPr/>
          </a:p>
        </p:txBody>
      </p:sp>
      <p:sp>
        <p:nvSpPr>
          <p:cNvPr id="419" name="Google Shape;419;p18"/>
          <p:cNvSpPr txBox="1"/>
          <p:nvPr>
            <p:ph idx="1" type="body"/>
          </p:nvPr>
        </p:nvSpPr>
        <p:spPr>
          <a:xfrm>
            <a:off x="731520" y="2015491"/>
            <a:ext cx="7726680" cy="4080509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Failure of nodes are recovered automatically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Framework takes care of failure of hardware as well tasks</a:t>
            </a: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8"/>
          <p:cNvCxnSpPr/>
          <p:nvPr/>
        </p:nvCxnSpPr>
        <p:spPr>
          <a:xfrm>
            <a:off x="10810381" y="5114300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2" name="Google Shape;422;p18"/>
          <p:cNvCxnSpPr/>
          <p:nvPr/>
        </p:nvCxnSpPr>
        <p:spPr>
          <a:xfrm>
            <a:off x="9070071" y="5101466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3" name="Google Shape;423;p18"/>
          <p:cNvCxnSpPr/>
          <p:nvPr/>
        </p:nvCxnSpPr>
        <p:spPr>
          <a:xfrm flipH="1" rot="10800000">
            <a:off x="10898871" y="355348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4" name="Google Shape;424;p18"/>
          <p:cNvCxnSpPr/>
          <p:nvPr/>
        </p:nvCxnSpPr>
        <p:spPr>
          <a:xfrm rot="10800000">
            <a:off x="9596191" y="3553480"/>
            <a:ext cx="130268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5" name="Google Shape;425;p18"/>
          <p:cNvCxnSpPr/>
          <p:nvPr/>
        </p:nvCxnSpPr>
        <p:spPr>
          <a:xfrm flipH="1">
            <a:off x="9748591" y="5114300"/>
            <a:ext cx="1150280" cy="14084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6" name="Google Shape;426;p18"/>
          <p:cNvCxnSpPr/>
          <p:nvPr/>
        </p:nvCxnSpPr>
        <p:spPr>
          <a:xfrm>
            <a:off x="10898871" y="511430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Image result for png laptop" id="427" name="Google Shape;4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0483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28" name="Google Shape;4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98871" y="304800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29" name="Google Shape;4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98871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30" name="Google Shape;4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15400" y="307214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31" name="Google Shape;4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15399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32" name="Google Shape;4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8771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33" name="Google Shape;4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153400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34" name="Google Shape;4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83827" y="308870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35" name="Google Shape;4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57971" y="4597604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36" name="Google Shape;4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6999" y="608966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37" name="Google Shape;4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6191" y="608966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38" name="Google Shape;4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1723" y="4602910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cessing gear icon" id="439" name="Google Shape;4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6191" y="3118592"/>
            <a:ext cx="516696" cy="516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o x icon" id="440" name="Google Shape;4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2348" y="2796203"/>
            <a:ext cx="1101690" cy="110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Reliability</a:t>
            </a:r>
            <a:endParaRPr/>
          </a:p>
        </p:txBody>
      </p:sp>
      <p:sp>
        <p:nvSpPr>
          <p:cNvPr id="446" name="Google Shape;446;p19"/>
          <p:cNvSpPr txBox="1"/>
          <p:nvPr>
            <p:ph idx="1" type="body"/>
          </p:nvPr>
        </p:nvSpPr>
        <p:spPr>
          <a:xfrm>
            <a:off x="731520" y="2015491"/>
            <a:ext cx="7345680" cy="4080509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Data is reliably stored on the cluster of machines despite machine failures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Failure of nodes doesn’t cause data loss</a:t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19"/>
          <p:cNvCxnSpPr/>
          <p:nvPr/>
        </p:nvCxnSpPr>
        <p:spPr>
          <a:xfrm>
            <a:off x="10810381" y="5114300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9" name="Google Shape;449;p19"/>
          <p:cNvCxnSpPr/>
          <p:nvPr/>
        </p:nvCxnSpPr>
        <p:spPr>
          <a:xfrm>
            <a:off x="9070071" y="5101466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0" name="Google Shape;450;p19"/>
          <p:cNvCxnSpPr/>
          <p:nvPr/>
        </p:nvCxnSpPr>
        <p:spPr>
          <a:xfrm flipH="1" rot="10800000">
            <a:off x="10898871" y="355348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1" name="Google Shape;451;p19"/>
          <p:cNvCxnSpPr/>
          <p:nvPr/>
        </p:nvCxnSpPr>
        <p:spPr>
          <a:xfrm rot="10800000">
            <a:off x="9596191" y="3553480"/>
            <a:ext cx="130268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2" name="Google Shape;452;p19"/>
          <p:cNvCxnSpPr/>
          <p:nvPr/>
        </p:nvCxnSpPr>
        <p:spPr>
          <a:xfrm flipH="1">
            <a:off x="9748591" y="5114300"/>
            <a:ext cx="1150280" cy="14084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10898871" y="511430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Image result for png laptop" id="454" name="Google Shape;4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0483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55" name="Google Shape;4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98871" y="304800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56" name="Google Shape;4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98871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57" name="Google Shape;4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15400" y="307214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58" name="Google Shape;4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15399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59" name="Google Shape;4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8771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60" name="Google Shape;4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153400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o x icon" id="461" name="Google Shape;4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2240" y="4417749"/>
            <a:ext cx="1101690" cy="1101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o x icon" id="462" name="Google Shape;4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1400" y="5902370"/>
            <a:ext cx="1101690" cy="110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731520" y="1920240"/>
            <a:ext cx="13167360" cy="543115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489834" lvl="0" marL="48983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Char char="⮚"/>
            </a:pPr>
            <a:r>
              <a:rPr lang="en-US" sz="2900"/>
              <a:t>Introduction to Hadoop</a:t>
            </a:r>
            <a:endParaRPr/>
          </a:p>
          <a:p>
            <a:pPr indent="-489834" lvl="0" marL="489834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900"/>
              <a:buFont typeface="Noto Sans Symbols"/>
              <a:buChar char="⮚"/>
            </a:pPr>
            <a:r>
              <a:rPr lang="en-US" sz="2900"/>
              <a:t>Hadoop nodes &amp; daemons</a:t>
            </a:r>
            <a:endParaRPr/>
          </a:p>
          <a:p>
            <a:pPr indent="-489834" lvl="0" marL="489834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900"/>
              <a:buFont typeface="Noto Sans Symbols"/>
              <a:buChar char="⮚"/>
            </a:pPr>
            <a:r>
              <a:rPr lang="en-US" sz="2900"/>
              <a:t>Hadoop Architecture</a:t>
            </a:r>
            <a:endParaRPr/>
          </a:p>
          <a:p>
            <a:pPr indent="-489834" lvl="0" marL="489834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900"/>
              <a:buFont typeface="Noto Sans Symbols"/>
              <a:buChar char="⮚"/>
            </a:pPr>
            <a:r>
              <a:rPr lang="en-US" sz="2900"/>
              <a:t>Characteristics</a:t>
            </a:r>
            <a:endParaRPr/>
          </a:p>
          <a:p>
            <a:pPr indent="-489834" lvl="0" marL="489834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900"/>
              <a:buFont typeface="Noto Sans Symbols"/>
              <a:buChar char="⮚"/>
            </a:pPr>
            <a:r>
              <a:rPr lang="en-US" sz="2900"/>
              <a:t>Hadoop Features</a:t>
            </a:r>
            <a:endParaRPr/>
          </a:p>
          <a:p>
            <a:pPr indent="-305684" lvl="0" marL="489834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t/>
            </a:r>
            <a:endParaRPr sz="2900"/>
          </a:p>
        </p:txBody>
      </p:sp>
      <p:pic>
        <p:nvPicPr>
          <p:cNvPr descr="D:\Anish_Training_Data\Images\elearning\training (3).png"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315" y="1609726"/>
            <a:ext cx="7735886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/>
          <p:nvPr/>
        </p:nvSpPr>
        <p:spPr>
          <a:xfrm>
            <a:off x="7054622" y="6676762"/>
            <a:ext cx="2317978" cy="1748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0"/>
          <p:cNvSpPr/>
          <p:nvPr/>
        </p:nvSpPr>
        <p:spPr>
          <a:xfrm rot="-2385777">
            <a:off x="6809565" y="5902677"/>
            <a:ext cx="2317978" cy="1748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0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High Availability</a:t>
            </a:r>
            <a:endParaRPr/>
          </a:p>
        </p:txBody>
      </p:sp>
      <p:sp>
        <p:nvSpPr>
          <p:cNvPr id="470" name="Google Shape;470;p20"/>
          <p:cNvSpPr txBox="1"/>
          <p:nvPr>
            <p:ph idx="1" type="body"/>
          </p:nvPr>
        </p:nvSpPr>
        <p:spPr>
          <a:xfrm>
            <a:off x="731521" y="2057400"/>
            <a:ext cx="7421880" cy="4080509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Data is highly available and accessible despite hardware failure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There will be no downtime for end user application due to data</a:t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p20"/>
          <p:cNvCxnSpPr/>
          <p:nvPr/>
        </p:nvCxnSpPr>
        <p:spPr>
          <a:xfrm>
            <a:off x="10810381" y="5114300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3" name="Google Shape;473;p20"/>
          <p:cNvCxnSpPr/>
          <p:nvPr/>
        </p:nvCxnSpPr>
        <p:spPr>
          <a:xfrm>
            <a:off x="9070071" y="5101466"/>
            <a:ext cx="1828800" cy="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4" name="Google Shape;474;p20"/>
          <p:cNvCxnSpPr/>
          <p:nvPr/>
        </p:nvCxnSpPr>
        <p:spPr>
          <a:xfrm flipH="1" rot="10800000">
            <a:off x="10898871" y="355348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5" name="Google Shape;475;p20"/>
          <p:cNvCxnSpPr/>
          <p:nvPr/>
        </p:nvCxnSpPr>
        <p:spPr>
          <a:xfrm rot="10800000">
            <a:off x="9596191" y="3553480"/>
            <a:ext cx="130268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6" name="Google Shape;476;p20"/>
          <p:cNvCxnSpPr/>
          <p:nvPr/>
        </p:nvCxnSpPr>
        <p:spPr>
          <a:xfrm flipH="1">
            <a:off x="9748591" y="5114300"/>
            <a:ext cx="1150280" cy="14084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7" name="Google Shape;477;p20"/>
          <p:cNvCxnSpPr/>
          <p:nvPr/>
        </p:nvCxnSpPr>
        <p:spPr>
          <a:xfrm>
            <a:off x="10898871" y="5114300"/>
            <a:ext cx="825910" cy="1560820"/>
          </a:xfrm>
          <a:prstGeom prst="straightConnector1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Image result for png laptop" id="478" name="Google Shape;4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0483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79" name="Google Shape;4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98871" y="304800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80" name="Google Shape;4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98871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81" name="Google Shape;4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15400" y="307214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82" name="Google Shape;4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915399" y="6041381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83" name="Google Shape;4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877181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ng laptop" id="484" name="Google Shape;4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153400" y="4556760"/>
            <a:ext cx="1361581" cy="962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0"/>
          <p:cNvGrpSpPr/>
          <p:nvPr/>
        </p:nvGrpSpPr>
        <p:grpSpPr>
          <a:xfrm>
            <a:off x="5675796" y="5987349"/>
            <a:ext cx="1378826" cy="1759827"/>
            <a:chOff x="809187" y="4336173"/>
            <a:chExt cx="1378826" cy="1759826"/>
          </a:xfrm>
        </p:grpSpPr>
        <p:sp>
          <p:nvSpPr>
            <p:cNvPr id="486" name="Google Shape;486;p20"/>
            <p:cNvSpPr/>
            <p:nvPr/>
          </p:nvSpPr>
          <p:spPr>
            <a:xfrm>
              <a:off x="1071239" y="5634334"/>
              <a:ext cx="8547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cap="none">
                  <a:solidFill>
                    <a:srgbClr val="6F91C8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/>
            </a:p>
          </p:txBody>
        </p:sp>
        <p:pic>
          <p:nvPicPr>
            <p:cNvPr descr="D:\Anish_Training_Data\Images\students images\admin_icon.png" id="487" name="Google Shape;48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9187" y="4336173"/>
              <a:ext cx="1378826" cy="1378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 result for no x icon" id="488" name="Google Shape;48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4072" y="5902370"/>
            <a:ext cx="1101690" cy="1101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o x icon" id="489" name="Google Shape;48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2214" y="6553200"/>
            <a:ext cx="424749" cy="4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495" name="Google Shape;495;p21"/>
          <p:cNvSpPr txBox="1"/>
          <p:nvPr>
            <p:ph idx="1" type="body"/>
          </p:nvPr>
        </p:nvSpPr>
        <p:spPr>
          <a:xfrm>
            <a:off x="731520" y="2057400"/>
            <a:ext cx="704088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 fontScale="92500"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ct val="100000"/>
              <a:buFont typeface="Arial"/>
              <a:buChar char="•"/>
            </a:pPr>
            <a:r>
              <a:rPr lang="en-US" sz="4000"/>
              <a:t>Vertical Scalability – New hardware can be added to the nodes</a:t>
            </a:r>
            <a:endParaRPr/>
          </a:p>
          <a:p>
            <a:pPr indent="-496569" lvl="0" marL="731520" rtl="0" algn="l">
              <a:spcBef>
                <a:spcPts val="740"/>
              </a:spcBef>
              <a:spcAft>
                <a:spcPts val="0"/>
              </a:spcAft>
              <a:buClr>
                <a:srgbClr val="31859B"/>
              </a:buClr>
              <a:buSzPct val="100000"/>
              <a:buFont typeface="Arial"/>
              <a:buNone/>
            </a:pPr>
            <a:r>
              <a:t/>
            </a:r>
            <a:endParaRPr sz="4000"/>
          </a:p>
          <a:p>
            <a:pPr indent="-496569" lvl="0" marL="731520" rtl="0" algn="l">
              <a:spcBef>
                <a:spcPts val="740"/>
              </a:spcBef>
              <a:spcAft>
                <a:spcPts val="0"/>
              </a:spcAft>
              <a:buClr>
                <a:srgbClr val="31859B"/>
              </a:buClr>
              <a:buSzPct val="100000"/>
              <a:buFont typeface="Arial"/>
              <a:buNone/>
            </a:pPr>
            <a:r>
              <a:t/>
            </a:r>
            <a:endParaRPr sz="4000"/>
          </a:p>
          <a:p>
            <a:pPr indent="-731520" lvl="0" marL="731520" rtl="0" algn="l">
              <a:spcBef>
                <a:spcPts val="740"/>
              </a:spcBef>
              <a:spcAft>
                <a:spcPts val="0"/>
              </a:spcAft>
              <a:buClr>
                <a:srgbClr val="31859B"/>
              </a:buClr>
              <a:buSzPct val="100000"/>
              <a:buFont typeface="Arial"/>
              <a:buChar char="•"/>
            </a:pPr>
            <a:r>
              <a:rPr lang="en-US" sz="4000"/>
              <a:t>Horizontal Scalability – New nodes can be added on the fly</a:t>
            </a:r>
            <a:endParaRPr/>
          </a:p>
        </p:txBody>
      </p:sp>
      <p:grpSp>
        <p:nvGrpSpPr>
          <p:cNvPr id="496" name="Google Shape;496;p21"/>
          <p:cNvGrpSpPr/>
          <p:nvPr/>
        </p:nvGrpSpPr>
        <p:grpSpPr>
          <a:xfrm>
            <a:off x="9601200" y="4648200"/>
            <a:ext cx="2094863" cy="1896955"/>
            <a:chOff x="10097137" y="4648200"/>
            <a:chExt cx="2094863" cy="1896955"/>
          </a:xfrm>
        </p:grpSpPr>
        <p:pic>
          <p:nvPicPr>
            <p:cNvPr descr="E:\Images\Servers\Home-Server-icon.png" id="497" name="Google Shape;49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0097137" y="4648200"/>
              <a:ext cx="705135" cy="962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498" name="Google Shape;49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0778652" y="4648200"/>
              <a:ext cx="705135" cy="962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499" name="Google Shape;49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1481724" y="4648200"/>
              <a:ext cx="705135" cy="962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00" name="Google Shape;50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0102278" y="5582588"/>
              <a:ext cx="705135" cy="962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01" name="Google Shape;50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0783793" y="5582588"/>
              <a:ext cx="705135" cy="962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02" name="Google Shape;50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1486865" y="5582588"/>
              <a:ext cx="705135" cy="9625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21"/>
          <p:cNvGrpSpPr/>
          <p:nvPr/>
        </p:nvGrpSpPr>
        <p:grpSpPr>
          <a:xfrm>
            <a:off x="9906000" y="1676400"/>
            <a:ext cx="2304288" cy="1090674"/>
            <a:chOff x="9906000" y="1828800"/>
            <a:chExt cx="2304288" cy="1090674"/>
          </a:xfrm>
        </p:grpSpPr>
        <p:pic>
          <p:nvPicPr>
            <p:cNvPr descr="Image result for power muscle clip art" id="504" name="Google Shape;50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17071" y="1828800"/>
              <a:ext cx="793217" cy="1090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power muscle clip art" id="505" name="Google Shape;50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9906000" y="1828800"/>
              <a:ext cx="793217" cy="10906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E:\Images\Servers\Home-Server-icon.png" id="506" name="Google Shape;5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0569015" y="2209800"/>
            <a:ext cx="853213" cy="11647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ome-Server-icon.png" id="507" name="Google Shape;5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601200" y="6505033"/>
            <a:ext cx="705135" cy="962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ome-Server-icon.png" id="508" name="Google Shape;5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282715" y="6505033"/>
            <a:ext cx="705135" cy="962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ome-Server-icon.png" id="509" name="Google Shape;5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985787" y="6505033"/>
            <a:ext cx="705135" cy="962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ome-Server-icon.png" id="510" name="Google Shape;5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96063" y="4648200"/>
            <a:ext cx="705135" cy="962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ome-Server-icon.png" id="511" name="Google Shape;5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96063" y="5582587"/>
            <a:ext cx="705135" cy="962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Images\Servers\Home-Server-icon.png" id="512" name="Google Shape;5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96063" y="6505033"/>
            <a:ext cx="705135" cy="96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/>
          <p:nvPr/>
        </p:nvSpPr>
        <p:spPr>
          <a:xfrm>
            <a:off x="685800" y="4495800"/>
            <a:ext cx="8077200" cy="2667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66092"/>
            </a:solidFill>
            <a:prstDash val="dash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Economic</a:t>
            </a:r>
            <a:endParaRPr/>
          </a:p>
        </p:txBody>
      </p:sp>
      <p:sp>
        <p:nvSpPr>
          <p:cNvPr id="519" name="Google Shape;519;p22"/>
          <p:cNvSpPr txBox="1"/>
          <p:nvPr>
            <p:ph idx="1" type="body"/>
          </p:nvPr>
        </p:nvSpPr>
        <p:spPr>
          <a:xfrm>
            <a:off x="731520" y="2057401"/>
            <a:ext cx="1046988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No need to purchase costly license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No need to purchase costly hardware</a:t>
            </a:r>
            <a:endParaRPr/>
          </a:p>
        </p:txBody>
      </p:sp>
      <p:sp>
        <p:nvSpPr>
          <p:cNvPr id="520" name="Google Shape;520;p22"/>
          <p:cNvSpPr/>
          <p:nvPr/>
        </p:nvSpPr>
        <p:spPr>
          <a:xfrm>
            <a:off x="10668000" y="4800600"/>
            <a:ext cx="2011680" cy="20116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endParaRPr/>
          </a:p>
        </p:txBody>
      </p:sp>
      <p:sp>
        <p:nvSpPr>
          <p:cNvPr id="521" name="Google Shape;521;p22"/>
          <p:cNvSpPr/>
          <p:nvPr/>
        </p:nvSpPr>
        <p:spPr>
          <a:xfrm>
            <a:off x="1524000" y="4800601"/>
            <a:ext cx="2011680" cy="201168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</p:txBody>
      </p:sp>
      <p:sp>
        <p:nvSpPr>
          <p:cNvPr id="522" name="Google Shape;522;p22"/>
          <p:cNvSpPr/>
          <p:nvPr/>
        </p:nvSpPr>
        <p:spPr>
          <a:xfrm>
            <a:off x="5943600" y="4800601"/>
            <a:ext cx="2011680" cy="201168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Commodity Hardware</a:t>
            </a:r>
            <a:endParaRPr/>
          </a:p>
        </p:txBody>
      </p:sp>
      <p:sp>
        <p:nvSpPr>
          <p:cNvPr id="523" name="Google Shape;523;p22"/>
          <p:cNvSpPr txBox="1"/>
          <p:nvPr/>
        </p:nvSpPr>
        <p:spPr>
          <a:xfrm>
            <a:off x="9492104" y="5421719"/>
            <a:ext cx="4651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524" name="Google Shape;524;p22"/>
          <p:cNvSpPr txBox="1"/>
          <p:nvPr/>
        </p:nvSpPr>
        <p:spPr>
          <a:xfrm>
            <a:off x="4572000" y="5444579"/>
            <a:ext cx="4651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Easy to Use</a:t>
            </a:r>
            <a:endParaRPr/>
          </a:p>
        </p:txBody>
      </p:sp>
      <p:sp>
        <p:nvSpPr>
          <p:cNvPr id="530" name="Google Shape;530;p23"/>
          <p:cNvSpPr txBox="1"/>
          <p:nvPr>
            <p:ph idx="1" type="body"/>
          </p:nvPr>
        </p:nvSpPr>
        <p:spPr>
          <a:xfrm>
            <a:off x="731520" y="2057400"/>
            <a:ext cx="8412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Distributed computing challenges are handled by framework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Client just need to concentrate on business logic</a:t>
            </a:r>
            <a:endParaRPr/>
          </a:p>
        </p:txBody>
      </p:sp>
      <p:pic>
        <p:nvPicPr>
          <p:cNvPr descr="D:\Anish_Training_Data\Images\user-friendly.png" id="531" name="Google Shape;5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03" y="3822412"/>
            <a:ext cx="5196897" cy="394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Data Locality</a:t>
            </a:r>
            <a:endParaRPr/>
          </a:p>
        </p:txBody>
      </p:sp>
      <p:sp>
        <p:nvSpPr>
          <p:cNvPr id="537" name="Google Shape;537;p24"/>
          <p:cNvSpPr txBox="1"/>
          <p:nvPr>
            <p:ph idx="1" type="body"/>
          </p:nvPr>
        </p:nvSpPr>
        <p:spPr>
          <a:xfrm>
            <a:off x="731521" y="2057400"/>
            <a:ext cx="8183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Move computation to data instead of data to computation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Clr>
                <a:srgbClr val="31859B"/>
              </a:buClr>
              <a:buSzPts val="4000"/>
              <a:buFont typeface="Arial"/>
              <a:buChar char="•"/>
            </a:pPr>
            <a:r>
              <a:rPr lang="en-US" sz="4000"/>
              <a:t>Data is processed on the nodes where it is stored</a:t>
            </a:r>
            <a:endParaRPr/>
          </a:p>
        </p:txBody>
      </p:sp>
      <p:grpSp>
        <p:nvGrpSpPr>
          <p:cNvPr id="538" name="Google Shape;538;p24"/>
          <p:cNvGrpSpPr/>
          <p:nvPr/>
        </p:nvGrpSpPr>
        <p:grpSpPr>
          <a:xfrm>
            <a:off x="8762997" y="1381632"/>
            <a:ext cx="1927989" cy="3026302"/>
            <a:chOff x="8991600" y="2362200"/>
            <a:chExt cx="1927990" cy="3026302"/>
          </a:xfrm>
        </p:grpSpPr>
        <p:pic>
          <p:nvPicPr>
            <p:cNvPr descr="E:\Images\Servers\Home-Server-icon.png" id="539" name="Google Shape;53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9980707" y="2362201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40" name="Google Shape;54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9980707" y="3667632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41" name="Google Shape;54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8991601" y="2362200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42" name="Google Shape;54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8991600" y="3667631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4"/>
            <p:cNvSpPr txBox="1"/>
            <p:nvPr/>
          </p:nvSpPr>
          <p:spPr>
            <a:xfrm>
              <a:off x="9067800" y="5019170"/>
              <a:ext cx="1851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Storage Servers</a:t>
              </a:r>
              <a:endParaRPr/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12396468" y="1371601"/>
            <a:ext cx="1927642" cy="3036332"/>
            <a:chOff x="12396465" y="2352169"/>
            <a:chExt cx="1927641" cy="3036331"/>
          </a:xfrm>
        </p:grpSpPr>
        <p:pic>
          <p:nvPicPr>
            <p:cNvPr descr="E:\Images\Servers\Home-Server-icon.png" id="545" name="Google Shape;54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3385572" y="2352170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46" name="Google Shape;54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3385572" y="3657601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47" name="Google Shape;54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2396466" y="2352169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48" name="Google Shape;54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2396465" y="3657600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24"/>
            <p:cNvSpPr txBox="1"/>
            <p:nvPr/>
          </p:nvSpPr>
          <p:spPr>
            <a:xfrm>
              <a:off x="12725399" y="5019168"/>
              <a:ext cx="14542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 Servers</a:t>
              </a:r>
              <a:endParaRPr/>
            </a:p>
          </p:txBody>
        </p:sp>
      </p:grpSp>
      <p:sp>
        <p:nvSpPr>
          <p:cNvPr id="550" name="Google Shape;550;p24"/>
          <p:cNvSpPr/>
          <p:nvPr/>
        </p:nvSpPr>
        <p:spPr>
          <a:xfrm>
            <a:off x="11201400" y="2524631"/>
            <a:ext cx="914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4"/>
          <p:cNvSpPr/>
          <p:nvPr/>
        </p:nvSpPr>
        <p:spPr>
          <a:xfrm>
            <a:off x="8999948" y="2075179"/>
            <a:ext cx="645195" cy="35547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9995510" y="2075179"/>
            <a:ext cx="645195" cy="35547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9995510" y="3356290"/>
            <a:ext cx="645195" cy="35547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8999948" y="3356290"/>
            <a:ext cx="645195" cy="35547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pic>
        <p:nvPicPr>
          <p:cNvPr descr="Image result for wrong cross transparent background" id="555" name="Google Shape;5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7907" y="1530243"/>
            <a:ext cx="2427966" cy="2427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24"/>
          <p:cNvGrpSpPr/>
          <p:nvPr/>
        </p:nvGrpSpPr>
        <p:grpSpPr>
          <a:xfrm>
            <a:off x="10881171" y="4898498"/>
            <a:ext cx="1927642" cy="2938434"/>
            <a:chOff x="12397611" y="4669899"/>
            <a:chExt cx="1927641" cy="2938434"/>
          </a:xfrm>
        </p:grpSpPr>
        <p:pic>
          <p:nvPicPr>
            <p:cNvPr descr="E:\Images\Servers\Home-Server-icon.png" id="557" name="Google Shape;55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3386718" y="4669900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58" name="Google Shape;55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3386718" y="5975331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59" name="Google Shape;55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2397612" y="4669899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:\Images\Servers\Home-Server-icon.png" id="560" name="Google Shape;56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2397611" y="5975330"/>
              <a:ext cx="938534" cy="1281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24"/>
            <p:cNvSpPr txBox="1"/>
            <p:nvPr/>
          </p:nvSpPr>
          <p:spPr>
            <a:xfrm>
              <a:off x="12964844" y="7239001"/>
              <a:ext cx="979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Servers</a:t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2634557" y="5363447"/>
              <a:ext cx="645195" cy="355478"/>
            </a:xfrm>
            <a:prstGeom prst="rect">
              <a:avLst/>
            </a:prstGeom>
            <a:solidFill>
              <a:schemeClr val="accent5"/>
            </a:solidFill>
            <a:ln cap="flat" cmpd="sng" w="25400">
              <a:solidFill>
                <a:srgbClr val="367D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3630120" y="5363447"/>
              <a:ext cx="645195" cy="355478"/>
            </a:xfrm>
            <a:prstGeom prst="rect">
              <a:avLst/>
            </a:prstGeom>
            <a:solidFill>
              <a:schemeClr val="accent5"/>
            </a:solidFill>
            <a:ln cap="flat" cmpd="sng" w="25400">
              <a:solidFill>
                <a:srgbClr val="367D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3630119" y="6644558"/>
              <a:ext cx="645195" cy="355478"/>
            </a:xfrm>
            <a:prstGeom prst="rect">
              <a:avLst/>
            </a:prstGeom>
            <a:solidFill>
              <a:schemeClr val="accent5"/>
            </a:solidFill>
            <a:ln cap="flat" cmpd="sng" w="25400">
              <a:solidFill>
                <a:srgbClr val="367D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2634557" y="6644558"/>
              <a:ext cx="645195" cy="355478"/>
            </a:xfrm>
            <a:prstGeom prst="rect">
              <a:avLst/>
            </a:prstGeom>
            <a:solidFill>
              <a:schemeClr val="accent5"/>
            </a:solidFill>
            <a:ln cap="flat" cmpd="sng" w="25400">
              <a:solidFill>
                <a:srgbClr val="367D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</p:grpSp>
      <p:sp>
        <p:nvSpPr>
          <p:cNvPr id="566" name="Google Shape;566;p24"/>
          <p:cNvSpPr/>
          <p:nvPr/>
        </p:nvSpPr>
        <p:spPr>
          <a:xfrm>
            <a:off x="7924800" y="5842060"/>
            <a:ext cx="1257306" cy="762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9753600" y="5956361"/>
            <a:ext cx="914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4"/>
          <p:cNvSpPr/>
          <p:nvPr/>
        </p:nvSpPr>
        <p:spPr>
          <a:xfrm>
            <a:off x="11118117" y="5181599"/>
            <a:ext cx="645195" cy="365693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4"/>
          <p:cNvSpPr/>
          <p:nvPr/>
        </p:nvSpPr>
        <p:spPr>
          <a:xfrm>
            <a:off x="12113678" y="5185410"/>
            <a:ext cx="645195" cy="365693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4"/>
          <p:cNvSpPr/>
          <p:nvPr/>
        </p:nvSpPr>
        <p:spPr>
          <a:xfrm>
            <a:off x="12113677" y="6465010"/>
            <a:ext cx="645195" cy="365693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11118117" y="6465010"/>
            <a:ext cx="645195" cy="365693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5650" y="4879775"/>
            <a:ext cx="5024749" cy="33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5"/>
          <p:cNvSpPr txBox="1"/>
          <p:nvPr>
            <p:ph type="title"/>
          </p:nvPr>
        </p:nvSpPr>
        <p:spPr>
          <a:xfrm>
            <a:off x="731520" y="15240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78" name="Google Shape;578;p25"/>
          <p:cNvSpPr txBox="1"/>
          <p:nvPr>
            <p:ph idx="1" type="body"/>
          </p:nvPr>
        </p:nvSpPr>
        <p:spPr>
          <a:xfrm>
            <a:off x="731520" y="1920240"/>
            <a:ext cx="131673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lang="en-US" sz="3200"/>
              <a:t>Everyday we generate 2.3 trillion GBs of data</a:t>
            </a:r>
            <a:endParaRPr/>
          </a:p>
          <a:p>
            <a:pPr indent="-731520" lvl="0" marL="73152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lang="en-US" sz="3200"/>
              <a:t>Hadoop handles huge volumes of data efficiently</a:t>
            </a:r>
            <a:endParaRPr/>
          </a:p>
          <a:p>
            <a:pPr indent="-731520" lvl="0" marL="73152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lang="en-US" sz="3200"/>
              <a:t>Hadoop uses the power of distributed computing</a:t>
            </a:r>
            <a:endParaRPr/>
          </a:p>
          <a:p>
            <a:pPr indent="-731520" lvl="0" marL="73152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lang="en-US" sz="3200"/>
              <a:t>HDFS &amp; Yarn are two main components of Hadoop</a:t>
            </a:r>
            <a:endParaRPr/>
          </a:p>
          <a:p>
            <a:pPr indent="-731520" lvl="0" marL="73152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lang="en-US" sz="3200"/>
              <a:t>It is highly fault tolerant, reliable &amp; available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8e88140027_0_1"/>
          <p:cNvSpPr txBox="1"/>
          <p:nvPr>
            <p:ph type="title"/>
          </p:nvPr>
        </p:nvSpPr>
        <p:spPr>
          <a:xfrm>
            <a:off x="4125000" y="1987825"/>
            <a:ext cx="6380400" cy="2283900"/>
          </a:xfrm>
          <a:prstGeom prst="rect">
            <a:avLst/>
          </a:prstGeom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/>
              <a:t>Thank You…!</a:t>
            </a:r>
            <a:endParaRPr sz="9000"/>
          </a:p>
        </p:txBody>
      </p:sp>
      <p:sp>
        <p:nvSpPr>
          <p:cNvPr id="585" name="Google Shape;585;g18e88140027_0_1"/>
          <p:cNvSpPr txBox="1"/>
          <p:nvPr>
            <p:ph idx="1" type="body"/>
          </p:nvPr>
        </p:nvSpPr>
        <p:spPr>
          <a:xfrm>
            <a:off x="3043050" y="4568150"/>
            <a:ext cx="85443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1020"/>
              </a:spcBef>
              <a:spcAft>
                <a:spcPts val="0"/>
              </a:spcAft>
              <a:buNone/>
            </a:pPr>
            <a:r>
              <a:rPr b="0" i="1" lang="en-US"/>
              <a:t>Presented By : -</a:t>
            </a:r>
            <a:r>
              <a:rPr lang="en-US"/>
              <a:t> </a:t>
            </a:r>
            <a:r>
              <a:rPr lang="en-US"/>
              <a:t>Prajwal Kadu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None/>
            </a:pPr>
            <a:r>
              <a:rPr lang="en-US"/>
              <a:t>					</a:t>
            </a:r>
            <a:r>
              <a:rPr b="0" lang="en-US" sz="4900"/>
              <a:t>M.Sc. II</a:t>
            </a:r>
            <a:r>
              <a:rPr b="0" baseline="30000" lang="en-US" sz="4900"/>
              <a:t>st </a:t>
            </a:r>
            <a:r>
              <a:rPr b="0" lang="en-US" sz="4900"/>
              <a:t>(Sem-IV)</a:t>
            </a:r>
            <a:endParaRPr b="0"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548640" y="0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31521" y="2072640"/>
            <a:ext cx="12908280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-731520" lvl="0" marL="73152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b="0" lang="en-US" sz="3200"/>
              <a:t>Open source framework written in Java</a:t>
            </a:r>
            <a:endParaRPr/>
          </a:p>
          <a:p>
            <a:pPr indent="-731520" lvl="0" marL="73152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Char char="•"/>
            </a:pPr>
            <a:r>
              <a:rPr b="0" lang="en-US" sz="3200"/>
              <a:t>Inspired by Google's Map-Reduce programming model as well as its file system (GFS)</a:t>
            </a:r>
            <a:endParaRPr/>
          </a:p>
          <a:p>
            <a:pPr indent="-528320" lvl="0" marL="73152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None/>
            </a:pPr>
            <a:r>
              <a:t/>
            </a:r>
            <a:endParaRPr b="0" sz="3200"/>
          </a:p>
        </p:txBody>
      </p:sp>
      <p:pic>
        <p:nvPicPr>
          <p:cNvPr descr="http://infospace.ischool.syr.edu/files/2014/12/952fc26af9244c575b2ce416ed3f7d69.png" id="82" name="Google Shape;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0" y="4876801"/>
            <a:ext cx="5657850" cy="274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548640" y="0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731521" y="2085395"/>
            <a:ext cx="6278880" cy="218180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lang="en-US" sz="3700"/>
              <a:t>An Open Source framework that allows distributed processing of large data-sets across the cluster of commodity hardware</a:t>
            </a:r>
            <a:endParaRPr/>
          </a:p>
        </p:txBody>
      </p:sp>
      <p:pic>
        <p:nvPicPr>
          <p:cNvPr descr="http://infospace.ischool.syr.edu/files/2014/12/952fc26af9244c575b2ce416ed3f7d69.png"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837135"/>
            <a:ext cx="4250826" cy="206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609600" y="91441"/>
            <a:ext cx="13167360" cy="103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609601" y="1838646"/>
            <a:ext cx="13517880" cy="904554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The Technology that empowers Yahoo, Facebook, Twitter, Walmart and others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171" y="4115047"/>
            <a:ext cx="2603080" cy="260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471" y="6639521"/>
            <a:ext cx="1554480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7514" y="4988667"/>
            <a:ext cx="992444" cy="87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3811" y="3048000"/>
            <a:ext cx="14478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74242" y="5022851"/>
            <a:ext cx="1133704" cy="81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5344" y="4345620"/>
            <a:ext cx="1766512" cy="176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6671561" y="5848290"/>
            <a:ext cx="11770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548640" y="0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731521" y="2085395"/>
            <a:ext cx="6278880" cy="218180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lang="en-US" sz="3700"/>
              <a:t>An </a:t>
            </a:r>
            <a:r>
              <a:rPr lang="en-US" sz="3700"/>
              <a:t>Open Source</a:t>
            </a:r>
            <a:r>
              <a:rPr b="0" lang="en-US" sz="3700"/>
              <a:t> framework that allows distributed processing of large data-sets across the cluster of commodity hardware</a:t>
            </a:r>
            <a:endParaRPr/>
          </a:p>
        </p:txBody>
      </p:sp>
      <p:pic>
        <p:nvPicPr>
          <p:cNvPr descr="http://infospace.ischool.syr.edu/files/2014/12/952fc26af9244c575b2ce416ed3f7d69.png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837135"/>
            <a:ext cx="4250826" cy="2062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5"/>
          <p:cNvCxnSpPr/>
          <p:nvPr/>
        </p:nvCxnSpPr>
        <p:spPr>
          <a:xfrm>
            <a:off x="7832558" y="1447800"/>
            <a:ext cx="0" cy="592435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" name="Google Shape;111;p5"/>
          <p:cNvSpPr txBox="1"/>
          <p:nvPr/>
        </p:nvSpPr>
        <p:spPr>
          <a:xfrm>
            <a:off x="8130414" y="2101434"/>
            <a:ext cx="5433186" cy="2927766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Source code is freely available</a:t>
            </a:r>
            <a:endParaRPr/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It may be redistributed and modified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548640" y="0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31521" y="2085395"/>
            <a:ext cx="6278880" cy="218180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lang="en-US" sz="3700"/>
              <a:t>An open source framework that allows </a:t>
            </a:r>
            <a:r>
              <a:rPr lang="en-US" sz="3700"/>
              <a:t>Distributed Processing</a:t>
            </a:r>
            <a:r>
              <a:rPr b="0" lang="en-US" sz="3700"/>
              <a:t> of large data-sets across the cluster of commodity hardware</a:t>
            </a:r>
            <a:endParaRPr/>
          </a:p>
        </p:txBody>
      </p:sp>
      <p:pic>
        <p:nvPicPr>
          <p:cNvPr descr="http://infospace.ischool.syr.edu/files/2014/12/952fc26af9244c575b2ce416ed3f7d69.png"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837135"/>
            <a:ext cx="4250826" cy="2062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6"/>
          <p:cNvCxnSpPr/>
          <p:nvPr/>
        </p:nvCxnSpPr>
        <p:spPr>
          <a:xfrm>
            <a:off x="7832558" y="1447800"/>
            <a:ext cx="0" cy="592435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0" name="Google Shape;120;p6"/>
          <p:cNvSpPr txBox="1"/>
          <p:nvPr/>
        </p:nvSpPr>
        <p:spPr>
          <a:xfrm>
            <a:off x="8130414" y="2101434"/>
            <a:ext cx="5585586" cy="37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Distributed Processing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Data is processed distributedly on multiple nodes / servers</a:t>
            </a:r>
            <a:endParaRPr/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Multiple machines processes the data independently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548640" y="0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731521" y="2085395"/>
            <a:ext cx="6278880" cy="218180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lang="en-US" sz="3700"/>
              <a:t>An open source framework that allows distributed processing of large data-sets across the </a:t>
            </a:r>
            <a:r>
              <a:rPr lang="en-US" sz="3700"/>
              <a:t>Cluster</a:t>
            </a:r>
            <a:r>
              <a:rPr b="0" lang="en-US" sz="3700"/>
              <a:t> of commodity hardware</a:t>
            </a:r>
            <a:endParaRPr/>
          </a:p>
        </p:txBody>
      </p:sp>
      <p:pic>
        <p:nvPicPr>
          <p:cNvPr descr="http://infospace.ischool.syr.edu/files/2014/12/952fc26af9244c575b2ce416ed3f7d69.png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837135"/>
            <a:ext cx="4250826" cy="2062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7"/>
          <p:cNvCxnSpPr/>
          <p:nvPr/>
        </p:nvCxnSpPr>
        <p:spPr>
          <a:xfrm>
            <a:off x="7832558" y="1447800"/>
            <a:ext cx="0" cy="592435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" name="Google Shape;129;p7"/>
          <p:cNvSpPr txBox="1"/>
          <p:nvPr/>
        </p:nvSpPr>
        <p:spPr>
          <a:xfrm>
            <a:off x="8130414" y="2101434"/>
            <a:ext cx="5433186" cy="3384966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Cluster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Multiple machines connected together</a:t>
            </a:r>
            <a:endParaRPr/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Nodes are connected via LAN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548640" y="0"/>
            <a:ext cx="131673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50" lIns="146300" spcFirstLastPara="1" rIns="146300" wrap="square" tIns="7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5800"/>
              <a:buFont typeface="Calibri"/>
              <a:buNone/>
            </a:pPr>
            <a:r>
              <a:rPr lang="en-US"/>
              <a:t>What is Hadoop?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31521" y="2085395"/>
            <a:ext cx="6278880" cy="2181805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lang="en-US" sz="3700"/>
              <a:t>An open source framework that allows distributed processing of large data-sets across the cluster of </a:t>
            </a:r>
            <a:r>
              <a:rPr lang="en-US" sz="3700"/>
              <a:t>Commodity</a:t>
            </a:r>
            <a:r>
              <a:rPr b="0" lang="en-US" sz="3700"/>
              <a:t> </a:t>
            </a:r>
            <a:r>
              <a:rPr lang="en-US" sz="3700"/>
              <a:t>Hardware</a:t>
            </a:r>
            <a:endParaRPr/>
          </a:p>
        </p:txBody>
      </p:sp>
      <p:pic>
        <p:nvPicPr>
          <p:cNvPr descr="http://infospace.ischool.syr.edu/files/2014/12/952fc26af9244c575b2ce416ed3f7d69.png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837135"/>
            <a:ext cx="4250826" cy="2062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8"/>
          <p:cNvCxnSpPr/>
          <p:nvPr/>
        </p:nvCxnSpPr>
        <p:spPr>
          <a:xfrm>
            <a:off x="7832558" y="1447800"/>
            <a:ext cx="0" cy="5924358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8" name="Google Shape;138;p8"/>
          <p:cNvSpPr txBox="1"/>
          <p:nvPr/>
        </p:nvSpPr>
        <p:spPr>
          <a:xfrm>
            <a:off x="8130414" y="2101434"/>
            <a:ext cx="5433186" cy="3384966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Commodity Hardware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Economic / affordable machines</a:t>
            </a:r>
            <a:endParaRPr/>
          </a:p>
          <a:p>
            <a:pPr indent="-7315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Char char="❖"/>
            </a:pPr>
            <a:r>
              <a:rPr b="0" lang="en-US" sz="28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Typically low performance hardware</a:t>
            </a:r>
            <a:endParaRPr/>
          </a:p>
          <a:p>
            <a:pPr indent="-553720" lvl="0" marL="731520" marR="0" rtl="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Font typeface="Noto Sans Symbols"/>
              <a:buNone/>
            </a:pPr>
            <a:r>
              <a:t/>
            </a:r>
            <a:endParaRPr b="0" sz="28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800">
    <p:circle/>
  </p:transition>
</p:sld>
</file>

<file path=ppt/theme/theme1.xml><?xml version="1.0" encoding="utf-8"?>
<a:theme xmlns:a="http://schemas.openxmlformats.org/drawingml/2006/main" xmlns:r="http://schemas.openxmlformats.org/officeDocument/2006/relationships" name="data-flair-ppt-design_v0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2013-03-06T17:03:52Z</dcterms:created>
  <dc:creator>Rahul</dc:creator>
</cp:coreProperties>
</file>