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0" r:id="rId1"/>
  </p:sldMasterIdLst>
  <p:notesMasterIdLst>
    <p:notesMasterId r:id="rId12"/>
  </p:notesMasterIdLst>
  <p:sldIdLst>
    <p:sldId id="267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959600" cy="3911600"/>
  <p:notesSz cx="6959600" cy="3911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05F96-CBC3-47A4-9201-EC1FCC9F758C}" v="2" dt="2023-09-09T02:36:58.4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4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6250" cy="196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1763" y="0"/>
            <a:ext cx="3016250" cy="196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31CF4-6DEA-47B8-920F-46E3EE45041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5050" y="488950"/>
            <a:ext cx="2349500" cy="1320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1882775"/>
            <a:ext cx="5568950" cy="15398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714750"/>
            <a:ext cx="3016250" cy="196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1763" y="3714750"/>
            <a:ext cx="3016250" cy="196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4283-AE19-4BBD-9260-DEAA18B6F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287" y="825783"/>
            <a:ext cx="5037980" cy="1899094"/>
          </a:xfrm>
        </p:spPr>
        <p:txBody>
          <a:bodyPr anchor="b"/>
          <a:lstStyle>
            <a:lvl1pPr>
              <a:defRPr sz="4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287" y="2724876"/>
            <a:ext cx="5037980" cy="49132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1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3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4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5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88" y="2738112"/>
            <a:ext cx="5037979" cy="323251"/>
          </a:xfrm>
        </p:spPr>
        <p:txBody>
          <a:bodyPr anchor="b">
            <a:normAutofit/>
          </a:bodyPr>
          <a:lstStyle>
            <a:lvl1pPr algn="l">
              <a:defRPr sz="13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9287" y="391160"/>
            <a:ext cx="5037980" cy="20765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3"/>
            </a:lvl1pPr>
            <a:lvl2pPr marL="260787" indent="0">
              <a:buNone/>
              <a:defRPr sz="913"/>
            </a:lvl2pPr>
            <a:lvl3pPr marL="521574" indent="0">
              <a:buNone/>
              <a:defRPr sz="913"/>
            </a:lvl3pPr>
            <a:lvl4pPr marL="782361" indent="0">
              <a:buNone/>
              <a:defRPr sz="913"/>
            </a:lvl4pPr>
            <a:lvl5pPr marL="1043148" indent="0">
              <a:buNone/>
              <a:defRPr sz="913"/>
            </a:lvl5pPr>
            <a:lvl6pPr marL="1303934" indent="0">
              <a:buNone/>
              <a:defRPr sz="913"/>
            </a:lvl6pPr>
            <a:lvl7pPr marL="1564721" indent="0">
              <a:buNone/>
              <a:defRPr sz="913"/>
            </a:lvl7pPr>
            <a:lvl8pPr marL="1825508" indent="0">
              <a:buNone/>
              <a:defRPr sz="913"/>
            </a:lvl8pPr>
            <a:lvl9pPr marL="2086295" indent="0">
              <a:buNone/>
              <a:defRPr sz="9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287" y="3061363"/>
            <a:ext cx="5037979" cy="281599"/>
          </a:xfrm>
        </p:spPr>
        <p:txBody>
          <a:bodyPr>
            <a:normAutofit/>
          </a:bodyPr>
          <a:lstStyle>
            <a:lvl1pPr marL="0" indent="0">
              <a:buNone/>
              <a:defRPr sz="684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87" y="825782"/>
            <a:ext cx="5037980" cy="1130018"/>
          </a:xfrm>
        </p:spPr>
        <p:txBody>
          <a:bodyPr/>
          <a:lstStyle>
            <a:lvl1pPr>
              <a:defRPr sz="27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287" y="2086187"/>
            <a:ext cx="5037980" cy="1347329"/>
          </a:xfrm>
        </p:spPr>
        <p:txBody>
          <a:bodyPr anchor="ctr">
            <a:normAutofit/>
          </a:bodyPr>
          <a:lstStyle>
            <a:lvl1pPr marL="0" indent="0">
              <a:buNone/>
              <a:defRPr sz="1027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0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949" y="825782"/>
            <a:ext cx="4566276" cy="1325184"/>
          </a:xfrm>
        </p:spPr>
        <p:txBody>
          <a:bodyPr/>
          <a:lstStyle>
            <a:lvl1pPr>
              <a:defRPr sz="27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01937" y="2150966"/>
            <a:ext cx="4155466" cy="195166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79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287" y="2481486"/>
            <a:ext cx="5037980" cy="956169"/>
          </a:xfrm>
        </p:spPr>
        <p:txBody>
          <a:bodyPr anchor="ctr">
            <a:normAutofit/>
          </a:bodyPr>
          <a:lstStyle>
            <a:lvl1pPr marL="0" indent="0">
              <a:buNone/>
              <a:defRPr sz="1027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12777" y="553974"/>
            <a:ext cx="457758" cy="116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5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6155" y="1490827"/>
            <a:ext cx="457758" cy="116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5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20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86" y="1781952"/>
            <a:ext cx="5037981" cy="942925"/>
          </a:xfrm>
        </p:spPr>
        <p:txBody>
          <a:bodyPr anchor="b"/>
          <a:lstStyle>
            <a:lvl1pPr algn="l">
              <a:defRPr sz="228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287" y="2724876"/>
            <a:ext cx="5037980" cy="490747"/>
          </a:xfrm>
        </p:spPr>
        <p:txBody>
          <a:bodyPr anchor="t"/>
          <a:lstStyle>
            <a:lvl1pPr marL="0" indent="0" algn="l">
              <a:buNone/>
              <a:defRPr sz="1141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2pPr>
            <a:lvl3pPr marL="521574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3pPr>
            <a:lvl4pPr marL="782361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4pPr>
            <a:lvl5pPr marL="1043148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5pPr>
            <a:lvl6pPr marL="1303934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6pPr>
            <a:lvl7pPr marL="1564721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7pPr>
            <a:lvl8pPr marL="1825508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8pPr>
            <a:lvl9pPr marL="2086295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7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307" y="1130018"/>
            <a:ext cx="1682169" cy="328683"/>
          </a:xfrm>
        </p:spPr>
        <p:txBody>
          <a:bodyPr anchor="b">
            <a:noAutofit/>
          </a:bodyPr>
          <a:lstStyle>
            <a:lvl1pPr marL="0" indent="0">
              <a:buNone/>
              <a:defRPr sz="13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141" b="1"/>
            </a:lvl2pPr>
            <a:lvl3pPr marL="521574" indent="0">
              <a:buNone/>
              <a:defRPr sz="1027" b="1"/>
            </a:lvl3pPr>
            <a:lvl4pPr marL="782361" indent="0">
              <a:buNone/>
              <a:defRPr sz="913" b="1"/>
            </a:lvl4pPr>
            <a:lvl5pPr marL="1043148" indent="0">
              <a:buNone/>
              <a:defRPr sz="913" b="1"/>
            </a:lvl5pPr>
            <a:lvl6pPr marL="1303934" indent="0">
              <a:buNone/>
              <a:defRPr sz="913" b="1"/>
            </a:lvl6pPr>
            <a:lvl7pPr marL="1564721" indent="0">
              <a:buNone/>
              <a:defRPr sz="913" b="1"/>
            </a:lvl7pPr>
            <a:lvl8pPr marL="1825508" indent="0">
              <a:buNone/>
              <a:defRPr sz="913" b="1"/>
            </a:lvl8pPr>
            <a:lvl9pPr marL="2086295" indent="0">
              <a:buNone/>
              <a:defRPr sz="9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2448" y="1521178"/>
            <a:ext cx="1671029" cy="2047252"/>
          </a:xfrm>
        </p:spPr>
        <p:txBody>
          <a:bodyPr anchor="t">
            <a:normAutofit/>
          </a:bodyPr>
          <a:lstStyle>
            <a:lvl1pPr marL="0" indent="0">
              <a:buNone/>
              <a:defRPr sz="799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16922" y="1130018"/>
            <a:ext cx="1676104" cy="328683"/>
          </a:xfrm>
        </p:spPr>
        <p:txBody>
          <a:bodyPr anchor="b">
            <a:noAutofit/>
          </a:bodyPr>
          <a:lstStyle>
            <a:lvl1pPr marL="0" indent="0">
              <a:buNone/>
              <a:defRPr sz="13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141" b="1"/>
            </a:lvl2pPr>
            <a:lvl3pPr marL="521574" indent="0">
              <a:buNone/>
              <a:defRPr sz="1027" b="1"/>
            </a:lvl3pPr>
            <a:lvl4pPr marL="782361" indent="0">
              <a:buNone/>
              <a:defRPr sz="913" b="1"/>
            </a:lvl4pPr>
            <a:lvl5pPr marL="1043148" indent="0">
              <a:buNone/>
              <a:defRPr sz="913" b="1"/>
            </a:lvl5pPr>
            <a:lvl6pPr marL="1303934" indent="0">
              <a:buNone/>
              <a:defRPr sz="913" b="1"/>
            </a:lvl6pPr>
            <a:lvl7pPr marL="1564721" indent="0">
              <a:buNone/>
              <a:defRPr sz="913" b="1"/>
            </a:lvl7pPr>
            <a:lvl8pPr marL="1825508" indent="0">
              <a:buNone/>
              <a:defRPr sz="913" b="1"/>
            </a:lvl8pPr>
            <a:lvl9pPr marL="2086295" indent="0">
              <a:buNone/>
              <a:defRPr sz="9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0898" y="1521178"/>
            <a:ext cx="1682128" cy="2047252"/>
          </a:xfrm>
        </p:spPr>
        <p:txBody>
          <a:bodyPr anchor="t">
            <a:normAutofit/>
          </a:bodyPr>
          <a:lstStyle>
            <a:lvl1pPr marL="0" indent="0">
              <a:buNone/>
              <a:defRPr sz="799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67016" y="1130018"/>
            <a:ext cx="1673748" cy="328683"/>
          </a:xfrm>
        </p:spPr>
        <p:txBody>
          <a:bodyPr anchor="b">
            <a:noAutofit/>
          </a:bodyPr>
          <a:lstStyle>
            <a:lvl1pPr marL="0" indent="0">
              <a:buNone/>
              <a:defRPr sz="13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141" b="1"/>
            </a:lvl2pPr>
            <a:lvl3pPr marL="521574" indent="0">
              <a:buNone/>
              <a:defRPr sz="1027" b="1"/>
            </a:lvl3pPr>
            <a:lvl4pPr marL="782361" indent="0">
              <a:buNone/>
              <a:defRPr sz="913" b="1"/>
            </a:lvl4pPr>
            <a:lvl5pPr marL="1043148" indent="0">
              <a:buNone/>
              <a:defRPr sz="913" b="1"/>
            </a:lvl5pPr>
            <a:lvl6pPr marL="1303934" indent="0">
              <a:buNone/>
              <a:defRPr sz="913" b="1"/>
            </a:lvl6pPr>
            <a:lvl7pPr marL="1564721" indent="0">
              <a:buNone/>
              <a:defRPr sz="913" b="1"/>
            </a:lvl7pPr>
            <a:lvl8pPr marL="1825508" indent="0">
              <a:buNone/>
              <a:defRPr sz="913" b="1"/>
            </a:lvl8pPr>
            <a:lvl9pPr marL="2086295" indent="0">
              <a:buNone/>
              <a:defRPr sz="9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67016" y="1521178"/>
            <a:ext cx="1673748" cy="2047252"/>
          </a:xfrm>
        </p:spPr>
        <p:txBody>
          <a:bodyPr anchor="t">
            <a:normAutofit/>
          </a:bodyPr>
          <a:lstStyle>
            <a:lvl1pPr marL="0" indent="0">
              <a:buNone/>
              <a:defRPr sz="799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27006" y="1216942"/>
            <a:ext cx="0" cy="226003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74271" y="1216942"/>
            <a:ext cx="0" cy="226259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3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47" y="2424615"/>
            <a:ext cx="1678279" cy="328683"/>
          </a:xfrm>
        </p:spPr>
        <p:txBody>
          <a:bodyPr anchor="b">
            <a:noAutofit/>
          </a:bodyPr>
          <a:lstStyle>
            <a:lvl1pPr marL="0" indent="0">
              <a:buNone/>
              <a:defRPr sz="13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141" b="1"/>
            </a:lvl2pPr>
            <a:lvl3pPr marL="521574" indent="0">
              <a:buNone/>
              <a:defRPr sz="1027" b="1"/>
            </a:lvl3pPr>
            <a:lvl4pPr marL="782361" indent="0">
              <a:buNone/>
              <a:defRPr sz="913" b="1"/>
            </a:lvl4pPr>
            <a:lvl5pPr marL="1043148" indent="0">
              <a:buNone/>
              <a:defRPr sz="913" b="1"/>
            </a:lvl5pPr>
            <a:lvl6pPr marL="1303934" indent="0">
              <a:buNone/>
              <a:defRPr sz="913" b="1"/>
            </a:lvl6pPr>
            <a:lvl7pPr marL="1564721" indent="0">
              <a:buNone/>
              <a:defRPr sz="913" b="1"/>
            </a:lvl7pPr>
            <a:lvl8pPr marL="1825508" indent="0">
              <a:buNone/>
              <a:defRPr sz="913" b="1"/>
            </a:lvl8pPr>
            <a:lvl9pPr marL="2086295" indent="0">
              <a:buNone/>
              <a:defRPr sz="9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72447" y="1260405"/>
            <a:ext cx="1678279" cy="8692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3"/>
            </a:lvl1pPr>
            <a:lvl2pPr marL="260787" indent="0">
              <a:buNone/>
              <a:defRPr sz="913"/>
            </a:lvl2pPr>
            <a:lvl3pPr marL="521574" indent="0">
              <a:buNone/>
              <a:defRPr sz="913"/>
            </a:lvl3pPr>
            <a:lvl4pPr marL="782361" indent="0">
              <a:buNone/>
              <a:defRPr sz="913"/>
            </a:lvl4pPr>
            <a:lvl5pPr marL="1043148" indent="0">
              <a:buNone/>
              <a:defRPr sz="913"/>
            </a:lvl5pPr>
            <a:lvl6pPr marL="1303934" indent="0">
              <a:buNone/>
              <a:defRPr sz="913"/>
            </a:lvl6pPr>
            <a:lvl7pPr marL="1564721" indent="0">
              <a:buNone/>
              <a:defRPr sz="913"/>
            </a:lvl7pPr>
            <a:lvl8pPr marL="1825508" indent="0">
              <a:buNone/>
              <a:defRPr sz="913"/>
            </a:lvl8pPr>
            <a:lvl9pPr marL="2086295" indent="0">
              <a:buNone/>
              <a:defRPr sz="9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2447" y="2753298"/>
            <a:ext cx="1678279" cy="375982"/>
          </a:xfrm>
        </p:spPr>
        <p:txBody>
          <a:bodyPr anchor="t">
            <a:normAutofit/>
          </a:bodyPr>
          <a:lstStyle>
            <a:lvl1pPr marL="0" indent="0">
              <a:buNone/>
              <a:defRPr sz="799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0185" y="2424615"/>
            <a:ext cx="1672841" cy="328683"/>
          </a:xfrm>
        </p:spPr>
        <p:txBody>
          <a:bodyPr anchor="b">
            <a:noAutofit/>
          </a:bodyPr>
          <a:lstStyle>
            <a:lvl1pPr marL="0" indent="0">
              <a:buNone/>
              <a:defRPr sz="13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141" b="1"/>
            </a:lvl2pPr>
            <a:lvl3pPr marL="521574" indent="0">
              <a:buNone/>
              <a:defRPr sz="1027" b="1"/>
            </a:lvl3pPr>
            <a:lvl4pPr marL="782361" indent="0">
              <a:buNone/>
              <a:defRPr sz="913" b="1"/>
            </a:lvl4pPr>
            <a:lvl5pPr marL="1043148" indent="0">
              <a:buNone/>
              <a:defRPr sz="913" b="1"/>
            </a:lvl5pPr>
            <a:lvl6pPr marL="1303934" indent="0">
              <a:buNone/>
              <a:defRPr sz="913" b="1"/>
            </a:lvl6pPr>
            <a:lvl7pPr marL="1564721" indent="0">
              <a:buNone/>
              <a:defRPr sz="913" b="1"/>
            </a:lvl7pPr>
            <a:lvl8pPr marL="1825508" indent="0">
              <a:buNone/>
              <a:defRPr sz="913" b="1"/>
            </a:lvl8pPr>
            <a:lvl9pPr marL="2086295" indent="0">
              <a:buNone/>
              <a:defRPr sz="9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220185" y="1260405"/>
            <a:ext cx="1672841" cy="8692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3"/>
            </a:lvl1pPr>
            <a:lvl2pPr marL="260787" indent="0">
              <a:buNone/>
              <a:defRPr sz="913"/>
            </a:lvl2pPr>
            <a:lvl3pPr marL="521574" indent="0">
              <a:buNone/>
              <a:defRPr sz="913"/>
            </a:lvl3pPr>
            <a:lvl4pPr marL="782361" indent="0">
              <a:buNone/>
              <a:defRPr sz="913"/>
            </a:lvl4pPr>
            <a:lvl5pPr marL="1043148" indent="0">
              <a:buNone/>
              <a:defRPr sz="913"/>
            </a:lvl5pPr>
            <a:lvl6pPr marL="1303934" indent="0">
              <a:buNone/>
              <a:defRPr sz="913"/>
            </a:lvl6pPr>
            <a:lvl7pPr marL="1564721" indent="0">
              <a:buNone/>
              <a:defRPr sz="913"/>
            </a:lvl7pPr>
            <a:lvl8pPr marL="1825508" indent="0">
              <a:buNone/>
              <a:defRPr sz="913"/>
            </a:lvl8pPr>
            <a:lvl9pPr marL="2086295" indent="0">
              <a:buNone/>
              <a:defRPr sz="9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19412" y="2753298"/>
            <a:ext cx="1675057" cy="375982"/>
          </a:xfrm>
        </p:spPr>
        <p:txBody>
          <a:bodyPr anchor="t">
            <a:normAutofit/>
          </a:bodyPr>
          <a:lstStyle>
            <a:lvl1pPr marL="0" indent="0">
              <a:buNone/>
              <a:defRPr sz="799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67016" y="2424615"/>
            <a:ext cx="1673748" cy="328683"/>
          </a:xfrm>
        </p:spPr>
        <p:txBody>
          <a:bodyPr anchor="b">
            <a:noAutofit/>
          </a:bodyPr>
          <a:lstStyle>
            <a:lvl1pPr marL="0" indent="0">
              <a:buNone/>
              <a:defRPr sz="13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141" b="1"/>
            </a:lvl2pPr>
            <a:lvl3pPr marL="521574" indent="0">
              <a:buNone/>
              <a:defRPr sz="1027" b="1"/>
            </a:lvl3pPr>
            <a:lvl4pPr marL="782361" indent="0">
              <a:buNone/>
              <a:defRPr sz="913" b="1"/>
            </a:lvl4pPr>
            <a:lvl5pPr marL="1043148" indent="0">
              <a:buNone/>
              <a:defRPr sz="913" b="1"/>
            </a:lvl5pPr>
            <a:lvl6pPr marL="1303934" indent="0">
              <a:buNone/>
              <a:defRPr sz="913" b="1"/>
            </a:lvl6pPr>
            <a:lvl7pPr marL="1564721" indent="0">
              <a:buNone/>
              <a:defRPr sz="913" b="1"/>
            </a:lvl7pPr>
            <a:lvl8pPr marL="1825508" indent="0">
              <a:buNone/>
              <a:defRPr sz="913" b="1"/>
            </a:lvl8pPr>
            <a:lvl9pPr marL="2086295" indent="0">
              <a:buNone/>
              <a:defRPr sz="9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67016" y="1260405"/>
            <a:ext cx="1673748" cy="8692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3"/>
            </a:lvl1pPr>
            <a:lvl2pPr marL="260787" indent="0">
              <a:buNone/>
              <a:defRPr sz="913"/>
            </a:lvl2pPr>
            <a:lvl3pPr marL="521574" indent="0">
              <a:buNone/>
              <a:defRPr sz="913"/>
            </a:lvl3pPr>
            <a:lvl4pPr marL="782361" indent="0">
              <a:buNone/>
              <a:defRPr sz="913"/>
            </a:lvl4pPr>
            <a:lvl5pPr marL="1043148" indent="0">
              <a:buNone/>
              <a:defRPr sz="913"/>
            </a:lvl5pPr>
            <a:lvl6pPr marL="1303934" indent="0">
              <a:buNone/>
              <a:defRPr sz="913"/>
            </a:lvl6pPr>
            <a:lvl7pPr marL="1564721" indent="0">
              <a:buNone/>
              <a:defRPr sz="913"/>
            </a:lvl7pPr>
            <a:lvl8pPr marL="1825508" indent="0">
              <a:buNone/>
              <a:defRPr sz="913"/>
            </a:lvl8pPr>
            <a:lvl9pPr marL="2086295" indent="0">
              <a:buNone/>
              <a:defRPr sz="9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66945" y="2753297"/>
            <a:ext cx="1675965" cy="375982"/>
          </a:xfrm>
        </p:spPr>
        <p:txBody>
          <a:bodyPr anchor="t">
            <a:normAutofit/>
          </a:bodyPr>
          <a:lstStyle>
            <a:lvl1pPr marL="0" indent="0">
              <a:buNone/>
              <a:defRPr sz="799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27006" y="1216942"/>
            <a:ext cx="0" cy="226003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74271" y="1216942"/>
            <a:ext cx="0" cy="226259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9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0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0321" y="245381"/>
            <a:ext cx="1000443" cy="332304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2448" y="506155"/>
            <a:ext cx="4237381" cy="3062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50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9107" y="967244"/>
            <a:ext cx="1641384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190496"/>
            <a:ext cx="4871720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4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2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88" y="1632248"/>
            <a:ext cx="5037979" cy="1092628"/>
          </a:xfrm>
        </p:spPr>
        <p:txBody>
          <a:bodyPr anchor="b"/>
          <a:lstStyle>
            <a:lvl1pPr algn="l">
              <a:defRPr sz="228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287" y="2724876"/>
            <a:ext cx="5037980" cy="490747"/>
          </a:xfrm>
        </p:spPr>
        <p:txBody>
          <a:bodyPr anchor="t"/>
          <a:lstStyle>
            <a:lvl1pPr marL="0" indent="0" algn="l">
              <a:buNone/>
              <a:defRPr sz="114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2pPr>
            <a:lvl3pPr marL="521574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3pPr>
            <a:lvl4pPr marL="782361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4pPr>
            <a:lvl5pPr marL="1043148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5pPr>
            <a:lvl6pPr marL="1303934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6pPr>
            <a:lvl7pPr marL="1564721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7pPr>
            <a:lvl8pPr marL="1825508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8pPr>
            <a:lvl9pPr marL="2086295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807" y="1175291"/>
            <a:ext cx="2509577" cy="2393139"/>
          </a:xfrm>
        </p:spPr>
        <p:txBody>
          <a:bodyPr>
            <a:normAutofit/>
          </a:bodyPr>
          <a:lstStyle>
            <a:lvl1pPr>
              <a:defRPr sz="1027"/>
            </a:lvl1pPr>
            <a:lvl2pPr>
              <a:defRPr sz="913"/>
            </a:lvl2pPr>
            <a:lvl3pPr>
              <a:defRPr sz="799"/>
            </a:lvl3pPr>
            <a:lvl4pPr>
              <a:defRPr sz="684"/>
            </a:lvl4pPr>
            <a:lvl5pPr>
              <a:defRPr sz="684"/>
            </a:lvl5pPr>
            <a:lvl6pPr>
              <a:defRPr sz="684"/>
            </a:lvl6pPr>
            <a:lvl7pPr>
              <a:defRPr sz="684"/>
            </a:lvl7pPr>
            <a:lvl8pPr>
              <a:defRPr sz="684"/>
            </a:lvl8pPr>
            <a:lvl9pPr>
              <a:defRPr sz="6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7773" y="1172734"/>
            <a:ext cx="2509578" cy="2395695"/>
          </a:xfrm>
        </p:spPr>
        <p:txBody>
          <a:bodyPr>
            <a:normAutofit/>
          </a:bodyPr>
          <a:lstStyle>
            <a:lvl1pPr>
              <a:defRPr sz="1027"/>
            </a:lvl1pPr>
            <a:lvl2pPr>
              <a:defRPr sz="913"/>
            </a:lvl2pPr>
            <a:lvl3pPr>
              <a:defRPr sz="799"/>
            </a:lvl3pPr>
            <a:lvl4pPr>
              <a:defRPr sz="684"/>
            </a:lvl4pPr>
            <a:lvl5pPr>
              <a:defRPr sz="684"/>
            </a:lvl5pPr>
            <a:lvl6pPr>
              <a:defRPr sz="684"/>
            </a:lvl6pPr>
            <a:lvl7pPr>
              <a:defRPr sz="684"/>
            </a:lvl7pPr>
            <a:lvl8pPr>
              <a:defRPr sz="684"/>
            </a:lvl8pPr>
            <a:lvl9pPr>
              <a:defRPr sz="6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08" y="1086555"/>
            <a:ext cx="2509576" cy="328683"/>
          </a:xfrm>
        </p:spPr>
        <p:txBody>
          <a:bodyPr anchor="b">
            <a:noAutofit/>
          </a:bodyPr>
          <a:lstStyle>
            <a:lvl1pPr marL="0" indent="0">
              <a:buNone/>
              <a:defRPr sz="13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141" b="1"/>
            </a:lvl2pPr>
            <a:lvl3pPr marL="521574" indent="0">
              <a:buNone/>
              <a:defRPr sz="1027" b="1"/>
            </a:lvl3pPr>
            <a:lvl4pPr marL="782361" indent="0">
              <a:buNone/>
              <a:defRPr sz="913" b="1"/>
            </a:lvl4pPr>
            <a:lvl5pPr marL="1043148" indent="0">
              <a:buNone/>
              <a:defRPr sz="913" b="1"/>
            </a:lvl5pPr>
            <a:lvl6pPr marL="1303934" indent="0">
              <a:buNone/>
              <a:defRPr sz="913" b="1"/>
            </a:lvl6pPr>
            <a:lvl7pPr marL="1564721" indent="0">
              <a:buNone/>
              <a:defRPr sz="913" b="1"/>
            </a:lvl7pPr>
            <a:lvl8pPr marL="1825508" indent="0">
              <a:buNone/>
              <a:defRPr sz="913" b="1"/>
            </a:lvl8pPr>
            <a:lvl9pPr marL="2086295" indent="0">
              <a:buNone/>
              <a:defRPr sz="9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07" y="1434254"/>
            <a:ext cx="2509577" cy="2134176"/>
          </a:xfrm>
        </p:spPr>
        <p:txBody>
          <a:bodyPr>
            <a:normAutofit/>
          </a:bodyPr>
          <a:lstStyle>
            <a:lvl1pPr>
              <a:defRPr sz="1027"/>
            </a:lvl1pPr>
            <a:lvl2pPr>
              <a:defRPr sz="913"/>
            </a:lvl2pPr>
            <a:lvl3pPr>
              <a:defRPr sz="799"/>
            </a:lvl3pPr>
            <a:lvl4pPr>
              <a:defRPr sz="684"/>
            </a:lvl4pPr>
            <a:lvl5pPr>
              <a:defRPr sz="684"/>
            </a:lvl5pPr>
            <a:lvl6pPr>
              <a:defRPr sz="684"/>
            </a:lvl6pPr>
            <a:lvl7pPr>
              <a:defRPr sz="684"/>
            </a:lvl7pPr>
            <a:lvl8pPr>
              <a:defRPr sz="684"/>
            </a:lvl8pPr>
            <a:lvl9pPr>
              <a:defRPr sz="6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7774" y="1086555"/>
            <a:ext cx="2509577" cy="328683"/>
          </a:xfrm>
        </p:spPr>
        <p:txBody>
          <a:bodyPr anchor="b">
            <a:noAutofit/>
          </a:bodyPr>
          <a:lstStyle>
            <a:lvl1pPr marL="0" indent="0">
              <a:buNone/>
              <a:defRPr sz="13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0787" indent="0">
              <a:buNone/>
              <a:defRPr sz="1141" b="1"/>
            </a:lvl2pPr>
            <a:lvl3pPr marL="521574" indent="0">
              <a:buNone/>
              <a:defRPr sz="1027" b="1"/>
            </a:lvl3pPr>
            <a:lvl4pPr marL="782361" indent="0">
              <a:buNone/>
              <a:defRPr sz="913" b="1"/>
            </a:lvl4pPr>
            <a:lvl5pPr marL="1043148" indent="0">
              <a:buNone/>
              <a:defRPr sz="913" b="1"/>
            </a:lvl5pPr>
            <a:lvl6pPr marL="1303934" indent="0">
              <a:buNone/>
              <a:defRPr sz="913" b="1"/>
            </a:lvl6pPr>
            <a:lvl7pPr marL="1564721" indent="0">
              <a:buNone/>
              <a:defRPr sz="913" b="1"/>
            </a:lvl7pPr>
            <a:lvl8pPr marL="1825508" indent="0">
              <a:buNone/>
              <a:defRPr sz="913" b="1"/>
            </a:lvl8pPr>
            <a:lvl9pPr marL="2086295" indent="0">
              <a:buNone/>
              <a:defRPr sz="9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7774" y="1434254"/>
            <a:ext cx="2509577" cy="2134176"/>
          </a:xfrm>
        </p:spPr>
        <p:txBody>
          <a:bodyPr>
            <a:normAutofit/>
          </a:bodyPr>
          <a:lstStyle>
            <a:lvl1pPr>
              <a:defRPr sz="1027"/>
            </a:lvl1pPr>
            <a:lvl2pPr>
              <a:defRPr sz="913"/>
            </a:lvl2pPr>
            <a:lvl3pPr>
              <a:defRPr sz="799"/>
            </a:lvl3pPr>
            <a:lvl4pPr>
              <a:defRPr sz="684"/>
            </a:lvl4pPr>
            <a:lvl5pPr>
              <a:defRPr sz="684"/>
            </a:lvl5pPr>
            <a:lvl6pPr>
              <a:defRPr sz="684"/>
            </a:lvl6pPr>
            <a:lvl7pPr>
              <a:defRPr sz="684"/>
            </a:lvl7pPr>
            <a:lvl8pPr>
              <a:defRPr sz="684"/>
            </a:lvl8pPr>
            <a:lvl9pPr>
              <a:defRPr sz="6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8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86" y="825782"/>
            <a:ext cx="1941441" cy="825782"/>
          </a:xfrm>
        </p:spPr>
        <p:txBody>
          <a:bodyPr anchor="b"/>
          <a:lstStyle>
            <a:lvl1pPr algn="l">
              <a:defRPr sz="13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19" y="825782"/>
            <a:ext cx="2966048" cy="2607733"/>
          </a:xfrm>
        </p:spPr>
        <p:txBody>
          <a:bodyPr anchor="ctr">
            <a:normAutofit/>
          </a:bodyPr>
          <a:lstStyle>
            <a:lvl1pPr>
              <a:defRPr sz="1141"/>
            </a:lvl1pPr>
            <a:lvl2pPr>
              <a:defRPr sz="1027"/>
            </a:lvl2pPr>
            <a:lvl3pPr>
              <a:defRPr sz="913"/>
            </a:lvl3pPr>
            <a:lvl4pPr>
              <a:defRPr sz="799"/>
            </a:lvl4pPr>
            <a:lvl5pPr>
              <a:defRPr sz="799"/>
            </a:lvl5pPr>
            <a:lvl6pPr>
              <a:defRPr sz="799"/>
            </a:lvl6pPr>
            <a:lvl7pPr>
              <a:defRPr sz="799"/>
            </a:lvl7pPr>
            <a:lvl8pPr>
              <a:defRPr sz="799"/>
            </a:lvl8pPr>
            <a:lvl9pPr>
              <a:defRPr sz="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286" y="1784849"/>
            <a:ext cx="1941440" cy="1651564"/>
          </a:xfrm>
        </p:spPr>
        <p:txBody>
          <a:bodyPr/>
          <a:lstStyle>
            <a:lvl1pPr marL="0" indent="0">
              <a:buNone/>
              <a:defRPr sz="799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6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88" y="1057576"/>
            <a:ext cx="2907201" cy="898224"/>
          </a:xfrm>
        </p:spPr>
        <p:txBody>
          <a:bodyPr anchor="b">
            <a:normAutofit/>
          </a:bodyPr>
          <a:lstStyle>
            <a:lvl1pPr algn="l">
              <a:defRPr sz="205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7033" y="651934"/>
            <a:ext cx="1826895" cy="26077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3"/>
            </a:lvl1pPr>
            <a:lvl2pPr marL="260787" indent="0">
              <a:buNone/>
              <a:defRPr sz="913"/>
            </a:lvl2pPr>
            <a:lvl3pPr marL="521574" indent="0">
              <a:buNone/>
              <a:defRPr sz="913"/>
            </a:lvl3pPr>
            <a:lvl4pPr marL="782361" indent="0">
              <a:buNone/>
              <a:defRPr sz="913"/>
            </a:lvl4pPr>
            <a:lvl5pPr marL="1043148" indent="0">
              <a:buNone/>
              <a:defRPr sz="913"/>
            </a:lvl5pPr>
            <a:lvl6pPr marL="1303934" indent="0">
              <a:buNone/>
              <a:defRPr sz="913"/>
            </a:lvl6pPr>
            <a:lvl7pPr marL="1564721" indent="0">
              <a:buNone/>
              <a:defRPr sz="913"/>
            </a:lvl7pPr>
            <a:lvl8pPr marL="1825508" indent="0">
              <a:buNone/>
              <a:defRPr sz="913"/>
            </a:lvl8pPr>
            <a:lvl9pPr marL="2086295" indent="0">
              <a:buNone/>
              <a:defRPr sz="9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286" y="2086187"/>
            <a:ext cx="2902676" cy="782320"/>
          </a:xfrm>
        </p:spPr>
        <p:txBody>
          <a:bodyPr>
            <a:normAutofit/>
          </a:bodyPr>
          <a:lstStyle>
            <a:lvl1pPr marL="0" indent="0">
              <a:buNone/>
              <a:defRPr sz="799"/>
            </a:lvl1pPr>
            <a:lvl2pPr marL="260787" indent="0">
              <a:buNone/>
              <a:defRPr sz="684"/>
            </a:lvl2pPr>
            <a:lvl3pPr marL="521574" indent="0">
              <a:buNone/>
              <a:defRPr sz="570"/>
            </a:lvl3pPr>
            <a:lvl4pPr marL="782361" indent="0">
              <a:buNone/>
              <a:defRPr sz="513"/>
            </a:lvl4pPr>
            <a:lvl5pPr marL="1043148" indent="0">
              <a:buNone/>
              <a:defRPr sz="513"/>
            </a:lvl5pPr>
            <a:lvl6pPr marL="1303934" indent="0">
              <a:buNone/>
              <a:defRPr sz="513"/>
            </a:lvl6pPr>
            <a:lvl7pPr marL="1564721" indent="0">
              <a:buNone/>
              <a:defRPr sz="513"/>
            </a:lvl7pPr>
            <a:lvl8pPr marL="1825508" indent="0">
              <a:buNone/>
              <a:defRPr sz="513"/>
            </a:lvl8pPr>
            <a:lvl9pPr marL="2086295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8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1522709"/>
            <a:ext cx="2304461" cy="2388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649709"/>
            <a:ext cx="869044" cy="134918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914311" y="956169"/>
            <a:ext cx="1609408" cy="16081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4566331" y="0"/>
            <a:ext cx="915267" cy="65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4912522" y="3476978"/>
            <a:ext cx="567256" cy="4346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58251" y="0"/>
            <a:ext cx="391478" cy="651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822" y="258217"/>
            <a:ext cx="5368529" cy="7988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07" y="1170924"/>
            <a:ext cx="5106984" cy="239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797407" y="1021293"/>
            <a:ext cx="565008" cy="173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2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110750" y="1839543"/>
            <a:ext cx="2201513" cy="173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2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09575" y="168675"/>
            <a:ext cx="478472" cy="437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597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40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</p:sldLayoutIdLst>
  <p:txStyles>
    <p:titleStyle>
      <a:lvl1pPr algn="l" defTabSz="260787" rtl="0" eaLnBrk="1" latinLnBrk="0" hangingPunct="1">
        <a:spcBef>
          <a:spcPct val="0"/>
        </a:spcBef>
        <a:buNone/>
        <a:defRPr sz="2396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5590" indent="-195590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41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23779" indent="-162992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27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51967" indent="-130393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1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912754" indent="-130393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99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73541" indent="-130393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99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29422" indent="-130393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99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95115" indent="-130393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99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55902" indent="-130393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99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216688" indent="-130393" algn="l" defTabSz="260787" rtl="0" eaLnBrk="1" latinLnBrk="0" hangingPunct="1">
        <a:spcBef>
          <a:spcPts val="57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99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60787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521574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3pPr>
      <a:lvl4pPr marL="782361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043148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303934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564721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825508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086295" algn="l" defTabSz="260787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1076230" y="500668"/>
            <a:ext cx="4825037" cy="11688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2146" tIns="26066" rIns="52146" bIns="26066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IN" sz="1597" b="1" i="1" u="sng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Mascular</a:t>
            </a:r>
            <a:r>
              <a:rPr lang="en-IN" sz="1597" b="1" i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Dystrophy And Types</a:t>
            </a:r>
            <a:endParaRPr sz="1597" b="1" i="1" u="sng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723595" y="1591563"/>
            <a:ext cx="5085079" cy="224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2146" tIns="26066" rIns="52146" bIns="26066" rtlCol="0" anchor="t" anchorCtr="0">
            <a:normAutofit fontScale="32500" lnSpcReduction="20000"/>
          </a:bodyPr>
          <a:lstStyle/>
          <a:p>
            <a:pPr algn="ctr">
              <a:buSzPct val="100000"/>
            </a:pPr>
            <a:r>
              <a:rPr lang="en-US" sz="3137" b="1" dirty="0">
                <a:solidFill>
                  <a:schemeClr val="dk1"/>
                </a:solidFill>
              </a:rPr>
              <a:t>SUBJECT:BIOLOGY FOR ENGINEERS</a:t>
            </a:r>
          </a:p>
          <a:p>
            <a:pPr algn="ctr">
              <a:buSzPct val="100000"/>
            </a:pPr>
            <a:r>
              <a:rPr lang="en-US" sz="3137" b="1" dirty="0">
                <a:solidFill>
                  <a:schemeClr val="dk1"/>
                </a:solidFill>
              </a:rPr>
              <a:t>COURSE CODE:21BE45</a:t>
            </a:r>
          </a:p>
          <a:p>
            <a:pPr algn="ctr">
              <a:buSzPct val="100000"/>
            </a:pPr>
            <a:r>
              <a:rPr lang="en-US" sz="3137" b="1" dirty="0">
                <a:solidFill>
                  <a:schemeClr val="dk1"/>
                </a:solidFill>
              </a:rPr>
              <a:t>Presented by
Prajwal </a:t>
            </a:r>
          </a:p>
          <a:p>
            <a:pPr algn="ctr">
              <a:buSzPct val="100000"/>
            </a:pPr>
            <a:r>
              <a:rPr lang="en-US" sz="3137" b="1" dirty="0">
                <a:solidFill>
                  <a:schemeClr val="dk1"/>
                </a:solidFill>
              </a:rPr>
              <a:t>USN:1DB21IS102</a:t>
            </a:r>
            <a:endParaRPr sz="3137" b="1" dirty="0">
              <a:solidFill>
                <a:schemeClr val="dk1"/>
              </a:solidFill>
            </a:endParaRPr>
          </a:p>
          <a:p>
            <a:pPr algn="ctr">
              <a:buSzPct val="100000"/>
            </a:pPr>
            <a:r>
              <a:rPr lang="en-US" sz="3137" b="1" dirty="0">
                <a:solidFill>
                  <a:schemeClr val="dk1"/>
                </a:solidFill>
              </a:rPr>
              <a:t>Guide BY</a:t>
            </a:r>
            <a:endParaRPr b="1" dirty="0"/>
          </a:p>
          <a:p>
            <a:pPr algn="ctr">
              <a:buSzPct val="100000"/>
            </a:pPr>
            <a:r>
              <a:rPr lang="en-US" sz="3137" b="1" dirty="0">
                <a:solidFill>
                  <a:schemeClr val="dk1"/>
                </a:solidFill>
              </a:rPr>
              <a:t>MANJUNATH A S</a:t>
            </a:r>
            <a:endParaRPr sz="3137" b="1" dirty="0">
              <a:solidFill>
                <a:schemeClr val="dk1"/>
              </a:solidFill>
            </a:endParaRPr>
          </a:p>
          <a:p>
            <a:pPr algn="ctr">
              <a:buSzPct val="100000"/>
            </a:pPr>
            <a:endParaRPr sz="2852" dirty="0">
              <a:solidFill>
                <a:schemeClr val="dk1"/>
              </a:solidFill>
            </a:endParaRPr>
          </a:p>
          <a:p>
            <a:pPr algn="ctr">
              <a:lnSpc>
                <a:spcPct val="110000"/>
              </a:lnSpc>
              <a:buSzPct val="100000"/>
            </a:pPr>
            <a:r>
              <a:rPr lang="en-US" sz="2852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INFORMATION SCIENCE Engineering</a:t>
            </a:r>
          </a:p>
          <a:p>
            <a:pPr algn="ctr">
              <a:lnSpc>
                <a:spcPct val="110000"/>
              </a:lnSpc>
              <a:buSzPct val="100000"/>
            </a:pPr>
            <a:r>
              <a:rPr lang="en-US" sz="2852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 BOSCO INSTITUTE OF TECNOLOGY, BANGLORE</a:t>
            </a:r>
          </a:p>
          <a:p>
            <a:pPr algn="ctr">
              <a:lnSpc>
                <a:spcPct val="110000"/>
              </a:lnSpc>
              <a:buSzPct val="100000"/>
            </a:pPr>
            <a:endParaRPr sz="2852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SzPct val="100000"/>
            </a:pPr>
            <a:endParaRPr sz="410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SzPct val="100000"/>
            </a:pPr>
            <a:endParaRPr dirty="0"/>
          </a:p>
        </p:txBody>
      </p:sp>
      <p:sp>
        <p:nvSpPr>
          <p:cNvPr id="168" name="Google Shape;168;p18"/>
          <p:cNvSpPr/>
          <p:nvPr/>
        </p:nvSpPr>
        <p:spPr>
          <a:xfrm>
            <a:off x="1726706" y="0"/>
            <a:ext cx="3476978" cy="365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6" tIns="26066" rIns="52146" bIns="26066" anchor="t" anchorCtr="0">
            <a:noAutofit/>
          </a:bodyPr>
          <a:lstStyle/>
          <a:p>
            <a:pPr algn="ctr">
              <a:buClr>
                <a:srgbClr val="000000"/>
              </a:buClr>
              <a:buSzPts val="2800"/>
            </a:pPr>
            <a:br>
              <a:rPr lang="en-US" sz="114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14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Presentation</a:t>
            </a:r>
          </a:p>
          <a:p>
            <a:pPr algn="ctr">
              <a:buClr>
                <a:srgbClr val="000000"/>
              </a:buClr>
              <a:buSzPts val="2800"/>
            </a:pPr>
            <a:r>
              <a:rPr lang="en-US" sz="1141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14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  <a:br>
              <a:rPr lang="en-US" sz="1141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141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 Based Learning </a:t>
            </a:r>
          </a:p>
          <a:p>
            <a:pPr algn="ctr">
              <a:buClr>
                <a:srgbClr val="000000"/>
              </a:buClr>
              <a:buSzPts val="2800"/>
            </a:pPr>
            <a:r>
              <a:rPr lang="en-US" sz="114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Secend</a:t>
            </a:r>
            <a:r>
              <a:rPr lang="en-US" sz="114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year, information  science &amp; Engineering</a:t>
            </a:r>
          </a:p>
          <a:p>
            <a:pPr algn="ctr">
              <a:buClr>
                <a:srgbClr val="000000"/>
              </a:buClr>
              <a:buSzPts val="2800"/>
            </a:pPr>
            <a:r>
              <a:rPr lang="en-US" sz="114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A.Y-202-22</a:t>
            </a:r>
          </a:p>
          <a:p>
            <a:pPr algn="ctr">
              <a:buClr>
                <a:srgbClr val="000000"/>
              </a:buClr>
              <a:buSzPts val="2800"/>
            </a:pPr>
            <a:endParaRPr lang="en-US" sz="114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D68BA-679C-4EF5-9D6C-FAEC20DD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" y="72059"/>
            <a:ext cx="1268307" cy="1393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6A117-A17D-48CE-92C7-0686BDBF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52" y="72060"/>
            <a:ext cx="1170784" cy="12011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6200" y="889000"/>
            <a:ext cx="5486399" cy="11227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200" u="sng" spc="10" dirty="0">
                <a:highlight>
                  <a:srgbClr val="000000"/>
                </a:highlight>
                <a:latin typeface="Californian FB" panose="0207040306080B030204" pitchFamily="18" charset="0"/>
                <a:cs typeface="Cambria"/>
              </a:rPr>
              <a:t>Thank</a:t>
            </a:r>
            <a:r>
              <a:rPr lang="en-US" sz="7200" u="sng" spc="10" dirty="0">
                <a:solidFill>
                  <a:srgbClr val="332B2B"/>
                </a:solidFill>
                <a:highlight>
                  <a:srgbClr val="000000"/>
                </a:highlight>
                <a:latin typeface="Californian FB" panose="0207040306080B030204" pitchFamily="18" charset="0"/>
                <a:cs typeface="Cambria"/>
              </a:rPr>
              <a:t> </a:t>
            </a:r>
            <a:r>
              <a:rPr lang="en-US" sz="7200" u="sng" spc="10" dirty="0">
                <a:latin typeface="Californian FB" panose="0207040306080B030204" pitchFamily="18" charset="0"/>
                <a:cs typeface="Cambria"/>
              </a:rPr>
              <a:t>You</a:t>
            </a:r>
            <a:endParaRPr sz="3650" u="sng" dirty="0">
              <a:latin typeface="Californian FB" panose="0207040306080B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2061626"/>
            <a:ext cx="4252510" cy="64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marR="5080" algn="ctr">
              <a:lnSpc>
                <a:spcPct val="100400"/>
              </a:lnSpc>
              <a:spcBef>
                <a:spcPts val="100"/>
              </a:spcBef>
            </a:pPr>
            <a:r>
              <a:rPr spc="50" dirty="0"/>
              <a:t>Unpacking</a:t>
            </a:r>
            <a:r>
              <a:rPr dirty="0"/>
              <a:t> </a:t>
            </a:r>
            <a:r>
              <a:rPr spc="55" dirty="0"/>
              <a:t>Muscular</a:t>
            </a:r>
            <a:r>
              <a:rPr dirty="0"/>
              <a:t> </a:t>
            </a:r>
            <a:r>
              <a:rPr spc="-5" dirty="0"/>
              <a:t>Dystrophy: </a:t>
            </a:r>
            <a:r>
              <a:rPr spc="-690" dirty="0"/>
              <a:t> </a:t>
            </a:r>
            <a:r>
              <a:rPr spc="40" dirty="0"/>
              <a:t>Understanding </a:t>
            </a:r>
            <a:r>
              <a:rPr spc="35" dirty="0"/>
              <a:t>the </a:t>
            </a:r>
            <a:r>
              <a:rPr spc="45" dirty="0"/>
              <a:t>Different </a:t>
            </a:r>
            <a:r>
              <a:rPr spc="50" dirty="0"/>
              <a:t> </a:t>
            </a:r>
            <a:r>
              <a:rPr spc="-1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68"/>
            <a:ext cx="6955155" cy="969644"/>
          </a:xfrm>
          <a:custGeom>
            <a:avLst/>
            <a:gdLst/>
            <a:ahLst/>
            <a:cxnLst/>
            <a:rect l="l" t="t" r="r" b="b"/>
            <a:pathLst>
              <a:path w="6955155" h="969644">
                <a:moveTo>
                  <a:pt x="6954990" y="196659"/>
                </a:moveTo>
                <a:lnTo>
                  <a:pt x="1286713" y="196659"/>
                </a:lnTo>
                <a:lnTo>
                  <a:pt x="1318768" y="173075"/>
                </a:lnTo>
                <a:lnTo>
                  <a:pt x="1360335" y="145249"/>
                </a:lnTo>
                <a:lnTo>
                  <a:pt x="1403223" y="119697"/>
                </a:lnTo>
                <a:lnTo>
                  <a:pt x="1442618" y="98831"/>
                </a:lnTo>
                <a:lnTo>
                  <a:pt x="1483512" y="79527"/>
                </a:lnTo>
                <a:lnTo>
                  <a:pt x="1526006" y="61722"/>
                </a:lnTo>
                <a:lnTo>
                  <a:pt x="1570139" y="45427"/>
                </a:lnTo>
                <a:lnTo>
                  <a:pt x="1615986" y="30594"/>
                </a:lnTo>
                <a:lnTo>
                  <a:pt x="1663636" y="17208"/>
                </a:lnTo>
                <a:lnTo>
                  <a:pt x="1713153" y="5232"/>
                </a:lnTo>
                <a:lnTo>
                  <a:pt x="1738579" y="0"/>
                </a:lnTo>
                <a:lnTo>
                  <a:pt x="1645196" y="0"/>
                </a:lnTo>
                <a:lnTo>
                  <a:pt x="1562976" y="25107"/>
                </a:lnTo>
                <a:lnTo>
                  <a:pt x="1518056" y="41706"/>
                </a:lnTo>
                <a:lnTo>
                  <a:pt x="1474800" y="59842"/>
                </a:lnTo>
                <a:lnTo>
                  <a:pt x="1433144" y="79514"/>
                </a:lnTo>
                <a:lnTo>
                  <a:pt x="1392936" y="100799"/>
                </a:lnTo>
                <a:lnTo>
                  <a:pt x="1349298" y="126860"/>
                </a:lnTo>
                <a:lnTo>
                  <a:pt x="1307058" y="155143"/>
                </a:lnTo>
                <a:lnTo>
                  <a:pt x="1266088" y="185267"/>
                </a:lnTo>
                <a:lnTo>
                  <a:pt x="1251724" y="196659"/>
                </a:lnTo>
                <a:lnTo>
                  <a:pt x="0" y="196659"/>
                </a:lnTo>
                <a:lnTo>
                  <a:pt x="0" y="215811"/>
                </a:lnTo>
                <a:lnTo>
                  <a:pt x="1227594" y="215811"/>
                </a:lnTo>
                <a:lnTo>
                  <a:pt x="1226223" y="216903"/>
                </a:lnTo>
                <a:lnTo>
                  <a:pt x="1187284" y="249656"/>
                </a:lnTo>
                <a:lnTo>
                  <a:pt x="1149146" y="283210"/>
                </a:lnTo>
                <a:lnTo>
                  <a:pt x="1111631" y="317182"/>
                </a:lnTo>
                <a:lnTo>
                  <a:pt x="1041069" y="382054"/>
                </a:lnTo>
                <a:lnTo>
                  <a:pt x="1006995" y="413029"/>
                </a:lnTo>
                <a:lnTo>
                  <a:pt x="971918" y="444436"/>
                </a:lnTo>
                <a:lnTo>
                  <a:pt x="935850" y="476135"/>
                </a:lnTo>
                <a:lnTo>
                  <a:pt x="898791" y="507974"/>
                </a:lnTo>
                <a:lnTo>
                  <a:pt x="860767" y="539800"/>
                </a:lnTo>
                <a:lnTo>
                  <a:pt x="821766" y="571474"/>
                </a:lnTo>
                <a:lnTo>
                  <a:pt x="781812" y="602856"/>
                </a:lnTo>
                <a:lnTo>
                  <a:pt x="740892" y="633806"/>
                </a:lnTo>
                <a:lnTo>
                  <a:pt x="699033" y="664159"/>
                </a:lnTo>
                <a:lnTo>
                  <a:pt x="656247" y="693788"/>
                </a:lnTo>
                <a:lnTo>
                  <a:pt x="612521" y="722541"/>
                </a:lnTo>
                <a:lnTo>
                  <a:pt x="567880" y="750277"/>
                </a:lnTo>
                <a:lnTo>
                  <a:pt x="522325" y="776859"/>
                </a:lnTo>
                <a:lnTo>
                  <a:pt x="475856" y="802119"/>
                </a:lnTo>
                <a:lnTo>
                  <a:pt x="429552" y="825411"/>
                </a:lnTo>
                <a:lnTo>
                  <a:pt x="383159" y="846836"/>
                </a:lnTo>
                <a:lnTo>
                  <a:pt x="336727" y="866368"/>
                </a:lnTo>
                <a:lnTo>
                  <a:pt x="290271" y="884021"/>
                </a:lnTo>
                <a:lnTo>
                  <a:pt x="243814" y="899795"/>
                </a:lnTo>
                <a:lnTo>
                  <a:pt x="197421" y="913663"/>
                </a:lnTo>
                <a:lnTo>
                  <a:pt x="151104" y="925639"/>
                </a:lnTo>
                <a:lnTo>
                  <a:pt x="104889" y="935697"/>
                </a:lnTo>
                <a:lnTo>
                  <a:pt x="58826" y="943851"/>
                </a:lnTo>
                <a:lnTo>
                  <a:pt x="10655" y="947496"/>
                </a:lnTo>
                <a:lnTo>
                  <a:pt x="0" y="946658"/>
                </a:lnTo>
                <a:lnTo>
                  <a:pt x="0" y="968857"/>
                </a:lnTo>
                <a:lnTo>
                  <a:pt x="49314" y="966889"/>
                </a:lnTo>
                <a:lnTo>
                  <a:pt x="108737" y="956957"/>
                </a:lnTo>
                <a:lnTo>
                  <a:pt x="152361" y="947496"/>
                </a:lnTo>
                <a:lnTo>
                  <a:pt x="155727" y="946772"/>
                </a:lnTo>
                <a:lnTo>
                  <a:pt x="202806" y="934618"/>
                </a:lnTo>
                <a:lnTo>
                  <a:pt x="249948" y="920534"/>
                </a:lnTo>
                <a:lnTo>
                  <a:pt x="297141" y="904506"/>
                </a:lnTo>
                <a:lnTo>
                  <a:pt x="344322" y="886548"/>
                </a:lnTo>
                <a:lnTo>
                  <a:pt x="391490" y="866698"/>
                </a:lnTo>
                <a:lnTo>
                  <a:pt x="438581" y="844931"/>
                </a:lnTo>
                <a:lnTo>
                  <a:pt x="485597" y="821296"/>
                </a:lnTo>
                <a:lnTo>
                  <a:pt x="532511" y="795820"/>
                </a:lnTo>
                <a:lnTo>
                  <a:pt x="578497" y="769035"/>
                </a:lnTo>
                <a:lnTo>
                  <a:pt x="623544" y="741070"/>
                </a:lnTo>
                <a:lnTo>
                  <a:pt x="667651" y="712089"/>
                </a:lnTo>
                <a:lnTo>
                  <a:pt x="710806" y="682218"/>
                </a:lnTo>
                <a:lnTo>
                  <a:pt x="753008" y="651611"/>
                </a:lnTo>
                <a:lnTo>
                  <a:pt x="794245" y="620433"/>
                </a:lnTo>
                <a:lnTo>
                  <a:pt x="834517" y="588797"/>
                </a:lnTo>
                <a:lnTo>
                  <a:pt x="873798" y="556869"/>
                </a:lnTo>
                <a:lnTo>
                  <a:pt x="912101" y="524802"/>
                </a:lnTo>
                <a:lnTo>
                  <a:pt x="949413" y="492734"/>
                </a:lnTo>
                <a:lnTo>
                  <a:pt x="985723" y="460806"/>
                </a:lnTo>
                <a:lnTo>
                  <a:pt x="1021029" y="429171"/>
                </a:lnTo>
                <a:lnTo>
                  <a:pt x="1125601" y="333375"/>
                </a:lnTo>
                <a:lnTo>
                  <a:pt x="1162748" y="299720"/>
                </a:lnTo>
                <a:lnTo>
                  <a:pt x="1200505" y="266484"/>
                </a:lnTo>
                <a:lnTo>
                  <a:pt x="1238999" y="234061"/>
                </a:lnTo>
                <a:lnTo>
                  <a:pt x="1261986" y="215811"/>
                </a:lnTo>
                <a:lnTo>
                  <a:pt x="6954990" y="215811"/>
                </a:lnTo>
                <a:lnTo>
                  <a:pt x="6954990" y="19665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995231"/>
            <a:ext cx="6955155" cy="912494"/>
          </a:xfrm>
          <a:custGeom>
            <a:avLst/>
            <a:gdLst/>
            <a:ahLst/>
            <a:cxnLst/>
            <a:rect l="l" t="t" r="r" b="b"/>
            <a:pathLst>
              <a:path w="6955155" h="912495">
                <a:moveTo>
                  <a:pt x="6954990" y="0"/>
                </a:moveTo>
                <a:lnTo>
                  <a:pt x="6869138" y="13677"/>
                </a:lnTo>
                <a:lnTo>
                  <a:pt x="6820382" y="25565"/>
                </a:lnTo>
                <a:lnTo>
                  <a:pt x="6771564" y="39751"/>
                </a:lnTo>
                <a:lnTo>
                  <a:pt x="6722707" y="56197"/>
                </a:lnTo>
                <a:lnTo>
                  <a:pt x="6673888" y="74904"/>
                </a:lnTo>
                <a:lnTo>
                  <a:pt x="6625120" y="95859"/>
                </a:lnTo>
                <a:lnTo>
                  <a:pt x="6576441" y="119037"/>
                </a:lnTo>
                <a:lnTo>
                  <a:pt x="6527927" y="144424"/>
                </a:lnTo>
                <a:lnTo>
                  <a:pt x="6481648" y="170713"/>
                </a:lnTo>
                <a:lnTo>
                  <a:pt x="6436398" y="198374"/>
                </a:lnTo>
                <a:lnTo>
                  <a:pt x="6392164" y="227266"/>
                </a:lnTo>
                <a:lnTo>
                  <a:pt x="6348971" y="257200"/>
                </a:lnTo>
                <a:lnTo>
                  <a:pt x="6306820" y="288010"/>
                </a:lnTo>
                <a:lnTo>
                  <a:pt x="6265710" y="319532"/>
                </a:lnTo>
                <a:lnTo>
                  <a:pt x="6225641" y="351586"/>
                </a:lnTo>
                <a:lnTo>
                  <a:pt x="6186640" y="384009"/>
                </a:lnTo>
                <a:lnTo>
                  <a:pt x="6148692" y="416636"/>
                </a:lnTo>
                <a:lnTo>
                  <a:pt x="6111811" y="449287"/>
                </a:lnTo>
                <a:lnTo>
                  <a:pt x="6075985" y="481812"/>
                </a:lnTo>
                <a:lnTo>
                  <a:pt x="6041250" y="514019"/>
                </a:lnTo>
                <a:lnTo>
                  <a:pt x="5938812" y="611263"/>
                </a:lnTo>
                <a:lnTo>
                  <a:pt x="5900026" y="647509"/>
                </a:lnTo>
                <a:lnTo>
                  <a:pt x="5860453" y="683107"/>
                </a:lnTo>
                <a:lnTo>
                  <a:pt x="5826252" y="712165"/>
                </a:lnTo>
                <a:lnTo>
                  <a:pt x="0" y="712165"/>
                </a:lnTo>
                <a:lnTo>
                  <a:pt x="0" y="731316"/>
                </a:lnTo>
                <a:lnTo>
                  <a:pt x="5802401" y="731316"/>
                </a:lnTo>
                <a:lnTo>
                  <a:pt x="5778131" y="750404"/>
                </a:lnTo>
                <a:lnTo>
                  <a:pt x="5734964" y="781088"/>
                </a:lnTo>
                <a:lnTo>
                  <a:pt x="5690197" y="809117"/>
                </a:lnTo>
                <a:lnTo>
                  <a:pt x="5648782" y="831824"/>
                </a:lnTo>
                <a:lnTo>
                  <a:pt x="5605513" y="852703"/>
                </a:lnTo>
                <a:lnTo>
                  <a:pt x="5560288" y="871791"/>
                </a:lnTo>
                <a:lnTo>
                  <a:pt x="5512981" y="889114"/>
                </a:lnTo>
                <a:lnTo>
                  <a:pt x="5463527" y="904722"/>
                </a:lnTo>
                <a:lnTo>
                  <a:pt x="5434952" y="912418"/>
                </a:lnTo>
                <a:lnTo>
                  <a:pt x="5505386" y="912418"/>
                </a:lnTo>
                <a:lnTo>
                  <a:pt x="5567680" y="890295"/>
                </a:lnTo>
                <a:lnTo>
                  <a:pt x="5613717" y="870864"/>
                </a:lnTo>
                <a:lnTo>
                  <a:pt x="5657799" y="849579"/>
                </a:lnTo>
                <a:lnTo>
                  <a:pt x="5700026" y="826427"/>
                </a:lnTo>
                <a:lnTo>
                  <a:pt x="5745594" y="797852"/>
                </a:lnTo>
                <a:lnTo>
                  <a:pt x="5789434" y="766686"/>
                </a:lnTo>
                <a:lnTo>
                  <a:pt x="5831764" y="733437"/>
                </a:lnTo>
                <a:lnTo>
                  <a:pt x="5834253" y="731316"/>
                </a:lnTo>
                <a:lnTo>
                  <a:pt x="6954990" y="731316"/>
                </a:lnTo>
                <a:lnTo>
                  <a:pt x="6954990" y="712165"/>
                </a:lnTo>
                <a:lnTo>
                  <a:pt x="5856808" y="712165"/>
                </a:lnTo>
                <a:lnTo>
                  <a:pt x="5872810" y="698588"/>
                </a:lnTo>
                <a:lnTo>
                  <a:pt x="5912802" y="662635"/>
                </a:lnTo>
                <a:lnTo>
                  <a:pt x="5951969" y="626046"/>
                </a:lnTo>
                <a:lnTo>
                  <a:pt x="6021057" y="560235"/>
                </a:lnTo>
                <a:lnTo>
                  <a:pt x="6054509" y="528726"/>
                </a:lnTo>
                <a:lnTo>
                  <a:pt x="6089027" y="496747"/>
                </a:lnTo>
                <a:lnTo>
                  <a:pt x="6124600" y="464464"/>
                </a:lnTo>
                <a:lnTo>
                  <a:pt x="6161227" y="432054"/>
                </a:lnTo>
                <a:lnTo>
                  <a:pt x="6198908" y="399681"/>
                </a:lnTo>
                <a:lnTo>
                  <a:pt x="6237617" y="367499"/>
                </a:lnTo>
                <a:lnTo>
                  <a:pt x="6277368" y="335699"/>
                </a:lnTo>
                <a:lnTo>
                  <a:pt x="6318148" y="304431"/>
                </a:lnTo>
                <a:lnTo>
                  <a:pt x="6359957" y="273862"/>
                </a:lnTo>
                <a:lnTo>
                  <a:pt x="6402768" y="244170"/>
                </a:lnTo>
                <a:lnTo>
                  <a:pt x="6446596" y="215519"/>
                </a:lnTo>
                <a:lnTo>
                  <a:pt x="6491427" y="188061"/>
                </a:lnTo>
                <a:lnTo>
                  <a:pt x="6537261" y="161988"/>
                </a:lnTo>
                <a:lnTo>
                  <a:pt x="6585064" y="136982"/>
                </a:lnTo>
                <a:lnTo>
                  <a:pt x="6632994" y="114173"/>
                </a:lnTo>
                <a:lnTo>
                  <a:pt x="6681013" y="93560"/>
                </a:lnTo>
                <a:lnTo>
                  <a:pt x="6729082" y="75158"/>
                </a:lnTo>
                <a:lnTo>
                  <a:pt x="6777164" y="58966"/>
                </a:lnTo>
                <a:lnTo>
                  <a:pt x="6825196" y="45008"/>
                </a:lnTo>
                <a:lnTo>
                  <a:pt x="6873151" y="33274"/>
                </a:lnTo>
                <a:lnTo>
                  <a:pt x="6920992" y="23787"/>
                </a:lnTo>
                <a:lnTo>
                  <a:pt x="6954990" y="20916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9331"/>
            <a:ext cx="6960234" cy="2403475"/>
            <a:chOff x="0" y="1509331"/>
            <a:chExt cx="6960234" cy="2403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09331"/>
              <a:ext cx="6952666" cy="23983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76267" y="2362320"/>
              <a:ext cx="1779270" cy="1545590"/>
            </a:xfrm>
            <a:custGeom>
              <a:avLst/>
              <a:gdLst/>
              <a:ahLst/>
              <a:cxnLst/>
              <a:rect l="l" t="t" r="r" b="b"/>
              <a:pathLst>
                <a:path w="1779270" h="1545589">
                  <a:moveTo>
                    <a:pt x="0" y="1545323"/>
                  </a:moveTo>
                  <a:lnTo>
                    <a:pt x="51175" y="1515768"/>
                  </a:lnTo>
                  <a:lnTo>
                    <a:pt x="89222" y="1491116"/>
                  </a:lnTo>
                  <a:lnTo>
                    <a:pt x="126240" y="1465008"/>
                  </a:lnTo>
                  <a:lnTo>
                    <a:pt x="162283" y="1437522"/>
                  </a:lnTo>
                  <a:lnTo>
                    <a:pt x="197404" y="1408733"/>
                  </a:lnTo>
                  <a:lnTo>
                    <a:pt x="231658" y="1378719"/>
                  </a:lnTo>
                  <a:lnTo>
                    <a:pt x="265100" y="1347555"/>
                  </a:lnTo>
                  <a:lnTo>
                    <a:pt x="297783" y="1315320"/>
                  </a:lnTo>
                  <a:lnTo>
                    <a:pt x="329761" y="1282088"/>
                  </a:lnTo>
                  <a:lnTo>
                    <a:pt x="361089" y="1247937"/>
                  </a:lnTo>
                  <a:lnTo>
                    <a:pt x="391822" y="1212944"/>
                  </a:lnTo>
                  <a:lnTo>
                    <a:pt x="422012" y="1177185"/>
                  </a:lnTo>
                  <a:lnTo>
                    <a:pt x="451715" y="1140736"/>
                  </a:lnTo>
                  <a:lnTo>
                    <a:pt x="480984" y="1103675"/>
                  </a:lnTo>
                  <a:lnTo>
                    <a:pt x="509874" y="1066077"/>
                  </a:lnTo>
                  <a:lnTo>
                    <a:pt x="538439" y="1028020"/>
                  </a:lnTo>
                  <a:lnTo>
                    <a:pt x="566733" y="989579"/>
                  </a:lnTo>
                  <a:lnTo>
                    <a:pt x="594810" y="950833"/>
                  </a:lnTo>
                  <a:lnTo>
                    <a:pt x="622725" y="911856"/>
                  </a:lnTo>
                  <a:lnTo>
                    <a:pt x="650531" y="872726"/>
                  </a:lnTo>
                  <a:lnTo>
                    <a:pt x="678283" y="833520"/>
                  </a:lnTo>
                  <a:lnTo>
                    <a:pt x="706035" y="794314"/>
                  </a:lnTo>
                  <a:lnTo>
                    <a:pt x="733841" y="755184"/>
                  </a:lnTo>
                  <a:lnTo>
                    <a:pt x="761756" y="716208"/>
                  </a:lnTo>
                  <a:lnTo>
                    <a:pt x="789833" y="677461"/>
                  </a:lnTo>
                  <a:lnTo>
                    <a:pt x="818127" y="639021"/>
                  </a:lnTo>
                  <a:lnTo>
                    <a:pt x="846692" y="600963"/>
                  </a:lnTo>
                  <a:lnTo>
                    <a:pt x="875582" y="563366"/>
                  </a:lnTo>
                  <a:lnTo>
                    <a:pt x="904851" y="526304"/>
                  </a:lnTo>
                  <a:lnTo>
                    <a:pt x="934554" y="489855"/>
                  </a:lnTo>
                  <a:lnTo>
                    <a:pt x="964744" y="454096"/>
                  </a:lnTo>
                  <a:lnTo>
                    <a:pt x="995476" y="419103"/>
                  </a:lnTo>
                  <a:lnTo>
                    <a:pt x="1026805" y="384952"/>
                  </a:lnTo>
                  <a:lnTo>
                    <a:pt x="1058783" y="351721"/>
                  </a:lnTo>
                  <a:lnTo>
                    <a:pt x="1091466" y="319485"/>
                  </a:lnTo>
                  <a:lnTo>
                    <a:pt x="1124908" y="288322"/>
                  </a:lnTo>
                  <a:lnTo>
                    <a:pt x="1159162" y="258307"/>
                  </a:lnTo>
                  <a:lnTo>
                    <a:pt x="1194283" y="229519"/>
                  </a:lnTo>
                  <a:lnTo>
                    <a:pt x="1230326" y="202032"/>
                  </a:lnTo>
                  <a:lnTo>
                    <a:pt x="1267344" y="175924"/>
                  </a:lnTo>
                  <a:lnTo>
                    <a:pt x="1305391" y="151272"/>
                  </a:lnTo>
                  <a:lnTo>
                    <a:pt x="1344522" y="128152"/>
                  </a:lnTo>
                  <a:lnTo>
                    <a:pt x="1384791" y="106640"/>
                  </a:lnTo>
                  <a:lnTo>
                    <a:pt x="1426252" y="86813"/>
                  </a:lnTo>
                  <a:lnTo>
                    <a:pt x="1468959" y="68748"/>
                  </a:lnTo>
                  <a:lnTo>
                    <a:pt x="1512967" y="52522"/>
                  </a:lnTo>
                  <a:lnTo>
                    <a:pt x="1558329" y="38211"/>
                  </a:lnTo>
                  <a:lnTo>
                    <a:pt x="1605101" y="25891"/>
                  </a:lnTo>
                  <a:lnTo>
                    <a:pt x="1653335" y="15639"/>
                  </a:lnTo>
                  <a:lnTo>
                    <a:pt x="1703086" y="7532"/>
                  </a:lnTo>
                  <a:lnTo>
                    <a:pt x="1754409" y="1647"/>
                  </a:lnTo>
                  <a:lnTo>
                    <a:pt x="1778726" y="0"/>
                  </a:lnTo>
                </a:path>
              </a:pathLst>
            </a:custGeom>
            <a:ln w="9497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208597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06850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317" y="440463"/>
            <a:ext cx="5595883" cy="7118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215"/>
              </a:spcBef>
            </a:pP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Muscular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dystrophy</a:t>
            </a:r>
            <a:r>
              <a:rPr sz="120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Verdana"/>
                <a:cs typeface="Verdana"/>
              </a:rPr>
              <a:t>(MD)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chemeClr val="bg1"/>
                </a:solidFill>
                <a:latin typeface="Verdana"/>
                <a:cs typeface="Verdana"/>
              </a:rPr>
              <a:t>group</a:t>
            </a:r>
            <a:r>
              <a:rPr sz="120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genetic</a:t>
            </a:r>
            <a:r>
              <a:rPr sz="120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disorders</a:t>
            </a:r>
            <a:r>
              <a:rPr sz="120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chemeClr val="bg1"/>
                </a:solidFill>
                <a:latin typeface="Verdana"/>
                <a:cs typeface="Verdana"/>
              </a:rPr>
              <a:t>that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cause</a:t>
            </a:r>
            <a:r>
              <a:rPr sz="120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progressive </a:t>
            </a:r>
            <a:r>
              <a:rPr sz="1200" spc="-409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muscle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weakness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wasting.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There </a:t>
            </a:r>
            <a:r>
              <a:rPr sz="1200" spc="-25" dirty="0">
                <a:solidFill>
                  <a:schemeClr val="bg1"/>
                </a:solidFill>
                <a:latin typeface="Verdana"/>
                <a:cs typeface="Verdana"/>
              </a:rPr>
              <a:t>are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nine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major types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of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MD,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each </a:t>
            </a:r>
            <a:r>
              <a:rPr sz="1200" spc="25" dirty="0">
                <a:solidFill>
                  <a:schemeClr val="bg1"/>
                </a:solidFill>
                <a:latin typeface="Verdana"/>
                <a:cs typeface="Verdana"/>
              </a:rPr>
              <a:t>with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varying </a:t>
            </a:r>
            <a:r>
              <a:rPr sz="1200" spc="10" dirty="0">
                <a:solidFill>
                  <a:schemeClr val="bg1"/>
                </a:solidFill>
                <a:latin typeface="Verdana"/>
                <a:cs typeface="Verdana"/>
              </a:rPr>
              <a:t>symptoms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-25" dirty="0">
                <a:solidFill>
                  <a:schemeClr val="bg1"/>
                </a:solidFill>
                <a:latin typeface="Verdana"/>
                <a:cs typeface="Verdana"/>
              </a:rPr>
              <a:t>rates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of 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progression. This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presentation will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provide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an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200" spc="-8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200" spc="-7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200" spc="65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2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2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2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20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200" spc="-3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200" spc="-5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200" spc="4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200" spc="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2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200" spc="-7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200" spc="55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200" spc="-4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2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2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12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200" spc="3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200" spc="-185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88" y="1181582"/>
            <a:ext cx="1987098" cy="19870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76285" y="2131915"/>
            <a:ext cx="1979295" cy="1776095"/>
          </a:xfrm>
          <a:custGeom>
            <a:avLst/>
            <a:gdLst/>
            <a:ahLst/>
            <a:cxnLst/>
            <a:rect l="l" t="t" r="r" b="b"/>
            <a:pathLst>
              <a:path w="1979295" h="1776095">
                <a:moveTo>
                  <a:pt x="1978708" y="0"/>
                </a:moveTo>
                <a:lnTo>
                  <a:pt x="1936610" y="4564"/>
                </a:lnTo>
                <a:lnTo>
                  <a:pt x="1886825" y="12226"/>
                </a:lnTo>
                <a:lnTo>
                  <a:pt x="1838432" y="21930"/>
                </a:lnTo>
                <a:lnTo>
                  <a:pt x="1791387" y="33609"/>
                </a:lnTo>
                <a:lnTo>
                  <a:pt x="1745644" y="47198"/>
                </a:lnTo>
                <a:lnTo>
                  <a:pt x="1701158" y="62632"/>
                </a:lnTo>
                <a:lnTo>
                  <a:pt x="1657885" y="79843"/>
                </a:lnTo>
                <a:lnTo>
                  <a:pt x="1615779" y="98767"/>
                </a:lnTo>
                <a:lnTo>
                  <a:pt x="1574795" y="119338"/>
                </a:lnTo>
                <a:lnTo>
                  <a:pt x="1534890" y="141489"/>
                </a:lnTo>
                <a:lnTo>
                  <a:pt x="1496017" y="165155"/>
                </a:lnTo>
                <a:lnTo>
                  <a:pt x="1458132" y="190269"/>
                </a:lnTo>
                <a:lnTo>
                  <a:pt x="1421191" y="216767"/>
                </a:lnTo>
                <a:lnTo>
                  <a:pt x="1385147" y="244582"/>
                </a:lnTo>
                <a:lnTo>
                  <a:pt x="1349956" y="273649"/>
                </a:lnTo>
                <a:lnTo>
                  <a:pt x="1315574" y="303901"/>
                </a:lnTo>
                <a:lnTo>
                  <a:pt x="1281955" y="335272"/>
                </a:lnTo>
                <a:lnTo>
                  <a:pt x="1249055" y="367698"/>
                </a:lnTo>
                <a:lnTo>
                  <a:pt x="1216828" y="401111"/>
                </a:lnTo>
                <a:lnTo>
                  <a:pt x="1185230" y="435446"/>
                </a:lnTo>
                <a:lnTo>
                  <a:pt x="1154216" y="470638"/>
                </a:lnTo>
                <a:lnTo>
                  <a:pt x="1123740" y="506620"/>
                </a:lnTo>
                <a:lnTo>
                  <a:pt x="1093759" y="543326"/>
                </a:lnTo>
                <a:lnTo>
                  <a:pt x="1064226" y="580691"/>
                </a:lnTo>
                <a:lnTo>
                  <a:pt x="1035098" y="618648"/>
                </a:lnTo>
                <a:lnTo>
                  <a:pt x="1006329" y="657133"/>
                </a:lnTo>
                <a:lnTo>
                  <a:pt x="977874" y="696079"/>
                </a:lnTo>
                <a:lnTo>
                  <a:pt x="949689" y="735419"/>
                </a:lnTo>
                <a:lnTo>
                  <a:pt x="921728" y="775089"/>
                </a:lnTo>
                <a:lnTo>
                  <a:pt x="893947" y="815023"/>
                </a:lnTo>
                <a:lnTo>
                  <a:pt x="866300" y="855154"/>
                </a:lnTo>
                <a:lnTo>
                  <a:pt x="838744" y="895417"/>
                </a:lnTo>
                <a:lnTo>
                  <a:pt x="811232" y="935745"/>
                </a:lnTo>
                <a:lnTo>
                  <a:pt x="783720" y="976074"/>
                </a:lnTo>
                <a:lnTo>
                  <a:pt x="756164" y="1016337"/>
                </a:lnTo>
                <a:lnTo>
                  <a:pt x="728517" y="1056468"/>
                </a:lnTo>
                <a:lnTo>
                  <a:pt x="700736" y="1096401"/>
                </a:lnTo>
                <a:lnTo>
                  <a:pt x="672775" y="1136071"/>
                </a:lnTo>
                <a:lnTo>
                  <a:pt x="644590" y="1175412"/>
                </a:lnTo>
                <a:lnTo>
                  <a:pt x="616135" y="1214357"/>
                </a:lnTo>
                <a:lnTo>
                  <a:pt x="587366" y="1252842"/>
                </a:lnTo>
                <a:lnTo>
                  <a:pt x="558238" y="1290799"/>
                </a:lnTo>
                <a:lnTo>
                  <a:pt x="528705" y="1328164"/>
                </a:lnTo>
                <a:lnTo>
                  <a:pt x="498724" y="1364871"/>
                </a:lnTo>
                <a:lnTo>
                  <a:pt x="468248" y="1400852"/>
                </a:lnTo>
                <a:lnTo>
                  <a:pt x="437234" y="1436044"/>
                </a:lnTo>
                <a:lnTo>
                  <a:pt x="405636" y="1470379"/>
                </a:lnTo>
                <a:lnTo>
                  <a:pt x="373409" y="1503793"/>
                </a:lnTo>
                <a:lnTo>
                  <a:pt x="340509" y="1536218"/>
                </a:lnTo>
                <a:lnTo>
                  <a:pt x="306890" y="1567589"/>
                </a:lnTo>
                <a:lnTo>
                  <a:pt x="272508" y="1597841"/>
                </a:lnTo>
                <a:lnTo>
                  <a:pt x="237317" y="1626908"/>
                </a:lnTo>
                <a:lnTo>
                  <a:pt x="201273" y="1654723"/>
                </a:lnTo>
                <a:lnTo>
                  <a:pt x="164332" y="1681221"/>
                </a:lnTo>
                <a:lnTo>
                  <a:pt x="126447" y="1706336"/>
                </a:lnTo>
                <a:lnTo>
                  <a:pt x="87574" y="1730002"/>
                </a:lnTo>
                <a:lnTo>
                  <a:pt x="47669" y="1752153"/>
                </a:lnTo>
                <a:lnTo>
                  <a:pt x="6685" y="1772723"/>
                </a:lnTo>
                <a:lnTo>
                  <a:pt x="0" y="1775728"/>
                </a:lnTo>
              </a:path>
            </a:pathLst>
          </a:custGeom>
          <a:ln w="952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17800" y="1367082"/>
            <a:ext cx="3048000" cy="14923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b="1" spc="35" dirty="0">
                <a:solidFill>
                  <a:schemeClr val="bg1"/>
                </a:solidFill>
                <a:latin typeface="Tahoma"/>
                <a:cs typeface="Tahoma"/>
              </a:rPr>
              <a:t>Becker </a:t>
            </a:r>
            <a:r>
              <a:rPr sz="1050" b="1" spc="25" dirty="0">
                <a:solidFill>
                  <a:schemeClr val="bg1"/>
                </a:solidFill>
                <a:latin typeface="Tahoma"/>
                <a:cs typeface="Tahoma"/>
              </a:rPr>
              <a:t>Muscular Dystrophy </a:t>
            </a:r>
            <a:r>
              <a:rPr sz="1050" b="1" spc="-5" dirty="0">
                <a:solidFill>
                  <a:schemeClr val="bg1"/>
                </a:solidFill>
                <a:latin typeface="Tahoma"/>
                <a:cs typeface="Tahoma"/>
              </a:rPr>
              <a:t>(BMD) 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is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endParaRPr lang="en-US" sz="1050" spc="-4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7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d  </a:t>
            </a:r>
            <a:r>
              <a:rPr sz="1050" spc="-10" dirty="0">
                <a:solidFill>
                  <a:schemeClr val="bg1"/>
                </a:solidFill>
                <a:latin typeface="Verdana"/>
                <a:cs typeface="Verdana"/>
              </a:rPr>
              <a:t>progresses </a:t>
            </a:r>
            <a:r>
              <a:rPr sz="1050" spc="15" dirty="0">
                <a:solidFill>
                  <a:schemeClr val="bg1"/>
                </a:solidFill>
                <a:latin typeface="Verdana"/>
                <a:cs typeface="Verdana"/>
              </a:rPr>
              <a:t>more 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slowly. </a:t>
            </a:r>
            <a:r>
              <a:rPr sz="1050" spc="-60" dirty="0">
                <a:solidFill>
                  <a:schemeClr val="bg1"/>
                </a:solidFill>
                <a:latin typeface="Verdana"/>
                <a:cs typeface="Verdana"/>
              </a:rPr>
              <a:t>It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also </a:t>
            </a:r>
            <a:r>
              <a:rPr sz="1050" spc="-10" dirty="0">
                <a:solidFill>
                  <a:schemeClr val="bg1"/>
                </a:solidFill>
                <a:latin typeface="Verdana"/>
                <a:cs typeface="Verdana"/>
              </a:rPr>
              <a:t>primarily </a:t>
            </a:r>
            <a:r>
              <a:rPr sz="1050" spc="-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af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sz="1050" spc="-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6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ll</a:t>
            </a:r>
            <a:r>
              <a:rPr sz="1050" spc="-5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pp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rs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n  c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il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oo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9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6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-30" dirty="0">
                <a:solidFill>
                  <a:schemeClr val="bg1"/>
                </a:solidFill>
                <a:latin typeface="Verdana"/>
                <a:cs typeface="Verdana"/>
              </a:rPr>
              <a:t>s 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5" dirty="0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d  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-6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-1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chemeClr val="bg1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5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lang="en-US" sz="1050" spc="-16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endParaRPr lang="en-IN" sz="1050" spc="-160" dirty="0">
              <a:solidFill>
                <a:srgbClr val="332B2B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endParaRPr sz="10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2786" y="645985"/>
            <a:ext cx="344241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/>
              <a:t>Becker</a:t>
            </a:r>
            <a:r>
              <a:rPr sz="1850" spc="-5" dirty="0"/>
              <a:t> </a:t>
            </a:r>
            <a:r>
              <a:rPr sz="1850" spc="30" dirty="0"/>
              <a:t>Muscular</a:t>
            </a:r>
            <a:r>
              <a:rPr sz="1850" spc="-5" dirty="0"/>
              <a:t> </a:t>
            </a:r>
            <a:r>
              <a:rPr sz="1850" dirty="0"/>
              <a:t>Dystrophy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7199" y="1189988"/>
            <a:ext cx="2742565" cy="2722880"/>
            <a:chOff x="4217199" y="1189988"/>
            <a:chExt cx="2742565" cy="2722880"/>
          </a:xfrm>
        </p:grpSpPr>
        <p:sp>
          <p:nvSpPr>
            <p:cNvPr id="3" name="object 3"/>
            <p:cNvSpPr/>
            <p:nvPr/>
          </p:nvSpPr>
          <p:spPr>
            <a:xfrm>
              <a:off x="4976285" y="2131915"/>
              <a:ext cx="1979295" cy="1776095"/>
            </a:xfrm>
            <a:custGeom>
              <a:avLst/>
              <a:gdLst/>
              <a:ahLst/>
              <a:cxnLst/>
              <a:rect l="l" t="t" r="r" b="b"/>
              <a:pathLst>
                <a:path w="1979295" h="1776095">
                  <a:moveTo>
                    <a:pt x="1978708" y="0"/>
                  </a:moveTo>
                  <a:lnTo>
                    <a:pt x="1936610" y="4564"/>
                  </a:lnTo>
                  <a:lnTo>
                    <a:pt x="1886825" y="12226"/>
                  </a:lnTo>
                  <a:lnTo>
                    <a:pt x="1838432" y="21930"/>
                  </a:lnTo>
                  <a:lnTo>
                    <a:pt x="1791387" y="33609"/>
                  </a:lnTo>
                  <a:lnTo>
                    <a:pt x="1745644" y="47198"/>
                  </a:lnTo>
                  <a:lnTo>
                    <a:pt x="1701158" y="62632"/>
                  </a:lnTo>
                  <a:lnTo>
                    <a:pt x="1657885" y="79843"/>
                  </a:lnTo>
                  <a:lnTo>
                    <a:pt x="1615779" y="98767"/>
                  </a:lnTo>
                  <a:lnTo>
                    <a:pt x="1574795" y="119338"/>
                  </a:lnTo>
                  <a:lnTo>
                    <a:pt x="1534890" y="141489"/>
                  </a:lnTo>
                  <a:lnTo>
                    <a:pt x="1496017" y="165155"/>
                  </a:lnTo>
                  <a:lnTo>
                    <a:pt x="1458132" y="190269"/>
                  </a:lnTo>
                  <a:lnTo>
                    <a:pt x="1421191" y="216767"/>
                  </a:lnTo>
                  <a:lnTo>
                    <a:pt x="1385147" y="244582"/>
                  </a:lnTo>
                  <a:lnTo>
                    <a:pt x="1349956" y="273649"/>
                  </a:lnTo>
                  <a:lnTo>
                    <a:pt x="1315574" y="303901"/>
                  </a:lnTo>
                  <a:lnTo>
                    <a:pt x="1281955" y="335272"/>
                  </a:lnTo>
                  <a:lnTo>
                    <a:pt x="1249055" y="367698"/>
                  </a:lnTo>
                  <a:lnTo>
                    <a:pt x="1216828" y="401111"/>
                  </a:lnTo>
                  <a:lnTo>
                    <a:pt x="1185230" y="435446"/>
                  </a:lnTo>
                  <a:lnTo>
                    <a:pt x="1154216" y="470638"/>
                  </a:lnTo>
                  <a:lnTo>
                    <a:pt x="1123740" y="506620"/>
                  </a:lnTo>
                  <a:lnTo>
                    <a:pt x="1093759" y="543326"/>
                  </a:lnTo>
                  <a:lnTo>
                    <a:pt x="1064226" y="580691"/>
                  </a:lnTo>
                  <a:lnTo>
                    <a:pt x="1035098" y="618648"/>
                  </a:lnTo>
                  <a:lnTo>
                    <a:pt x="1006329" y="657133"/>
                  </a:lnTo>
                  <a:lnTo>
                    <a:pt x="977874" y="696079"/>
                  </a:lnTo>
                  <a:lnTo>
                    <a:pt x="949689" y="735419"/>
                  </a:lnTo>
                  <a:lnTo>
                    <a:pt x="921728" y="775089"/>
                  </a:lnTo>
                  <a:lnTo>
                    <a:pt x="893947" y="815023"/>
                  </a:lnTo>
                  <a:lnTo>
                    <a:pt x="866300" y="855154"/>
                  </a:lnTo>
                  <a:lnTo>
                    <a:pt x="838744" y="895417"/>
                  </a:lnTo>
                  <a:lnTo>
                    <a:pt x="811232" y="935745"/>
                  </a:lnTo>
                  <a:lnTo>
                    <a:pt x="783720" y="976074"/>
                  </a:lnTo>
                  <a:lnTo>
                    <a:pt x="756164" y="1016337"/>
                  </a:lnTo>
                  <a:lnTo>
                    <a:pt x="728517" y="1056468"/>
                  </a:lnTo>
                  <a:lnTo>
                    <a:pt x="700736" y="1096401"/>
                  </a:lnTo>
                  <a:lnTo>
                    <a:pt x="672775" y="1136071"/>
                  </a:lnTo>
                  <a:lnTo>
                    <a:pt x="644590" y="1175412"/>
                  </a:lnTo>
                  <a:lnTo>
                    <a:pt x="616135" y="1214357"/>
                  </a:lnTo>
                  <a:lnTo>
                    <a:pt x="587366" y="1252842"/>
                  </a:lnTo>
                  <a:lnTo>
                    <a:pt x="558238" y="1290799"/>
                  </a:lnTo>
                  <a:lnTo>
                    <a:pt x="528705" y="1328164"/>
                  </a:lnTo>
                  <a:lnTo>
                    <a:pt x="498724" y="1364871"/>
                  </a:lnTo>
                  <a:lnTo>
                    <a:pt x="468248" y="1400852"/>
                  </a:lnTo>
                  <a:lnTo>
                    <a:pt x="437234" y="1436044"/>
                  </a:lnTo>
                  <a:lnTo>
                    <a:pt x="405636" y="1470379"/>
                  </a:lnTo>
                  <a:lnTo>
                    <a:pt x="373409" y="1503793"/>
                  </a:lnTo>
                  <a:lnTo>
                    <a:pt x="340509" y="1536218"/>
                  </a:lnTo>
                  <a:lnTo>
                    <a:pt x="306890" y="1567589"/>
                  </a:lnTo>
                  <a:lnTo>
                    <a:pt x="272508" y="1597841"/>
                  </a:lnTo>
                  <a:lnTo>
                    <a:pt x="237317" y="1626908"/>
                  </a:lnTo>
                  <a:lnTo>
                    <a:pt x="201273" y="1654723"/>
                  </a:lnTo>
                  <a:lnTo>
                    <a:pt x="164332" y="1681221"/>
                  </a:lnTo>
                  <a:lnTo>
                    <a:pt x="126447" y="1706336"/>
                  </a:lnTo>
                  <a:lnTo>
                    <a:pt x="87574" y="1730002"/>
                  </a:lnTo>
                  <a:lnTo>
                    <a:pt x="47669" y="1752153"/>
                  </a:lnTo>
                  <a:lnTo>
                    <a:pt x="6685" y="1772723"/>
                  </a:lnTo>
                  <a:lnTo>
                    <a:pt x="0" y="1775728"/>
                  </a:lnTo>
                </a:path>
              </a:pathLst>
            </a:custGeom>
            <a:ln w="9521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7199" y="1189988"/>
              <a:ext cx="1987098" cy="198709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058" y="1325949"/>
            <a:ext cx="2738755" cy="1316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b="1" spc="25" dirty="0">
                <a:solidFill>
                  <a:schemeClr val="bg1"/>
                </a:solidFill>
                <a:latin typeface="Tahoma"/>
                <a:cs typeface="Tahoma"/>
              </a:rPr>
              <a:t>Myotonic</a:t>
            </a:r>
            <a:r>
              <a:rPr sz="105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50" b="1" spc="25" dirty="0">
                <a:solidFill>
                  <a:schemeClr val="bg1"/>
                </a:solidFill>
                <a:latin typeface="Tahoma"/>
                <a:cs typeface="Tahoma"/>
              </a:rPr>
              <a:t>Muscular</a:t>
            </a:r>
            <a:r>
              <a:rPr sz="105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50" b="1" spc="25" dirty="0">
                <a:solidFill>
                  <a:schemeClr val="bg1"/>
                </a:solidFill>
                <a:latin typeface="Tahoma"/>
                <a:cs typeface="Tahoma"/>
              </a:rPr>
              <a:t>Dystrophy</a:t>
            </a:r>
            <a:r>
              <a:rPr sz="1050"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50" b="1" spc="-5" dirty="0">
                <a:solidFill>
                  <a:schemeClr val="bg1"/>
                </a:solidFill>
                <a:latin typeface="Tahoma"/>
                <a:cs typeface="Tahoma"/>
              </a:rPr>
              <a:t>(MMD)</a:t>
            </a:r>
            <a:r>
              <a:rPr sz="1050" b="1" spc="-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is </a:t>
            </a:r>
            <a:r>
              <a:rPr sz="1050" spc="-3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8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8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8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1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-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70" dirty="0">
                <a:solidFill>
                  <a:schemeClr val="bg1"/>
                </a:solidFill>
                <a:latin typeface="Verdana"/>
                <a:cs typeface="Verdana"/>
              </a:rPr>
              <a:t>-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t  </a:t>
            </a:r>
            <a:r>
              <a:rPr sz="1050" spc="11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3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af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8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n 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ll</a:t>
            </a:r>
            <a:r>
              <a:rPr sz="1050" spc="-5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pp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rs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80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sz="1050" spc="20" dirty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85" dirty="0">
                <a:solidFill>
                  <a:schemeClr val="bg1"/>
                </a:solidFill>
                <a:latin typeface="Verdana"/>
                <a:cs typeface="Verdana"/>
              </a:rPr>
              <a:t>3</a:t>
            </a:r>
            <a:r>
              <a:rPr sz="1050" spc="20" dirty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sz="10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228600">
              <a:lnSpc>
                <a:spcPct val="101000"/>
              </a:lnSpc>
            </a:pP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Symptoms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chemeClr val="bg1"/>
                </a:solidFill>
                <a:latin typeface="Verdana"/>
                <a:cs typeface="Verdana"/>
              </a:rPr>
              <a:t>include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chemeClr val="bg1"/>
                </a:solidFill>
                <a:latin typeface="Verdana"/>
                <a:cs typeface="Verdana"/>
              </a:rPr>
              <a:t>muscle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weakness, </a:t>
            </a:r>
            <a:r>
              <a:rPr sz="1050" spc="-3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7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-7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ia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40" dirty="0">
                <a:solidFill>
                  <a:schemeClr val="bg1"/>
                </a:solidFill>
                <a:latin typeface="Verdana"/>
                <a:cs typeface="Verdana"/>
              </a:rPr>
              <a:t>(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40" dirty="0">
                <a:solidFill>
                  <a:schemeClr val="bg1"/>
                </a:solidFill>
                <a:latin typeface="Verdana"/>
                <a:cs typeface="Verdana"/>
              </a:rPr>
              <a:t>)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chemeClr val="bg1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5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ll</a:t>
            </a:r>
            <a:r>
              <a:rPr sz="1050" spc="-5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sz="10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5386" y="651684"/>
            <a:ext cx="287972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/>
              <a:t>Myotonic</a:t>
            </a:r>
            <a:r>
              <a:rPr sz="1700" dirty="0"/>
              <a:t> </a:t>
            </a:r>
            <a:r>
              <a:rPr sz="1700" spc="30" dirty="0"/>
              <a:t>Muscular</a:t>
            </a:r>
            <a:r>
              <a:rPr sz="1700" spc="5" dirty="0"/>
              <a:t> </a:t>
            </a:r>
            <a:r>
              <a:rPr sz="1700" dirty="0"/>
              <a:t>Dystrophy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8600"/>
            <a:ext cx="6960234" cy="2403475"/>
            <a:chOff x="0" y="1509331"/>
            <a:chExt cx="6960234" cy="2403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09331"/>
              <a:ext cx="6952666" cy="23983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76267" y="2362320"/>
              <a:ext cx="1779270" cy="1545590"/>
            </a:xfrm>
            <a:custGeom>
              <a:avLst/>
              <a:gdLst/>
              <a:ahLst/>
              <a:cxnLst/>
              <a:rect l="l" t="t" r="r" b="b"/>
              <a:pathLst>
                <a:path w="1779270" h="1545589">
                  <a:moveTo>
                    <a:pt x="0" y="1545323"/>
                  </a:moveTo>
                  <a:lnTo>
                    <a:pt x="51175" y="1515768"/>
                  </a:lnTo>
                  <a:lnTo>
                    <a:pt x="89222" y="1491116"/>
                  </a:lnTo>
                  <a:lnTo>
                    <a:pt x="126240" y="1465008"/>
                  </a:lnTo>
                  <a:lnTo>
                    <a:pt x="162283" y="1437522"/>
                  </a:lnTo>
                  <a:lnTo>
                    <a:pt x="197404" y="1408733"/>
                  </a:lnTo>
                  <a:lnTo>
                    <a:pt x="231658" y="1378719"/>
                  </a:lnTo>
                  <a:lnTo>
                    <a:pt x="265100" y="1347555"/>
                  </a:lnTo>
                  <a:lnTo>
                    <a:pt x="297783" y="1315320"/>
                  </a:lnTo>
                  <a:lnTo>
                    <a:pt x="329761" y="1282088"/>
                  </a:lnTo>
                  <a:lnTo>
                    <a:pt x="361089" y="1247937"/>
                  </a:lnTo>
                  <a:lnTo>
                    <a:pt x="391822" y="1212944"/>
                  </a:lnTo>
                  <a:lnTo>
                    <a:pt x="422012" y="1177185"/>
                  </a:lnTo>
                  <a:lnTo>
                    <a:pt x="451715" y="1140736"/>
                  </a:lnTo>
                  <a:lnTo>
                    <a:pt x="480984" y="1103675"/>
                  </a:lnTo>
                  <a:lnTo>
                    <a:pt x="509874" y="1066077"/>
                  </a:lnTo>
                  <a:lnTo>
                    <a:pt x="538439" y="1028020"/>
                  </a:lnTo>
                  <a:lnTo>
                    <a:pt x="566733" y="989579"/>
                  </a:lnTo>
                  <a:lnTo>
                    <a:pt x="594810" y="950833"/>
                  </a:lnTo>
                  <a:lnTo>
                    <a:pt x="622725" y="911856"/>
                  </a:lnTo>
                  <a:lnTo>
                    <a:pt x="650531" y="872726"/>
                  </a:lnTo>
                  <a:lnTo>
                    <a:pt x="678283" y="833520"/>
                  </a:lnTo>
                  <a:lnTo>
                    <a:pt x="706035" y="794314"/>
                  </a:lnTo>
                  <a:lnTo>
                    <a:pt x="733841" y="755184"/>
                  </a:lnTo>
                  <a:lnTo>
                    <a:pt x="761756" y="716208"/>
                  </a:lnTo>
                  <a:lnTo>
                    <a:pt x="789833" y="677461"/>
                  </a:lnTo>
                  <a:lnTo>
                    <a:pt x="818127" y="639021"/>
                  </a:lnTo>
                  <a:lnTo>
                    <a:pt x="846692" y="600963"/>
                  </a:lnTo>
                  <a:lnTo>
                    <a:pt x="875582" y="563366"/>
                  </a:lnTo>
                  <a:lnTo>
                    <a:pt x="904851" y="526304"/>
                  </a:lnTo>
                  <a:lnTo>
                    <a:pt x="934554" y="489855"/>
                  </a:lnTo>
                  <a:lnTo>
                    <a:pt x="964744" y="454096"/>
                  </a:lnTo>
                  <a:lnTo>
                    <a:pt x="995476" y="419103"/>
                  </a:lnTo>
                  <a:lnTo>
                    <a:pt x="1026805" y="384952"/>
                  </a:lnTo>
                  <a:lnTo>
                    <a:pt x="1058783" y="351721"/>
                  </a:lnTo>
                  <a:lnTo>
                    <a:pt x="1091466" y="319485"/>
                  </a:lnTo>
                  <a:lnTo>
                    <a:pt x="1124908" y="288322"/>
                  </a:lnTo>
                  <a:lnTo>
                    <a:pt x="1159162" y="258307"/>
                  </a:lnTo>
                  <a:lnTo>
                    <a:pt x="1194283" y="229519"/>
                  </a:lnTo>
                  <a:lnTo>
                    <a:pt x="1230326" y="202032"/>
                  </a:lnTo>
                  <a:lnTo>
                    <a:pt x="1267344" y="175924"/>
                  </a:lnTo>
                  <a:lnTo>
                    <a:pt x="1305391" y="151272"/>
                  </a:lnTo>
                  <a:lnTo>
                    <a:pt x="1344522" y="128152"/>
                  </a:lnTo>
                  <a:lnTo>
                    <a:pt x="1384791" y="106640"/>
                  </a:lnTo>
                  <a:lnTo>
                    <a:pt x="1426252" y="86813"/>
                  </a:lnTo>
                  <a:lnTo>
                    <a:pt x="1468959" y="68748"/>
                  </a:lnTo>
                  <a:lnTo>
                    <a:pt x="1512967" y="52522"/>
                  </a:lnTo>
                  <a:lnTo>
                    <a:pt x="1558329" y="38211"/>
                  </a:lnTo>
                  <a:lnTo>
                    <a:pt x="1605101" y="25891"/>
                  </a:lnTo>
                  <a:lnTo>
                    <a:pt x="1653335" y="15639"/>
                  </a:lnTo>
                  <a:lnTo>
                    <a:pt x="1703086" y="7532"/>
                  </a:lnTo>
                  <a:lnTo>
                    <a:pt x="1754409" y="1647"/>
                  </a:lnTo>
                  <a:lnTo>
                    <a:pt x="1778726" y="0"/>
                  </a:lnTo>
                </a:path>
              </a:pathLst>
            </a:custGeom>
            <a:ln w="9497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208597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06850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317" y="440463"/>
            <a:ext cx="5214883" cy="104579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204"/>
              </a:spcBef>
            </a:pPr>
            <a:r>
              <a:rPr sz="1200" b="1" spc="35" dirty="0">
                <a:solidFill>
                  <a:schemeClr val="bg1"/>
                </a:solidFill>
                <a:latin typeface="Tahoma"/>
                <a:cs typeface="Tahoma"/>
              </a:rPr>
              <a:t>Facioscapulohumeral </a:t>
            </a:r>
            <a:r>
              <a:rPr sz="1200" b="1" spc="30" dirty="0">
                <a:solidFill>
                  <a:schemeClr val="bg1"/>
                </a:solidFill>
                <a:latin typeface="Tahoma"/>
                <a:cs typeface="Tahoma"/>
              </a:rPr>
              <a:t>Muscular </a:t>
            </a:r>
            <a:r>
              <a:rPr sz="1200" b="1" spc="25" dirty="0">
                <a:solidFill>
                  <a:schemeClr val="bg1"/>
                </a:solidFill>
                <a:latin typeface="Tahoma"/>
                <a:cs typeface="Tahoma"/>
              </a:rPr>
              <a:t>Dystrophy </a:t>
            </a:r>
            <a:r>
              <a:rPr sz="1200" b="1" spc="-10" dirty="0">
                <a:solidFill>
                  <a:schemeClr val="bg1"/>
                </a:solidFill>
                <a:latin typeface="Tahoma"/>
                <a:cs typeface="Tahoma"/>
              </a:rPr>
              <a:t>(FSHD) </a:t>
            </a:r>
            <a:r>
              <a:rPr sz="1200" spc="-30" dirty="0">
                <a:solidFill>
                  <a:schemeClr val="bg1"/>
                </a:solidFill>
                <a:latin typeface="Verdana"/>
                <a:cs typeface="Verdana"/>
              </a:rPr>
              <a:t>is </a:t>
            </a:r>
            <a:r>
              <a:rPr sz="1200" spc="35" dirty="0">
                <a:solidFill>
                  <a:schemeClr val="bg1"/>
                </a:solidFill>
                <a:latin typeface="Verdana"/>
                <a:cs typeface="Verdana"/>
              </a:rPr>
              <a:t>named 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for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the </a:t>
            </a:r>
            <a:r>
              <a:rPr sz="1200" spc="10" dirty="0">
                <a:solidFill>
                  <a:schemeClr val="bg1"/>
                </a:solidFill>
                <a:latin typeface="Verdana"/>
                <a:cs typeface="Verdana"/>
              </a:rPr>
              <a:t>muscles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it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Verdana"/>
                <a:cs typeface="Verdana"/>
              </a:rPr>
              <a:t>affects: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those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in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Verdana"/>
                <a:cs typeface="Verdana"/>
              </a:rPr>
              <a:t>face,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shoulders,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chemeClr val="bg1"/>
                </a:solidFill>
                <a:latin typeface="Verdana"/>
                <a:cs typeface="Verdana"/>
              </a:rPr>
              <a:t>upper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Verdana"/>
                <a:cs typeface="Verdana"/>
              </a:rPr>
              <a:t>arms.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chemeClr val="bg1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can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appear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in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chemeClr val="bg1"/>
                </a:solidFill>
                <a:latin typeface="Verdana"/>
                <a:cs typeface="Verdana"/>
              </a:rPr>
              <a:t>childhood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or </a:t>
            </a:r>
            <a:r>
              <a:rPr sz="1200" spc="-4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chemeClr val="bg1"/>
                </a:solidFill>
                <a:latin typeface="Verdana"/>
                <a:cs typeface="Verdana"/>
              </a:rPr>
              <a:t>adulthood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affects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both </a:t>
            </a:r>
            <a:r>
              <a:rPr sz="1200" spc="50" dirty="0">
                <a:solidFill>
                  <a:schemeClr val="bg1"/>
                </a:solidFill>
                <a:latin typeface="Verdana"/>
                <a:cs typeface="Verdana"/>
              </a:rPr>
              <a:t>men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women. Symptoms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include muscle </a:t>
            </a:r>
            <a:r>
              <a:rPr sz="1200" spc="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weakness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wasting,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particularly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in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face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shoulders.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Life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expectancy </a:t>
            </a:r>
            <a:r>
              <a:rPr sz="1200" spc="-30" dirty="0">
                <a:solidFill>
                  <a:schemeClr val="bg1"/>
                </a:solidFill>
                <a:latin typeface="Verdana"/>
                <a:cs typeface="Verdana"/>
              </a:rPr>
              <a:t>is </a:t>
            </a:r>
            <a:r>
              <a:rPr sz="1200" spc="-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usually</a:t>
            </a:r>
            <a:r>
              <a:rPr sz="12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normal.</a:t>
            </a:r>
            <a:endParaRPr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9331"/>
            <a:ext cx="6960234" cy="2403475"/>
            <a:chOff x="0" y="1509331"/>
            <a:chExt cx="6960234" cy="2403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09331"/>
              <a:ext cx="6952666" cy="23983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76267" y="2362320"/>
              <a:ext cx="1779270" cy="1545590"/>
            </a:xfrm>
            <a:custGeom>
              <a:avLst/>
              <a:gdLst/>
              <a:ahLst/>
              <a:cxnLst/>
              <a:rect l="l" t="t" r="r" b="b"/>
              <a:pathLst>
                <a:path w="1779270" h="1545589">
                  <a:moveTo>
                    <a:pt x="0" y="1545323"/>
                  </a:moveTo>
                  <a:lnTo>
                    <a:pt x="51175" y="1515768"/>
                  </a:lnTo>
                  <a:lnTo>
                    <a:pt x="89222" y="1491116"/>
                  </a:lnTo>
                  <a:lnTo>
                    <a:pt x="126240" y="1465008"/>
                  </a:lnTo>
                  <a:lnTo>
                    <a:pt x="162283" y="1437522"/>
                  </a:lnTo>
                  <a:lnTo>
                    <a:pt x="197404" y="1408733"/>
                  </a:lnTo>
                  <a:lnTo>
                    <a:pt x="231658" y="1378719"/>
                  </a:lnTo>
                  <a:lnTo>
                    <a:pt x="265100" y="1347555"/>
                  </a:lnTo>
                  <a:lnTo>
                    <a:pt x="297783" y="1315320"/>
                  </a:lnTo>
                  <a:lnTo>
                    <a:pt x="329761" y="1282088"/>
                  </a:lnTo>
                  <a:lnTo>
                    <a:pt x="361089" y="1247937"/>
                  </a:lnTo>
                  <a:lnTo>
                    <a:pt x="391822" y="1212944"/>
                  </a:lnTo>
                  <a:lnTo>
                    <a:pt x="422012" y="1177185"/>
                  </a:lnTo>
                  <a:lnTo>
                    <a:pt x="451715" y="1140736"/>
                  </a:lnTo>
                  <a:lnTo>
                    <a:pt x="480984" y="1103675"/>
                  </a:lnTo>
                  <a:lnTo>
                    <a:pt x="509874" y="1066077"/>
                  </a:lnTo>
                  <a:lnTo>
                    <a:pt x="538439" y="1028020"/>
                  </a:lnTo>
                  <a:lnTo>
                    <a:pt x="566733" y="989579"/>
                  </a:lnTo>
                  <a:lnTo>
                    <a:pt x="594810" y="950833"/>
                  </a:lnTo>
                  <a:lnTo>
                    <a:pt x="622725" y="911856"/>
                  </a:lnTo>
                  <a:lnTo>
                    <a:pt x="650531" y="872726"/>
                  </a:lnTo>
                  <a:lnTo>
                    <a:pt x="678283" y="833520"/>
                  </a:lnTo>
                  <a:lnTo>
                    <a:pt x="706035" y="794314"/>
                  </a:lnTo>
                  <a:lnTo>
                    <a:pt x="733841" y="755184"/>
                  </a:lnTo>
                  <a:lnTo>
                    <a:pt x="761756" y="716208"/>
                  </a:lnTo>
                  <a:lnTo>
                    <a:pt x="789833" y="677461"/>
                  </a:lnTo>
                  <a:lnTo>
                    <a:pt x="818127" y="639021"/>
                  </a:lnTo>
                  <a:lnTo>
                    <a:pt x="846692" y="600963"/>
                  </a:lnTo>
                  <a:lnTo>
                    <a:pt x="875582" y="563366"/>
                  </a:lnTo>
                  <a:lnTo>
                    <a:pt x="904851" y="526304"/>
                  </a:lnTo>
                  <a:lnTo>
                    <a:pt x="934554" y="489855"/>
                  </a:lnTo>
                  <a:lnTo>
                    <a:pt x="964744" y="454096"/>
                  </a:lnTo>
                  <a:lnTo>
                    <a:pt x="995476" y="419103"/>
                  </a:lnTo>
                  <a:lnTo>
                    <a:pt x="1026805" y="384952"/>
                  </a:lnTo>
                  <a:lnTo>
                    <a:pt x="1058783" y="351721"/>
                  </a:lnTo>
                  <a:lnTo>
                    <a:pt x="1091466" y="319485"/>
                  </a:lnTo>
                  <a:lnTo>
                    <a:pt x="1124908" y="288322"/>
                  </a:lnTo>
                  <a:lnTo>
                    <a:pt x="1159162" y="258307"/>
                  </a:lnTo>
                  <a:lnTo>
                    <a:pt x="1194283" y="229519"/>
                  </a:lnTo>
                  <a:lnTo>
                    <a:pt x="1230326" y="202032"/>
                  </a:lnTo>
                  <a:lnTo>
                    <a:pt x="1267344" y="175924"/>
                  </a:lnTo>
                  <a:lnTo>
                    <a:pt x="1305391" y="151272"/>
                  </a:lnTo>
                  <a:lnTo>
                    <a:pt x="1344522" y="128152"/>
                  </a:lnTo>
                  <a:lnTo>
                    <a:pt x="1384791" y="106640"/>
                  </a:lnTo>
                  <a:lnTo>
                    <a:pt x="1426252" y="86813"/>
                  </a:lnTo>
                  <a:lnTo>
                    <a:pt x="1468959" y="68748"/>
                  </a:lnTo>
                  <a:lnTo>
                    <a:pt x="1512967" y="52522"/>
                  </a:lnTo>
                  <a:lnTo>
                    <a:pt x="1558329" y="38211"/>
                  </a:lnTo>
                  <a:lnTo>
                    <a:pt x="1605101" y="25891"/>
                  </a:lnTo>
                  <a:lnTo>
                    <a:pt x="1653335" y="15639"/>
                  </a:lnTo>
                  <a:lnTo>
                    <a:pt x="1703086" y="7532"/>
                  </a:lnTo>
                  <a:lnTo>
                    <a:pt x="1754409" y="1647"/>
                  </a:lnTo>
                  <a:lnTo>
                    <a:pt x="1778726" y="0"/>
                  </a:lnTo>
                </a:path>
              </a:pathLst>
            </a:custGeom>
            <a:ln w="9497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208597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06850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317" y="440463"/>
            <a:ext cx="5214883" cy="1071446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204"/>
              </a:spcBef>
            </a:pPr>
            <a:r>
              <a:rPr sz="1200" b="1" spc="20" dirty="0">
                <a:solidFill>
                  <a:schemeClr val="bg1"/>
                </a:solidFill>
                <a:latin typeface="Tahoma"/>
                <a:cs typeface="Tahoma"/>
              </a:rPr>
              <a:t>Limb-Girdle </a:t>
            </a:r>
            <a:r>
              <a:rPr sz="1200" b="1" spc="30" dirty="0">
                <a:solidFill>
                  <a:schemeClr val="bg1"/>
                </a:solidFill>
                <a:latin typeface="Tahoma"/>
                <a:cs typeface="Tahoma"/>
              </a:rPr>
              <a:t>Muscular </a:t>
            </a:r>
            <a:r>
              <a:rPr sz="1200" b="1" spc="25" dirty="0">
                <a:solidFill>
                  <a:schemeClr val="bg1"/>
                </a:solidFill>
                <a:latin typeface="Tahoma"/>
                <a:cs typeface="Tahoma"/>
              </a:rPr>
              <a:t>Dystrophy </a:t>
            </a:r>
            <a:r>
              <a:rPr sz="1200" b="1" spc="-10" dirty="0">
                <a:solidFill>
                  <a:schemeClr val="bg1"/>
                </a:solidFill>
                <a:latin typeface="Tahoma"/>
                <a:cs typeface="Tahoma"/>
              </a:rPr>
              <a:t>(LGMD) </a:t>
            </a:r>
            <a:endParaRPr lang="en-US" sz="1200" b="1" spc="-1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92300"/>
              </a:lnSpc>
              <a:spcBef>
                <a:spcPts val="204"/>
              </a:spcBef>
            </a:pP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affects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the </a:t>
            </a:r>
            <a:r>
              <a:rPr sz="1200" spc="10" dirty="0">
                <a:solidFill>
                  <a:schemeClr val="bg1"/>
                </a:solidFill>
                <a:latin typeface="Verdana"/>
                <a:cs typeface="Verdana"/>
              </a:rPr>
              <a:t>muscles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in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the </a:t>
            </a:r>
            <a:r>
              <a:rPr sz="1200" spc="10" dirty="0">
                <a:solidFill>
                  <a:schemeClr val="bg1"/>
                </a:solidFill>
                <a:latin typeface="Verdana"/>
                <a:cs typeface="Verdana"/>
              </a:rPr>
              <a:t>hips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shoulders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can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appear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in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chemeClr val="bg1"/>
                </a:solidFill>
                <a:latin typeface="Verdana"/>
                <a:cs typeface="Verdana"/>
              </a:rPr>
              <a:t>childhood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or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adulthood.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There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Verdana"/>
                <a:cs typeface="Verdana"/>
              </a:rPr>
              <a:t>are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Verdana"/>
                <a:cs typeface="Verdana"/>
              </a:rPr>
              <a:t>several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subtypes</a:t>
            </a:r>
            <a:r>
              <a:rPr sz="12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of </a:t>
            </a:r>
            <a:r>
              <a:rPr sz="1200" spc="-4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LGMD,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each </a:t>
            </a:r>
            <a:r>
              <a:rPr sz="1200" spc="25" dirty="0">
                <a:solidFill>
                  <a:schemeClr val="bg1"/>
                </a:solidFill>
                <a:latin typeface="Verdana"/>
                <a:cs typeface="Verdana"/>
              </a:rPr>
              <a:t>with 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varying </a:t>
            </a:r>
            <a:r>
              <a:rPr sz="1200" spc="10" dirty="0">
                <a:solidFill>
                  <a:schemeClr val="bg1"/>
                </a:solidFill>
                <a:latin typeface="Verdana"/>
                <a:cs typeface="Verdana"/>
              </a:rPr>
              <a:t>symptoms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-25" dirty="0">
                <a:solidFill>
                  <a:schemeClr val="bg1"/>
                </a:solidFill>
                <a:latin typeface="Verdana"/>
                <a:cs typeface="Verdana"/>
              </a:rPr>
              <a:t>rates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of 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progression.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Symptoms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may </a:t>
            </a:r>
            <a:r>
              <a:rPr sz="1200" spc="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include muscle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weakness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10" dirty="0">
                <a:solidFill>
                  <a:schemeClr val="bg1"/>
                </a:solidFill>
                <a:latin typeface="Verdana"/>
                <a:cs typeface="Verdana"/>
              </a:rPr>
              <a:t>wasting </a:t>
            </a:r>
            <a:r>
              <a:rPr sz="1200" spc="15" dirty="0">
                <a:solidFill>
                  <a:schemeClr val="bg1"/>
                </a:solidFill>
                <a:latin typeface="Verdana"/>
                <a:cs typeface="Verdana"/>
              </a:rPr>
              <a:t>in </a:t>
            </a:r>
            <a:r>
              <a:rPr sz="1200" spc="20" dirty="0">
                <a:solidFill>
                  <a:schemeClr val="bg1"/>
                </a:solidFill>
                <a:latin typeface="Verdana"/>
                <a:cs typeface="Verdana"/>
              </a:rPr>
              <a:t>the </a:t>
            </a:r>
            <a:r>
              <a:rPr sz="1200" spc="-30" dirty="0">
                <a:solidFill>
                  <a:schemeClr val="bg1"/>
                </a:solidFill>
                <a:latin typeface="Verdana"/>
                <a:cs typeface="Verdana"/>
              </a:rPr>
              <a:t>hips, </a:t>
            </a:r>
            <a:r>
              <a:rPr sz="1200" spc="-20" dirty="0">
                <a:solidFill>
                  <a:schemeClr val="bg1"/>
                </a:solidFill>
                <a:latin typeface="Verdana"/>
                <a:cs typeface="Verdana"/>
              </a:rPr>
              <a:t>shoulders, </a:t>
            </a:r>
            <a:r>
              <a:rPr sz="1200" spc="30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200" spc="-35" dirty="0">
                <a:solidFill>
                  <a:schemeClr val="bg1"/>
                </a:solidFill>
                <a:latin typeface="Verdana"/>
                <a:cs typeface="Verdana"/>
              </a:rPr>
              <a:t>legs. </a:t>
            </a:r>
            <a:r>
              <a:rPr sz="1200" spc="-5" dirty="0">
                <a:solidFill>
                  <a:schemeClr val="bg1"/>
                </a:solidFill>
                <a:latin typeface="Verdana"/>
                <a:cs typeface="Verdana"/>
              </a:rPr>
              <a:t>Life </a:t>
            </a:r>
            <a:r>
              <a:rPr sz="1200" dirty="0">
                <a:solidFill>
                  <a:schemeClr val="bg1"/>
                </a:solidFill>
                <a:latin typeface="Verdana"/>
                <a:cs typeface="Verdana"/>
              </a:rPr>
              <a:t> expectancy</a:t>
            </a:r>
            <a:r>
              <a:rPr sz="12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Verdana"/>
                <a:cs typeface="Verdana"/>
              </a:rPr>
              <a:t>usually</a:t>
            </a:r>
            <a:r>
              <a:rPr sz="12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chemeClr val="bg1"/>
                </a:solidFill>
                <a:latin typeface="Verdana"/>
                <a:cs typeface="Verdana"/>
              </a:rPr>
              <a:t>normal.</a:t>
            </a:r>
            <a:endParaRPr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88" y="1181582"/>
            <a:ext cx="1987098" cy="19870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76285" y="2131915"/>
            <a:ext cx="1979295" cy="1776095"/>
          </a:xfrm>
          <a:custGeom>
            <a:avLst/>
            <a:gdLst/>
            <a:ahLst/>
            <a:cxnLst/>
            <a:rect l="l" t="t" r="r" b="b"/>
            <a:pathLst>
              <a:path w="1979295" h="1776095">
                <a:moveTo>
                  <a:pt x="1978708" y="0"/>
                </a:moveTo>
                <a:lnTo>
                  <a:pt x="1936610" y="4564"/>
                </a:lnTo>
                <a:lnTo>
                  <a:pt x="1886825" y="12226"/>
                </a:lnTo>
                <a:lnTo>
                  <a:pt x="1838432" y="21930"/>
                </a:lnTo>
                <a:lnTo>
                  <a:pt x="1791387" y="33609"/>
                </a:lnTo>
                <a:lnTo>
                  <a:pt x="1745644" y="47198"/>
                </a:lnTo>
                <a:lnTo>
                  <a:pt x="1701158" y="62632"/>
                </a:lnTo>
                <a:lnTo>
                  <a:pt x="1657885" y="79843"/>
                </a:lnTo>
                <a:lnTo>
                  <a:pt x="1615779" y="98767"/>
                </a:lnTo>
                <a:lnTo>
                  <a:pt x="1574795" y="119338"/>
                </a:lnTo>
                <a:lnTo>
                  <a:pt x="1534890" y="141489"/>
                </a:lnTo>
                <a:lnTo>
                  <a:pt x="1496017" y="165155"/>
                </a:lnTo>
                <a:lnTo>
                  <a:pt x="1458132" y="190269"/>
                </a:lnTo>
                <a:lnTo>
                  <a:pt x="1421191" y="216767"/>
                </a:lnTo>
                <a:lnTo>
                  <a:pt x="1385147" y="244582"/>
                </a:lnTo>
                <a:lnTo>
                  <a:pt x="1349956" y="273649"/>
                </a:lnTo>
                <a:lnTo>
                  <a:pt x="1315574" y="303901"/>
                </a:lnTo>
                <a:lnTo>
                  <a:pt x="1281955" y="335272"/>
                </a:lnTo>
                <a:lnTo>
                  <a:pt x="1249055" y="367698"/>
                </a:lnTo>
                <a:lnTo>
                  <a:pt x="1216828" y="401111"/>
                </a:lnTo>
                <a:lnTo>
                  <a:pt x="1185230" y="435446"/>
                </a:lnTo>
                <a:lnTo>
                  <a:pt x="1154216" y="470638"/>
                </a:lnTo>
                <a:lnTo>
                  <a:pt x="1123740" y="506620"/>
                </a:lnTo>
                <a:lnTo>
                  <a:pt x="1093759" y="543326"/>
                </a:lnTo>
                <a:lnTo>
                  <a:pt x="1064226" y="580691"/>
                </a:lnTo>
                <a:lnTo>
                  <a:pt x="1035098" y="618648"/>
                </a:lnTo>
                <a:lnTo>
                  <a:pt x="1006329" y="657133"/>
                </a:lnTo>
                <a:lnTo>
                  <a:pt x="977874" y="696079"/>
                </a:lnTo>
                <a:lnTo>
                  <a:pt x="949689" y="735419"/>
                </a:lnTo>
                <a:lnTo>
                  <a:pt x="921728" y="775089"/>
                </a:lnTo>
                <a:lnTo>
                  <a:pt x="893947" y="815023"/>
                </a:lnTo>
                <a:lnTo>
                  <a:pt x="866300" y="855154"/>
                </a:lnTo>
                <a:lnTo>
                  <a:pt x="838744" y="895417"/>
                </a:lnTo>
                <a:lnTo>
                  <a:pt x="811232" y="935745"/>
                </a:lnTo>
                <a:lnTo>
                  <a:pt x="783720" y="976074"/>
                </a:lnTo>
                <a:lnTo>
                  <a:pt x="756164" y="1016337"/>
                </a:lnTo>
                <a:lnTo>
                  <a:pt x="728517" y="1056468"/>
                </a:lnTo>
                <a:lnTo>
                  <a:pt x="700736" y="1096401"/>
                </a:lnTo>
                <a:lnTo>
                  <a:pt x="672775" y="1136071"/>
                </a:lnTo>
                <a:lnTo>
                  <a:pt x="644590" y="1175412"/>
                </a:lnTo>
                <a:lnTo>
                  <a:pt x="616135" y="1214357"/>
                </a:lnTo>
                <a:lnTo>
                  <a:pt x="587366" y="1252842"/>
                </a:lnTo>
                <a:lnTo>
                  <a:pt x="558238" y="1290799"/>
                </a:lnTo>
                <a:lnTo>
                  <a:pt x="528705" y="1328164"/>
                </a:lnTo>
                <a:lnTo>
                  <a:pt x="498724" y="1364871"/>
                </a:lnTo>
                <a:lnTo>
                  <a:pt x="468248" y="1400852"/>
                </a:lnTo>
                <a:lnTo>
                  <a:pt x="437234" y="1436044"/>
                </a:lnTo>
                <a:lnTo>
                  <a:pt x="405636" y="1470379"/>
                </a:lnTo>
                <a:lnTo>
                  <a:pt x="373409" y="1503793"/>
                </a:lnTo>
                <a:lnTo>
                  <a:pt x="340509" y="1536218"/>
                </a:lnTo>
                <a:lnTo>
                  <a:pt x="306890" y="1567589"/>
                </a:lnTo>
                <a:lnTo>
                  <a:pt x="272508" y="1597841"/>
                </a:lnTo>
                <a:lnTo>
                  <a:pt x="237317" y="1626908"/>
                </a:lnTo>
                <a:lnTo>
                  <a:pt x="201273" y="1654723"/>
                </a:lnTo>
                <a:lnTo>
                  <a:pt x="164332" y="1681221"/>
                </a:lnTo>
                <a:lnTo>
                  <a:pt x="126447" y="1706336"/>
                </a:lnTo>
                <a:lnTo>
                  <a:pt x="87574" y="1730002"/>
                </a:lnTo>
                <a:lnTo>
                  <a:pt x="47669" y="1752153"/>
                </a:lnTo>
                <a:lnTo>
                  <a:pt x="6685" y="1772723"/>
                </a:lnTo>
                <a:lnTo>
                  <a:pt x="0" y="1775728"/>
                </a:lnTo>
              </a:path>
            </a:pathLst>
          </a:custGeom>
          <a:ln w="952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94000" y="766756"/>
            <a:ext cx="350520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solidFill>
                  <a:schemeClr val="tx1"/>
                </a:solidFill>
              </a:rPr>
              <a:t>Oculopharyngeal</a:t>
            </a:r>
            <a:r>
              <a:rPr sz="1350" b="1" spc="5" dirty="0">
                <a:solidFill>
                  <a:schemeClr val="tx1"/>
                </a:solidFill>
              </a:rPr>
              <a:t> </a:t>
            </a:r>
            <a:r>
              <a:rPr sz="1350" b="1" spc="10" dirty="0">
                <a:solidFill>
                  <a:schemeClr val="tx1"/>
                </a:solidFill>
              </a:rPr>
              <a:t>Muscular </a:t>
            </a:r>
            <a:r>
              <a:rPr sz="1350" b="1" spc="-10" dirty="0">
                <a:solidFill>
                  <a:schemeClr val="tx1"/>
                </a:solidFill>
              </a:rPr>
              <a:t>Dystrophy</a:t>
            </a:r>
            <a:endParaRPr sz="1350" b="1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29807" y="1170924"/>
            <a:ext cx="5106984" cy="15947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73300" marR="5080">
              <a:lnSpc>
                <a:spcPct val="101000"/>
              </a:lnSpc>
              <a:spcBef>
                <a:spcPts val="85"/>
              </a:spcBef>
            </a:pPr>
            <a:r>
              <a:rPr b="1" spc="30" dirty="0">
                <a:solidFill>
                  <a:schemeClr val="bg1"/>
                </a:solidFill>
                <a:latin typeface="Tahoma"/>
                <a:cs typeface="Tahoma"/>
              </a:rPr>
              <a:t>Oculopharyngeal </a:t>
            </a:r>
            <a:r>
              <a:rPr b="1" spc="25" dirty="0">
                <a:solidFill>
                  <a:schemeClr val="bg1"/>
                </a:solidFill>
                <a:latin typeface="Tahoma"/>
                <a:cs typeface="Tahoma"/>
              </a:rPr>
              <a:t>Muscular Dystrophy </a:t>
            </a:r>
            <a:r>
              <a:rPr b="1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b="1" spc="5" dirty="0">
                <a:solidFill>
                  <a:schemeClr val="bg1"/>
                </a:solidFill>
                <a:latin typeface="Tahoma"/>
                <a:cs typeface="Tahoma"/>
              </a:rPr>
              <a:t>(OPMD) </a:t>
            </a:r>
            <a:endParaRPr lang="en-US" b="1" spc="5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2273300" marR="5080">
              <a:lnSpc>
                <a:spcPct val="101000"/>
              </a:lnSpc>
              <a:spcBef>
                <a:spcPts val="85"/>
              </a:spcBef>
            </a:pPr>
            <a:r>
              <a:rPr spc="-10" dirty="0">
                <a:solidFill>
                  <a:schemeClr val="bg1"/>
                </a:solidFill>
              </a:rPr>
              <a:t>primarily affects </a:t>
            </a:r>
            <a:r>
              <a:rPr spc="15" dirty="0">
                <a:solidFill>
                  <a:schemeClr val="bg1"/>
                </a:solidFill>
              </a:rPr>
              <a:t>the </a:t>
            </a:r>
            <a:r>
              <a:rPr spc="5" dirty="0">
                <a:solidFill>
                  <a:schemeClr val="bg1"/>
                </a:solidFill>
              </a:rPr>
              <a:t>muscles </a:t>
            </a:r>
            <a:r>
              <a:rPr dirty="0">
                <a:solidFill>
                  <a:schemeClr val="bg1"/>
                </a:solidFill>
              </a:rPr>
              <a:t>of </a:t>
            </a:r>
            <a:r>
              <a:rPr spc="5" dirty="0">
                <a:solidFill>
                  <a:schemeClr val="bg1"/>
                </a:solidFill>
              </a:rPr>
              <a:t> t</a:t>
            </a:r>
            <a:r>
              <a:rPr spc="40" dirty="0">
                <a:solidFill>
                  <a:schemeClr val="bg1"/>
                </a:solidFill>
              </a:rPr>
              <a:t>h</a:t>
            </a:r>
            <a:r>
              <a:rPr spc="5" dirty="0">
                <a:solidFill>
                  <a:schemeClr val="bg1"/>
                </a:solidFill>
              </a:rPr>
              <a:t>e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e</a:t>
            </a:r>
            <a:r>
              <a:rPr spc="-75" dirty="0">
                <a:solidFill>
                  <a:schemeClr val="bg1"/>
                </a:solidFill>
              </a:rPr>
              <a:t>y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-35" dirty="0">
                <a:solidFill>
                  <a:schemeClr val="bg1"/>
                </a:solidFill>
              </a:rPr>
              <a:t>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55" dirty="0">
                <a:solidFill>
                  <a:schemeClr val="bg1"/>
                </a:solidFill>
              </a:rPr>
              <a:t>d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5" dirty="0">
                <a:solidFill>
                  <a:schemeClr val="bg1"/>
                </a:solidFill>
              </a:rPr>
              <a:t>t</a:t>
            </a:r>
            <a:r>
              <a:rPr spc="35" dirty="0">
                <a:solidFill>
                  <a:schemeClr val="bg1"/>
                </a:solidFill>
              </a:rPr>
              <a:t>h</a:t>
            </a:r>
            <a:r>
              <a:rPr spc="-45" dirty="0">
                <a:solidFill>
                  <a:schemeClr val="bg1"/>
                </a:solidFill>
              </a:rPr>
              <a:t>r</a:t>
            </a:r>
            <a:r>
              <a:rPr spc="10" dirty="0">
                <a:solidFill>
                  <a:schemeClr val="bg1"/>
                </a:solidFill>
              </a:rPr>
              <a:t>o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20" dirty="0">
                <a:solidFill>
                  <a:schemeClr val="bg1"/>
                </a:solidFill>
              </a:rPr>
              <a:t>t</a:t>
            </a:r>
            <a:r>
              <a:rPr spc="-160" dirty="0">
                <a:solidFill>
                  <a:schemeClr val="bg1"/>
                </a:solidFill>
              </a:rPr>
              <a:t>.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-135" dirty="0">
                <a:solidFill>
                  <a:schemeClr val="bg1"/>
                </a:solidFill>
              </a:rPr>
              <a:t>I</a:t>
            </a:r>
            <a:r>
              <a:rPr spc="10" dirty="0">
                <a:solidFill>
                  <a:schemeClr val="bg1"/>
                </a:solidFill>
              </a:rPr>
              <a:t>t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35" dirty="0">
                <a:solidFill>
                  <a:schemeClr val="bg1"/>
                </a:solidFill>
              </a:rPr>
              <a:t>u</a:t>
            </a:r>
            <a:r>
              <a:rPr spc="-40" dirty="0">
                <a:solidFill>
                  <a:schemeClr val="bg1"/>
                </a:solidFill>
              </a:rPr>
              <a:t>s</a:t>
            </a:r>
            <a:r>
              <a:rPr spc="35" dirty="0">
                <a:solidFill>
                  <a:schemeClr val="bg1"/>
                </a:solidFill>
              </a:rPr>
              <a:t>u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-15" dirty="0">
                <a:solidFill>
                  <a:schemeClr val="bg1"/>
                </a:solidFill>
              </a:rPr>
              <a:t>ll</a:t>
            </a:r>
            <a:r>
              <a:rPr spc="-55" dirty="0">
                <a:solidFill>
                  <a:schemeClr val="bg1"/>
                </a:solidFill>
              </a:rPr>
              <a:t>y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50" dirty="0">
                <a:solidFill>
                  <a:schemeClr val="bg1"/>
                </a:solidFill>
              </a:rPr>
              <a:t>pp</a:t>
            </a:r>
            <a:r>
              <a:rPr spc="-15" dirty="0">
                <a:solidFill>
                  <a:schemeClr val="bg1"/>
                </a:solidFill>
              </a:rPr>
              <a:t>e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-35" dirty="0">
                <a:solidFill>
                  <a:schemeClr val="bg1"/>
                </a:solidFill>
              </a:rPr>
              <a:t>rs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spc="30" dirty="0">
                <a:solidFill>
                  <a:schemeClr val="bg1"/>
                </a:solidFill>
              </a:rPr>
              <a:t>n  </a:t>
            </a:r>
            <a:r>
              <a:rPr spc="-15" dirty="0">
                <a:solidFill>
                  <a:schemeClr val="bg1"/>
                </a:solidFill>
              </a:rPr>
              <a:t>a</a:t>
            </a:r>
            <a:r>
              <a:rPr spc="50" dirty="0">
                <a:solidFill>
                  <a:schemeClr val="bg1"/>
                </a:solidFill>
              </a:rPr>
              <a:t>d</a:t>
            </a:r>
            <a:r>
              <a:rPr spc="35" dirty="0">
                <a:solidFill>
                  <a:schemeClr val="bg1"/>
                </a:solidFill>
              </a:rPr>
              <a:t>u</a:t>
            </a:r>
            <a:r>
              <a:rPr spc="-10" dirty="0">
                <a:solidFill>
                  <a:schemeClr val="bg1"/>
                </a:solidFill>
              </a:rPr>
              <a:t>l</a:t>
            </a:r>
            <a:r>
              <a:rPr spc="5" dirty="0">
                <a:solidFill>
                  <a:schemeClr val="bg1"/>
                </a:solidFill>
              </a:rPr>
              <a:t>t</a:t>
            </a:r>
            <a:r>
              <a:rPr spc="40" dirty="0">
                <a:solidFill>
                  <a:schemeClr val="bg1"/>
                </a:solidFill>
              </a:rPr>
              <a:t>h</a:t>
            </a:r>
            <a:r>
              <a:rPr spc="10" dirty="0">
                <a:solidFill>
                  <a:schemeClr val="bg1"/>
                </a:solidFill>
              </a:rPr>
              <a:t>oo</a:t>
            </a:r>
            <a:r>
              <a:rPr spc="55" dirty="0">
                <a:solidFill>
                  <a:schemeClr val="bg1"/>
                </a:solidFill>
              </a:rPr>
              <a:t>d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55" dirty="0">
                <a:solidFill>
                  <a:schemeClr val="bg1"/>
                </a:solidFill>
              </a:rPr>
              <a:t>d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af</a:t>
            </a:r>
            <a:r>
              <a:rPr spc="-25" dirty="0">
                <a:solidFill>
                  <a:schemeClr val="bg1"/>
                </a:solidFill>
              </a:rPr>
              <a:t>f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45" dirty="0">
                <a:solidFill>
                  <a:schemeClr val="bg1"/>
                </a:solidFill>
              </a:rPr>
              <a:t>c</a:t>
            </a:r>
            <a:r>
              <a:rPr spc="5" dirty="0">
                <a:solidFill>
                  <a:schemeClr val="bg1"/>
                </a:solidFill>
              </a:rPr>
              <a:t>t</a:t>
            </a:r>
            <a:r>
              <a:rPr spc="-35" dirty="0">
                <a:solidFill>
                  <a:schemeClr val="bg1"/>
                </a:solidFill>
              </a:rPr>
              <a:t>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50" dirty="0">
                <a:solidFill>
                  <a:schemeClr val="bg1"/>
                </a:solidFill>
              </a:rPr>
              <a:t>b</a:t>
            </a:r>
            <a:r>
              <a:rPr spc="10" dirty="0">
                <a:solidFill>
                  <a:schemeClr val="bg1"/>
                </a:solidFill>
              </a:rPr>
              <a:t>o</a:t>
            </a:r>
            <a:r>
              <a:rPr spc="5" dirty="0">
                <a:solidFill>
                  <a:schemeClr val="bg1"/>
                </a:solidFill>
              </a:rPr>
              <a:t>t</a:t>
            </a:r>
            <a:r>
              <a:rPr spc="40" dirty="0">
                <a:solidFill>
                  <a:schemeClr val="bg1"/>
                </a:solidFill>
              </a:rPr>
              <a:t>h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85" dirty="0">
                <a:solidFill>
                  <a:schemeClr val="bg1"/>
                </a:solidFill>
              </a:rPr>
              <a:t>m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35" dirty="0">
                <a:solidFill>
                  <a:schemeClr val="bg1"/>
                </a:solidFill>
              </a:rPr>
              <a:t>d  </a:t>
            </a:r>
            <a:r>
              <a:rPr spc="40" dirty="0">
                <a:solidFill>
                  <a:schemeClr val="bg1"/>
                </a:solidFill>
              </a:rPr>
              <a:t>w</a:t>
            </a:r>
            <a:r>
              <a:rPr spc="10" dirty="0">
                <a:solidFill>
                  <a:schemeClr val="bg1"/>
                </a:solidFill>
              </a:rPr>
              <a:t>o</a:t>
            </a:r>
            <a:r>
              <a:rPr spc="85" dirty="0">
                <a:solidFill>
                  <a:schemeClr val="bg1"/>
                </a:solidFill>
              </a:rPr>
              <a:t>m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35" dirty="0">
                <a:solidFill>
                  <a:schemeClr val="bg1"/>
                </a:solidFill>
              </a:rPr>
              <a:t>n</a:t>
            </a:r>
            <a:r>
              <a:rPr spc="-160" dirty="0">
                <a:solidFill>
                  <a:schemeClr val="bg1"/>
                </a:solidFill>
              </a:rPr>
              <a:t>.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-90" dirty="0">
                <a:solidFill>
                  <a:schemeClr val="bg1"/>
                </a:solidFill>
              </a:rPr>
              <a:t>S</a:t>
            </a:r>
            <a:r>
              <a:rPr spc="-60" dirty="0">
                <a:solidFill>
                  <a:schemeClr val="bg1"/>
                </a:solidFill>
              </a:rPr>
              <a:t>y</a:t>
            </a:r>
            <a:r>
              <a:rPr spc="80" dirty="0">
                <a:solidFill>
                  <a:schemeClr val="bg1"/>
                </a:solidFill>
              </a:rPr>
              <a:t>m</a:t>
            </a:r>
            <a:r>
              <a:rPr spc="50" dirty="0">
                <a:solidFill>
                  <a:schemeClr val="bg1"/>
                </a:solidFill>
              </a:rPr>
              <a:t>p</a:t>
            </a:r>
            <a:r>
              <a:rPr spc="-15" dirty="0">
                <a:solidFill>
                  <a:schemeClr val="bg1"/>
                </a:solidFill>
              </a:rPr>
              <a:t>t</a:t>
            </a:r>
            <a:r>
              <a:rPr spc="10" dirty="0">
                <a:solidFill>
                  <a:schemeClr val="bg1"/>
                </a:solidFill>
              </a:rPr>
              <a:t>o</a:t>
            </a:r>
            <a:r>
              <a:rPr spc="80" dirty="0">
                <a:solidFill>
                  <a:schemeClr val="bg1"/>
                </a:solidFill>
              </a:rPr>
              <a:t>m</a:t>
            </a:r>
            <a:r>
              <a:rPr spc="-35" dirty="0">
                <a:solidFill>
                  <a:schemeClr val="bg1"/>
                </a:solidFill>
              </a:rPr>
              <a:t>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30" dirty="0">
                <a:solidFill>
                  <a:schemeClr val="bg1"/>
                </a:solidFill>
              </a:rPr>
              <a:t>c</a:t>
            </a:r>
            <a:r>
              <a:rPr spc="-15" dirty="0">
                <a:solidFill>
                  <a:schemeClr val="bg1"/>
                </a:solidFill>
              </a:rPr>
              <a:t>l</a:t>
            </a:r>
            <a:r>
              <a:rPr spc="35" dirty="0">
                <a:solidFill>
                  <a:schemeClr val="bg1"/>
                </a:solidFill>
              </a:rPr>
              <a:t>u</a:t>
            </a:r>
            <a:r>
              <a:rPr spc="50" dirty="0">
                <a:solidFill>
                  <a:schemeClr val="bg1"/>
                </a:solidFill>
              </a:rPr>
              <a:t>d</a:t>
            </a:r>
            <a:r>
              <a:rPr spc="5" dirty="0">
                <a:solidFill>
                  <a:schemeClr val="bg1"/>
                </a:solidFill>
              </a:rPr>
              <a:t>e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50" dirty="0">
                <a:solidFill>
                  <a:schemeClr val="bg1"/>
                </a:solidFill>
              </a:rPr>
              <a:t>d</a:t>
            </a:r>
            <a:r>
              <a:rPr spc="-45" dirty="0">
                <a:solidFill>
                  <a:schemeClr val="bg1"/>
                </a:solidFill>
              </a:rPr>
              <a:t>r</a:t>
            </a:r>
            <a:r>
              <a:rPr spc="10" dirty="0">
                <a:solidFill>
                  <a:schemeClr val="bg1"/>
                </a:solidFill>
              </a:rPr>
              <a:t>oo</a:t>
            </a:r>
            <a:r>
              <a:rPr spc="50" dirty="0">
                <a:solidFill>
                  <a:schemeClr val="bg1"/>
                </a:solidFill>
              </a:rPr>
              <a:t>p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45" dirty="0">
                <a:solidFill>
                  <a:schemeClr val="bg1"/>
                </a:solidFill>
              </a:rPr>
              <a:t>g  </a:t>
            </a:r>
            <a:r>
              <a:rPr spc="-35" dirty="0">
                <a:solidFill>
                  <a:schemeClr val="bg1"/>
                </a:solidFill>
              </a:rPr>
              <a:t>eyelids, </a:t>
            </a:r>
            <a:r>
              <a:rPr spc="5" dirty="0">
                <a:solidFill>
                  <a:schemeClr val="bg1"/>
                </a:solidFill>
              </a:rPr>
              <a:t>difﬁculty </a:t>
            </a:r>
            <a:r>
              <a:rPr spc="-10" dirty="0">
                <a:solidFill>
                  <a:schemeClr val="bg1"/>
                </a:solidFill>
              </a:rPr>
              <a:t>swallowing, </a:t>
            </a:r>
            <a:r>
              <a:rPr spc="25" dirty="0">
                <a:solidFill>
                  <a:schemeClr val="bg1"/>
                </a:solidFill>
              </a:rPr>
              <a:t>and 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w</a:t>
            </a:r>
            <a:r>
              <a:rPr spc="-15" dirty="0">
                <a:solidFill>
                  <a:schemeClr val="bg1"/>
                </a:solidFill>
              </a:rPr>
              <a:t>e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-5" dirty="0">
                <a:solidFill>
                  <a:schemeClr val="bg1"/>
                </a:solidFill>
              </a:rPr>
              <a:t>k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-40" dirty="0">
                <a:solidFill>
                  <a:schemeClr val="bg1"/>
                </a:solidFill>
              </a:rPr>
              <a:t>s</a:t>
            </a:r>
            <a:r>
              <a:rPr spc="-35" dirty="0">
                <a:solidFill>
                  <a:schemeClr val="bg1"/>
                </a:solidFill>
              </a:rPr>
              <a:t>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5" dirty="0">
                <a:solidFill>
                  <a:schemeClr val="bg1"/>
                </a:solidFill>
              </a:rPr>
              <a:t>t</a:t>
            </a:r>
            <a:r>
              <a:rPr spc="40" dirty="0">
                <a:solidFill>
                  <a:schemeClr val="bg1"/>
                </a:solidFill>
              </a:rPr>
              <a:t>h</a:t>
            </a:r>
            <a:r>
              <a:rPr spc="5" dirty="0">
                <a:solidFill>
                  <a:schemeClr val="bg1"/>
                </a:solidFill>
              </a:rPr>
              <a:t>e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35" dirty="0">
                <a:solidFill>
                  <a:schemeClr val="bg1"/>
                </a:solidFill>
              </a:rPr>
              <a:t>u</a:t>
            </a:r>
            <a:r>
              <a:rPr spc="50" dirty="0">
                <a:solidFill>
                  <a:schemeClr val="bg1"/>
                </a:solidFill>
              </a:rPr>
              <a:t>pp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-30" dirty="0">
                <a:solidFill>
                  <a:schemeClr val="bg1"/>
                </a:solidFill>
              </a:rPr>
              <a:t>r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-40" dirty="0">
                <a:solidFill>
                  <a:schemeClr val="bg1"/>
                </a:solidFill>
              </a:rPr>
              <a:t>r</a:t>
            </a:r>
            <a:r>
              <a:rPr spc="80" dirty="0">
                <a:solidFill>
                  <a:schemeClr val="bg1"/>
                </a:solidFill>
              </a:rPr>
              <a:t>m</a:t>
            </a:r>
            <a:r>
              <a:rPr spc="-35" dirty="0">
                <a:solidFill>
                  <a:schemeClr val="bg1"/>
                </a:solidFill>
              </a:rPr>
              <a:t>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55" dirty="0">
                <a:solidFill>
                  <a:schemeClr val="bg1"/>
                </a:solidFill>
              </a:rPr>
              <a:t>d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l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55" dirty="0">
                <a:solidFill>
                  <a:schemeClr val="bg1"/>
                </a:solidFill>
              </a:rPr>
              <a:t>g</a:t>
            </a:r>
            <a:r>
              <a:rPr spc="-40" dirty="0">
                <a:solidFill>
                  <a:schemeClr val="bg1"/>
                </a:solidFill>
              </a:rPr>
              <a:t>s</a:t>
            </a:r>
            <a:r>
              <a:rPr spc="-160" dirty="0">
                <a:solidFill>
                  <a:schemeClr val="bg1"/>
                </a:solidFill>
              </a:rPr>
              <a:t>.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25" dirty="0">
                <a:solidFill>
                  <a:schemeClr val="bg1"/>
                </a:solidFill>
              </a:rPr>
              <a:t>L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spc="-25" dirty="0">
                <a:solidFill>
                  <a:schemeClr val="bg1"/>
                </a:solidFill>
              </a:rPr>
              <a:t>f</a:t>
            </a:r>
            <a:r>
              <a:rPr spc="5" dirty="0">
                <a:solidFill>
                  <a:schemeClr val="bg1"/>
                </a:solidFill>
              </a:rPr>
              <a:t>e  </a:t>
            </a:r>
            <a:r>
              <a:rPr spc="-15" dirty="0">
                <a:solidFill>
                  <a:schemeClr val="bg1"/>
                </a:solidFill>
              </a:rPr>
              <a:t>e</a:t>
            </a:r>
            <a:r>
              <a:rPr spc="-70" dirty="0">
                <a:solidFill>
                  <a:schemeClr val="bg1"/>
                </a:solidFill>
              </a:rPr>
              <a:t>x</a:t>
            </a:r>
            <a:r>
              <a:rPr spc="50" dirty="0">
                <a:solidFill>
                  <a:schemeClr val="bg1"/>
                </a:solidFill>
              </a:rPr>
              <a:t>p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45" dirty="0">
                <a:solidFill>
                  <a:schemeClr val="bg1"/>
                </a:solidFill>
              </a:rPr>
              <a:t>c</a:t>
            </a:r>
            <a:r>
              <a:rPr spc="5" dirty="0">
                <a:solidFill>
                  <a:schemeClr val="bg1"/>
                </a:solidFill>
              </a:rPr>
              <a:t>t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30" dirty="0">
                <a:solidFill>
                  <a:schemeClr val="bg1"/>
                </a:solidFill>
              </a:rPr>
              <a:t>c</a:t>
            </a:r>
            <a:r>
              <a:rPr spc="-55" dirty="0">
                <a:solidFill>
                  <a:schemeClr val="bg1"/>
                </a:solidFill>
              </a:rPr>
              <a:t>y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spc="-35" dirty="0">
                <a:solidFill>
                  <a:schemeClr val="bg1"/>
                </a:solidFill>
              </a:rPr>
              <a:t>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35" dirty="0">
                <a:solidFill>
                  <a:schemeClr val="bg1"/>
                </a:solidFill>
              </a:rPr>
              <a:t>u</a:t>
            </a:r>
            <a:r>
              <a:rPr spc="-40" dirty="0">
                <a:solidFill>
                  <a:schemeClr val="bg1"/>
                </a:solidFill>
              </a:rPr>
              <a:t>s</a:t>
            </a:r>
            <a:r>
              <a:rPr spc="35" dirty="0">
                <a:solidFill>
                  <a:schemeClr val="bg1"/>
                </a:solidFill>
              </a:rPr>
              <a:t>u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-15" dirty="0">
                <a:solidFill>
                  <a:schemeClr val="bg1"/>
                </a:solidFill>
              </a:rPr>
              <a:t>ll</a:t>
            </a:r>
            <a:r>
              <a:rPr spc="-55" dirty="0">
                <a:solidFill>
                  <a:schemeClr val="bg1"/>
                </a:solidFill>
              </a:rPr>
              <a:t>y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n</a:t>
            </a:r>
            <a:r>
              <a:rPr spc="10" dirty="0">
                <a:solidFill>
                  <a:schemeClr val="bg1"/>
                </a:solidFill>
              </a:rPr>
              <a:t>o</a:t>
            </a:r>
            <a:r>
              <a:rPr spc="-40" dirty="0">
                <a:solidFill>
                  <a:schemeClr val="bg1"/>
                </a:solidFill>
              </a:rPr>
              <a:t>r</a:t>
            </a:r>
            <a:r>
              <a:rPr spc="80" dirty="0">
                <a:solidFill>
                  <a:schemeClr val="bg1"/>
                </a:solidFill>
              </a:rPr>
              <a:t>m</a:t>
            </a:r>
            <a:r>
              <a:rPr spc="-20" dirty="0">
                <a:solidFill>
                  <a:schemeClr val="bg1"/>
                </a:solidFill>
              </a:rPr>
              <a:t>a</a:t>
            </a:r>
            <a:r>
              <a:rPr spc="-15" dirty="0">
                <a:solidFill>
                  <a:schemeClr val="bg1"/>
                </a:solidFill>
              </a:rPr>
              <a:t>l</a:t>
            </a:r>
            <a:r>
              <a:rPr spc="-16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5873"/>
            <a:ext cx="1110615" cy="1591945"/>
          </a:xfrm>
          <a:custGeom>
            <a:avLst/>
            <a:gdLst/>
            <a:ahLst/>
            <a:cxnLst/>
            <a:rect l="l" t="t" r="r" b="b"/>
            <a:pathLst>
              <a:path w="1110615" h="1591945">
                <a:moveTo>
                  <a:pt x="0" y="0"/>
                </a:moveTo>
                <a:lnTo>
                  <a:pt x="60831" y="53358"/>
                </a:lnTo>
                <a:lnTo>
                  <a:pt x="92985" y="84567"/>
                </a:lnTo>
                <a:lnTo>
                  <a:pt x="124410" y="117070"/>
                </a:lnTo>
                <a:lnTo>
                  <a:pt x="155144" y="150800"/>
                </a:lnTo>
                <a:lnTo>
                  <a:pt x="185226" y="185690"/>
                </a:lnTo>
                <a:lnTo>
                  <a:pt x="214695" y="221669"/>
                </a:lnTo>
                <a:lnTo>
                  <a:pt x="243588" y="258672"/>
                </a:lnTo>
                <a:lnTo>
                  <a:pt x="271944" y="296628"/>
                </a:lnTo>
                <a:lnTo>
                  <a:pt x="299801" y="335471"/>
                </a:lnTo>
                <a:lnTo>
                  <a:pt x="327198" y="375132"/>
                </a:lnTo>
                <a:lnTo>
                  <a:pt x="354172" y="415542"/>
                </a:lnTo>
                <a:lnTo>
                  <a:pt x="380764" y="456634"/>
                </a:lnTo>
                <a:lnTo>
                  <a:pt x="407010" y="498340"/>
                </a:lnTo>
                <a:lnTo>
                  <a:pt x="432949" y="540591"/>
                </a:lnTo>
                <a:lnTo>
                  <a:pt x="458619" y="583319"/>
                </a:lnTo>
                <a:lnTo>
                  <a:pt x="484060" y="626456"/>
                </a:lnTo>
                <a:lnTo>
                  <a:pt x="509308" y="669934"/>
                </a:lnTo>
                <a:lnTo>
                  <a:pt x="534403" y="713685"/>
                </a:lnTo>
                <a:lnTo>
                  <a:pt x="559383" y="757640"/>
                </a:lnTo>
                <a:lnTo>
                  <a:pt x="584287" y="801731"/>
                </a:lnTo>
                <a:lnTo>
                  <a:pt x="609152" y="845891"/>
                </a:lnTo>
                <a:lnTo>
                  <a:pt x="634016" y="890050"/>
                </a:lnTo>
                <a:lnTo>
                  <a:pt x="658920" y="934142"/>
                </a:lnTo>
                <a:lnTo>
                  <a:pt x="683900" y="978097"/>
                </a:lnTo>
                <a:lnTo>
                  <a:pt x="708995" y="1021848"/>
                </a:lnTo>
                <a:lnTo>
                  <a:pt x="734243" y="1065325"/>
                </a:lnTo>
                <a:lnTo>
                  <a:pt x="759684" y="1108463"/>
                </a:lnTo>
                <a:lnTo>
                  <a:pt x="785354" y="1151191"/>
                </a:lnTo>
                <a:lnTo>
                  <a:pt x="811293" y="1193442"/>
                </a:lnTo>
                <a:lnTo>
                  <a:pt x="837539" y="1235147"/>
                </a:lnTo>
                <a:lnTo>
                  <a:pt x="864131" y="1276240"/>
                </a:lnTo>
                <a:lnTo>
                  <a:pt x="891105" y="1316650"/>
                </a:lnTo>
                <a:lnTo>
                  <a:pt x="918502" y="1356311"/>
                </a:lnTo>
                <a:lnTo>
                  <a:pt x="946359" y="1395153"/>
                </a:lnTo>
                <a:lnTo>
                  <a:pt x="974715" y="1433110"/>
                </a:lnTo>
                <a:lnTo>
                  <a:pt x="1003608" y="1470112"/>
                </a:lnTo>
                <a:lnTo>
                  <a:pt x="1033077" y="1506092"/>
                </a:lnTo>
                <a:lnTo>
                  <a:pt x="1063159" y="1540981"/>
                </a:lnTo>
                <a:lnTo>
                  <a:pt x="1093893" y="1574712"/>
                </a:lnTo>
                <a:lnTo>
                  <a:pt x="1110385" y="1591770"/>
                </a:lnTo>
              </a:path>
            </a:pathLst>
          </a:custGeom>
          <a:ln w="949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365"/>
            <a:ext cx="6955155" cy="3900804"/>
            <a:chOff x="0" y="7365"/>
            <a:chExt cx="6955155" cy="39008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2207" y="7365"/>
              <a:ext cx="3049875" cy="39002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008" y="1320286"/>
            <a:ext cx="2859405" cy="1478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US" sz="1050" spc="11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cu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3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6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-5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  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rs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ss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-7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5" dirty="0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5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80" dirty="0">
                <a:solidFill>
                  <a:schemeClr val="bg1"/>
                </a:solidFill>
                <a:latin typeface="Verdana"/>
                <a:cs typeface="Verdana"/>
              </a:rPr>
              <a:t>j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6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1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ea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6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chemeClr val="bg1"/>
                </a:solidFill>
                <a:latin typeface="Verdana"/>
                <a:cs typeface="Verdana"/>
              </a:rPr>
              <a:t>g 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symptoms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rates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progression.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chemeClr val="bg1"/>
                </a:solidFill>
                <a:latin typeface="Verdana"/>
                <a:cs typeface="Verdana"/>
              </a:rPr>
              <a:t>While 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1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cu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1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3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60" dirty="0">
                <a:solidFill>
                  <a:schemeClr val="bg1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  t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8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p  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6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-3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50" spc="8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50" spc="-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7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chemeClr val="bg1"/>
                </a:solidFill>
                <a:latin typeface="Verdana"/>
                <a:cs typeface="Verdana"/>
              </a:rPr>
              <a:t>q</a:t>
            </a:r>
            <a:r>
              <a:rPr sz="1050" spc="3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050" spc="-2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li</a:t>
            </a:r>
            <a:r>
              <a:rPr sz="1050" spc="-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50" spc="-5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chemeClr val="bg1"/>
                </a:solidFill>
                <a:latin typeface="Verdana"/>
                <a:cs typeface="Verdana"/>
              </a:rPr>
              <a:t>f  </a:t>
            </a:r>
            <a:r>
              <a:rPr sz="1050" spc="-45" dirty="0">
                <a:solidFill>
                  <a:schemeClr val="bg1"/>
                </a:solidFill>
                <a:latin typeface="Verdana"/>
                <a:cs typeface="Verdana"/>
              </a:rPr>
              <a:t>life.</a:t>
            </a:r>
            <a:endParaRPr sz="10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0614" y="812800"/>
            <a:ext cx="145478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25" dirty="0"/>
              <a:t>Conclusi</a:t>
            </a:r>
            <a:r>
              <a:rPr lang="en-US" sz="2000" b="1" spc="25" dirty="0"/>
              <a:t>o</a:t>
            </a:r>
            <a:r>
              <a:rPr sz="2000" b="1" spc="25" dirty="0"/>
              <a:t>n</a:t>
            </a:r>
            <a:endParaRPr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</TotalTime>
  <Words>456</Words>
  <Application>Microsoft Office PowerPoint</Application>
  <PresentationFormat>Custom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Californian FB</vt:lpstr>
      <vt:lpstr>Century Gothic</vt:lpstr>
      <vt:lpstr>Tahoma</vt:lpstr>
      <vt:lpstr>Verdana</vt:lpstr>
      <vt:lpstr>Wingdings 3</vt:lpstr>
      <vt:lpstr>Ion</vt:lpstr>
      <vt:lpstr>Mascular Dystrophy And Types</vt:lpstr>
      <vt:lpstr>Unpacking Muscular Dystrophy:  Understanding the Different  Types</vt:lpstr>
      <vt:lpstr>PowerPoint Presentation</vt:lpstr>
      <vt:lpstr>Becker Muscular Dystrophy</vt:lpstr>
      <vt:lpstr>Myotonic Muscular Dystrophy</vt:lpstr>
      <vt:lpstr>PowerPoint Presentation</vt:lpstr>
      <vt:lpstr>PowerPoint Presentation</vt:lpstr>
      <vt:lpstr>Oculopharyngeal Muscular Dystrophy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Mainalle</dc:creator>
  <cp:lastModifiedBy>Prajwal Mainalle</cp:lastModifiedBy>
  <cp:revision>2</cp:revision>
  <dcterms:created xsi:type="dcterms:W3CDTF">2023-09-08T19:49:44Z</dcterms:created>
  <dcterms:modified xsi:type="dcterms:W3CDTF">2023-09-09T03:55:22Z</dcterms:modified>
</cp:coreProperties>
</file>