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3" r:id="rId6"/>
    <p:sldId id="261" r:id="rId7"/>
    <p:sldId id="264" r:id="rId8"/>
    <p:sldId id="278" r:id="rId9"/>
    <p:sldId id="279" r:id="rId10"/>
    <p:sldId id="265" r:id="rId11"/>
    <p:sldId id="282" r:id="rId12"/>
    <p:sldId id="303" r:id="rId13"/>
    <p:sldId id="280" r:id="rId14"/>
    <p:sldId id="268" r:id="rId15"/>
    <p:sldId id="269" r:id="rId16"/>
    <p:sldId id="275" r:id="rId17"/>
    <p:sldId id="271" r:id="rId18"/>
    <p:sldId id="270" r:id="rId19"/>
    <p:sldId id="272" r:id="rId20"/>
    <p:sldId id="266" r:id="rId21"/>
    <p:sldId id="267" r:id="rId22"/>
    <p:sldId id="256" r:id="rId23"/>
    <p:sldId id="276" r:id="rId24"/>
    <p:sldId id="277"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262"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7765" autoAdjust="0"/>
  </p:normalViewPr>
  <p:slideViewPr>
    <p:cSldViewPr snapToGrid="0">
      <p:cViewPr varScale="1">
        <p:scale>
          <a:sx n="69" d="100"/>
          <a:sy n="69" d="100"/>
        </p:scale>
        <p:origin x="-780"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1ED716-6EF4-48C9-ACA5-0D67289829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A54AC88F-9269-409C-A0FF-23F586894D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009500D6-1320-46AE-A336-6005CF5608D3}"/>
              </a:ext>
            </a:extLst>
          </p:cNvPr>
          <p:cNvSpPr>
            <a:spLocks noGrp="1"/>
          </p:cNvSpPr>
          <p:nvPr>
            <p:ph type="dt" sz="half" idx="10"/>
          </p:nvPr>
        </p:nvSpPr>
        <p:spPr/>
        <p:txBody>
          <a:bodyPr/>
          <a:lstStyle/>
          <a:p>
            <a:fld id="{D9A404E0-B191-4664-9C84-EDB4066BDE2E}" type="datetimeFigureOut">
              <a:rPr lang="en-IN" smtClean="0"/>
              <a:t>07-05-2019</a:t>
            </a:fld>
            <a:endParaRPr lang="en-IN"/>
          </a:p>
        </p:txBody>
      </p:sp>
      <p:sp>
        <p:nvSpPr>
          <p:cNvPr id="5" name="Footer Placeholder 4">
            <a:extLst>
              <a:ext uri="{FF2B5EF4-FFF2-40B4-BE49-F238E27FC236}">
                <a16:creationId xmlns="" xmlns:a16="http://schemas.microsoft.com/office/drawing/2014/main" id="{8E8C6268-69CD-4963-B5F6-051F34CE06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1A3ADE0C-A8A1-4CD7-94B1-F2084BF82FB8}"/>
              </a:ext>
            </a:extLst>
          </p:cNvPr>
          <p:cNvSpPr>
            <a:spLocks noGrp="1"/>
          </p:cNvSpPr>
          <p:nvPr>
            <p:ph type="sldNum" sz="quarter" idx="12"/>
          </p:nvPr>
        </p:nvSpPr>
        <p:spPr/>
        <p:txBody>
          <a:bodyPr/>
          <a:lstStyle/>
          <a:p>
            <a:fld id="{23674E36-591F-4402-BAE7-5D9F51792A6C}" type="slidenum">
              <a:rPr lang="en-IN" smtClean="0"/>
              <a:t>‹#›</a:t>
            </a:fld>
            <a:endParaRPr lang="en-IN"/>
          </a:p>
        </p:txBody>
      </p:sp>
    </p:spTree>
    <p:extLst>
      <p:ext uri="{BB962C8B-B14F-4D97-AF65-F5344CB8AC3E}">
        <p14:creationId xmlns:p14="http://schemas.microsoft.com/office/powerpoint/2010/main" val="1968388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2BAD62-FEED-4D59-9589-D93D40F5B41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EE7AB43B-D63F-43A1-B591-5D28549CBF7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FF79FDFE-CA32-4B4A-8B1C-8752B6752E27}"/>
              </a:ext>
            </a:extLst>
          </p:cNvPr>
          <p:cNvSpPr>
            <a:spLocks noGrp="1"/>
          </p:cNvSpPr>
          <p:nvPr>
            <p:ph type="dt" sz="half" idx="10"/>
          </p:nvPr>
        </p:nvSpPr>
        <p:spPr/>
        <p:txBody>
          <a:bodyPr/>
          <a:lstStyle/>
          <a:p>
            <a:fld id="{D9A404E0-B191-4664-9C84-EDB4066BDE2E}" type="datetimeFigureOut">
              <a:rPr lang="en-IN" smtClean="0"/>
              <a:t>07-05-2019</a:t>
            </a:fld>
            <a:endParaRPr lang="en-IN"/>
          </a:p>
        </p:txBody>
      </p:sp>
      <p:sp>
        <p:nvSpPr>
          <p:cNvPr id="5" name="Footer Placeholder 4">
            <a:extLst>
              <a:ext uri="{FF2B5EF4-FFF2-40B4-BE49-F238E27FC236}">
                <a16:creationId xmlns="" xmlns:a16="http://schemas.microsoft.com/office/drawing/2014/main" id="{92DB54FC-1FCB-46BF-92BA-A5990798B8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51F19ECF-951E-4B5D-9E28-83FCE3D74EB6}"/>
              </a:ext>
            </a:extLst>
          </p:cNvPr>
          <p:cNvSpPr>
            <a:spLocks noGrp="1"/>
          </p:cNvSpPr>
          <p:nvPr>
            <p:ph type="sldNum" sz="quarter" idx="12"/>
          </p:nvPr>
        </p:nvSpPr>
        <p:spPr/>
        <p:txBody>
          <a:bodyPr/>
          <a:lstStyle/>
          <a:p>
            <a:fld id="{23674E36-591F-4402-BAE7-5D9F51792A6C}" type="slidenum">
              <a:rPr lang="en-IN" smtClean="0"/>
              <a:t>‹#›</a:t>
            </a:fld>
            <a:endParaRPr lang="en-IN"/>
          </a:p>
        </p:txBody>
      </p:sp>
    </p:spTree>
    <p:extLst>
      <p:ext uri="{BB962C8B-B14F-4D97-AF65-F5344CB8AC3E}">
        <p14:creationId xmlns:p14="http://schemas.microsoft.com/office/powerpoint/2010/main" val="3910688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B5D6C644-F850-42B5-92BD-81D81C3572E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8E45C0C2-5867-41E8-A054-1270216579B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BE09F78D-76D3-4520-9483-D9FB6437C07E}"/>
              </a:ext>
            </a:extLst>
          </p:cNvPr>
          <p:cNvSpPr>
            <a:spLocks noGrp="1"/>
          </p:cNvSpPr>
          <p:nvPr>
            <p:ph type="dt" sz="half" idx="10"/>
          </p:nvPr>
        </p:nvSpPr>
        <p:spPr/>
        <p:txBody>
          <a:bodyPr/>
          <a:lstStyle/>
          <a:p>
            <a:fld id="{D9A404E0-B191-4664-9C84-EDB4066BDE2E}" type="datetimeFigureOut">
              <a:rPr lang="en-IN" smtClean="0"/>
              <a:t>07-05-2019</a:t>
            </a:fld>
            <a:endParaRPr lang="en-IN"/>
          </a:p>
        </p:txBody>
      </p:sp>
      <p:sp>
        <p:nvSpPr>
          <p:cNvPr id="5" name="Footer Placeholder 4">
            <a:extLst>
              <a:ext uri="{FF2B5EF4-FFF2-40B4-BE49-F238E27FC236}">
                <a16:creationId xmlns="" xmlns:a16="http://schemas.microsoft.com/office/drawing/2014/main" id="{D35E219C-4A42-4E82-83A1-E561F58786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CB9622C0-35D7-4273-8C29-E5FD5272AB7B}"/>
              </a:ext>
            </a:extLst>
          </p:cNvPr>
          <p:cNvSpPr>
            <a:spLocks noGrp="1"/>
          </p:cNvSpPr>
          <p:nvPr>
            <p:ph type="sldNum" sz="quarter" idx="12"/>
          </p:nvPr>
        </p:nvSpPr>
        <p:spPr/>
        <p:txBody>
          <a:bodyPr/>
          <a:lstStyle/>
          <a:p>
            <a:fld id="{23674E36-591F-4402-BAE7-5D9F51792A6C}" type="slidenum">
              <a:rPr lang="en-IN" smtClean="0"/>
              <a:t>‹#›</a:t>
            </a:fld>
            <a:endParaRPr lang="en-IN"/>
          </a:p>
        </p:txBody>
      </p:sp>
    </p:spTree>
    <p:extLst>
      <p:ext uri="{BB962C8B-B14F-4D97-AF65-F5344CB8AC3E}">
        <p14:creationId xmlns:p14="http://schemas.microsoft.com/office/powerpoint/2010/main" val="2968844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035A35B-D7B9-4953-9011-DD3B62D369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3E23C195-0211-48CF-B69F-D4E4D8E1B6D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A79206EB-CF3B-4F00-AE38-3BF5D6DD6107}"/>
              </a:ext>
            </a:extLst>
          </p:cNvPr>
          <p:cNvSpPr>
            <a:spLocks noGrp="1"/>
          </p:cNvSpPr>
          <p:nvPr>
            <p:ph type="dt" sz="half" idx="10"/>
          </p:nvPr>
        </p:nvSpPr>
        <p:spPr/>
        <p:txBody>
          <a:bodyPr/>
          <a:lstStyle/>
          <a:p>
            <a:fld id="{D9A404E0-B191-4664-9C84-EDB4066BDE2E}" type="datetimeFigureOut">
              <a:rPr lang="en-IN" smtClean="0"/>
              <a:t>07-05-2019</a:t>
            </a:fld>
            <a:endParaRPr lang="en-IN"/>
          </a:p>
        </p:txBody>
      </p:sp>
      <p:sp>
        <p:nvSpPr>
          <p:cNvPr id="5" name="Footer Placeholder 4">
            <a:extLst>
              <a:ext uri="{FF2B5EF4-FFF2-40B4-BE49-F238E27FC236}">
                <a16:creationId xmlns="" xmlns:a16="http://schemas.microsoft.com/office/drawing/2014/main" id="{39D0E598-8FC3-449B-979D-B38FAA7E5B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C9540405-DC4B-475D-9091-9C9D74324429}"/>
              </a:ext>
            </a:extLst>
          </p:cNvPr>
          <p:cNvSpPr>
            <a:spLocks noGrp="1"/>
          </p:cNvSpPr>
          <p:nvPr>
            <p:ph type="sldNum" sz="quarter" idx="12"/>
          </p:nvPr>
        </p:nvSpPr>
        <p:spPr/>
        <p:txBody>
          <a:bodyPr/>
          <a:lstStyle/>
          <a:p>
            <a:fld id="{23674E36-591F-4402-BAE7-5D9F51792A6C}" type="slidenum">
              <a:rPr lang="en-IN" smtClean="0"/>
              <a:t>‹#›</a:t>
            </a:fld>
            <a:endParaRPr lang="en-IN"/>
          </a:p>
        </p:txBody>
      </p:sp>
    </p:spTree>
    <p:extLst>
      <p:ext uri="{BB962C8B-B14F-4D97-AF65-F5344CB8AC3E}">
        <p14:creationId xmlns:p14="http://schemas.microsoft.com/office/powerpoint/2010/main" val="3507692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AF500C-4D1C-46ED-8FEA-5696D0FFD4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011E9165-476A-417B-A9BE-7CE03083B2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5D452DF6-5591-43D2-BB5A-DF8804AE36EE}"/>
              </a:ext>
            </a:extLst>
          </p:cNvPr>
          <p:cNvSpPr>
            <a:spLocks noGrp="1"/>
          </p:cNvSpPr>
          <p:nvPr>
            <p:ph type="dt" sz="half" idx="10"/>
          </p:nvPr>
        </p:nvSpPr>
        <p:spPr/>
        <p:txBody>
          <a:bodyPr/>
          <a:lstStyle/>
          <a:p>
            <a:fld id="{D9A404E0-B191-4664-9C84-EDB4066BDE2E}" type="datetimeFigureOut">
              <a:rPr lang="en-IN" smtClean="0"/>
              <a:t>07-05-2019</a:t>
            </a:fld>
            <a:endParaRPr lang="en-IN"/>
          </a:p>
        </p:txBody>
      </p:sp>
      <p:sp>
        <p:nvSpPr>
          <p:cNvPr id="5" name="Footer Placeholder 4">
            <a:extLst>
              <a:ext uri="{FF2B5EF4-FFF2-40B4-BE49-F238E27FC236}">
                <a16:creationId xmlns="" xmlns:a16="http://schemas.microsoft.com/office/drawing/2014/main" id="{1D9CE0B1-6150-40A5-940E-B359D60F10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9BC66576-11F0-4BA3-BBDF-1C62B271EDAA}"/>
              </a:ext>
            </a:extLst>
          </p:cNvPr>
          <p:cNvSpPr>
            <a:spLocks noGrp="1"/>
          </p:cNvSpPr>
          <p:nvPr>
            <p:ph type="sldNum" sz="quarter" idx="12"/>
          </p:nvPr>
        </p:nvSpPr>
        <p:spPr/>
        <p:txBody>
          <a:bodyPr/>
          <a:lstStyle/>
          <a:p>
            <a:fld id="{23674E36-591F-4402-BAE7-5D9F51792A6C}" type="slidenum">
              <a:rPr lang="en-IN" smtClean="0"/>
              <a:t>‹#›</a:t>
            </a:fld>
            <a:endParaRPr lang="en-IN"/>
          </a:p>
        </p:txBody>
      </p:sp>
    </p:spTree>
    <p:extLst>
      <p:ext uri="{BB962C8B-B14F-4D97-AF65-F5344CB8AC3E}">
        <p14:creationId xmlns:p14="http://schemas.microsoft.com/office/powerpoint/2010/main" val="1884452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AA58FD-CF09-4B45-BACA-C718E09BA8F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DE72F621-8063-4B21-BECF-C9A0AB382B3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2CDDCC3C-35D4-42B2-82E8-BEB9D4166CF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F239B5CD-5FE3-4637-B7E6-A60847090C31}"/>
              </a:ext>
            </a:extLst>
          </p:cNvPr>
          <p:cNvSpPr>
            <a:spLocks noGrp="1"/>
          </p:cNvSpPr>
          <p:nvPr>
            <p:ph type="dt" sz="half" idx="10"/>
          </p:nvPr>
        </p:nvSpPr>
        <p:spPr/>
        <p:txBody>
          <a:bodyPr/>
          <a:lstStyle/>
          <a:p>
            <a:fld id="{D9A404E0-B191-4664-9C84-EDB4066BDE2E}" type="datetimeFigureOut">
              <a:rPr lang="en-IN" smtClean="0"/>
              <a:t>07-05-2019</a:t>
            </a:fld>
            <a:endParaRPr lang="en-IN"/>
          </a:p>
        </p:txBody>
      </p:sp>
      <p:sp>
        <p:nvSpPr>
          <p:cNvPr id="6" name="Footer Placeholder 5">
            <a:extLst>
              <a:ext uri="{FF2B5EF4-FFF2-40B4-BE49-F238E27FC236}">
                <a16:creationId xmlns="" xmlns:a16="http://schemas.microsoft.com/office/drawing/2014/main" id="{BDBD88A0-86A3-495B-8AB2-BDB3DC7781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70C9F13C-972D-4734-86F5-41C3E056322B}"/>
              </a:ext>
            </a:extLst>
          </p:cNvPr>
          <p:cNvSpPr>
            <a:spLocks noGrp="1"/>
          </p:cNvSpPr>
          <p:nvPr>
            <p:ph type="sldNum" sz="quarter" idx="12"/>
          </p:nvPr>
        </p:nvSpPr>
        <p:spPr/>
        <p:txBody>
          <a:bodyPr/>
          <a:lstStyle/>
          <a:p>
            <a:fld id="{23674E36-591F-4402-BAE7-5D9F51792A6C}" type="slidenum">
              <a:rPr lang="en-IN" smtClean="0"/>
              <a:t>‹#›</a:t>
            </a:fld>
            <a:endParaRPr lang="en-IN"/>
          </a:p>
        </p:txBody>
      </p:sp>
    </p:spTree>
    <p:extLst>
      <p:ext uri="{BB962C8B-B14F-4D97-AF65-F5344CB8AC3E}">
        <p14:creationId xmlns:p14="http://schemas.microsoft.com/office/powerpoint/2010/main" val="3815105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741E65-DEC2-4C0C-B204-0D3BBE05902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BE0A8498-4E79-439B-965A-FBA09A6001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85D4B345-7C70-45B9-9EEE-F1911A3EF12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09316995-8AE6-4C95-932C-0E4FDC7C9A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EFD4D41B-C575-4D31-9098-63DA64E94CC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B0EEF96F-27AD-4798-9DDF-5CD7074AF14D}"/>
              </a:ext>
            </a:extLst>
          </p:cNvPr>
          <p:cNvSpPr>
            <a:spLocks noGrp="1"/>
          </p:cNvSpPr>
          <p:nvPr>
            <p:ph type="dt" sz="half" idx="10"/>
          </p:nvPr>
        </p:nvSpPr>
        <p:spPr/>
        <p:txBody>
          <a:bodyPr/>
          <a:lstStyle/>
          <a:p>
            <a:fld id="{D9A404E0-B191-4664-9C84-EDB4066BDE2E}" type="datetimeFigureOut">
              <a:rPr lang="en-IN" smtClean="0"/>
              <a:t>07-05-2019</a:t>
            </a:fld>
            <a:endParaRPr lang="en-IN"/>
          </a:p>
        </p:txBody>
      </p:sp>
      <p:sp>
        <p:nvSpPr>
          <p:cNvPr id="8" name="Footer Placeholder 7">
            <a:extLst>
              <a:ext uri="{FF2B5EF4-FFF2-40B4-BE49-F238E27FC236}">
                <a16:creationId xmlns="" xmlns:a16="http://schemas.microsoft.com/office/drawing/2014/main" id="{2CACE57E-E2FD-4C18-8C78-5D9CF0D2C14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A5F8FC58-9BCB-4FB3-8281-1E2B0F5CEF63}"/>
              </a:ext>
            </a:extLst>
          </p:cNvPr>
          <p:cNvSpPr>
            <a:spLocks noGrp="1"/>
          </p:cNvSpPr>
          <p:nvPr>
            <p:ph type="sldNum" sz="quarter" idx="12"/>
          </p:nvPr>
        </p:nvSpPr>
        <p:spPr/>
        <p:txBody>
          <a:bodyPr/>
          <a:lstStyle/>
          <a:p>
            <a:fld id="{23674E36-591F-4402-BAE7-5D9F51792A6C}" type="slidenum">
              <a:rPr lang="en-IN" smtClean="0"/>
              <a:t>‹#›</a:t>
            </a:fld>
            <a:endParaRPr lang="en-IN"/>
          </a:p>
        </p:txBody>
      </p:sp>
    </p:spTree>
    <p:extLst>
      <p:ext uri="{BB962C8B-B14F-4D97-AF65-F5344CB8AC3E}">
        <p14:creationId xmlns:p14="http://schemas.microsoft.com/office/powerpoint/2010/main" val="1849574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FB8F04-1799-4A9E-8F75-6586F09FB3E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53C058B0-4571-4F68-8F42-451414B207C3}"/>
              </a:ext>
            </a:extLst>
          </p:cNvPr>
          <p:cNvSpPr>
            <a:spLocks noGrp="1"/>
          </p:cNvSpPr>
          <p:nvPr>
            <p:ph type="dt" sz="half" idx="10"/>
          </p:nvPr>
        </p:nvSpPr>
        <p:spPr/>
        <p:txBody>
          <a:bodyPr/>
          <a:lstStyle/>
          <a:p>
            <a:fld id="{D9A404E0-B191-4664-9C84-EDB4066BDE2E}" type="datetimeFigureOut">
              <a:rPr lang="en-IN" smtClean="0"/>
              <a:t>07-05-2019</a:t>
            </a:fld>
            <a:endParaRPr lang="en-IN"/>
          </a:p>
        </p:txBody>
      </p:sp>
      <p:sp>
        <p:nvSpPr>
          <p:cNvPr id="4" name="Footer Placeholder 3">
            <a:extLst>
              <a:ext uri="{FF2B5EF4-FFF2-40B4-BE49-F238E27FC236}">
                <a16:creationId xmlns="" xmlns:a16="http://schemas.microsoft.com/office/drawing/2014/main" id="{D30BF80F-05BB-4B9B-8CFE-7054F9BF96C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F6730E5D-8216-4B12-A126-4C28C39A3346}"/>
              </a:ext>
            </a:extLst>
          </p:cNvPr>
          <p:cNvSpPr>
            <a:spLocks noGrp="1"/>
          </p:cNvSpPr>
          <p:nvPr>
            <p:ph type="sldNum" sz="quarter" idx="12"/>
          </p:nvPr>
        </p:nvSpPr>
        <p:spPr/>
        <p:txBody>
          <a:bodyPr/>
          <a:lstStyle/>
          <a:p>
            <a:fld id="{23674E36-591F-4402-BAE7-5D9F51792A6C}" type="slidenum">
              <a:rPr lang="en-IN" smtClean="0"/>
              <a:t>‹#›</a:t>
            </a:fld>
            <a:endParaRPr lang="en-IN"/>
          </a:p>
        </p:txBody>
      </p:sp>
    </p:spTree>
    <p:extLst>
      <p:ext uri="{BB962C8B-B14F-4D97-AF65-F5344CB8AC3E}">
        <p14:creationId xmlns:p14="http://schemas.microsoft.com/office/powerpoint/2010/main" val="265906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108A628A-484F-43AE-A50D-F8B5A08D4ADD}"/>
              </a:ext>
            </a:extLst>
          </p:cNvPr>
          <p:cNvSpPr>
            <a:spLocks noGrp="1"/>
          </p:cNvSpPr>
          <p:nvPr>
            <p:ph type="dt" sz="half" idx="10"/>
          </p:nvPr>
        </p:nvSpPr>
        <p:spPr/>
        <p:txBody>
          <a:bodyPr/>
          <a:lstStyle/>
          <a:p>
            <a:fld id="{D9A404E0-B191-4664-9C84-EDB4066BDE2E}" type="datetimeFigureOut">
              <a:rPr lang="en-IN" smtClean="0"/>
              <a:t>07-05-2019</a:t>
            </a:fld>
            <a:endParaRPr lang="en-IN"/>
          </a:p>
        </p:txBody>
      </p:sp>
      <p:sp>
        <p:nvSpPr>
          <p:cNvPr id="3" name="Footer Placeholder 2">
            <a:extLst>
              <a:ext uri="{FF2B5EF4-FFF2-40B4-BE49-F238E27FC236}">
                <a16:creationId xmlns="" xmlns:a16="http://schemas.microsoft.com/office/drawing/2014/main" id="{96FFC610-DFD1-417C-9201-504C8BA32A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A8D7C414-7F97-4533-B671-226B8856B79B}"/>
              </a:ext>
            </a:extLst>
          </p:cNvPr>
          <p:cNvSpPr>
            <a:spLocks noGrp="1"/>
          </p:cNvSpPr>
          <p:nvPr>
            <p:ph type="sldNum" sz="quarter" idx="12"/>
          </p:nvPr>
        </p:nvSpPr>
        <p:spPr/>
        <p:txBody>
          <a:bodyPr/>
          <a:lstStyle/>
          <a:p>
            <a:fld id="{23674E36-591F-4402-BAE7-5D9F51792A6C}" type="slidenum">
              <a:rPr lang="en-IN" smtClean="0"/>
              <a:t>‹#›</a:t>
            </a:fld>
            <a:endParaRPr lang="en-IN"/>
          </a:p>
        </p:txBody>
      </p:sp>
    </p:spTree>
    <p:extLst>
      <p:ext uri="{BB962C8B-B14F-4D97-AF65-F5344CB8AC3E}">
        <p14:creationId xmlns:p14="http://schemas.microsoft.com/office/powerpoint/2010/main" val="3649502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FE7A09-F1A4-4E50-9F20-FEC740D557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E1B66563-2749-450D-8F85-DE58C6FF6B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CDA779EC-3785-47A6-AD4A-633F10A7AE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9B648090-EE6E-4C46-A9D9-67934AD607CF}"/>
              </a:ext>
            </a:extLst>
          </p:cNvPr>
          <p:cNvSpPr>
            <a:spLocks noGrp="1"/>
          </p:cNvSpPr>
          <p:nvPr>
            <p:ph type="dt" sz="half" idx="10"/>
          </p:nvPr>
        </p:nvSpPr>
        <p:spPr/>
        <p:txBody>
          <a:bodyPr/>
          <a:lstStyle/>
          <a:p>
            <a:fld id="{D9A404E0-B191-4664-9C84-EDB4066BDE2E}" type="datetimeFigureOut">
              <a:rPr lang="en-IN" smtClean="0"/>
              <a:t>07-05-2019</a:t>
            </a:fld>
            <a:endParaRPr lang="en-IN"/>
          </a:p>
        </p:txBody>
      </p:sp>
      <p:sp>
        <p:nvSpPr>
          <p:cNvPr id="6" name="Footer Placeholder 5">
            <a:extLst>
              <a:ext uri="{FF2B5EF4-FFF2-40B4-BE49-F238E27FC236}">
                <a16:creationId xmlns="" xmlns:a16="http://schemas.microsoft.com/office/drawing/2014/main" id="{5F36AFC4-AFE5-4664-BAEC-B02DB4C8C22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D1C0F8A4-A18C-49D2-BA31-BB57323FC25D}"/>
              </a:ext>
            </a:extLst>
          </p:cNvPr>
          <p:cNvSpPr>
            <a:spLocks noGrp="1"/>
          </p:cNvSpPr>
          <p:nvPr>
            <p:ph type="sldNum" sz="quarter" idx="12"/>
          </p:nvPr>
        </p:nvSpPr>
        <p:spPr/>
        <p:txBody>
          <a:bodyPr/>
          <a:lstStyle/>
          <a:p>
            <a:fld id="{23674E36-591F-4402-BAE7-5D9F51792A6C}" type="slidenum">
              <a:rPr lang="en-IN" smtClean="0"/>
              <a:t>‹#›</a:t>
            </a:fld>
            <a:endParaRPr lang="en-IN"/>
          </a:p>
        </p:txBody>
      </p:sp>
    </p:spTree>
    <p:extLst>
      <p:ext uri="{BB962C8B-B14F-4D97-AF65-F5344CB8AC3E}">
        <p14:creationId xmlns:p14="http://schemas.microsoft.com/office/powerpoint/2010/main" val="3001993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51DD64-A16A-4DFB-B72D-1BB85E11EC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F09CE3F0-5FEA-4C59-81C9-45EF91D5EB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3CECCEAF-60A4-4D1D-8B2D-84AF1E1CE6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4D955627-4D8A-4DB3-9274-B67623BD28F1}"/>
              </a:ext>
            </a:extLst>
          </p:cNvPr>
          <p:cNvSpPr>
            <a:spLocks noGrp="1"/>
          </p:cNvSpPr>
          <p:nvPr>
            <p:ph type="dt" sz="half" idx="10"/>
          </p:nvPr>
        </p:nvSpPr>
        <p:spPr/>
        <p:txBody>
          <a:bodyPr/>
          <a:lstStyle/>
          <a:p>
            <a:fld id="{D9A404E0-B191-4664-9C84-EDB4066BDE2E}" type="datetimeFigureOut">
              <a:rPr lang="en-IN" smtClean="0"/>
              <a:t>07-05-2019</a:t>
            </a:fld>
            <a:endParaRPr lang="en-IN"/>
          </a:p>
        </p:txBody>
      </p:sp>
      <p:sp>
        <p:nvSpPr>
          <p:cNvPr id="6" name="Footer Placeholder 5">
            <a:extLst>
              <a:ext uri="{FF2B5EF4-FFF2-40B4-BE49-F238E27FC236}">
                <a16:creationId xmlns="" xmlns:a16="http://schemas.microsoft.com/office/drawing/2014/main" id="{33F99DB6-7938-4C1D-8E12-6086D08D98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0018141B-6216-4FAF-9A79-FC99A27307FC}"/>
              </a:ext>
            </a:extLst>
          </p:cNvPr>
          <p:cNvSpPr>
            <a:spLocks noGrp="1"/>
          </p:cNvSpPr>
          <p:nvPr>
            <p:ph type="sldNum" sz="quarter" idx="12"/>
          </p:nvPr>
        </p:nvSpPr>
        <p:spPr/>
        <p:txBody>
          <a:bodyPr/>
          <a:lstStyle/>
          <a:p>
            <a:fld id="{23674E36-591F-4402-BAE7-5D9F51792A6C}" type="slidenum">
              <a:rPr lang="en-IN" smtClean="0"/>
              <a:t>‹#›</a:t>
            </a:fld>
            <a:endParaRPr lang="en-IN"/>
          </a:p>
        </p:txBody>
      </p:sp>
    </p:spTree>
    <p:extLst>
      <p:ext uri="{BB962C8B-B14F-4D97-AF65-F5344CB8AC3E}">
        <p14:creationId xmlns:p14="http://schemas.microsoft.com/office/powerpoint/2010/main" val="943039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2875087D-D174-45B0-8E4D-50EAE8A9D7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784B09BE-DE9D-4D3F-8473-1FFFFFB5EC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F8AFEB89-BA47-4EB0-838A-BAF0AA05B8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A404E0-B191-4664-9C84-EDB4066BDE2E}" type="datetimeFigureOut">
              <a:rPr lang="en-IN" smtClean="0"/>
              <a:t>07-05-2019</a:t>
            </a:fld>
            <a:endParaRPr lang="en-IN"/>
          </a:p>
        </p:txBody>
      </p:sp>
      <p:sp>
        <p:nvSpPr>
          <p:cNvPr id="5" name="Footer Placeholder 4">
            <a:extLst>
              <a:ext uri="{FF2B5EF4-FFF2-40B4-BE49-F238E27FC236}">
                <a16:creationId xmlns="" xmlns:a16="http://schemas.microsoft.com/office/drawing/2014/main" id="{34CCFFE6-E378-4555-A265-9304293ED9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C29B584D-1DD7-4D59-8FC6-4E6B8EB4A3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674E36-591F-4402-BAE7-5D9F51792A6C}" type="slidenum">
              <a:rPr lang="en-IN" smtClean="0"/>
              <a:t>‹#›</a:t>
            </a:fld>
            <a:endParaRPr lang="en-IN"/>
          </a:p>
        </p:txBody>
      </p:sp>
    </p:spTree>
    <p:extLst>
      <p:ext uri="{BB962C8B-B14F-4D97-AF65-F5344CB8AC3E}">
        <p14:creationId xmlns:p14="http://schemas.microsoft.com/office/powerpoint/2010/main" val="1668379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13.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0.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4.bin"/><Relationship Id="rId14" Type="http://schemas.openxmlformats.org/officeDocument/2006/relationships/image" Target="../media/image14.wmf"/></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image" Target="../media/image35.PNG"/></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8B18CDF-3087-4C11-AB8D-F3229BB5AD24}"/>
              </a:ext>
            </a:extLst>
          </p:cNvPr>
          <p:cNvSpPr txBox="1"/>
          <p:nvPr/>
        </p:nvSpPr>
        <p:spPr>
          <a:xfrm>
            <a:off x="0" y="188372"/>
            <a:ext cx="12055876" cy="1446550"/>
          </a:xfrm>
          <a:prstGeom prst="rect">
            <a:avLst/>
          </a:prstGeom>
          <a:noFill/>
        </p:spPr>
        <p:txBody>
          <a:bodyPr wrap="square" rtlCol="0">
            <a:spAutoFit/>
          </a:bodyPr>
          <a:lstStyle/>
          <a:p>
            <a:pPr algn="ctr"/>
            <a:r>
              <a:rPr lang="en-IN" sz="4400" b="1" u="sng" dirty="0">
                <a:solidFill>
                  <a:schemeClr val="bg1"/>
                </a:solidFill>
              </a:rPr>
              <a:t>NETWORK BASED INTRUSION DETECTION SYSTEM USING MACHINE LEARNING </a:t>
            </a:r>
          </a:p>
        </p:txBody>
      </p:sp>
      <p:sp>
        <p:nvSpPr>
          <p:cNvPr id="4" name="TextBox 3">
            <a:extLst>
              <a:ext uri="{FF2B5EF4-FFF2-40B4-BE49-F238E27FC236}">
                <a16:creationId xmlns="" xmlns:a16="http://schemas.microsoft.com/office/drawing/2014/main" id="{5EC9318D-CA4B-4DC7-AC43-2BF1D7B60AF1}"/>
              </a:ext>
            </a:extLst>
          </p:cNvPr>
          <p:cNvSpPr txBox="1"/>
          <p:nvPr/>
        </p:nvSpPr>
        <p:spPr>
          <a:xfrm>
            <a:off x="8312882" y="5330799"/>
            <a:ext cx="3431443" cy="1200329"/>
          </a:xfrm>
          <a:prstGeom prst="rect">
            <a:avLst/>
          </a:prstGeom>
          <a:noFill/>
        </p:spPr>
        <p:txBody>
          <a:bodyPr wrap="square" rtlCol="0">
            <a:spAutoFit/>
          </a:bodyPr>
          <a:lstStyle/>
          <a:p>
            <a:r>
              <a:rPr lang="en-IN" dirty="0">
                <a:solidFill>
                  <a:schemeClr val="bg1"/>
                </a:solidFill>
              </a:rPr>
              <a:t>Guided by-</a:t>
            </a:r>
          </a:p>
          <a:p>
            <a:r>
              <a:rPr lang="en-IN" dirty="0">
                <a:solidFill>
                  <a:schemeClr val="bg1"/>
                </a:solidFill>
              </a:rPr>
              <a:t>	Smt. Vedhavathi N</a:t>
            </a:r>
          </a:p>
          <a:p>
            <a:r>
              <a:rPr lang="en-IN" dirty="0">
                <a:solidFill>
                  <a:schemeClr val="bg1"/>
                </a:solidFill>
              </a:rPr>
              <a:t>	(</a:t>
            </a:r>
            <a:r>
              <a:rPr lang="en-IN">
                <a:solidFill>
                  <a:schemeClr val="bg1"/>
                </a:solidFill>
              </a:rPr>
              <a:t>Assistant Professor CSE)</a:t>
            </a:r>
            <a:endParaRPr lang="en-IN" dirty="0">
              <a:solidFill>
                <a:schemeClr val="bg1"/>
              </a:solidFill>
            </a:endParaRPr>
          </a:p>
          <a:p>
            <a:endParaRPr lang="en-IN" dirty="0">
              <a:solidFill>
                <a:schemeClr val="bg1"/>
              </a:solidFill>
            </a:endParaRPr>
          </a:p>
        </p:txBody>
      </p:sp>
      <p:sp>
        <p:nvSpPr>
          <p:cNvPr id="5" name="TextBox 4">
            <a:extLst>
              <a:ext uri="{FF2B5EF4-FFF2-40B4-BE49-F238E27FC236}">
                <a16:creationId xmlns="" xmlns:a16="http://schemas.microsoft.com/office/drawing/2014/main" id="{DA014393-107B-4149-8551-CB209B06A9A0}"/>
              </a:ext>
            </a:extLst>
          </p:cNvPr>
          <p:cNvSpPr txBox="1"/>
          <p:nvPr/>
        </p:nvSpPr>
        <p:spPr>
          <a:xfrm>
            <a:off x="208516" y="5192300"/>
            <a:ext cx="5624775" cy="1477328"/>
          </a:xfrm>
          <a:prstGeom prst="rect">
            <a:avLst/>
          </a:prstGeom>
          <a:noFill/>
        </p:spPr>
        <p:txBody>
          <a:bodyPr wrap="square" rtlCol="0">
            <a:spAutoFit/>
          </a:bodyPr>
          <a:lstStyle/>
          <a:p>
            <a:r>
              <a:rPr lang="en-IN" dirty="0">
                <a:solidFill>
                  <a:schemeClr val="bg1"/>
                </a:solidFill>
              </a:rPr>
              <a:t>Presented by-</a:t>
            </a:r>
          </a:p>
          <a:p>
            <a:r>
              <a:rPr lang="en-IN" dirty="0">
                <a:solidFill>
                  <a:schemeClr val="bg1"/>
                </a:solidFill>
              </a:rPr>
              <a:t>	Sharath L R             (4NN15CS042)</a:t>
            </a:r>
          </a:p>
          <a:p>
            <a:r>
              <a:rPr lang="en-IN" dirty="0">
                <a:solidFill>
                  <a:schemeClr val="bg1"/>
                </a:solidFill>
              </a:rPr>
              <a:t>	Nishchith J Hegde (4NN15CS025)</a:t>
            </a:r>
          </a:p>
          <a:p>
            <a:r>
              <a:rPr lang="en-IN" dirty="0">
                <a:solidFill>
                  <a:schemeClr val="bg1"/>
                </a:solidFill>
              </a:rPr>
              <a:t>	Ajaykrishnan S       (4NN15CS007)</a:t>
            </a:r>
          </a:p>
          <a:p>
            <a:r>
              <a:rPr lang="en-IN" dirty="0">
                <a:solidFill>
                  <a:schemeClr val="bg1"/>
                </a:solidFill>
              </a:rPr>
              <a:t>	Prajwal N                (4NN15CS028)</a:t>
            </a:r>
          </a:p>
        </p:txBody>
      </p:sp>
    </p:spTree>
    <p:extLst>
      <p:ext uri="{BB962C8B-B14F-4D97-AF65-F5344CB8AC3E}">
        <p14:creationId xmlns:p14="http://schemas.microsoft.com/office/powerpoint/2010/main" val="3301987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569E3A48-24E5-468F-934C-8082BD1C272D}"/>
              </a:ext>
            </a:extLst>
          </p:cNvPr>
          <p:cNvSpPr txBox="1"/>
          <p:nvPr/>
        </p:nvSpPr>
        <p:spPr>
          <a:xfrm>
            <a:off x="497150" y="295181"/>
            <a:ext cx="11212497" cy="5632311"/>
          </a:xfrm>
          <a:prstGeom prst="rect">
            <a:avLst/>
          </a:prstGeom>
          <a:noFill/>
        </p:spPr>
        <p:txBody>
          <a:bodyPr wrap="square" rtlCol="0">
            <a:spAutoFit/>
          </a:bodyPr>
          <a:lstStyle/>
          <a:p>
            <a:r>
              <a:rPr lang="en-IN" sz="2400" dirty="0"/>
              <a:t>Stage2: Feature Selection and Extraction:</a:t>
            </a:r>
          </a:p>
          <a:p>
            <a:pPr marL="1714500" lvl="3" indent="-342900">
              <a:buFont typeface="Arial" panose="020B0604020202020204" pitchFamily="34" charset="0"/>
              <a:buChar char="•"/>
            </a:pPr>
            <a:r>
              <a:rPr lang="en-IN" sz="2400" dirty="0"/>
              <a:t>Selecting those feature which helps in higher prediction rate and extracting them from datasets</a:t>
            </a:r>
            <a:r>
              <a:rPr lang="en-IN" sz="2400" dirty="0" smtClean="0"/>
              <a:t>.</a:t>
            </a:r>
          </a:p>
          <a:p>
            <a:pPr marL="1714500" lvl="3" indent="-342900">
              <a:buFont typeface="Arial" panose="020B0604020202020204" pitchFamily="34" charset="0"/>
              <a:buChar char="•"/>
            </a:pPr>
            <a:r>
              <a:rPr lang="en-IN" sz="2400" b="1" dirty="0" smtClean="0"/>
              <a:t>Feature selection </a:t>
            </a:r>
            <a:r>
              <a:rPr lang="en-IN" sz="2400" dirty="0" smtClean="0"/>
              <a:t>is the process where we can select those </a:t>
            </a:r>
            <a:r>
              <a:rPr lang="en-IN" sz="2400" i="1" dirty="0" smtClean="0"/>
              <a:t>features</a:t>
            </a:r>
            <a:r>
              <a:rPr lang="en-IN" sz="2400" dirty="0" smtClean="0"/>
              <a:t> which contribute most to our output in which we are interested in.</a:t>
            </a:r>
          </a:p>
          <a:p>
            <a:pPr marL="1714500" lvl="3" indent="-342900">
              <a:buFont typeface="Arial" panose="020B0604020202020204" pitchFamily="34" charset="0"/>
              <a:buChar char="•"/>
            </a:pPr>
            <a:r>
              <a:rPr lang="en-IN" sz="2400" b="1" dirty="0" smtClean="0"/>
              <a:t>Feature extraction </a:t>
            </a:r>
            <a:r>
              <a:rPr lang="en-IN" sz="2400" dirty="0" smtClean="0"/>
              <a:t>is a </a:t>
            </a:r>
            <a:r>
              <a:rPr lang="en-IN" sz="2400" i="1" dirty="0" smtClean="0"/>
              <a:t>dimensionality reduction </a:t>
            </a:r>
            <a:r>
              <a:rPr lang="en-IN" sz="2400" dirty="0" smtClean="0"/>
              <a:t>process, where an initial set of raw variables is reduced to more manageable groups(features) for processing, while still accurately describing the original data set.</a:t>
            </a:r>
            <a:endParaRPr lang="en-IN" sz="2400" dirty="0"/>
          </a:p>
          <a:p>
            <a:pPr lvl="4"/>
            <a:endParaRPr lang="en-IN" sz="2400" dirty="0"/>
          </a:p>
          <a:p>
            <a:r>
              <a:rPr lang="en-IN" sz="2400" dirty="0"/>
              <a:t>Stage3: Implementing algorithms and Creating training models:</a:t>
            </a:r>
          </a:p>
          <a:p>
            <a:r>
              <a:rPr lang="en-IN" sz="2400" dirty="0" smtClean="0"/>
              <a:t>	-&gt;</a:t>
            </a:r>
            <a:r>
              <a:rPr lang="en-IN" sz="2400" dirty="0"/>
              <a:t>Neural network:</a:t>
            </a:r>
          </a:p>
          <a:p>
            <a:r>
              <a:rPr lang="en-IN" sz="2400" dirty="0"/>
              <a:t>		 CNN, </a:t>
            </a:r>
            <a:r>
              <a:rPr lang="en-IN" sz="2400" dirty="0" smtClean="0"/>
              <a:t>RNN,DNN,LSTM,GRU and  ANN.</a:t>
            </a:r>
            <a:endParaRPr lang="en-IN" sz="2400" dirty="0"/>
          </a:p>
          <a:p>
            <a:r>
              <a:rPr lang="en-IN" sz="2400" dirty="0" smtClean="0"/>
              <a:t>   </a:t>
            </a:r>
            <a:r>
              <a:rPr lang="en-IN" sz="2400" dirty="0"/>
              <a:t>	</a:t>
            </a:r>
            <a:endParaRPr lang="en-IN" sz="2400" dirty="0" smtClean="0"/>
          </a:p>
          <a:p>
            <a:r>
              <a:rPr lang="en-IN" sz="2400" dirty="0" smtClean="0"/>
              <a:t>	-&gt; </a:t>
            </a:r>
            <a:r>
              <a:rPr lang="en-IN" sz="2400" dirty="0"/>
              <a:t>Ensemble Learning Techniques: </a:t>
            </a:r>
            <a:r>
              <a:rPr lang="en-IN" sz="2400" dirty="0" smtClean="0"/>
              <a:t>Majority voting</a:t>
            </a:r>
            <a:r>
              <a:rPr lang="en-IN" sz="2400" dirty="0"/>
              <a:t>.</a:t>
            </a:r>
            <a:endParaRPr lang="en-IN" sz="2400" dirty="0"/>
          </a:p>
          <a:p>
            <a:r>
              <a:rPr lang="en-IN" sz="2400" dirty="0"/>
              <a:t>	</a:t>
            </a:r>
          </a:p>
        </p:txBody>
      </p:sp>
    </p:spTree>
    <p:extLst>
      <p:ext uri="{BB962C8B-B14F-4D97-AF65-F5344CB8AC3E}">
        <p14:creationId xmlns:p14="http://schemas.microsoft.com/office/powerpoint/2010/main" val="3360939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785" y="110837"/>
            <a:ext cx="11232108" cy="7017306"/>
          </a:xfrm>
          <a:prstGeom prst="rect">
            <a:avLst/>
          </a:prstGeom>
          <a:noFill/>
        </p:spPr>
        <p:txBody>
          <a:bodyPr wrap="square" rtlCol="0">
            <a:spAutoFit/>
          </a:bodyPr>
          <a:lstStyle/>
          <a:p>
            <a:r>
              <a:rPr lang="en-US" b="1" dirty="0"/>
              <a:t>ANN(Artificial neural network):</a:t>
            </a:r>
            <a:r>
              <a:rPr lang="en-US" dirty="0"/>
              <a:t>An ANN is an interconnected group of nodes, inspired by simplification of neuron in brain.</a:t>
            </a:r>
          </a:p>
          <a:p>
            <a:pPr marL="285750" indent="-285750">
              <a:buFont typeface="Arial" pitchFamily="34" charset="0"/>
              <a:buChar char="•"/>
            </a:pPr>
            <a:r>
              <a:rPr lang="en-US" dirty="0"/>
              <a:t>It has circular nodes represents artificial neuron and an arrow represents connection from output of one neuron to input of another.</a:t>
            </a:r>
          </a:p>
          <a:p>
            <a:endParaRPr lang="en-US" b="1" dirty="0"/>
          </a:p>
          <a:p>
            <a:r>
              <a:rPr lang="en-US" b="1" dirty="0" smtClean="0"/>
              <a:t>CNN(Convolutional neural network):</a:t>
            </a:r>
            <a:r>
              <a:rPr lang="en-US" dirty="0" smtClean="0"/>
              <a:t>CNN is a class of deep neural networks, most commonly applied to analyzing visual imagery.</a:t>
            </a:r>
          </a:p>
          <a:p>
            <a:endParaRPr lang="en-US" dirty="0" smtClean="0"/>
          </a:p>
          <a:p>
            <a:r>
              <a:rPr lang="en-US" b="1" dirty="0" smtClean="0"/>
              <a:t>DNN(Deep </a:t>
            </a:r>
            <a:r>
              <a:rPr lang="en-US" b="1" dirty="0"/>
              <a:t>neural network)</a:t>
            </a:r>
            <a:r>
              <a:rPr lang="en-US" dirty="0"/>
              <a:t>: A deep neural network is a neural network with certain </a:t>
            </a:r>
            <a:r>
              <a:rPr lang="en-US" i="1" dirty="0"/>
              <a:t>level of complexity</a:t>
            </a:r>
            <a:r>
              <a:rPr lang="en-US" dirty="0"/>
              <a:t>, a neural network with </a:t>
            </a:r>
            <a:r>
              <a:rPr lang="en-US" i="1" dirty="0"/>
              <a:t>more than two layers.</a:t>
            </a:r>
          </a:p>
          <a:p>
            <a:pPr marL="285750" indent="-285750">
              <a:buFont typeface="Arial" pitchFamily="34" charset="0"/>
              <a:buChar char="•"/>
            </a:pPr>
            <a:r>
              <a:rPr lang="en-US" dirty="0"/>
              <a:t>They use sophisticated </a:t>
            </a:r>
            <a:r>
              <a:rPr lang="en-US" i="1" dirty="0"/>
              <a:t>mathematical modeling </a:t>
            </a:r>
            <a:r>
              <a:rPr lang="en-US" dirty="0"/>
              <a:t>to process data in complex ways.</a:t>
            </a:r>
          </a:p>
          <a:p>
            <a:pPr marL="285750" indent="-285750">
              <a:buFont typeface="Arial" pitchFamily="34" charset="0"/>
              <a:buChar char="•"/>
            </a:pPr>
            <a:endParaRPr lang="en-US" dirty="0"/>
          </a:p>
          <a:p>
            <a:r>
              <a:rPr lang="en-US" b="1" dirty="0" smtClean="0"/>
              <a:t>RNN(Recurrent neural network):</a:t>
            </a:r>
            <a:r>
              <a:rPr lang="en-US" dirty="0" smtClean="0"/>
              <a:t>A RNN is a class of artificial neural network where connections between nodes form a direct graph along a temporal sequence.</a:t>
            </a:r>
          </a:p>
          <a:p>
            <a:pPr marL="285750" indent="-285750">
              <a:buFont typeface="Arial" pitchFamily="34" charset="0"/>
              <a:buChar char="•"/>
            </a:pPr>
            <a:r>
              <a:rPr lang="en-US" dirty="0" smtClean="0"/>
              <a:t>This allows it to exhibit temporal  Dynamic sequence.</a:t>
            </a:r>
          </a:p>
          <a:p>
            <a:pPr marL="285750" indent="-285750">
              <a:buFont typeface="Arial" pitchFamily="34" charset="0"/>
              <a:buChar char="•"/>
            </a:pPr>
            <a:r>
              <a:rPr lang="en-US" dirty="0" smtClean="0"/>
              <a:t>RNN can use their internal state to process sequence of inputs.</a:t>
            </a:r>
          </a:p>
          <a:p>
            <a:pPr marL="285750" indent="-285750">
              <a:buFont typeface="Arial" pitchFamily="34" charset="0"/>
              <a:buChar char="•"/>
            </a:pPr>
            <a:endParaRPr lang="en-US" dirty="0"/>
          </a:p>
          <a:p>
            <a:r>
              <a:rPr lang="en-US" b="1" dirty="0" smtClean="0"/>
              <a:t>LSTM(Long-Short Term Memory</a:t>
            </a:r>
            <a:r>
              <a:rPr lang="en-US" dirty="0" smtClean="0"/>
              <a:t>):It is an artificial recurrent neural network used in the field of deep learning.</a:t>
            </a:r>
          </a:p>
          <a:p>
            <a:pPr marL="285750" indent="-285750">
              <a:buFont typeface="Arial" pitchFamily="34" charset="0"/>
              <a:buChar char="•"/>
            </a:pPr>
            <a:r>
              <a:rPr lang="en-US" dirty="0" smtClean="0"/>
              <a:t>LSTM cell can process data sequentially and keep its hidden state through time.</a:t>
            </a:r>
          </a:p>
          <a:p>
            <a:pPr marL="285750" indent="-285750">
              <a:buFont typeface="Arial" pitchFamily="34" charset="0"/>
              <a:buChar char="•"/>
            </a:pPr>
            <a:r>
              <a:rPr lang="en-US" dirty="0" smtClean="0"/>
              <a:t>LSTM networks are well suited to classifying, processing and making predictions based on time series data.</a:t>
            </a:r>
          </a:p>
          <a:p>
            <a:pPr marL="285750" indent="-285750">
              <a:buFont typeface="Arial" pitchFamily="34" charset="0"/>
              <a:buChar char="•"/>
            </a:pPr>
            <a:endParaRPr lang="en-US" dirty="0" smtClean="0"/>
          </a:p>
          <a:p>
            <a:r>
              <a:rPr lang="en-US" b="1" dirty="0"/>
              <a:t>GRU(Gated Recurrent Units):</a:t>
            </a:r>
            <a:r>
              <a:rPr lang="en-US" dirty="0"/>
              <a:t>GRU’s are a gating mechanism in recurrent neural networks. GRUs have been shown to exhibit even better performance on certain smaller datasets.</a:t>
            </a:r>
            <a:endParaRPr lang="en-US" b="1" dirty="0"/>
          </a:p>
          <a:p>
            <a:endParaRPr lang="en-US" dirty="0"/>
          </a:p>
          <a:p>
            <a:pPr marL="285750" indent="-285750">
              <a:buFont typeface="Arial" pitchFamily="34" charset="0"/>
              <a:buChar char="•"/>
            </a:pPr>
            <a:endParaRPr lang="en-US" dirty="0"/>
          </a:p>
        </p:txBody>
      </p:sp>
    </p:spTree>
    <p:extLst>
      <p:ext uri="{BB962C8B-B14F-4D97-AF65-F5344CB8AC3E}">
        <p14:creationId xmlns:p14="http://schemas.microsoft.com/office/powerpoint/2010/main" val="1097990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0217" y="175552"/>
            <a:ext cx="11582401" cy="2062103"/>
          </a:xfrm>
          <a:prstGeom prst="rect">
            <a:avLst/>
          </a:prstGeom>
          <a:noFill/>
        </p:spPr>
        <p:txBody>
          <a:bodyPr wrap="square" rtlCol="0">
            <a:spAutoFit/>
          </a:bodyPr>
          <a:lstStyle/>
          <a:p>
            <a:r>
              <a:rPr lang="en-US" sz="2000" b="1" dirty="0" smtClean="0"/>
              <a:t>Activation functions</a:t>
            </a:r>
            <a:r>
              <a:rPr lang="en-US" b="1" dirty="0" smtClean="0"/>
              <a:t>:</a:t>
            </a:r>
          </a:p>
          <a:p>
            <a:r>
              <a:rPr lang="en-US" dirty="0"/>
              <a:t>	</a:t>
            </a:r>
            <a:r>
              <a:rPr lang="en-US" dirty="0" smtClean="0"/>
              <a:t> In</a:t>
            </a:r>
            <a:r>
              <a:rPr lang="en-US" dirty="0"/>
              <a:t> artificial neural networks, the </a:t>
            </a:r>
            <a:r>
              <a:rPr lang="en-US" b="1" dirty="0"/>
              <a:t>activation function</a:t>
            </a:r>
            <a:r>
              <a:rPr lang="en-US" dirty="0"/>
              <a:t> of a node defines the output of that node, or "neuron</a:t>
            </a:r>
            <a:r>
              <a:rPr lang="en-US" dirty="0" smtClean="0"/>
              <a:t>," given </a:t>
            </a:r>
            <a:r>
              <a:rPr lang="en-US" dirty="0"/>
              <a:t>an input or set of inputs. </a:t>
            </a:r>
            <a:endParaRPr lang="en-US" dirty="0" smtClean="0"/>
          </a:p>
          <a:p>
            <a:pPr marL="285750" indent="-285750">
              <a:buFont typeface="Arial" pitchFamily="34" charset="0"/>
              <a:buChar char="•"/>
            </a:pPr>
            <a:r>
              <a:rPr lang="en-US" dirty="0" smtClean="0"/>
              <a:t>This </a:t>
            </a:r>
            <a:r>
              <a:rPr lang="en-US" dirty="0"/>
              <a:t>output is then used as input for the next node and so on until a desired solution to the original problem is found</a:t>
            </a:r>
            <a:r>
              <a:rPr lang="en-US" dirty="0" smtClean="0"/>
              <a:t>.</a:t>
            </a:r>
          </a:p>
          <a:p>
            <a:endParaRPr lang="en-US" dirty="0" smtClean="0"/>
          </a:p>
          <a:p>
            <a:pPr marL="342900" indent="-342900">
              <a:buFont typeface="+mj-lt"/>
              <a:buAutoNum type="arabicPeriod"/>
            </a:pPr>
            <a:r>
              <a:rPr lang="en-US" b="1" dirty="0" err="1" smtClean="0"/>
              <a:t>ReLU</a:t>
            </a:r>
            <a:r>
              <a:rPr lang="en-US" b="1" dirty="0" smtClean="0"/>
              <a:t>(Rectified Linear Units):</a:t>
            </a:r>
          </a:p>
          <a:p>
            <a:pPr marL="342900" indent="-342900">
              <a:buFont typeface="+mj-lt"/>
              <a:buAutoNum type="arabicPeriod"/>
            </a:pPr>
            <a:endParaRPr lang="en-US" dirty="0"/>
          </a:p>
        </p:txBody>
      </p:sp>
    </p:spTree>
    <p:extLst>
      <p:ext uri="{BB962C8B-B14F-4D97-AF65-F5344CB8AC3E}">
        <p14:creationId xmlns:p14="http://schemas.microsoft.com/office/powerpoint/2010/main" val="2715935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D030B450-B08D-429C-B2C7-94F877E9F5A7}"/>
              </a:ext>
            </a:extLst>
          </p:cNvPr>
          <p:cNvSpPr txBox="1"/>
          <p:nvPr/>
        </p:nvSpPr>
        <p:spPr>
          <a:xfrm>
            <a:off x="355205" y="428178"/>
            <a:ext cx="11319030" cy="5632311"/>
          </a:xfrm>
          <a:prstGeom prst="rect">
            <a:avLst/>
          </a:prstGeom>
          <a:noFill/>
        </p:spPr>
        <p:txBody>
          <a:bodyPr wrap="square" rtlCol="0">
            <a:spAutoFit/>
          </a:bodyPr>
          <a:lstStyle/>
          <a:p>
            <a:r>
              <a:rPr lang="en-IN" sz="2400" dirty="0"/>
              <a:t>Stage4: Training:</a:t>
            </a:r>
          </a:p>
          <a:p>
            <a:pPr marL="1257300" lvl="2" indent="-342900">
              <a:buFont typeface="Arial" panose="020B0604020202020204" pitchFamily="34" charset="0"/>
              <a:buChar char="•"/>
            </a:pPr>
            <a:r>
              <a:rPr lang="en-IN" sz="2400" dirty="0"/>
              <a:t>Training the model with training dataset.</a:t>
            </a:r>
          </a:p>
          <a:p>
            <a:pPr marL="1257300" lvl="2" indent="-342900">
              <a:buFont typeface="Arial" panose="020B0604020202020204" pitchFamily="34" charset="0"/>
              <a:buChar char="•"/>
            </a:pPr>
            <a:endParaRPr lang="en-IN" sz="2400" dirty="0"/>
          </a:p>
          <a:p>
            <a:r>
              <a:rPr lang="en-IN" sz="2400" dirty="0"/>
              <a:t>Stage5: Testing:</a:t>
            </a:r>
          </a:p>
          <a:p>
            <a:pPr marL="1257300" lvl="2" indent="-342900">
              <a:buFont typeface="Arial" panose="020B0604020202020204" pitchFamily="34" charset="0"/>
              <a:buChar char="•"/>
            </a:pPr>
            <a:r>
              <a:rPr lang="en-IN" sz="2400" dirty="0"/>
              <a:t>Testing the model with training dataset.</a:t>
            </a:r>
          </a:p>
          <a:p>
            <a:pPr marL="1257300" lvl="2" indent="-342900">
              <a:buFont typeface="Arial" panose="020B0604020202020204" pitchFamily="34" charset="0"/>
              <a:buChar char="•"/>
            </a:pPr>
            <a:endParaRPr lang="en-IN" sz="2400" dirty="0"/>
          </a:p>
          <a:p>
            <a:r>
              <a:rPr lang="en-IN" sz="2400" dirty="0"/>
              <a:t>Stage6: Performance evaluation: </a:t>
            </a:r>
          </a:p>
          <a:p>
            <a:pPr marL="1714500" lvl="3" indent="-342900">
              <a:buFont typeface="Wingdings" panose="05000000000000000000" pitchFamily="2" charset="2"/>
              <a:buChar char="Ø"/>
            </a:pPr>
            <a:r>
              <a:rPr lang="en-IN" sz="2400" dirty="0"/>
              <a:t>Accuracy=TP+TN/TP+TN+FP+FN</a:t>
            </a:r>
          </a:p>
          <a:p>
            <a:pPr marL="1714500" lvl="3" indent="-342900">
              <a:buFont typeface="Wingdings" panose="05000000000000000000" pitchFamily="2" charset="2"/>
              <a:buChar char="Ø"/>
            </a:pPr>
            <a:r>
              <a:rPr lang="en-IN" sz="2400" dirty="0"/>
              <a:t>Recall=TP/TP+FN</a:t>
            </a:r>
          </a:p>
          <a:p>
            <a:pPr marL="1714500" lvl="3" indent="-342900">
              <a:buFont typeface="Wingdings" panose="05000000000000000000" pitchFamily="2" charset="2"/>
              <a:buChar char="Ø"/>
            </a:pPr>
            <a:r>
              <a:rPr lang="en-IN" sz="2400" dirty="0" smtClean="0"/>
              <a:t>Precision=TP/TP+FP</a:t>
            </a:r>
            <a:endParaRPr lang="en-IN" sz="2400" dirty="0"/>
          </a:p>
          <a:p>
            <a:pPr marL="1714500" lvl="3" indent="-342900">
              <a:buFont typeface="Wingdings" panose="05000000000000000000" pitchFamily="2" charset="2"/>
              <a:buChar char="Ø"/>
            </a:pPr>
            <a:r>
              <a:rPr lang="en-IN" sz="2400" dirty="0"/>
              <a:t>F1 score=Harmonic Mean( Precision, Recall</a:t>
            </a:r>
            <a:r>
              <a:rPr lang="en-IN" sz="2400" dirty="0" smtClean="0"/>
              <a:t>)</a:t>
            </a:r>
          </a:p>
          <a:p>
            <a:pPr marL="1714500" lvl="3" indent="-342900">
              <a:buFont typeface="Wingdings" panose="05000000000000000000" pitchFamily="2" charset="2"/>
              <a:buChar char="Ø"/>
            </a:pPr>
            <a:r>
              <a:rPr lang="en-IN" sz="2400" dirty="0" smtClean="0"/>
              <a:t>Support</a:t>
            </a:r>
            <a:endParaRPr lang="en-IN" sz="2400" dirty="0"/>
          </a:p>
          <a:p>
            <a:endParaRPr lang="en-IN" sz="2400" dirty="0"/>
          </a:p>
          <a:p>
            <a:r>
              <a:rPr lang="en-IN" sz="2400" dirty="0" smtClean="0"/>
              <a:t>Stage7: </a:t>
            </a:r>
            <a:r>
              <a:rPr lang="en-IN" sz="2400" dirty="0"/>
              <a:t>Implementing IDS and alert system.</a:t>
            </a:r>
          </a:p>
          <a:p>
            <a:pPr marL="1257300" lvl="2" indent="-342900">
              <a:buFont typeface="Arial" panose="020B0604020202020204" pitchFamily="34" charset="0"/>
              <a:buChar char="•"/>
            </a:pPr>
            <a:endParaRPr lang="en-IN" sz="2400" dirty="0"/>
          </a:p>
        </p:txBody>
      </p:sp>
    </p:spTree>
    <p:extLst>
      <p:ext uri="{BB962C8B-B14F-4D97-AF65-F5344CB8AC3E}">
        <p14:creationId xmlns:p14="http://schemas.microsoft.com/office/powerpoint/2010/main" val="3646366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91C3EEE6-0050-4C4D-821A-4BBAE48CC915}"/>
              </a:ext>
            </a:extLst>
          </p:cNvPr>
          <p:cNvSpPr txBox="1"/>
          <p:nvPr/>
        </p:nvSpPr>
        <p:spPr>
          <a:xfrm>
            <a:off x="3703783" y="424872"/>
            <a:ext cx="4202546" cy="738664"/>
          </a:xfrm>
          <a:prstGeom prst="rect">
            <a:avLst/>
          </a:prstGeom>
          <a:noFill/>
        </p:spPr>
        <p:txBody>
          <a:bodyPr wrap="square" rtlCol="0">
            <a:spAutoFit/>
          </a:bodyPr>
          <a:lstStyle/>
          <a:p>
            <a:r>
              <a:rPr lang="en-IN" sz="4200" b="1" u="sng" dirty="0"/>
              <a:t>Dataflow Diagram</a:t>
            </a:r>
          </a:p>
        </p:txBody>
      </p:sp>
      <p:sp>
        <p:nvSpPr>
          <p:cNvPr id="3" name="TextBox 2">
            <a:extLst>
              <a:ext uri="{FF2B5EF4-FFF2-40B4-BE49-F238E27FC236}">
                <a16:creationId xmlns="" xmlns:a16="http://schemas.microsoft.com/office/drawing/2014/main" id="{CBCC9DCE-DE21-47AA-B5F6-6246603DAFC0}"/>
              </a:ext>
            </a:extLst>
          </p:cNvPr>
          <p:cNvSpPr txBox="1"/>
          <p:nvPr/>
        </p:nvSpPr>
        <p:spPr>
          <a:xfrm>
            <a:off x="757382" y="1699491"/>
            <a:ext cx="9679709" cy="3892861"/>
          </a:xfrm>
          <a:prstGeom prst="rect">
            <a:avLst/>
          </a:prstGeom>
          <a:noFill/>
        </p:spPr>
        <p:txBody>
          <a:bodyPr wrap="square" rtlCol="0">
            <a:spAutoFit/>
          </a:bodyPr>
          <a:lstStyle/>
          <a:p>
            <a:pPr marL="457200" indent="-457200" algn="just">
              <a:lnSpc>
                <a:spcPct val="150000"/>
              </a:lnSpc>
              <a:buClr>
                <a:schemeClr val="accent1"/>
              </a:buClr>
              <a:buFont typeface="Arial" panose="020B0604020202020204" pitchFamily="34" charset="0"/>
              <a:buChar char="•"/>
            </a:pPr>
            <a:r>
              <a:rPr lang="en-IN" sz="2800" dirty="0">
                <a:latin typeface="Times New Roman" pitchFamily="18" charset="0"/>
                <a:cs typeface="Times New Roman" pitchFamily="18" charset="0"/>
              </a:rPr>
              <a:t>A data flow diagram shows the way information flows through a process or system.</a:t>
            </a:r>
          </a:p>
          <a:p>
            <a:pPr marL="457200" indent="-457200" algn="just">
              <a:lnSpc>
                <a:spcPct val="150000"/>
              </a:lnSpc>
              <a:buClr>
                <a:schemeClr val="accent1"/>
              </a:buClr>
              <a:buFont typeface="Arial" panose="020B0604020202020204" pitchFamily="34" charset="0"/>
              <a:buChar char="•"/>
            </a:pPr>
            <a:r>
              <a:rPr lang="en-IN" sz="2800" dirty="0">
                <a:latin typeface="Times New Roman" pitchFamily="18" charset="0"/>
                <a:cs typeface="Times New Roman" pitchFamily="18" charset="0"/>
              </a:rPr>
              <a:t> It includes data inputs and outputs, data stores, and the various sub-processes the data moves through. </a:t>
            </a:r>
          </a:p>
          <a:p>
            <a:pPr marL="457200" indent="-457200" algn="just">
              <a:lnSpc>
                <a:spcPct val="150000"/>
              </a:lnSpc>
              <a:buClr>
                <a:schemeClr val="accent1"/>
              </a:buClr>
              <a:buFont typeface="Arial" panose="020B0604020202020204" pitchFamily="34" charset="0"/>
              <a:buChar char="•"/>
            </a:pPr>
            <a:r>
              <a:rPr lang="en-IN" sz="2800" dirty="0">
                <a:latin typeface="Times New Roman" pitchFamily="18" charset="0"/>
                <a:cs typeface="Times New Roman" pitchFamily="18" charset="0"/>
              </a:rPr>
              <a:t>DFDs are built using standardized symbols and notation to describe various entities and their relationships.</a:t>
            </a:r>
          </a:p>
        </p:txBody>
      </p:sp>
    </p:spTree>
    <p:extLst>
      <p:ext uri="{BB962C8B-B14F-4D97-AF65-F5344CB8AC3E}">
        <p14:creationId xmlns:p14="http://schemas.microsoft.com/office/powerpoint/2010/main" val="15432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 xmlns:a16="http://schemas.microsoft.com/office/drawing/2014/main" id="{1286DF01-F83C-470E-B9E1-FE879981EF38}"/>
              </a:ext>
            </a:extLst>
          </p:cNvPr>
          <p:cNvSpPr/>
          <p:nvPr/>
        </p:nvSpPr>
        <p:spPr>
          <a:xfrm>
            <a:off x="4755810" y="2072080"/>
            <a:ext cx="1889434" cy="18539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HYBRID INTRUSION DETECTION SYTEM</a:t>
            </a:r>
          </a:p>
        </p:txBody>
      </p:sp>
      <p:sp>
        <p:nvSpPr>
          <p:cNvPr id="3" name="Rectangle 2">
            <a:extLst>
              <a:ext uri="{FF2B5EF4-FFF2-40B4-BE49-F238E27FC236}">
                <a16:creationId xmlns="" xmlns:a16="http://schemas.microsoft.com/office/drawing/2014/main" id="{77A9133C-8F7E-4A2F-9978-318B8B77992E}"/>
              </a:ext>
            </a:extLst>
          </p:cNvPr>
          <p:cNvSpPr/>
          <p:nvPr/>
        </p:nvSpPr>
        <p:spPr>
          <a:xfrm>
            <a:off x="763398" y="2550253"/>
            <a:ext cx="2357307" cy="897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NETWORK </a:t>
            </a:r>
          </a:p>
          <a:p>
            <a:pPr algn="ctr"/>
            <a:r>
              <a:rPr lang="en-IN" dirty="0"/>
              <a:t>(INTRUDERS AND SERVICE PROVIDERS)</a:t>
            </a:r>
          </a:p>
        </p:txBody>
      </p:sp>
      <p:cxnSp>
        <p:nvCxnSpPr>
          <p:cNvPr id="5" name="Straight Arrow Connector 4" descr="SENDING DATA">
            <a:extLst>
              <a:ext uri="{FF2B5EF4-FFF2-40B4-BE49-F238E27FC236}">
                <a16:creationId xmlns="" xmlns:a16="http://schemas.microsoft.com/office/drawing/2014/main" id="{39A77951-E1CA-4C38-AA1C-78ECDDAA2EC8}"/>
              </a:ext>
            </a:extLst>
          </p:cNvPr>
          <p:cNvCxnSpPr>
            <a:cxnSpLocks/>
            <a:stCxn id="3" idx="3"/>
            <a:endCxn id="2" idx="2"/>
          </p:cNvCxnSpPr>
          <p:nvPr/>
        </p:nvCxnSpPr>
        <p:spPr>
          <a:xfrm>
            <a:off x="3120705" y="2999064"/>
            <a:ext cx="16351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 xmlns:a16="http://schemas.microsoft.com/office/drawing/2014/main" id="{EA7276B7-30DE-4489-94E5-E464C039038F}"/>
              </a:ext>
            </a:extLst>
          </p:cNvPr>
          <p:cNvSpPr txBox="1"/>
          <p:nvPr/>
        </p:nvSpPr>
        <p:spPr>
          <a:xfrm>
            <a:off x="3268301" y="2697290"/>
            <a:ext cx="1339913" cy="307777"/>
          </a:xfrm>
          <a:prstGeom prst="rect">
            <a:avLst/>
          </a:prstGeom>
          <a:noFill/>
        </p:spPr>
        <p:txBody>
          <a:bodyPr wrap="square" rtlCol="0">
            <a:spAutoFit/>
          </a:bodyPr>
          <a:lstStyle/>
          <a:p>
            <a:pPr algn="ctr"/>
            <a:r>
              <a:rPr lang="en-IN" sz="1400" dirty="0"/>
              <a:t>Sending data</a:t>
            </a:r>
          </a:p>
        </p:txBody>
      </p:sp>
      <p:cxnSp>
        <p:nvCxnSpPr>
          <p:cNvPr id="13" name="Straight Arrow Connector 12">
            <a:extLst>
              <a:ext uri="{FF2B5EF4-FFF2-40B4-BE49-F238E27FC236}">
                <a16:creationId xmlns="" xmlns:a16="http://schemas.microsoft.com/office/drawing/2014/main" id="{FDBBB9F1-6F28-495D-BDD2-AEDCE032BB04}"/>
              </a:ext>
            </a:extLst>
          </p:cNvPr>
          <p:cNvCxnSpPr>
            <a:cxnSpLocks/>
            <a:stCxn id="2" idx="6"/>
          </p:cNvCxnSpPr>
          <p:nvPr/>
        </p:nvCxnSpPr>
        <p:spPr>
          <a:xfrm>
            <a:off x="6645244" y="2999064"/>
            <a:ext cx="17382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 xmlns:a16="http://schemas.microsoft.com/office/drawing/2014/main" id="{56CD7CA5-6209-4C6D-95DA-12C1D9854801}"/>
              </a:ext>
            </a:extLst>
          </p:cNvPr>
          <p:cNvSpPr/>
          <p:nvPr/>
        </p:nvSpPr>
        <p:spPr>
          <a:xfrm>
            <a:off x="8383509" y="2550253"/>
            <a:ext cx="2507810" cy="8787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ALERTING SYSTEM</a:t>
            </a:r>
          </a:p>
          <a:p>
            <a:pPr algn="ctr"/>
            <a:r>
              <a:rPr lang="en-IN" dirty="0"/>
              <a:t>(ALERTS)</a:t>
            </a:r>
          </a:p>
        </p:txBody>
      </p:sp>
      <p:sp>
        <p:nvSpPr>
          <p:cNvPr id="15" name="Rectangle 14">
            <a:extLst>
              <a:ext uri="{FF2B5EF4-FFF2-40B4-BE49-F238E27FC236}">
                <a16:creationId xmlns="" xmlns:a16="http://schemas.microsoft.com/office/drawing/2014/main" id="{91301133-E65A-4E8E-9DA0-09EB222411A7}"/>
              </a:ext>
            </a:extLst>
          </p:cNvPr>
          <p:cNvSpPr/>
          <p:nvPr/>
        </p:nvSpPr>
        <p:spPr>
          <a:xfrm>
            <a:off x="6645244" y="2683412"/>
            <a:ext cx="1635106" cy="276999"/>
          </a:xfrm>
          <a:prstGeom prst="rect">
            <a:avLst/>
          </a:prstGeom>
        </p:spPr>
        <p:txBody>
          <a:bodyPr wrap="square">
            <a:spAutoFit/>
          </a:bodyPr>
          <a:lstStyle/>
          <a:p>
            <a:pPr algn="ctr"/>
            <a:r>
              <a:rPr lang="en-IN" sz="1200" dirty="0"/>
              <a:t>Attacks detected</a:t>
            </a:r>
          </a:p>
        </p:txBody>
      </p:sp>
      <p:sp>
        <p:nvSpPr>
          <p:cNvPr id="17" name="Rectangle 16">
            <a:extLst>
              <a:ext uri="{FF2B5EF4-FFF2-40B4-BE49-F238E27FC236}">
                <a16:creationId xmlns="" xmlns:a16="http://schemas.microsoft.com/office/drawing/2014/main" id="{B8E68E87-61DA-4660-8999-C2B2446D6E61}"/>
              </a:ext>
            </a:extLst>
          </p:cNvPr>
          <p:cNvSpPr/>
          <p:nvPr/>
        </p:nvSpPr>
        <p:spPr>
          <a:xfrm>
            <a:off x="4318503" y="5232903"/>
            <a:ext cx="2775389" cy="1013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NORMAL FLOW IN THE SYTEM</a:t>
            </a:r>
          </a:p>
        </p:txBody>
      </p:sp>
      <p:cxnSp>
        <p:nvCxnSpPr>
          <p:cNvPr id="20" name="Straight Arrow Connector 19">
            <a:extLst>
              <a:ext uri="{FF2B5EF4-FFF2-40B4-BE49-F238E27FC236}">
                <a16:creationId xmlns="" xmlns:a16="http://schemas.microsoft.com/office/drawing/2014/main" id="{BCD54E42-7036-4B7E-A77E-D6505EDBD223}"/>
              </a:ext>
            </a:extLst>
          </p:cNvPr>
          <p:cNvCxnSpPr>
            <a:cxnSpLocks/>
            <a:stCxn id="2" idx="4"/>
            <a:endCxn id="17" idx="0"/>
          </p:cNvCxnSpPr>
          <p:nvPr/>
        </p:nvCxnSpPr>
        <p:spPr>
          <a:xfrm>
            <a:off x="5700527" y="3926047"/>
            <a:ext cx="5671" cy="1306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 xmlns:a16="http://schemas.microsoft.com/office/drawing/2014/main" id="{64EF058F-C9E7-417D-BCA4-745336409003}"/>
              </a:ext>
            </a:extLst>
          </p:cNvPr>
          <p:cNvSpPr txBox="1"/>
          <p:nvPr/>
        </p:nvSpPr>
        <p:spPr>
          <a:xfrm>
            <a:off x="5815847" y="4425586"/>
            <a:ext cx="1339913" cy="523220"/>
          </a:xfrm>
          <a:prstGeom prst="rect">
            <a:avLst/>
          </a:prstGeom>
          <a:noFill/>
        </p:spPr>
        <p:txBody>
          <a:bodyPr wrap="square" rtlCol="0">
            <a:spAutoFit/>
          </a:bodyPr>
          <a:lstStyle/>
          <a:p>
            <a:pPr algn="ctr"/>
            <a:r>
              <a:rPr lang="en-IN" sz="1400" dirty="0"/>
              <a:t>No attack detected</a:t>
            </a:r>
          </a:p>
        </p:txBody>
      </p:sp>
      <p:sp>
        <p:nvSpPr>
          <p:cNvPr id="32" name="TextBox 31">
            <a:extLst>
              <a:ext uri="{FF2B5EF4-FFF2-40B4-BE49-F238E27FC236}">
                <a16:creationId xmlns="" xmlns:a16="http://schemas.microsoft.com/office/drawing/2014/main" id="{B27ECC5B-F0D5-42D0-9664-43F9DB61B232}"/>
              </a:ext>
            </a:extLst>
          </p:cNvPr>
          <p:cNvSpPr txBox="1"/>
          <p:nvPr/>
        </p:nvSpPr>
        <p:spPr>
          <a:xfrm>
            <a:off x="172016" y="217282"/>
            <a:ext cx="11724237" cy="646331"/>
          </a:xfrm>
          <a:prstGeom prst="rect">
            <a:avLst/>
          </a:prstGeom>
          <a:noFill/>
        </p:spPr>
        <p:txBody>
          <a:bodyPr wrap="square" rtlCol="0">
            <a:spAutoFit/>
          </a:bodyPr>
          <a:lstStyle/>
          <a:p>
            <a:pPr algn="ctr"/>
            <a:r>
              <a:rPr lang="en-IN" sz="3600" b="1" u="sng" dirty="0"/>
              <a:t>DATA FLOW DIAGRAM LEVEL 0</a:t>
            </a:r>
          </a:p>
        </p:txBody>
      </p:sp>
    </p:spTree>
    <p:extLst>
      <p:ext uri="{BB962C8B-B14F-4D97-AF65-F5344CB8AC3E}">
        <p14:creationId xmlns:p14="http://schemas.microsoft.com/office/powerpoint/2010/main" val="37959737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DC8A4E87-B37B-4CD0-B3F0-28CC70B9039C}"/>
              </a:ext>
            </a:extLst>
          </p:cNvPr>
          <p:cNvSpPr/>
          <p:nvPr/>
        </p:nvSpPr>
        <p:spPr>
          <a:xfrm>
            <a:off x="4133047" y="825409"/>
            <a:ext cx="2405575" cy="488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Network</a:t>
            </a:r>
          </a:p>
        </p:txBody>
      </p:sp>
      <p:sp>
        <p:nvSpPr>
          <p:cNvPr id="4" name="Oval 3">
            <a:extLst>
              <a:ext uri="{FF2B5EF4-FFF2-40B4-BE49-F238E27FC236}">
                <a16:creationId xmlns="" xmlns:a16="http://schemas.microsoft.com/office/drawing/2014/main" id="{A268ECBE-811A-4BE5-A35B-D3756B1638B7}"/>
              </a:ext>
            </a:extLst>
          </p:cNvPr>
          <p:cNvSpPr/>
          <p:nvPr/>
        </p:nvSpPr>
        <p:spPr>
          <a:xfrm>
            <a:off x="3565807" y="2121655"/>
            <a:ext cx="3540369" cy="8222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Converted into the input form for a </a:t>
            </a:r>
            <a:r>
              <a:rPr lang="en-IN" sz="1600" dirty="0" smtClean="0"/>
              <a:t>anomaly </a:t>
            </a:r>
            <a:r>
              <a:rPr lang="en-IN" sz="1600" dirty="0"/>
              <a:t>based model</a:t>
            </a:r>
          </a:p>
        </p:txBody>
      </p:sp>
      <p:sp>
        <p:nvSpPr>
          <p:cNvPr id="5" name="Oval 4">
            <a:extLst>
              <a:ext uri="{FF2B5EF4-FFF2-40B4-BE49-F238E27FC236}">
                <a16:creationId xmlns="" xmlns:a16="http://schemas.microsoft.com/office/drawing/2014/main" id="{926E1811-4742-4139-9DB1-B9A3075C2AB9}"/>
              </a:ext>
            </a:extLst>
          </p:cNvPr>
          <p:cNvSpPr/>
          <p:nvPr/>
        </p:nvSpPr>
        <p:spPr>
          <a:xfrm>
            <a:off x="3565649" y="3721040"/>
            <a:ext cx="3540369" cy="5593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Anomaly </a:t>
            </a:r>
            <a:r>
              <a:rPr lang="en-IN" dirty="0"/>
              <a:t>based module</a:t>
            </a:r>
          </a:p>
        </p:txBody>
      </p:sp>
      <p:cxnSp>
        <p:nvCxnSpPr>
          <p:cNvPr id="12" name="Straight Arrow Connector 11">
            <a:extLst>
              <a:ext uri="{FF2B5EF4-FFF2-40B4-BE49-F238E27FC236}">
                <a16:creationId xmlns="" xmlns:a16="http://schemas.microsoft.com/office/drawing/2014/main" id="{F1592DEB-F0D3-4AA3-8E9B-A2EEA452D265}"/>
              </a:ext>
            </a:extLst>
          </p:cNvPr>
          <p:cNvCxnSpPr>
            <a:cxnSpLocks/>
            <a:stCxn id="2" idx="3"/>
            <a:endCxn id="2" idx="3"/>
          </p:cNvCxnSpPr>
          <p:nvPr/>
        </p:nvCxnSpPr>
        <p:spPr>
          <a:xfrm>
            <a:off x="6538622" y="1069630"/>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 xmlns:a16="http://schemas.microsoft.com/office/drawing/2014/main" id="{94BFB56A-C834-4C9E-9E55-495AF96446DB}"/>
              </a:ext>
            </a:extLst>
          </p:cNvPr>
          <p:cNvSpPr/>
          <p:nvPr/>
        </p:nvSpPr>
        <p:spPr>
          <a:xfrm>
            <a:off x="9240738" y="3820455"/>
            <a:ext cx="2308011" cy="108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Signatures</a:t>
            </a:r>
          </a:p>
          <a:p>
            <a:pPr algn="ctr"/>
            <a:r>
              <a:rPr lang="en-IN" dirty="0"/>
              <a:t>comparison</a:t>
            </a:r>
          </a:p>
        </p:txBody>
      </p:sp>
      <p:sp>
        <p:nvSpPr>
          <p:cNvPr id="41" name="Oval 40">
            <a:extLst>
              <a:ext uri="{FF2B5EF4-FFF2-40B4-BE49-F238E27FC236}">
                <a16:creationId xmlns="" xmlns:a16="http://schemas.microsoft.com/office/drawing/2014/main" id="{8491E205-D4A2-4AA6-9D74-0C0330BE6F6F}"/>
              </a:ext>
            </a:extLst>
          </p:cNvPr>
          <p:cNvSpPr/>
          <p:nvPr/>
        </p:nvSpPr>
        <p:spPr>
          <a:xfrm>
            <a:off x="6110755" y="4855417"/>
            <a:ext cx="2366864" cy="6001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Signature </a:t>
            </a:r>
            <a:r>
              <a:rPr lang="en-IN" dirty="0"/>
              <a:t>based module</a:t>
            </a:r>
          </a:p>
        </p:txBody>
      </p:sp>
      <p:sp>
        <p:nvSpPr>
          <p:cNvPr id="42" name="Oval 41">
            <a:extLst>
              <a:ext uri="{FF2B5EF4-FFF2-40B4-BE49-F238E27FC236}">
                <a16:creationId xmlns="" xmlns:a16="http://schemas.microsoft.com/office/drawing/2014/main" id="{0159A75D-B293-4E20-A02F-1E8B5392F408}"/>
              </a:ext>
            </a:extLst>
          </p:cNvPr>
          <p:cNvSpPr/>
          <p:nvPr/>
        </p:nvSpPr>
        <p:spPr>
          <a:xfrm>
            <a:off x="5264350" y="5841750"/>
            <a:ext cx="1692812" cy="6001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Malicious request</a:t>
            </a:r>
          </a:p>
        </p:txBody>
      </p:sp>
      <p:sp>
        <p:nvSpPr>
          <p:cNvPr id="45" name="Rectangle 44">
            <a:extLst>
              <a:ext uri="{FF2B5EF4-FFF2-40B4-BE49-F238E27FC236}">
                <a16:creationId xmlns="" xmlns:a16="http://schemas.microsoft.com/office/drawing/2014/main" id="{32EA1B52-9130-494E-9B80-7C733A20F5D0}"/>
              </a:ext>
            </a:extLst>
          </p:cNvPr>
          <p:cNvSpPr/>
          <p:nvPr/>
        </p:nvSpPr>
        <p:spPr>
          <a:xfrm>
            <a:off x="1872060" y="5906942"/>
            <a:ext cx="2405575" cy="488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Alerting system</a:t>
            </a:r>
          </a:p>
        </p:txBody>
      </p:sp>
      <p:cxnSp>
        <p:nvCxnSpPr>
          <p:cNvPr id="79" name="Straight Arrow Connector 78">
            <a:extLst>
              <a:ext uri="{FF2B5EF4-FFF2-40B4-BE49-F238E27FC236}">
                <a16:creationId xmlns="" xmlns:a16="http://schemas.microsoft.com/office/drawing/2014/main" id="{EB9AF2E6-05B6-4C87-8A25-D57A7EC6B206}"/>
              </a:ext>
            </a:extLst>
          </p:cNvPr>
          <p:cNvCxnSpPr>
            <a:cxnSpLocks/>
            <a:stCxn id="4" idx="4"/>
            <a:endCxn id="5" idx="0"/>
          </p:cNvCxnSpPr>
          <p:nvPr/>
        </p:nvCxnSpPr>
        <p:spPr>
          <a:xfrm flipH="1">
            <a:off x="5335834" y="2943906"/>
            <a:ext cx="158" cy="7771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 xmlns:a16="http://schemas.microsoft.com/office/drawing/2014/main" id="{2F98ABA0-70E3-4D3C-AE82-EADD7722C7FE}"/>
              </a:ext>
            </a:extLst>
          </p:cNvPr>
          <p:cNvSpPr txBox="1"/>
          <p:nvPr/>
        </p:nvSpPr>
        <p:spPr>
          <a:xfrm>
            <a:off x="5335833" y="1703421"/>
            <a:ext cx="1974451" cy="369332"/>
          </a:xfrm>
          <a:prstGeom prst="rect">
            <a:avLst/>
          </a:prstGeom>
          <a:noFill/>
        </p:spPr>
        <p:txBody>
          <a:bodyPr wrap="square" rtlCol="0">
            <a:spAutoFit/>
          </a:bodyPr>
          <a:lstStyle/>
          <a:p>
            <a:r>
              <a:rPr lang="en-IN" dirty="0"/>
              <a:t>Sniffed </a:t>
            </a:r>
            <a:r>
              <a:rPr lang="en-IN" dirty="0" smtClean="0"/>
              <a:t>data </a:t>
            </a:r>
            <a:r>
              <a:rPr lang="en-IN" dirty="0"/>
              <a:t>packet</a:t>
            </a:r>
          </a:p>
        </p:txBody>
      </p:sp>
      <p:sp>
        <p:nvSpPr>
          <p:cNvPr id="109" name="TextBox 108">
            <a:extLst>
              <a:ext uri="{FF2B5EF4-FFF2-40B4-BE49-F238E27FC236}">
                <a16:creationId xmlns="" xmlns:a16="http://schemas.microsoft.com/office/drawing/2014/main" id="{216B30A4-842A-47BD-A0AE-C52B05627FAD}"/>
              </a:ext>
            </a:extLst>
          </p:cNvPr>
          <p:cNvSpPr txBox="1"/>
          <p:nvPr/>
        </p:nvSpPr>
        <p:spPr>
          <a:xfrm>
            <a:off x="5608026" y="4316124"/>
            <a:ext cx="1238801" cy="523220"/>
          </a:xfrm>
          <a:prstGeom prst="rect">
            <a:avLst/>
          </a:prstGeom>
          <a:noFill/>
        </p:spPr>
        <p:txBody>
          <a:bodyPr wrap="none" rtlCol="0">
            <a:spAutoFit/>
          </a:bodyPr>
          <a:lstStyle/>
          <a:p>
            <a:r>
              <a:rPr lang="en-IN" sz="1400" dirty="0"/>
              <a:t>malicious data</a:t>
            </a:r>
          </a:p>
          <a:p>
            <a:r>
              <a:rPr lang="en-IN" sz="1400" dirty="0"/>
              <a:t>packet</a:t>
            </a:r>
          </a:p>
        </p:txBody>
      </p:sp>
      <p:sp>
        <p:nvSpPr>
          <p:cNvPr id="114" name="TextBox 113">
            <a:extLst>
              <a:ext uri="{FF2B5EF4-FFF2-40B4-BE49-F238E27FC236}">
                <a16:creationId xmlns="" xmlns:a16="http://schemas.microsoft.com/office/drawing/2014/main" id="{1972FD95-55EB-44AF-95C6-82E5D46A8DE6}"/>
              </a:ext>
            </a:extLst>
          </p:cNvPr>
          <p:cNvSpPr txBox="1"/>
          <p:nvPr/>
        </p:nvSpPr>
        <p:spPr>
          <a:xfrm>
            <a:off x="1872060" y="4145289"/>
            <a:ext cx="1623358" cy="523220"/>
          </a:xfrm>
          <a:prstGeom prst="rect">
            <a:avLst/>
          </a:prstGeom>
          <a:noFill/>
        </p:spPr>
        <p:txBody>
          <a:bodyPr wrap="square" rtlCol="0">
            <a:spAutoFit/>
          </a:bodyPr>
          <a:lstStyle/>
          <a:p>
            <a:r>
              <a:rPr lang="en-IN" sz="1400" dirty="0"/>
              <a:t>normal </a:t>
            </a:r>
            <a:r>
              <a:rPr lang="en-IN" sz="1400" dirty="0" smtClean="0"/>
              <a:t>data packet</a:t>
            </a:r>
            <a:endParaRPr lang="en-IN" sz="1400" dirty="0"/>
          </a:p>
          <a:p>
            <a:endParaRPr lang="en-IN" sz="1400" dirty="0"/>
          </a:p>
        </p:txBody>
      </p:sp>
      <p:sp>
        <p:nvSpPr>
          <p:cNvPr id="7" name="TextBox 6">
            <a:extLst>
              <a:ext uri="{FF2B5EF4-FFF2-40B4-BE49-F238E27FC236}">
                <a16:creationId xmlns="" xmlns:a16="http://schemas.microsoft.com/office/drawing/2014/main" id="{2D1E553E-4E5D-4F05-AA48-BD020A8123AF}"/>
              </a:ext>
            </a:extLst>
          </p:cNvPr>
          <p:cNvSpPr txBox="1"/>
          <p:nvPr/>
        </p:nvSpPr>
        <p:spPr>
          <a:xfrm>
            <a:off x="262855" y="65842"/>
            <a:ext cx="11929145" cy="646331"/>
          </a:xfrm>
          <a:prstGeom prst="rect">
            <a:avLst/>
          </a:prstGeom>
          <a:noFill/>
        </p:spPr>
        <p:txBody>
          <a:bodyPr wrap="square" rtlCol="0">
            <a:spAutoFit/>
          </a:bodyPr>
          <a:lstStyle/>
          <a:p>
            <a:pPr algn="ctr"/>
            <a:r>
              <a:rPr lang="en-IN" sz="3600" b="1" u="sng" dirty="0"/>
              <a:t>DATA FLOW DIAGRAM LEVEL 1</a:t>
            </a:r>
          </a:p>
        </p:txBody>
      </p:sp>
      <p:cxnSp>
        <p:nvCxnSpPr>
          <p:cNvPr id="8" name="Straight Arrow Connector 7">
            <a:extLst>
              <a:ext uri="{FF2B5EF4-FFF2-40B4-BE49-F238E27FC236}">
                <a16:creationId xmlns="" xmlns:a16="http://schemas.microsoft.com/office/drawing/2014/main" id="{D6E7D0DD-C598-4181-94D7-2EB4EE54C868}"/>
              </a:ext>
            </a:extLst>
          </p:cNvPr>
          <p:cNvCxnSpPr/>
          <p:nvPr/>
        </p:nvCxnSpPr>
        <p:spPr>
          <a:xfrm>
            <a:off x="9600691" y="6294869"/>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 xmlns:a16="http://schemas.microsoft.com/office/drawing/2014/main" id="{181D931A-C135-4077-9495-293802DD7642}"/>
              </a:ext>
            </a:extLst>
          </p:cNvPr>
          <p:cNvSpPr txBox="1"/>
          <p:nvPr/>
        </p:nvSpPr>
        <p:spPr>
          <a:xfrm flipH="1">
            <a:off x="9349921" y="5693161"/>
            <a:ext cx="2338211" cy="830997"/>
          </a:xfrm>
          <a:prstGeom prst="rect">
            <a:avLst/>
          </a:prstGeom>
          <a:noFill/>
        </p:spPr>
        <p:txBody>
          <a:bodyPr wrap="square" rtlCol="0">
            <a:spAutoFit/>
          </a:bodyPr>
          <a:lstStyle/>
          <a:p>
            <a:r>
              <a:rPr lang="en-IN" sz="1600" dirty="0"/>
              <a:t> train found new signatures to signature based module   </a:t>
            </a:r>
          </a:p>
        </p:txBody>
      </p:sp>
      <p:cxnSp>
        <p:nvCxnSpPr>
          <p:cNvPr id="52" name="Connector: Curved 51">
            <a:extLst>
              <a:ext uri="{FF2B5EF4-FFF2-40B4-BE49-F238E27FC236}">
                <a16:creationId xmlns="" xmlns:a16="http://schemas.microsoft.com/office/drawing/2014/main" id="{7988575B-B898-46E1-B4A0-54BC902A8B8A}"/>
              </a:ext>
            </a:extLst>
          </p:cNvPr>
          <p:cNvCxnSpPr>
            <a:stCxn id="5" idx="5"/>
            <a:endCxn id="41" idx="0"/>
          </p:cNvCxnSpPr>
          <p:nvPr/>
        </p:nvCxnSpPr>
        <p:spPr>
          <a:xfrm rot="16200000" flipH="1">
            <a:off x="6612404" y="4173634"/>
            <a:ext cx="656922" cy="70664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nector: Curved 54">
            <a:extLst>
              <a:ext uri="{FF2B5EF4-FFF2-40B4-BE49-F238E27FC236}">
                <a16:creationId xmlns="" xmlns:a16="http://schemas.microsoft.com/office/drawing/2014/main" id="{3E4F5062-B39D-42B1-8C2E-69EB61522758}"/>
              </a:ext>
            </a:extLst>
          </p:cNvPr>
          <p:cNvCxnSpPr>
            <a:stCxn id="5" idx="3"/>
            <a:endCxn id="42" idx="0"/>
          </p:cNvCxnSpPr>
          <p:nvPr/>
        </p:nvCxnSpPr>
        <p:spPr>
          <a:xfrm rot="16200000" flipH="1">
            <a:off x="4275813" y="4006806"/>
            <a:ext cx="1643255" cy="202663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 xmlns:a16="http://schemas.microsoft.com/office/drawing/2014/main" id="{712C4AE4-F2CE-4AC6-AA58-57E464897292}"/>
              </a:ext>
            </a:extLst>
          </p:cNvPr>
          <p:cNvSpPr/>
          <p:nvPr/>
        </p:nvSpPr>
        <p:spPr>
          <a:xfrm>
            <a:off x="262855" y="4631524"/>
            <a:ext cx="1962494" cy="6235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a:p>
            <a:pPr algn="ctr"/>
            <a:r>
              <a:rPr lang="en-IN" dirty="0"/>
              <a:t>Continue normal flow</a:t>
            </a:r>
          </a:p>
          <a:p>
            <a:pPr algn="ctr"/>
            <a:endParaRPr lang="en-IN" dirty="0"/>
          </a:p>
        </p:txBody>
      </p:sp>
      <p:sp>
        <p:nvSpPr>
          <p:cNvPr id="16" name="TextBox 15"/>
          <p:cNvSpPr txBox="1"/>
          <p:nvPr/>
        </p:nvSpPr>
        <p:spPr>
          <a:xfrm>
            <a:off x="7903744" y="4232067"/>
            <a:ext cx="1147750" cy="369332"/>
          </a:xfrm>
          <a:prstGeom prst="rect">
            <a:avLst/>
          </a:prstGeom>
          <a:noFill/>
        </p:spPr>
        <p:txBody>
          <a:bodyPr wrap="none" rtlCol="0">
            <a:spAutoFit/>
          </a:bodyPr>
          <a:lstStyle/>
          <a:p>
            <a:r>
              <a:rPr lang="en-US" dirty="0" smtClean="0"/>
              <a:t>signatures</a:t>
            </a:r>
            <a:endParaRPr lang="en-US" dirty="0"/>
          </a:p>
        </p:txBody>
      </p:sp>
      <p:cxnSp>
        <p:nvCxnSpPr>
          <p:cNvPr id="25" name="Curved Connector 24"/>
          <p:cNvCxnSpPr>
            <a:stCxn id="5" idx="2"/>
            <a:endCxn id="6" idx="0"/>
          </p:cNvCxnSpPr>
          <p:nvPr/>
        </p:nvCxnSpPr>
        <p:spPr>
          <a:xfrm rot="10800000" flipV="1">
            <a:off x="1244103" y="4000726"/>
            <a:ext cx="2321547" cy="630797"/>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Curved Connector 34"/>
          <p:cNvCxnSpPr>
            <a:stCxn id="42" idx="2"/>
            <a:endCxn id="45" idx="3"/>
          </p:cNvCxnSpPr>
          <p:nvPr/>
        </p:nvCxnSpPr>
        <p:spPr>
          <a:xfrm rot="10800000" flipV="1">
            <a:off x="4277636" y="6141839"/>
            <a:ext cx="986715" cy="9324"/>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Curved Connector 45"/>
          <p:cNvCxnSpPr>
            <a:stCxn id="41" idx="2"/>
            <a:endCxn id="45" idx="0"/>
          </p:cNvCxnSpPr>
          <p:nvPr/>
        </p:nvCxnSpPr>
        <p:spPr>
          <a:xfrm rot="10800000" flipV="1">
            <a:off x="3074849" y="5155504"/>
            <a:ext cx="3035907" cy="751437"/>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3445052" y="4989477"/>
            <a:ext cx="1147750" cy="369332"/>
          </a:xfrm>
          <a:prstGeom prst="rect">
            <a:avLst/>
          </a:prstGeom>
          <a:noFill/>
        </p:spPr>
        <p:txBody>
          <a:bodyPr wrap="none" rtlCol="0">
            <a:spAutoFit/>
          </a:bodyPr>
          <a:lstStyle/>
          <a:p>
            <a:r>
              <a:rPr lang="en-US" dirty="0" smtClean="0"/>
              <a:t>signatures</a:t>
            </a:r>
            <a:endParaRPr lang="en-US" dirty="0"/>
          </a:p>
        </p:txBody>
      </p:sp>
      <p:cxnSp>
        <p:nvCxnSpPr>
          <p:cNvPr id="66" name="Curved Connector 65"/>
          <p:cNvCxnSpPr>
            <a:stCxn id="41" idx="7"/>
            <a:endCxn id="26" idx="2"/>
          </p:cNvCxnSpPr>
          <p:nvPr/>
        </p:nvCxnSpPr>
        <p:spPr>
          <a:xfrm rot="5400000" flipH="1" flipV="1">
            <a:off x="8395026" y="4097599"/>
            <a:ext cx="581687" cy="1109738"/>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41" idx="5"/>
            <a:endCxn id="26" idx="6"/>
          </p:cNvCxnSpPr>
          <p:nvPr/>
        </p:nvCxnSpPr>
        <p:spPr>
          <a:xfrm rot="5400000" flipH="1" flipV="1">
            <a:off x="9336836" y="3155787"/>
            <a:ext cx="1006075" cy="3417749"/>
          </a:xfrm>
          <a:prstGeom prst="curvedConnector4">
            <a:avLst>
              <a:gd name="adj1" fmla="val -31458"/>
              <a:gd name="adj2" fmla="val 10668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2" idx="2"/>
            <a:endCxn id="4" idx="0"/>
          </p:cNvCxnSpPr>
          <p:nvPr/>
        </p:nvCxnSpPr>
        <p:spPr>
          <a:xfrm>
            <a:off x="5335835" y="1313851"/>
            <a:ext cx="157" cy="8078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 xmlns:a16="http://schemas.microsoft.com/office/drawing/2014/main" id="{2F98ABA0-70E3-4D3C-AE82-EADD7722C7FE}"/>
              </a:ext>
            </a:extLst>
          </p:cNvPr>
          <p:cNvSpPr txBox="1"/>
          <p:nvPr/>
        </p:nvSpPr>
        <p:spPr>
          <a:xfrm>
            <a:off x="5403900" y="3147807"/>
            <a:ext cx="1974451" cy="369332"/>
          </a:xfrm>
          <a:prstGeom prst="rect">
            <a:avLst/>
          </a:prstGeom>
          <a:noFill/>
        </p:spPr>
        <p:txBody>
          <a:bodyPr wrap="square" rtlCol="0">
            <a:spAutoFit/>
          </a:bodyPr>
          <a:lstStyle/>
          <a:p>
            <a:r>
              <a:rPr lang="en-IN" dirty="0" smtClean="0"/>
              <a:t>KDDCup99 data</a:t>
            </a:r>
            <a:endParaRPr lang="en-IN" dirty="0"/>
          </a:p>
        </p:txBody>
      </p:sp>
    </p:spTree>
    <p:extLst>
      <p:ext uri="{BB962C8B-B14F-4D97-AF65-F5344CB8AC3E}">
        <p14:creationId xmlns:p14="http://schemas.microsoft.com/office/powerpoint/2010/main" val="2542882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89534B9-46DD-4DE4-A3EB-DA6961E47E65}"/>
              </a:ext>
            </a:extLst>
          </p:cNvPr>
          <p:cNvSpPr txBox="1"/>
          <p:nvPr/>
        </p:nvSpPr>
        <p:spPr>
          <a:xfrm>
            <a:off x="0" y="160749"/>
            <a:ext cx="12192000" cy="707886"/>
          </a:xfrm>
          <a:prstGeom prst="rect">
            <a:avLst/>
          </a:prstGeom>
          <a:noFill/>
        </p:spPr>
        <p:txBody>
          <a:bodyPr wrap="square" rtlCol="0">
            <a:spAutoFit/>
          </a:bodyPr>
          <a:lstStyle/>
          <a:p>
            <a:pPr algn="ctr"/>
            <a:r>
              <a:rPr lang="en-IN" sz="4000" b="1" u="sng" dirty="0"/>
              <a:t> Sequence Diagram</a:t>
            </a:r>
          </a:p>
        </p:txBody>
      </p:sp>
      <p:sp>
        <p:nvSpPr>
          <p:cNvPr id="4" name="TextBox 3">
            <a:extLst>
              <a:ext uri="{FF2B5EF4-FFF2-40B4-BE49-F238E27FC236}">
                <a16:creationId xmlns="" xmlns:a16="http://schemas.microsoft.com/office/drawing/2014/main" id="{FD7CF7B5-D891-4D97-9731-077406A1F067}"/>
              </a:ext>
            </a:extLst>
          </p:cNvPr>
          <p:cNvSpPr txBox="1"/>
          <p:nvPr/>
        </p:nvSpPr>
        <p:spPr>
          <a:xfrm>
            <a:off x="822036" y="1080655"/>
            <a:ext cx="10187709" cy="4031873"/>
          </a:xfrm>
          <a:prstGeom prst="rect">
            <a:avLst/>
          </a:prstGeom>
          <a:noFill/>
        </p:spPr>
        <p:txBody>
          <a:bodyPr wrap="square" rtlCol="0">
            <a:spAutoFit/>
          </a:bodyPr>
          <a:lstStyle/>
          <a:p>
            <a:pPr marL="285750" indent="-285750" algn="just">
              <a:buFont typeface="Arial" panose="020B0604020202020204" pitchFamily="34" charset="0"/>
              <a:buChar char="•"/>
            </a:pPr>
            <a:r>
              <a:rPr lang="en-US" sz="3200" dirty="0"/>
              <a:t>A sequence diagram shows object interactions arranged in time sequence. </a:t>
            </a:r>
          </a:p>
          <a:p>
            <a:pPr marL="285750" indent="-285750" algn="just">
              <a:buFont typeface="Arial" panose="020B0604020202020204" pitchFamily="34" charset="0"/>
              <a:buChar char="•"/>
            </a:pPr>
            <a:r>
              <a:rPr lang="en-US" sz="3200" dirty="0"/>
              <a:t>It depicts the objects and classes involved in the scenario and the sequence of messages exchanged between the objects needed to carry out the functionality of the scenario. </a:t>
            </a:r>
          </a:p>
          <a:p>
            <a:pPr marL="285750" indent="-285750" algn="just">
              <a:buFont typeface="Arial" panose="020B0604020202020204" pitchFamily="34" charset="0"/>
              <a:buChar char="•"/>
            </a:pPr>
            <a:r>
              <a:rPr lang="en-US" sz="3200" dirty="0"/>
              <a:t>Sequence diagrams are sometimes called </a:t>
            </a:r>
            <a:r>
              <a:rPr lang="en-US" sz="3200" b="1" dirty="0"/>
              <a:t>event diagrams</a:t>
            </a:r>
            <a:r>
              <a:rPr lang="en-US" sz="3200" dirty="0"/>
              <a:t> or </a:t>
            </a:r>
            <a:r>
              <a:rPr lang="en-US" sz="3200" b="1" dirty="0"/>
              <a:t>event scenarios</a:t>
            </a:r>
            <a:r>
              <a:rPr lang="en-US" sz="3200" dirty="0"/>
              <a:t>.</a:t>
            </a:r>
            <a:endParaRPr lang="en-IN" sz="3200" dirty="0"/>
          </a:p>
        </p:txBody>
      </p:sp>
    </p:spTree>
    <p:extLst>
      <p:ext uri="{BB962C8B-B14F-4D97-AF65-F5344CB8AC3E}">
        <p14:creationId xmlns:p14="http://schemas.microsoft.com/office/powerpoint/2010/main" val="36845507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11C5ECF1-73FD-43E4-A080-F65EB4B2DDBF}"/>
              </a:ext>
            </a:extLst>
          </p:cNvPr>
          <p:cNvSpPr txBox="1"/>
          <p:nvPr/>
        </p:nvSpPr>
        <p:spPr>
          <a:xfrm>
            <a:off x="0" y="0"/>
            <a:ext cx="12192000" cy="707886"/>
          </a:xfrm>
          <a:prstGeom prst="rect">
            <a:avLst/>
          </a:prstGeom>
          <a:noFill/>
        </p:spPr>
        <p:txBody>
          <a:bodyPr wrap="square" rtlCol="0">
            <a:spAutoFit/>
          </a:bodyPr>
          <a:lstStyle/>
          <a:p>
            <a:pPr algn="ctr"/>
            <a:r>
              <a:rPr lang="en-IN" sz="4000" b="1" u="sng" dirty="0"/>
              <a:t> Sequence Diagram</a:t>
            </a:r>
          </a:p>
        </p:txBody>
      </p:sp>
      <p:pic>
        <p:nvPicPr>
          <p:cNvPr id="3" name="Picture 2">
            <a:extLst>
              <a:ext uri="{FF2B5EF4-FFF2-40B4-BE49-F238E27FC236}">
                <a16:creationId xmlns="" xmlns:a16="http://schemas.microsoft.com/office/drawing/2014/main" id="{F82FB462-6914-4127-9E98-0B70FC0C68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281" y="868635"/>
            <a:ext cx="11660697" cy="5772150"/>
          </a:xfrm>
          <a:prstGeom prst="rect">
            <a:avLst/>
          </a:prstGeom>
        </p:spPr>
      </p:pic>
    </p:spTree>
    <p:extLst>
      <p:ext uri="{BB962C8B-B14F-4D97-AF65-F5344CB8AC3E}">
        <p14:creationId xmlns:p14="http://schemas.microsoft.com/office/powerpoint/2010/main" val="821374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9FE7CF7D-B629-419E-BA80-83D366B7CEFA}"/>
              </a:ext>
            </a:extLst>
          </p:cNvPr>
          <p:cNvSpPr txBox="1"/>
          <p:nvPr/>
        </p:nvSpPr>
        <p:spPr>
          <a:xfrm>
            <a:off x="0" y="16237"/>
            <a:ext cx="12044218" cy="707886"/>
          </a:xfrm>
          <a:prstGeom prst="rect">
            <a:avLst/>
          </a:prstGeom>
          <a:noFill/>
        </p:spPr>
        <p:txBody>
          <a:bodyPr wrap="square" rtlCol="0">
            <a:spAutoFit/>
          </a:bodyPr>
          <a:lstStyle/>
          <a:p>
            <a:pPr algn="ctr"/>
            <a:r>
              <a:rPr lang="en-IN" sz="4000" b="1" u="sng" dirty="0"/>
              <a:t>Activity Diagram</a:t>
            </a:r>
          </a:p>
        </p:txBody>
      </p:sp>
      <p:sp>
        <p:nvSpPr>
          <p:cNvPr id="5" name="TextBox 4">
            <a:extLst>
              <a:ext uri="{FF2B5EF4-FFF2-40B4-BE49-F238E27FC236}">
                <a16:creationId xmlns="" xmlns:a16="http://schemas.microsoft.com/office/drawing/2014/main" id="{9ED365F3-D336-4DE5-A1DE-7256B3BED6BB}"/>
              </a:ext>
            </a:extLst>
          </p:cNvPr>
          <p:cNvSpPr txBox="1"/>
          <p:nvPr/>
        </p:nvSpPr>
        <p:spPr>
          <a:xfrm>
            <a:off x="471054" y="1071418"/>
            <a:ext cx="11092873" cy="5016758"/>
          </a:xfrm>
          <a:prstGeom prst="rect">
            <a:avLst/>
          </a:prstGeom>
          <a:noFill/>
        </p:spPr>
        <p:txBody>
          <a:bodyPr wrap="square" rtlCol="0">
            <a:spAutoFit/>
          </a:bodyPr>
          <a:lstStyle/>
          <a:p>
            <a:pPr marL="285750" indent="-285750" algn="just">
              <a:buFont typeface="Arial" panose="020B0604020202020204" pitchFamily="34" charset="0"/>
              <a:buChar char="•"/>
            </a:pPr>
            <a:r>
              <a:rPr lang="en-US" sz="3200" b="1" dirty="0"/>
              <a:t>Activity diagrams</a:t>
            </a:r>
            <a:r>
              <a:rPr lang="en-US" sz="3200" dirty="0"/>
              <a:t> are graphical representations of workflows of stepwise activities and actions with support for choice, iteration and concurrency. </a:t>
            </a:r>
          </a:p>
          <a:p>
            <a:pPr marL="285750" indent="-285750" algn="just">
              <a:buFont typeface="Arial" panose="020B0604020202020204" pitchFamily="34" charset="0"/>
              <a:buChar char="•"/>
            </a:pPr>
            <a:r>
              <a:rPr lang="en-US" sz="3200" dirty="0"/>
              <a:t>In the Unified Modeling Language, activity diagrams are intended to model both computational and organizational processes (i.e., workflows), as well as the data flows intersecting with the related activities.</a:t>
            </a:r>
          </a:p>
          <a:p>
            <a:pPr marL="285750" indent="-285750" algn="just">
              <a:buFont typeface="Arial" panose="020B0604020202020204" pitchFamily="34" charset="0"/>
              <a:buChar char="•"/>
            </a:pPr>
            <a:r>
              <a:rPr lang="en-US" sz="3200" dirty="0"/>
              <a:t>Although activity diagrams primarily show the overall flow of control, they can also include elements showing the flow of data between activities through one or more data stores.</a:t>
            </a:r>
            <a:endParaRPr lang="en-IN" sz="3200" dirty="0"/>
          </a:p>
        </p:txBody>
      </p:sp>
    </p:spTree>
    <p:extLst>
      <p:ext uri="{BB962C8B-B14F-4D97-AF65-F5344CB8AC3E}">
        <p14:creationId xmlns:p14="http://schemas.microsoft.com/office/powerpoint/2010/main" val="1182176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88D219DB-4B39-48CE-BB45-66DA3B9ABAB6}"/>
              </a:ext>
            </a:extLst>
          </p:cNvPr>
          <p:cNvSpPr txBox="1"/>
          <p:nvPr/>
        </p:nvSpPr>
        <p:spPr>
          <a:xfrm>
            <a:off x="861134" y="719091"/>
            <a:ext cx="2175980" cy="646331"/>
          </a:xfrm>
          <a:prstGeom prst="rect">
            <a:avLst/>
          </a:prstGeom>
          <a:noFill/>
        </p:spPr>
        <p:txBody>
          <a:bodyPr wrap="none" rtlCol="0">
            <a:spAutoFit/>
          </a:bodyPr>
          <a:lstStyle/>
          <a:p>
            <a:r>
              <a:rPr lang="en-IN" sz="3600" b="1" u="sng" dirty="0">
                <a:solidFill>
                  <a:schemeClr val="bg1"/>
                </a:solidFill>
              </a:rPr>
              <a:t>ABSTRACT</a:t>
            </a:r>
          </a:p>
        </p:txBody>
      </p:sp>
      <p:sp>
        <p:nvSpPr>
          <p:cNvPr id="3" name="TextBox 2">
            <a:extLst>
              <a:ext uri="{FF2B5EF4-FFF2-40B4-BE49-F238E27FC236}">
                <a16:creationId xmlns="" xmlns:a16="http://schemas.microsoft.com/office/drawing/2014/main" id="{9A227AAE-7990-457A-B24E-A8C305EC5595}"/>
              </a:ext>
            </a:extLst>
          </p:cNvPr>
          <p:cNvSpPr txBox="1"/>
          <p:nvPr/>
        </p:nvSpPr>
        <p:spPr>
          <a:xfrm>
            <a:off x="1287263" y="1757779"/>
            <a:ext cx="9401452" cy="4154984"/>
          </a:xfrm>
          <a:prstGeom prst="rect">
            <a:avLst/>
          </a:prstGeom>
          <a:noFill/>
        </p:spPr>
        <p:txBody>
          <a:bodyPr wrap="square" rtlCol="0">
            <a:spAutoFit/>
          </a:bodyPr>
          <a:lstStyle/>
          <a:p>
            <a:pPr algn="just"/>
            <a:r>
              <a:rPr lang="en-IN" sz="2200" dirty="0">
                <a:solidFill>
                  <a:schemeClr val="bg1"/>
                </a:solidFill>
              </a:rPr>
              <a:t>Intrusion Detection Systems play a crucial role in defending computer networks. However, there concerns regarding feasibility and sustainability of current approaches when faced with the demands of modern networks. More specifically, these concerns relate to the increasing levels of required human interactions and the decreasing levels of detection accuracy. Intrusion Detection System most commonly used in enterprise networks are signature based, because they can efficiently detect known attacks while generating a relatively low number of false positives. As technology has been developed many threats are emerged for the data and network security which is not all good for sensitive data transactions, but as network security also possess equal importance in the computer infrastructure. Thus to overcome this we are proposing this project which is based on machine learning algorithms and techniques.</a:t>
            </a:r>
          </a:p>
        </p:txBody>
      </p:sp>
    </p:spTree>
    <p:extLst>
      <p:ext uri="{BB962C8B-B14F-4D97-AF65-F5344CB8AC3E}">
        <p14:creationId xmlns:p14="http://schemas.microsoft.com/office/powerpoint/2010/main" val="33004663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 xmlns:a16="http://schemas.microsoft.com/office/drawing/2014/main" id="{BCAF4697-39D5-4ED1-8C1B-5F61DDCBB169}"/>
              </a:ext>
            </a:extLst>
          </p:cNvPr>
          <p:cNvGraphicFramePr>
            <a:graphicFrameLocks noGrp="1"/>
          </p:cNvGraphicFramePr>
          <p:nvPr>
            <p:extLst>
              <p:ext uri="{D42A27DB-BD31-4B8C-83A1-F6EECF244321}">
                <p14:modId xmlns:p14="http://schemas.microsoft.com/office/powerpoint/2010/main" val="4224142594"/>
              </p:ext>
            </p:extLst>
          </p:nvPr>
        </p:nvGraphicFramePr>
        <p:xfrm>
          <a:off x="2066498" y="711768"/>
          <a:ext cx="8296702" cy="5985164"/>
        </p:xfrm>
        <a:graphic>
          <a:graphicData uri="http://schemas.openxmlformats.org/drawingml/2006/table">
            <a:tbl>
              <a:tblPr firstRow="1" bandRow="1">
                <a:tableStyleId>{5940675A-B579-460E-94D1-54222C63F5DA}</a:tableStyleId>
              </a:tblPr>
              <a:tblGrid>
                <a:gridCol w="2684703">
                  <a:extLst>
                    <a:ext uri="{9D8B030D-6E8A-4147-A177-3AD203B41FA5}">
                      <a16:colId xmlns="" xmlns:a16="http://schemas.microsoft.com/office/drawing/2014/main" val="4085843469"/>
                    </a:ext>
                  </a:extLst>
                </a:gridCol>
                <a:gridCol w="2684703">
                  <a:extLst>
                    <a:ext uri="{9D8B030D-6E8A-4147-A177-3AD203B41FA5}">
                      <a16:colId xmlns="" xmlns:a16="http://schemas.microsoft.com/office/drawing/2014/main" val="2143756803"/>
                    </a:ext>
                  </a:extLst>
                </a:gridCol>
                <a:gridCol w="2927296">
                  <a:extLst>
                    <a:ext uri="{9D8B030D-6E8A-4147-A177-3AD203B41FA5}">
                      <a16:colId xmlns="" xmlns:a16="http://schemas.microsoft.com/office/drawing/2014/main" val="1197128745"/>
                    </a:ext>
                  </a:extLst>
                </a:gridCol>
              </a:tblGrid>
              <a:tr h="391693">
                <a:tc>
                  <a:txBody>
                    <a:bodyPr/>
                    <a:lstStyle/>
                    <a:p>
                      <a:pPr algn="ctr"/>
                      <a:r>
                        <a:rPr lang="en-IN" cap="none" spc="0" dirty="0">
                          <a:ln w="0"/>
                          <a:effectLst>
                            <a:outerShdw blurRad="38100" dist="19050" dir="2700000" algn="tl" rotWithShape="0">
                              <a:schemeClr val="dk1">
                                <a:alpha val="40000"/>
                              </a:schemeClr>
                            </a:outerShdw>
                          </a:effectLst>
                        </a:rPr>
                        <a:t>Attacker/Service Provider</a:t>
                      </a:r>
                      <a:endParaRPr lang="en-IN" dirty="0"/>
                    </a:p>
                  </a:txBody>
                  <a:tcPr/>
                </a:tc>
                <a:tc>
                  <a:txBody>
                    <a:bodyPr/>
                    <a:lstStyle/>
                    <a:p>
                      <a:pPr algn="ctr"/>
                      <a:r>
                        <a:rPr lang="en-IN" dirty="0">
                          <a:effectLst>
                            <a:outerShdw blurRad="38100" dist="38100" dir="2700000" algn="tl">
                              <a:srgbClr val="000000">
                                <a:alpha val="43137"/>
                              </a:srgbClr>
                            </a:outerShdw>
                          </a:effectLst>
                        </a:rPr>
                        <a:t>HIDS</a:t>
                      </a:r>
                    </a:p>
                  </a:txBody>
                  <a:tcPr/>
                </a:tc>
                <a:tc>
                  <a:txBody>
                    <a:bodyPr/>
                    <a:lstStyle/>
                    <a:p>
                      <a:pPr algn="ctr"/>
                      <a:r>
                        <a:rPr lang="en-IN" dirty="0">
                          <a:effectLst>
                            <a:outerShdw blurRad="38100" dist="38100" dir="2700000" algn="tl">
                              <a:srgbClr val="000000">
                                <a:alpha val="43137"/>
                              </a:srgbClr>
                            </a:outerShdw>
                          </a:effectLst>
                        </a:rPr>
                        <a:t>ML Model</a:t>
                      </a:r>
                    </a:p>
                  </a:txBody>
                  <a:tcPr/>
                </a:tc>
                <a:extLst>
                  <a:ext uri="{0D108BD9-81ED-4DB2-BD59-A6C34878D82A}">
                    <a16:rowId xmlns="" xmlns:a16="http://schemas.microsoft.com/office/drawing/2014/main" val="3627369242"/>
                  </a:ext>
                </a:extLst>
              </a:tr>
              <a:tr h="5593471">
                <a:tc>
                  <a: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 xmlns:a16="http://schemas.microsoft.com/office/drawing/2014/main" val="3296250852"/>
                  </a:ext>
                </a:extLst>
              </a:tr>
            </a:tbl>
          </a:graphicData>
        </a:graphic>
      </p:graphicFrame>
      <p:sp>
        <p:nvSpPr>
          <p:cNvPr id="5" name="Oval 4">
            <a:extLst>
              <a:ext uri="{FF2B5EF4-FFF2-40B4-BE49-F238E27FC236}">
                <a16:creationId xmlns="" xmlns:a16="http://schemas.microsoft.com/office/drawing/2014/main" id="{E515FA06-35DE-4337-A33E-A99AE5A5F42D}"/>
              </a:ext>
            </a:extLst>
          </p:cNvPr>
          <p:cNvSpPr/>
          <p:nvPr/>
        </p:nvSpPr>
        <p:spPr>
          <a:xfrm>
            <a:off x="3108959" y="1151230"/>
            <a:ext cx="422031" cy="35169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3" name="Flowchart: Terminator 12">
            <a:extLst>
              <a:ext uri="{FF2B5EF4-FFF2-40B4-BE49-F238E27FC236}">
                <a16:creationId xmlns="" xmlns:a16="http://schemas.microsoft.com/office/drawing/2014/main" id="{88747D0E-5B07-41FA-8C99-A9A8A379904B}"/>
              </a:ext>
            </a:extLst>
          </p:cNvPr>
          <p:cNvSpPr/>
          <p:nvPr/>
        </p:nvSpPr>
        <p:spPr>
          <a:xfrm>
            <a:off x="2588455" y="1863158"/>
            <a:ext cx="1463040" cy="607121"/>
          </a:xfrm>
          <a:prstGeom prst="flowChartTerminator">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dirty="0">
                <a:ln w="0"/>
                <a:solidFill>
                  <a:schemeClr val="tx1"/>
                </a:solidFill>
              </a:rPr>
              <a:t>Send Packet data</a:t>
            </a:r>
          </a:p>
        </p:txBody>
      </p:sp>
      <p:sp>
        <p:nvSpPr>
          <p:cNvPr id="14" name="Flowchart: Terminator 13">
            <a:extLst>
              <a:ext uri="{FF2B5EF4-FFF2-40B4-BE49-F238E27FC236}">
                <a16:creationId xmlns="" xmlns:a16="http://schemas.microsoft.com/office/drawing/2014/main" id="{829C431C-52A3-4A90-87E2-9AA7AC0D1FF3}"/>
              </a:ext>
            </a:extLst>
          </p:cNvPr>
          <p:cNvSpPr/>
          <p:nvPr/>
        </p:nvSpPr>
        <p:spPr>
          <a:xfrm>
            <a:off x="2588455" y="3347103"/>
            <a:ext cx="1463040" cy="607121"/>
          </a:xfrm>
          <a:prstGeom prst="flowChartTerminator">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dirty="0">
                <a:ln w="0"/>
                <a:solidFill>
                  <a:schemeClr val="tx1"/>
                </a:solidFill>
              </a:rPr>
              <a:t>Send Data AP/Node</a:t>
            </a:r>
          </a:p>
        </p:txBody>
      </p:sp>
      <p:sp>
        <p:nvSpPr>
          <p:cNvPr id="15" name="Flowchart: Terminator 14">
            <a:extLst>
              <a:ext uri="{FF2B5EF4-FFF2-40B4-BE49-F238E27FC236}">
                <a16:creationId xmlns="" xmlns:a16="http://schemas.microsoft.com/office/drawing/2014/main" id="{14D50BB3-0D52-4391-8D21-B6E9AB6F9BD3}"/>
              </a:ext>
            </a:extLst>
          </p:cNvPr>
          <p:cNvSpPr/>
          <p:nvPr/>
        </p:nvSpPr>
        <p:spPr>
          <a:xfrm>
            <a:off x="5364479" y="1863158"/>
            <a:ext cx="1463040" cy="607121"/>
          </a:xfrm>
          <a:prstGeom prst="flowChartTerminator">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dirty="0">
                <a:ln w="0"/>
                <a:solidFill>
                  <a:schemeClr val="tx1"/>
                </a:solidFill>
              </a:rPr>
              <a:t>Process Packets</a:t>
            </a:r>
          </a:p>
        </p:txBody>
      </p:sp>
      <p:sp>
        <p:nvSpPr>
          <p:cNvPr id="16" name="Flowchart: Terminator 15">
            <a:extLst>
              <a:ext uri="{FF2B5EF4-FFF2-40B4-BE49-F238E27FC236}">
                <a16:creationId xmlns="" xmlns:a16="http://schemas.microsoft.com/office/drawing/2014/main" id="{CEE59CAA-B32D-4F36-8715-CF8565FD3B90}"/>
              </a:ext>
            </a:extLst>
          </p:cNvPr>
          <p:cNvSpPr/>
          <p:nvPr/>
        </p:nvSpPr>
        <p:spPr>
          <a:xfrm>
            <a:off x="8140503" y="1863158"/>
            <a:ext cx="1463040" cy="829991"/>
          </a:xfrm>
          <a:prstGeom prst="flowChartTerminator">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dirty="0" smtClean="0">
                <a:ln w="0"/>
                <a:solidFill>
                  <a:schemeClr val="tx1"/>
                </a:solidFill>
              </a:rPr>
              <a:t>Anomaly</a:t>
            </a:r>
            <a:r>
              <a:rPr lang="en-IN" dirty="0" smtClean="0">
                <a:ln w="0"/>
                <a:solidFill>
                  <a:schemeClr val="tx1"/>
                </a:solidFill>
              </a:rPr>
              <a:t> </a:t>
            </a:r>
            <a:r>
              <a:rPr lang="en-IN" dirty="0">
                <a:ln w="0"/>
                <a:solidFill>
                  <a:schemeClr val="tx1"/>
                </a:solidFill>
              </a:rPr>
              <a:t>based detection</a:t>
            </a:r>
          </a:p>
        </p:txBody>
      </p:sp>
      <p:sp>
        <p:nvSpPr>
          <p:cNvPr id="17" name="Flowchart: Terminator 16">
            <a:extLst>
              <a:ext uri="{FF2B5EF4-FFF2-40B4-BE49-F238E27FC236}">
                <a16:creationId xmlns="" xmlns:a16="http://schemas.microsoft.com/office/drawing/2014/main" id="{6E66A0AA-A6B5-4DD3-BC1E-B7B3A6164D79}"/>
              </a:ext>
            </a:extLst>
          </p:cNvPr>
          <p:cNvSpPr/>
          <p:nvPr/>
        </p:nvSpPr>
        <p:spPr>
          <a:xfrm>
            <a:off x="8157351" y="3753560"/>
            <a:ext cx="1463040" cy="607121"/>
          </a:xfrm>
          <a:prstGeom prst="flowChartTerminator">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dirty="0" smtClean="0">
                <a:ln w="0"/>
                <a:solidFill>
                  <a:schemeClr val="tx1"/>
                </a:solidFill>
              </a:rPr>
              <a:t>Signature</a:t>
            </a:r>
            <a:r>
              <a:rPr lang="en-IN" dirty="0" smtClean="0">
                <a:ln w="0"/>
                <a:solidFill>
                  <a:schemeClr val="tx1"/>
                </a:solidFill>
              </a:rPr>
              <a:t> </a:t>
            </a:r>
            <a:r>
              <a:rPr lang="en-IN" dirty="0">
                <a:ln w="0"/>
                <a:solidFill>
                  <a:schemeClr val="tx1"/>
                </a:solidFill>
              </a:rPr>
              <a:t>detection</a:t>
            </a:r>
          </a:p>
        </p:txBody>
      </p:sp>
      <p:sp>
        <p:nvSpPr>
          <p:cNvPr id="18" name="Flowchart: Terminator 17">
            <a:extLst>
              <a:ext uri="{FF2B5EF4-FFF2-40B4-BE49-F238E27FC236}">
                <a16:creationId xmlns="" xmlns:a16="http://schemas.microsoft.com/office/drawing/2014/main" id="{CE9B5DD3-673C-4DCC-ADC2-D05DA0CFA546}"/>
              </a:ext>
            </a:extLst>
          </p:cNvPr>
          <p:cNvSpPr/>
          <p:nvPr/>
        </p:nvSpPr>
        <p:spPr>
          <a:xfrm>
            <a:off x="8140503" y="5392728"/>
            <a:ext cx="1463040" cy="607120"/>
          </a:xfrm>
          <a:prstGeom prst="flowChartTerminator">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dirty="0">
                <a:ln w="0"/>
                <a:solidFill>
                  <a:schemeClr val="tx1"/>
                </a:solidFill>
              </a:rPr>
              <a:t>Report Intrusion</a:t>
            </a:r>
          </a:p>
        </p:txBody>
      </p:sp>
      <p:sp>
        <p:nvSpPr>
          <p:cNvPr id="19" name="Oval 18">
            <a:extLst>
              <a:ext uri="{FF2B5EF4-FFF2-40B4-BE49-F238E27FC236}">
                <a16:creationId xmlns="" xmlns:a16="http://schemas.microsoft.com/office/drawing/2014/main" id="{44040DF7-4D1C-4D62-8097-E920C9FDC164}"/>
              </a:ext>
            </a:extLst>
          </p:cNvPr>
          <p:cNvSpPr/>
          <p:nvPr/>
        </p:nvSpPr>
        <p:spPr>
          <a:xfrm>
            <a:off x="8661007" y="6278907"/>
            <a:ext cx="422031" cy="35169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0" name="Flowchart: Decision 19">
            <a:extLst>
              <a:ext uri="{FF2B5EF4-FFF2-40B4-BE49-F238E27FC236}">
                <a16:creationId xmlns="" xmlns:a16="http://schemas.microsoft.com/office/drawing/2014/main" id="{1B444C1B-9364-459C-AC1B-BECDD6A85D28}"/>
              </a:ext>
            </a:extLst>
          </p:cNvPr>
          <p:cNvSpPr/>
          <p:nvPr/>
        </p:nvSpPr>
        <p:spPr>
          <a:xfrm>
            <a:off x="2532192" y="4524724"/>
            <a:ext cx="1575563" cy="1028596"/>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Send more data?</a:t>
            </a:r>
          </a:p>
        </p:txBody>
      </p:sp>
      <p:sp>
        <p:nvSpPr>
          <p:cNvPr id="21" name="Flowchart: Decision 20">
            <a:extLst>
              <a:ext uri="{FF2B5EF4-FFF2-40B4-BE49-F238E27FC236}">
                <a16:creationId xmlns="" xmlns:a16="http://schemas.microsoft.com/office/drawing/2014/main" id="{6A218623-1248-4A43-9F7B-EFE222FD7218}"/>
              </a:ext>
            </a:extLst>
          </p:cNvPr>
          <p:cNvSpPr/>
          <p:nvPr/>
        </p:nvSpPr>
        <p:spPr>
          <a:xfrm>
            <a:off x="8117942" y="2937444"/>
            <a:ext cx="1541863" cy="558038"/>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Attack?</a:t>
            </a:r>
          </a:p>
        </p:txBody>
      </p:sp>
      <p:sp>
        <p:nvSpPr>
          <p:cNvPr id="22" name="Flowchart: Decision 21">
            <a:extLst>
              <a:ext uri="{FF2B5EF4-FFF2-40B4-BE49-F238E27FC236}">
                <a16:creationId xmlns="" xmlns:a16="http://schemas.microsoft.com/office/drawing/2014/main" id="{F58BB34B-5A0E-4D17-94A8-4852481D739D}"/>
              </a:ext>
            </a:extLst>
          </p:cNvPr>
          <p:cNvSpPr/>
          <p:nvPr/>
        </p:nvSpPr>
        <p:spPr>
          <a:xfrm>
            <a:off x="8062090" y="4586096"/>
            <a:ext cx="1636715" cy="588945"/>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Attack?</a:t>
            </a:r>
          </a:p>
        </p:txBody>
      </p:sp>
      <p:cxnSp>
        <p:nvCxnSpPr>
          <p:cNvPr id="24" name="Straight Arrow Connector 23">
            <a:extLst>
              <a:ext uri="{FF2B5EF4-FFF2-40B4-BE49-F238E27FC236}">
                <a16:creationId xmlns="" xmlns:a16="http://schemas.microsoft.com/office/drawing/2014/main" id="{2DA499B4-AF0B-4397-8E74-C7470D1718DB}"/>
              </a:ext>
            </a:extLst>
          </p:cNvPr>
          <p:cNvCxnSpPr/>
          <p:nvPr/>
        </p:nvCxnSpPr>
        <p:spPr>
          <a:xfrm>
            <a:off x="3319974" y="1502921"/>
            <a:ext cx="0" cy="3602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 xmlns:a16="http://schemas.microsoft.com/office/drawing/2014/main" id="{9A3E0A2C-DF7D-47CE-8935-3C734256613C}"/>
              </a:ext>
            </a:extLst>
          </p:cNvPr>
          <p:cNvCxnSpPr/>
          <p:nvPr/>
        </p:nvCxnSpPr>
        <p:spPr>
          <a:xfrm>
            <a:off x="3319974" y="2470279"/>
            <a:ext cx="0" cy="8768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 xmlns:a16="http://schemas.microsoft.com/office/drawing/2014/main" id="{4D5B6BFA-CFA2-430F-8E17-75BB8FE5D764}"/>
              </a:ext>
            </a:extLst>
          </p:cNvPr>
          <p:cNvCxnSpPr>
            <a:cxnSpLocks/>
            <a:stCxn id="14" idx="2"/>
            <a:endCxn id="20" idx="0"/>
          </p:cNvCxnSpPr>
          <p:nvPr/>
        </p:nvCxnSpPr>
        <p:spPr>
          <a:xfrm flipH="1">
            <a:off x="3319974" y="3954224"/>
            <a:ext cx="1" cy="5705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Connector: Elbow 29">
            <a:extLst>
              <a:ext uri="{FF2B5EF4-FFF2-40B4-BE49-F238E27FC236}">
                <a16:creationId xmlns="" xmlns:a16="http://schemas.microsoft.com/office/drawing/2014/main" id="{5919C27F-1850-454D-95EE-6AA19853E598}"/>
              </a:ext>
            </a:extLst>
          </p:cNvPr>
          <p:cNvCxnSpPr>
            <a:cxnSpLocks/>
            <a:stCxn id="20" idx="1"/>
            <a:endCxn id="13" idx="1"/>
          </p:cNvCxnSpPr>
          <p:nvPr/>
        </p:nvCxnSpPr>
        <p:spPr>
          <a:xfrm rot="10800000" flipH="1">
            <a:off x="2532191" y="2166720"/>
            <a:ext cx="56263" cy="2872303"/>
          </a:xfrm>
          <a:prstGeom prst="bentConnector3">
            <a:avLst>
              <a:gd name="adj1" fmla="val -406306"/>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 xmlns:a16="http://schemas.microsoft.com/office/drawing/2014/main" id="{6C180641-00F3-4294-9EB2-1989E11F4BD8}"/>
              </a:ext>
            </a:extLst>
          </p:cNvPr>
          <p:cNvCxnSpPr>
            <a:cxnSpLocks/>
            <a:stCxn id="13" idx="3"/>
            <a:endCxn id="15" idx="1"/>
          </p:cNvCxnSpPr>
          <p:nvPr/>
        </p:nvCxnSpPr>
        <p:spPr>
          <a:xfrm>
            <a:off x="4051495" y="2166719"/>
            <a:ext cx="131298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 xmlns:a16="http://schemas.microsoft.com/office/drawing/2014/main" id="{55556085-1133-4A08-802F-46EFF3585D80}"/>
              </a:ext>
            </a:extLst>
          </p:cNvPr>
          <p:cNvCxnSpPr>
            <a:cxnSpLocks/>
            <a:stCxn id="15" idx="3"/>
          </p:cNvCxnSpPr>
          <p:nvPr/>
        </p:nvCxnSpPr>
        <p:spPr>
          <a:xfrm flipV="1">
            <a:off x="6827519" y="2166718"/>
            <a:ext cx="131298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 xmlns:a16="http://schemas.microsoft.com/office/drawing/2014/main" id="{4316CF4F-E4CE-4AF4-B2F7-235907A10D98}"/>
              </a:ext>
            </a:extLst>
          </p:cNvPr>
          <p:cNvCxnSpPr>
            <a:cxnSpLocks/>
            <a:stCxn id="16" idx="2"/>
            <a:endCxn id="21" idx="0"/>
          </p:cNvCxnSpPr>
          <p:nvPr/>
        </p:nvCxnSpPr>
        <p:spPr>
          <a:xfrm>
            <a:off x="8872023" y="2693149"/>
            <a:ext cx="16851" cy="2442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 xmlns:a16="http://schemas.microsoft.com/office/drawing/2014/main" id="{A198C1BE-6567-45DF-AA5B-6FA40B1E0DDF}"/>
              </a:ext>
            </a:extLst>
          </p:cNvPr>
          <p:cNvCxnSpPr>
            <a:cxnSpLocks/>
            <a:stCxn id="21" idx="2"/>
            <a:endCxn id="17" idx="0"/>
          </p:cNvCxnSpPr>
          <p:nvPr/>
        </p:nvCxnSpPr>
        <p:spPr>
          <a:xfrm flipH="1">
            <a:off x="8888871" y="3495482"/>
            <a:ext cx="3" cy="2580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 xmlns:a16="http://schemas.microsoft.com/office/drawing/2014/main" id="{9A5EC07A-8F56-4212-B7D6-D00067460810}"/>
              </a:ext>
            </a:extLst>
          </p:cNvPr>
          <p:cNvCxnSpPr>
            <a:cxnSpLocks/>
            <a:stCxn id="17" idx="2"/>
            <a:endCxn id="22" idx="0"/>
          </p:cNvCxnSpPr>
          <p:nvPr/>
        </p:nvCxnSpPr>
        <p:spPr>
          <a:xfrm flipH="1">
            <a:off x="8880448" y="4360681"/>
            <a:ext cx="8423" cy="2254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 xmlns:a16="http://schemas.microsoft.com/office/drawing/2014/main" id="{C2E3C263-35A7-4962-8F7C-B4B616BEC5D4}"/>
              </a:ext>
            </a:extLst>
          </p:cNvPr>
          <p:cNvCxnSpPr>
            <a:cxnSpLocks/>
            <a:stCxn id="22" idx="2"/>
            <a:endCxn id="18" idx="0"/>
          </p:cNvCxnSpPr>
          <p:nvPr/>
        </p:nvCxnSpPr>
        <p:spPr>
          <a:xfrm flipH="1">
            <a:off x="8872023" y="5175041"/>
            <a:ext cx="8425" cy="2176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 xmlns:a16="http://schemas.microsoft.com/office/drawing/2014/main" id="{E2F15C49-3803-4F87-908D-7A3790AD24BD}"/>
              </a:ext>
            </a:extLst>
          </p:cNvPr>
          <p:cNvCxnSpPr>
            <a:stCxn id="18" idx="2"/>
            <a:endCxn id="19" idx="0"/>
          </p:cNvCxnSpPr>
          <p:nvPr/>
        </p:nvCxnSpPr>
        <p:spPr>
          <a:xfrm>
            <a:off x="8872023" y="5999848"/>
            <a:ext cx="0" cy="2790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Flowchart: Terminator 52">
            <a:extLst>
              <a:ext uri="{FF2B5EF4-FFF2-40B4-BE49-F238E27FC236}">
                <a16:creationId xmlns="" xmlns:a16="http://schemas.microsoft.com/office/drawing/2014/main" id="{2BA4D8C6-9365-470F-8561-A213E3E81040}"/>
              </a:ext>
            </a:extLst>
          </p:cNvPr>
          <p:cNvSpPr/>
          <p:nvPr/>
        </p:nvSpPr>
        <p:spPr>
          <a:xfrm>
            <a:off x="5362033" y="4751457"/>
            <a:ext cx="1463040" cy="801863"/>
          </a:xfrm>
          <a:prstGeom prst="flowChartTerminator">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dirty="0">
                <a:ln w="0"/>
                <a:solidFill>
                  <a:schemeClr val="tx1"/>
                </a:solidFill>
              </a:rPr>
              <a:t>Allow Normal Flow</a:t>
            </a:r>
          </a:p>
        </p:txBody>
      </p:sp>
      <p:cxnSp>
        <p:nvCxnSpPr>
          <p:cNvPr id="67" name="Straight Arrow Connector 66">
            <a:extLst>
              <a:ext uri="{FF2B5EF4-FFF2-40B4-BE49-F238E27FC236}">
                <a16:creationId xmlns="" xmlns:a16="http://schemas.microsoft.com/office/drawing/2014/main" id="{EFCC5F48-6D9B-4387-AB09-36B731352ED6}"/>
              </a:ext>
            </a:extLst>
          </p:cNvPr>
          <p:cNvCxnSpPr>
            <a:stCxn id="20" idx="2"/>
          </p:cNvCxnSpPr>
          <p:nvPr/>
        </p:nvCxnSpPr>
        <p:spPr>
          <a:xfrm flipH="1">
            <a:off x="3319973" y="5553320"/>
            <a:ext cx="1" cy="4465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0" name="Oval 89">
            <a:extLst>
              <a:ext uri="{FF2B5EF4-FFF2-40B4-BE49-F238E27FC236}">
                <a16:creationId xmlns="" xmlns:a16="http://schemas.microsoft.com/office/drawing/2014/main" id="{C6F51CA4-2F36-42C0-99CC-9D956A9012D2}"/>
              </a:ext>
            </a:extLst>
          </p:cNvPr>
          <p:cNvSpPr/>
          <p:nvPr/>
        </p:nvSpPr>
        <p:spPr>
          <a:xfrm>
            <a:off x="3108959" y="5974252"/>
            <a:ext cx="422031" cy="35169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16" name="TextBox 115">
            <a:extLst>
              <a:ext uri="{FF2B5EF4-FFF2-40B4-BE49-F238E27FC236}">
                <a16:creationId xmlns="" xmlns:a16="http://schemas.microsoft.com/office/drawing/2014/main" id="{207A0092-0894-41F9-995C-585BA7BF2074}"/>
              </a:ext>
            </a:extLst>
          </p:cNvPr>
          <p:cNvSpPr txBox="1"/>
          <p:nvPr/>
        </p:nvSpPr>
        <p:spPr>
          <a:xfrm>
            <a:off x="9915595" y="4216764"/>
            <a:ext cx="485518" cy="369332"/>
          </a:xfrm>
          <a:prstGeom prst="rect">
            <a:avLst/>
          </a:prstGeom>
          <a:noFill/>
        </p:spPr>
        <p:txBody>
          <a:bodyPr wrap="none" rtlCol="0">
            <a:spAutoFit/>
          </a:bodyPr>
          <a:lstStyle/>
          <a:p>
            <a:r>
              <a:rPr lang="en-IN" dirty="0"/>
              <a:t>Yes</a:t>
            </a:r>
          </a:p>
        </p:txBody>
      </p:sp>
      <p:sp>
        <p:nvSpPr>
          <p:cNvPr id="118" name="TextBox 117">
            <a:extLst>
              <a:ext uri="{FF2B5EF4-FFF2-40B4-BE49-F238E27FC236}">
                <a16:creationId xmlns="" xmlns:a16="http://schemas.microsoft.com/office/drawing/2014/main" id="{375A8BEE-D1BB-423B-8BF1-B41C9DB71ABC}"/>
              </a:ext>
            </a:extLst>
          </p:cNvPr>
          <p:cNvSpPr txBox="1"/>
          <p:nvPr/>
        </p:nvSpPr>
        <p:spPr>
          <a:xfrm>
            <a:off x="8933173" y="3411500"/>
            <a:ext cx="491225" cy="369332"/>
          </a:xfrm>
          <a:prstGeom prst="rect">
            <a:avLst/>
          </a:prstGeom>
          <a:noFill/>
        </p:spPr>
        <p:txBody>
          <a:bodyPr wrap="none" rtlCol="0">
            <a:spAutoFit/>
          </a:bodyPr>
          <a:lstStyle/>
          <a:p>
            <a:r>
              <a:rPr lang="en-IN" dirty="0" smtClean="0"/>
              <a:t>yes</a:t>
            </a:r>
            <a:endParaRPr lang="en-IN" dirty="0"/>
          </a:p>
        </p:txBody>
      </p:sp>
      <p:sp>
        <p:nvSpPr>
          <p:cNvPr id="119" name="TextBox 118">
            <a:extLst>
              <a:ext uri="{FF2B5EF4-FFF2-40B4-BE49-F238E27FC236}">
                <a16:creationId xmlns="" xmlns:a16="http://schemas.microsoft.com/office/drawing/2014/main" id="{AE7A5D2D-5C80-486B-A314-8311C051A107}"/>
              </a:ext>
            </a:extLst>
          </p:cNvPr>
          <p:cNvSpPr txBox="1"/>
          <p:nvPr/>
        </p:nvSpPr>
        <p:spPr>
          <a:xfrm>
            <a:off x="6313044" y="2951971"/>
            <a:ext cx="455574" cy="369332"/>
          </a:xfrm>
          <a:prstGeom prst="rect">
            <a:avLst/>
          </a:prstGeom>
          <a:noFill/>
        </p:spPr>
        <p:txBody>
          <a:bodyPr wrap="none" rtlCol="0">
            <a:spAutoFit/>
          </a:bodyPr>
          <a:lstStyle/>
          <a:p>
            <a:r>
              <a:rPr lang="en-IN" dirty="0" smtClean="0"/>
              <a:t>No</a:t>
            </a:r>
            <a:endParaRPr lang="en-IN" dirty="0"/>
          </a:p>
        </p:txBody>
      </p:sp>
      <p:sp>
        <p:nvSpPr>
          <p:cNvPr id="120" name="TextBox 119">
            <a:extLst>
              <a:ext uri="{FF2B5EF4-FFF2-40B4-BE49-F238E27FC236}">
                <a16:creationId xmlns="" xmlns:a16="http://schemas.microsoft.com/office/drawing/2014/main" id="{7B558B06-0033-4850-9022-4A2CE6A5D172}"/>
              </a:ext>
            </a:extLst>
          </p:cNvPr>
          <p:cNvSpPr txBox="1"/>
          <p:nvPr/>
        </p:nvSpPr>
        <p:spPr>
          <a:xfrm>
            <a:off x="9056884" y="5099218"/>
            <a:ext cx="491225" cy="369332"/>
          </a:xfrm>
          <a:prstGeom prst="rect">
            <a:avLst/>
          </a:prstGeom>
          <a:noFill/>
        </p:spPr>
        <p:txBody>
          <a:bodyPr wrap="none" rtlCol="0">
            <a:spAutoFit/>
          </a:bodyPr>
          <a:lstStyle/>
          <a:p>
            <a:r>
              <a:rPr lang="en-IN" dirty="0" smtClean="0"/>
              <a:t>yes</a:t>
            </a:r>
            <a:endParaRPr lang="en-IN" dirty="0"/>
          </a:p>
        </p:txBody>
      </p:sp>
      <p:sp>
        <p:nvSpPr>
          <p:cNvPr id="140" name="TextBox 139">
            <a:extLst>
              <a:ext uri="{FF2B5EF4-FFF2-40B4-BE49-F238E27FC236}">
                <a16:creationId xmlns="" xmlns:a16="http://schemas.microsoft.com/office/drawing/2014/main" id="{A3EAD705-AFB9-4E7A-94B2-884CEB901E70}"/>
              </a:ext>
            </a:extLst>
          </p:cNvPr>
          <p:cNvSpPr txBox="1"/>
          <p:nvPr/>
        </p:nvSpPr>
        <p:spPr>
          <a:xfrm>
            <a:off x="3325383" y="5553320"/>
            <a:ext cx="455574" cy="369332"/>
          </a:xfrm>
          <a:prstGeom prst="rect">
            <a:avLst/>
          </a:prstGeom>
          <a:noFill/>
        </p:spPr>
        <p:txBody>
          <a:bodyPr wrap="none" rtlCol="0">
            <a:spAutoFit/>
          </a:bodyPr>
          <a:lstStyle/>
          <a:p>
            <a:r>
              <a:rPr lang="en-IN" dirty="0"/>
              <a:t>No</a:t>
            </a:r>
          </a:p>
        </p:txBody>
      </p:sp>
      <p:sp>
        <p:nvSpPr>
          <p:cNvPr id="141" name="TextBox 140">
            <a:extLst>
              <a:ext uri="{FF2B5EF4-FFF2-40B4-BE49-F238E27FC236}">
                <a16:creationId xmlns="" xmlns:a16="http://schemas.microsoft.com/office/drawing/2014/main" id="{9100370E-6BF5-4DBF-B386-106CE6F07A5B}"/>
              </a:ext>
            </a:extLst>
          </p:cNvPr>
          <p:cNvSpPr txBox="1"/>
          <p:nvPr/>
        </p:nvSpPr>
        <p:spPr>
          <a:xfrm>
            <a:off x="3319973" y="2767305"/>
            <a:ext cx="485518" cy="369332"/>
          </a:xfrm>
          <a:prstGeom prst="rect">
            <a:avLst/>
          </a:prstGeom>
          <a:noFill/>
        </p:spPr>
        <p:txBody>
          <a:bodyPr wrap="none" rtlCol="0">
            <a:spAutoFit/>
          </a:bodyPr>
          <a:lstStyle/>
          <a:p>
            <a:r>
              <a:rPr lang="en-IN" dirty="0"/>
              <a:t>Yes</a:t>
            </a:r>
          </a:p>
        </p:txBody>
      </p:sp>
      <p:sp>
        <p:nvSpPr>
          <p:cNvPr id="2" name="TextBox 1">
            <a:extLst>
              <a:ext uri="{FF2B5EF4-FFF2-40B4-BE49-F238E27FC236}">
                <a16:creationId xmlns="" xmlns:a16="http://schemas.microsoft.com/office/drawing/2014/main" id="{7B9E966C-1424-4664-B009-C4AECD4E6205}"/>
              </a:ext>
            </a:extLst>
          </p:cNvPr>
          <p:cNvSpPr txBox="1"/>
          <p:nvPr/>
        </p:nvSpPr>
        <p:spPr>
          <a:xfrm>
            <a:off x="0" y="16237"/>
            <a:ext cx="12044218" cy="707886"/>
          </a:xfrm>
          <a:prstGeom prst="rect">
            <a:avLst/>
          </a:prstGeom>
          <a:noFill/>
        </p:spPr>
        <p:txBody>
          <a:bodyPr wrap="square" rtlCol="0">
            <a:spAutoFit/>
          </a:bodyPr>
          <a:lstStyle/>
          <a:p>
            <a:pPr algn="ctr"/>
            <a:r>
              <a:rPr lang="en-IN" sz="4000" b="1" u="sng" dirty="0"/>
              <a:t>Activity Diagram</a:t>
            </a:r>
          </a:p>
        </p:txBody>
      </p:sp>
      <p:cxnSp>
        <p:nvCxnSpPr>
          <p:cNvPr id="25" name="Elbow Connector 24"/>
          <p:cNvCxnSpPr>
            <a:stCxn id="21" idx="3"/>
          </p:cNvCxnSpPr>
          <p:nvPr/>
        </p:nvCxnSpPr>
        <p:spPr>
          <a:xfrm>
            <a:off x="9659805" y="3216463"/>
            <a:ext cx="246195" cy="2479825"/>
          </a:xfrm>
          <a:prstGeom prst="bentConnector2">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9620391" y="5696288"/>
            <a:ext cx="285609"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21" idx="1"/>
          </p:cNvCxnSpPr>
          <p:nvPr/>
        </p:nvCxnSpPr>
        <p:spPr>
          <a:xfrm flipH="1">
            <a:off x="6095999" y="3216463"/>
            <a:ext cx="2021943"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6022109" y="3216463"/>
            <a:ext cx="0" cy="15349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6022109" y="3216463"/>
            <a:ext cx="7389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492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002DF38-64B0-43FC-B89B-1D1376B14996}"/>
              </a:ext>
            </a:extLst>
          </p:cNvPr>
          <p:cNvSpPr txBox="1"/>
          <p:nvPr/>
        </p:nvSpPr>
        <p:spPr>
          <a:xfrm>
            <a:off x="4082468" y="304800"/>
            <a:ext cx="4328429" cy="738664"/>
          </a:xfrm>
          <a:prstGeom prst="rect">
            <a:avLst/>
          </a:prstGeom>
          <a:noFill/>
        </p:spPr>
        <p:txBody>
          <a:bodyPr wrap="none" rtlCol="0">
            <a:spAutoFit/>
          </a:bodyPr>
          <a:lstStyle/>
          <a:p>
            <a:r>
              <a:rPr lang="en-IN" sz="4200" b="1" u="sng" dirty="0">
                <a:latin typeface="Times New Roman" pitchFamily="18" charset="0"/>
                <a:cs typeface="Times New Roman" pitchFamily="18" charset="0"/>
              </a:rPr>
              <a:t>Use-case Diagram</a:t>
            </a:r>
            <a:endParaRPr lang="en-IN" sz="4200" b="1" u="sng" dirty="0"/>
          </a:p>
        </p:txBody>
      </p:sp>
      <p:sp>
        <p:nvSpPr>
          <p:cNvPr id="4" name="TextBox 3">
            <a:extLst>
              <a:ext uri="{FF2B5EF4-FFF2-40B4-BE49-F238E27FC236}">
                <a16:creationId xmlns="" xmlns:a16="http://schemas.microsoft.com/office/drawing/2014/main" id="{1C0D5263-AACC-49B6-B3FE-325C59118A7B}"/>
              </a:ext>
            </a:extLst>
          </p:cNvPr>
          <p:cNvSpPr txBox="1"/>
          <p:nvPr/>
        </p:nvSpPr>
        <p:spPr>
          <a:xfrm>
            <a:off x="609600" y="1468582"/>
            <a:ext cx="9956800" cy="3246530"/>
          </a:xfrm>
          <a:prstGeom prst="rect">
            <a:avLst/>
          </a:prstGeom>
          <a:noFill/>
        </p:spPr>
        <p:txBody>
          <a:bodyPr wrap="square" rtlCol="0">
            <a:spAutoFit/>
          </a:bodyPr>
          <a:lstStyle/>
          <a:p>
            <a:pPr marL="457200" indent="-457200" algn="just">
              <a:lnSpc>
                <a:spcPct val="150000"/>
              </a:lnSpc>
              <a:buClr>
                <a:schemeClr val="accent1"/>
              </a:buClr>
              <a:buFont typeface="Arial" panose="020B0604020202020204" pitchFamily="34" charset="0"/>
              <a:buChar char="•"/>
            </a:pPr>
            <a:r>
              <a:rPr lang="en-IN" sz="2800" dirty="0">
                <a:latin typeface="Times New Roman" pitchFamily="18" charset="0"/>
                <a:cs typeface="Times New Roman" pitchFamily="18" charset="0"/>
              </a:rPr>
              <a:t>A use case diagram is a dynamic or behaviour diagram in UML. </a:t>
            </a:r>
          </a:p>
          <a:p>
            <a:pPr marL="457200" indent="-457200" algn="just">
              <a:lnSpc>
                <a:spcPct val="150000"/>
              </a:lnSpc>
              <a:buClr>
                <a:schemeClr val="accent1"/>
              </a:buClr>
              <a:buFont typeface="Arial" panose="020B0604020202020204" pitchFamily="34" charset="0"/>
              <a:buChar char="•"/>
            </a:pPr>
            <a:r>
              <a:rPr lang="en-IN" sz="2800" dirty="0">
                <a:latin typeface="Times New Roman" pitchFamily="18" charset="0"/>
                <a:cs typeface="Times New Roman" pitchFamily="18" charset="0"/>
              </a:rPr>
              <a:t>Use case diagrams model the functionality of a system using actors and use cases. </a:t>
            </a:r>
          </a:p>
          <a:p>
            <a:pPr marL="457200" indent="-457200" algn="just">
              <a:lnSpc>
                <a:spcPct val="150000"/>
              </a:lnSpc>
              <a:buClr>
                <a:schemeClr val="accent1"/>
              </a:buClr>
              <a:buFont typeface="Arial" panose="020B0604020202020204" pitchFamily="34" charset="0"/>
              <a:buChar char="•"/>
            </a:pPr>
            <a:r>
              <a:rPr lang="en-IN" sz="2800" dirty="0">
                <a:latin typeface="Times New Roman" pitchFamily="18" charset="0"/>
                <a:cs typeface="Times New Roman" pitchFamily="18" charset="0"/>
              </a:rPr>
              <a:t>Use cases are a set of actions, services, and functions that the system needs to perform.</a:t>
            </a:r>
          </a:p>
        </p:txBody>
      </p:sp>
    </p:spTree>
    <p:extLst>
      <p:ext uri="{BB962C8B-B14F-4D97-AF65-F5344CB8AC3E}">
        <p14:creationId xmlns:p14="http://schemas.microsoft.com/office/powerpoint/2010/main" val="36389374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 xmlns:a16="http://schemas.microsoft.com/office/drawing/2014/main" id="{48965137-49FF-438C-B324-9AC42ACE631F}"/>
              </a:ext>
            </a:extLst>
          </p:cNvPr>
          <p:cNvSpPr/>
          <p:nvPr/>
        </p:nvSpPr>
        <p:spPr>
          <a:xfrm>
            <a:off x="4337540" y="1828499"/>
            <a:ext cx="1371599" cy="597293"/>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dirty="0"/>
              <a:t>Identify Attack</a:t>
            </a:r>
          </a:p>
        </p:txBody>
      </p:sp>
      <p:sp>
        <p:nvSpPr>
          <p:cNvPr id="3" name="Oval 2">
            <a:extLst>
              <a:ext uri="{FF2B5EF4-FFF2-40B4-BE49-F238E27FC236}">
                <a16:creationId xmlns="" xmlns:a16="http://schemas.microsoft.com/office/drawing/2014/main" id="{5DBC19A4-E5CB-4A32-A1E1-FB065FF2948C}"/>
              </a:ext>
            </a:extLst>
          </p:cNvPr>
          <p:cNvSpPr/>
          <p:nvPr/>
        </p:nvSpPr>
        <p:spPr>
          <a:xfrm>
            <a:off x="5709139" y="1315330"/>
            <a:ext cx="1622722" cy="822956"/>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dirty="0"/>
              <a:t>Detect Type of Attack</a:t>
            </a:r>
          </a:p>
        </p:txBody>
      </p:sp>
      <p:sp>
        <p:nvSpPr>
          <p:cNvPr id="4" name="Oval 3">
            <a:extLst>
              <a:ext uri="{FF2B5EF4-FFF2-40B4-BE49-F238E27FC236}">
                <a16:creationId xmlns="" xmlns:a16="http://schemas.microsoft.com/office/drawing/2014/main" id="{2AA2207C-D3A6-43F8-81C5-9921154603C0}"/>
              </a:ext>
            </a:extLst>
          </p:cNvPr>
          <p:cNvSpPr/>
          <p:nvPr/>
        </p:nvSpPr>
        <p:spPr>
          <a:xfrm>
            <a:off x="9781734" y="4259866"/>
            <a:ext cx="2025747" cy="555673"/>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dirty="0"/>
              <a:t>Response on Attack</a:t>
            </a:r>
          </a:p>
        </p:txBody>
      </p:sp>
      <p:sp>
        <p:nvSpPr>
          <p:cNvPr id="5" name="Oval 4">
            <a:extLst>
              <a:ext uri="{FF2B5EF4-FFF2-40B4-BE49-F238E27FC236}">
                <a16:creationId xmlns="" xmlns:a16="http://schemas.microsoft.com/office/drawing/2014/main" id="{89828AF2-4692-451E-98CC-7B26554498CC}"/>
              </a:ext>
            </a:extLst>
          </p:cNvPr>
          <p:cNvSpPr/>
          <p:nvPr/>
        </p:nvSpPr>
        <p:spPr>
          <a:xfrm>
            <a:off x="9781734" y="3354845"/>
            <a:ext cx="2025747" cy="555674"/>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dirty="0"/>
              <a:t>Detecting Attack</a:t>
            </a:r>
          </a:p>
        </p:txBody>
      </p:sp>
      <p:sp>
        <p:nvSpPr>
          <p:cNvPr id="6" name="Oval 5">
            <a:extLst>
              <a:ext uri="{FF2B5EF4-FFF2-40B4-BE49-F238E27FC236}">
                <a16:creationId xmlns="" xmlns:a16="http://schemas.microsoft.com/office/drawing/2014/main" id="{B7CDCDBF-BE1F-4CE0-BCA4-AA409425DB51}"/>
              </a:ext>
            </a:extLst>
          </p:cNvPr>
          <p:cNvSpPr/>
          <p:nvPr/>
        </p:nvSpPr>
        <p:spPr>
          <a:xfrm>
            <a:off x="9781735" y="2555331"/>
            <a:ext cx="2025747" cy="450166"/>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dirty="0"/>
              <a:t>Algorithm</a:t>
            </a:r>
          </a:p>
        </p:txBody>
      </p:sp>
      <p:sp>
        <p:nvSpPr>
          <p:cNvPr id="7" name="Oval 6">
            <a:extLst>
              <a:ext uri="{FF2B5EF4-FFF2-40B4-BE49-F238E27FC236}">
                <a16:creationId xmlns="" xmlns:a16="http://schemas.microsoft.com/office/drawing/2014/main" id="{E13FE954-5D12-4FC6-8940-A6E47654E342}"/>
              </a:ext>
            </a:extLst>
          </p:cNvPr>
          <p:cNvSpPr/>
          <p:nvPr/>
        </p:nvSpPr>
        <p:spPr>
          <a:xfrm>
            <a:off x="3514161" y="6099593"/>
            <a:ext cx="1371600" cy="447823"/>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dirty="0"/>
              <a:t>Attack n</a:t>
            </a:r>
          </a:p>
        </p:txBody>
      </p:sp>
      <p:sp>
        <p:nvSpPr>
          <p:cNvPr id="8" name="Oval 7">
            <a:extLst>
              <a:ext uri="{FF2B5EF4-FFF2-40B4-BE49-F238E27FC236}">
                <a16:creationId xmlns="" xmlns:a16="http://schemas.microsoft.com/office/drawing/2014/main" id="{3A2F9F2A-C1B7-464F-BC56-B0B97AE58B0A}"/>
              </a:ext>
            </a:extLst>
          </p:cNvPr>
          <p:cNvSpPr/>
          <p:nvPr/>
        </p:nvSpPr>
        <p:spPr>
          <a:xfrm>
            <a:off x="1588231" y="6099594"/>
            <a:ext cx="1371599" cy="447823"/>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dirty="0"/>
              <a:t>Attack 2</a:t>
            </a:r>
          </a:p>
        </p:txBody>
      </p:sp>
      <p:sp>
        <p:nvSpPr>
          <p:cNvPr id="9" name="Oval 8">
            <a:extLst>
              <a:ext uri="{FF2B5EF4-FFF2-40B4-BE49-F238E27FC236}">
                <a16:creationId xmlns="" xmlns:a16="http://schemas.microsoft.com/office/drawing/2014/main" id="{C7FB8D05-AF38-4B00-A223-4D1E7BACD642}"/>
              </a:ext>
            </a:extLst>
          </p:cNvPr>
          <p:cNvSpPr/>
          <p:nvPr/>
        </p:nvSpPr>
        <p:spPr>
          <a:xfrm>
            <a:off x="174072" y="6085524"/>
            <a:ext cx="1371599" cy="4618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dirty="0"/>
              <a:t>Attack 1</a:t>
            </a:r>
          </a:p>
        </p:txBody>
      </p:sp>
      <p:sp>
        <p:nvSpPr>
          <p:cNvPr id="10" name="Oval 9">
            <a:extLst>
              <a:ext uri="{FF2B5EF4-FFF2-40B4-BE49-F238E27FC236}">
                <a16:creationId xmlns="" xmlns:a16="http://schemas.microsoft.com/office/drawing/2014/main" id="{3E03FD38-8843-4B39-A69A-B55E0BC100CB}"/>
              </a:ext>
            </a:extLst>
          </p:cNvPr>
          <p:cNvSpPr/>
          <p:nvPr/>
        </p:nvSpPr>
        <p:spPr>
          <a:xfrm>
            <a:off x="7307953" y="1889027"/>
            <a:ext cx="1488584" cy="57501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dirty="0"/>
              <a:t>Report Intrusion</a:t>
            </a:r>
          </a:p>
        </p:txBody>
      </p:sp>
      <p:cxnSp>
        <p:nvCxnSpPr>
          <p:cNvPr id="18" name="Straight Arrow Connector 17">
            <a:extLst>
              <a:ext uri="{FF2B5EF4-FFF2-40B4-BE49-F238E27FC236}">
                <a16:creationId xmlns="" xmlns:a16="http://schemas.microsoft.com/office/drawing/2014/main" id="{B06441F5-B9B1-4786-B04A-F9B0078FDE5B}"/>
              </a:ext>
            </a:extLst>
          </p:cNvPr>
          <p:cNvCxnSpPr>
            <a:cxnSpLocks/>
          </p:cNvCxnSpPr>
          <p:nvPr/>
        </p:nvCxnSpPr>
        <p:spPr>
          <a:xfrm>
            <a:off x="4752934" y="3632679"/>
            <a:ext cx="1343066" cy="0"/>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 xmlns:a16="http://schemas.microsoft.com/office/drawing/2014/main" id="{41D04288-B7C7-41C1-BA9F-32CF5A360EA7}"/>
              </a:ext>
            </a:extLst>
          </p:cNvPr>
          <p:cNvCxnSpPr>
            <a:cxnSpLocks/>
            <a:endCxn id="2" idx="4"/>
          </p:cNvCxnSpPr>
          <p:nvPr/>
        </p:nvCxnSpPr>
        <p:spPr>
          <a:xfrm flipH="1" flipV="1">
            <a:off x="5023340" y="2425792"/>
            <a:ext cx="1521871" cy="763752"/>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 xmlns:a16="http://schemas.microsoft.com/office/drawing/2014/main" id="{72703213-7C25-436D-9B87-FFDE67B17B11}"/>
              </a:ext>
            </a:extLst>
          </p:cNvPr>
          <p:cNvCxnSpPr>
            <a:cxnSpLocks/>
            <a:endCxn id="3" idx="4"/>
          </p:cNvCxnSpPr>
          <p:nvPr/>
        </p:nvCxnSpPr>
        <p:spPr>
          <a:xfrm flipH="1" flipV="1">
            <a:off x="6520500" y="2138286"/>
            <a:ext cx="24711" cy="1051258"/>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 xmlns:a16="http://schemas.microsoft.com/office/drawing/2014/main" id="{F399FBF6-8035-4971-83C0-11BA55E4C416}"/>
              </a:ext>
            </a:extLst>
          </p:cNvPr>
          <p:cNvCxnSpPr>
            <a:cxnSpLocks/>
            <a:endCxn id="10" idx="4"/>
          </p:cNvCxnSpPr>
          <p:nvPr/>
        </p:nvCxnSpPr>
        <p:spPr>
          <a:xfrm flipV="1">
            <a:off x="6545211" y="2464039"/>
            <a:ext cx="1507034" cy="725505"/>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 xmlns:a16="http://schemas.microsoft.com/office/drawing/2014/main" id="{AC94852F-91C1-40AE-A38E-1CA008D06A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03485" y="2375366"/>
            <a:ext cx="711333" cy="979479"/>
          </a:xfrm>
          <a:prstGeom prst="rect">
            <a:avLst/>
          </a:prstGeom>
        </p:spPr>
      </p:pic>
      <p:pic>
        <p:nvPicPr>
          <p:cNvPr id="31" name="Picture 30">
            <a:extLst>
              <a:ext uri="{FF2B5EF4-FFF2-40B4-BE49-F238E27FC236}">
                <a16:creationId xmlns="" xmlns:a16="http://schemas.microsoft.com/office/drawing/2014/main" id="{CB1D5600-E77D-48DA-93E6-C82559B837F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49700" y="4047962"/>
            <a:ext cx="711333" cy="979479"/>
          </a:xfrm>
          <a:prstGeom prst="rect">
            <a:avLst/>
          </a:prstGeom>
        </p:spPr>
      </p:pic>
      <p:pic>
        <p:nvPicPr>
          <p:cNvPr id="32" name="Picture 31">
            <a:extLst>
              <a:ext uri="{FF2B5EF4-FFF2-40B4-BE49-F238E27FC236}">
                <a16:creationId xmlns="" xmlns:a16="http://schemas.microsoft.com/office/drawing/2014/main" id="{975D46EE-DFB7-460B-8DF2-684305435B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21312" y="3142941"/>
            <a:ext cx="711333" cy="979479"/>
          </a:xfrm>
          <a:prstGeom prst="rect">
            <a:avLst/>
          </a:prstGeom>
        </p:spPr>
      </p:pic>
      <p:pic>
        <p:nvPicPr>
          <p:cNvPr id="33" name="Picture 32">
            <a:extLst>
              <a:ext uri="{FF2B5EF4-FFF2-40B4-BE49-F238E27FC236}">
                <a16:creationId xmlns="" xmlns:a16="http://schemas.microsoft.com/office/drawing/2014/main" id="{28D2E409-A000-4FE7-8D47-3B0067C7B06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6023" y="3142942"/>
            <a:ext cx="711333" cy="979479"/>
          </a:xfrm>
          <a:prstGeom prst="rect">
            <a:avLst/>
          </a:prstGeom>
        </p:spPr>
      </p:pic>
      <p:pic>
        <p:nvPicPr>
          <p:cNvPr id="36" name="Picture 35">
            <a:extLst>
              <a:ext uri="{FF2B5EF4-FFF2-40B4-BE49-F238E27FC236}">
                <a16:creationId xmlns="" xmlns:a16="http://schemas.microsoft.com/office/drawing/2014/main" id="{AF19E3C3-496D-4FED-A540-B348B14B02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12343" y="3142940"/>
            <a:ext cx="711333" cy="979479"/>
          </a:xfrm>
          <a:prstGeom prst="rect">
            <a:avLst/>
          </a:prstGeom>
        </p:spPr>
      </p:pic>
      <p:cxnSp>
        <p:nvCxnSpPr>
          <p:cNvPr id="37" name="Straight Arrow Connector 36">
            <a:extLst>
              <a:ext uri="{FF2B5EF4-FFF2-40B4-BE49-F238E27FC236}">
                <a16:creationId xmlns="" xmlns:a16="http://schemas.microsoft.com/office/drawing/2014/main" id="{73A3DF61-6548-4FC7-BCFA-679B97F9B72E}"/>
              </a:ext>
            </a:extLst>
          </p:cNvPr>
          <p:cNvCxnSpPr>
            <a:cxnSpLocks/>
          </p:cNvCxnSpPr>
          <p:nvPr/>
        </p:nvCxnSpPr>
        <p:spPr>
          <a:xfrm flipV="1">
            <a:off x="7003736" y="3632680"/>
            <a:ext cx="1022226" cy="10545"/>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 xmlns:a16="http://schemas.microsoft.com/office/drawing/2014/main" id="{8738F162-3850-4C04-AAF9-42ACD1E7F9F3}"/>
              </a:ext>
            </a:extLst>
          </p:cNvPr>
          <p:cNvCxnSpPr>
            <a:stCxn id="36" idx="3"/>
            <a:endCxn id="6" idx="2"/>
          </p:cNvCxnSpPr>
          <p:nvPr/>
        </p:nvCxnSpPr>
        <p:spPr>
          <a:xfrm flipV="1">
            <a:off x="8823676" y="2780414"/>
            <a:ext cx="958059" cy="852266"/>
          </a:xfrm>
          <a:prstGeom prst="straightConnector1">
            <a:avLst/>
          </a:prstGeom>
          <a:ln>
            <a:tailEnd type="arrow" w="lg" len="lg"/>
          </a:ln>
        </p:spPr>
        <p:style>
          <a:lnRef idx="2">
            <a:schemeClr val="dk1"/>
          </a:lnRef>
          <a:fillRef idx="0">
            <a:schemeClr val="dk1"/>
          </a:fillRef>
          <a:effectRef idx="1">
            <a:schemeClr val="dk1"/>
          </a:effectRef>
          <a:fontRef idx="minor">
            <a:schemeClr val="tx1"/>
          </a:fontRef>
        </p:style>
      </p:cxnSp>
      <p:cxnSp>
        <p:nvCxnSpPr>
          <p:cNvPr id="44" name="Straight Arrow Connector 43">
            <a:extLst>
              <a:ext uri="{FF2B5EF4-FFF2-40B4-BE49-F238E27FC236}">
                <a16:creationId xmlns="" xmlns:a16="http://schemas.microsoft.com/office/drawing/2014/main" id="{6E43C9FD-1B8B-4900-AE2D-D50215F35DA2}"/>
              </a:ext>
            </a:extLst>
          </p:cNvPr>
          <p:cNvCxnSpPr>
            <a:stCxn id="36" idx="3"/>
            <a:endCxn id="5" idx="2"/>
          </p:cNvCxnSpPr>
          <p:nvPr/>
        </p:nvCxnSpPr>
        <p:spPr>
          <a:xfrm>
            <a:off x="8823676" y="3632680"/>
            <a:ext cx="958058" cy="2"/>
          </a:xfrm>
          <a:prstGeom prst="straightConnector1">
            <a:avLst/>
          </a:prstGeom>
          <a:ln>
            <a:tailEnd type="arrow" w="lg" len="lg"/>
          </a:ln>
        </p:spPr>
        <p:style>
          <a:lnRef idx="2">
            <a:schemeClr val="dk1"/>
          </a:lnRef>
          <a:fillRef idx="0">
            <a:schemeClr val="dk1"/>
          </a:fillRef>
          <a:effectRef idx="1">
            <a:schemeClr val="dk1"/>
          </a:effectRef>
          <a:fontRef idx="minor">
            <a:schemeClr val="tx1"/>
          </a:fontRef>
        </p:style>
      </p:cxnSp>
      <p:cxnSp>
        <p:nvCxnSpPr>
          <p:cNvPr id="46" name="Straight Arrow Connector 45">
            <a:extLst>
              <a:ext uri="{FF2B5EF4-FFF2-40B4-BE49-F238E27FC236}">
                <a16:creationId xmlns="" xmlns:a16="http://schemas.microsoft.com/office/drawing/2014/main" id="{F82B2414-11BD-4E92-9F1E-AFC333EE8080}"/>
              </a:ext>
            </a:extLst>
          </p:cNvPr>
          <p:cNvCxnSpPr>
            <a:stCxn id="36" idx="3"/>
            <a:endCxn id="4" idx="2"/>
          </p:cNvCxnSpPr>
          <p:nvPr/>
        </p:nvCxnSpPr>
        <p:spPr>
          <a:xfrm>
            <a:off x="8823676" y="3632680"/>
            <a:ext cx="958058" cy="905023"/>
          </a:xfrm>
          <a:prstGeom prst="straightConnector1">
            <a:avLst/>
          </a:prstGeom>
          <a:ln>
            <a:tailEnd type="arrow" w="lg" len="lg"/>
          </a:ln>
        </p:spPr>
        <p:style>
          <a:lnRef idx="2">
            <a:schemeClr val="dk1"/>
          </a:lnRef>
          <a:fillRef idx="0">
            <a:schemeClr val="dk1"/>
          </a:fillRef>
          <a:effectRef idx="1">
            <a:schemeClr val="dk1"/>
          </a:effectRef>
          <a:fontRef idx="minor">
            <a:schemeClr val="tx1"/>
          </a:fontRef>
        </p:style>
      </p:cxnSp>
      <p:cxnSp>
        <p:nvCxnSpPr>
          <p:cNvPr id="49" name="Straight Arrow Connector 48">
            <a:extLst>
              <a:ext uri="{FF2B5EF4-FFF2-40B4-BE49-F238E27FC236}">
                <a16:creationId xmlns="" xmlns:a16="http://schemas.microsoft.com/office/drawing/2014/main" id="{222633C4-1D26-4BB2-86CF-E2D9AEE57550}"/>
              </a:ext>
            </a:extLst>
          </p:cNvPr>
          <p:cNvCxnSpPr>
            <a:cxnSpLocks/>
            <a:stCxn id="65" idx="2"/>
            <a:endCxn id="9" idx="0"/>
          </p:cNvCxnSpPr>
          <p:nvPr/>
        </p:nvCxnSpPr>
        <p:spPr>
          <a:xfrm flipH="1">
            <a:off x="859872" y="5354857"/>
            <a:ext cx="1499279" cy="730667"/>
          </a:xfrm>
          <a:prstGeom prst="straightConnector1">
            <a:avLst/>
          </a:prstGeom>
          <a:ln>
            <a:tailEnd type="arrow" w="lg" len="lg"/>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 xmlns:a16="http://schemas.microsoft.com/office/drawing/2014/main" id="{23D18D42-FC93-4319-BE14-0837A014AA2B}"/>
              </a:ext>
            </a:extLst>
          </p:cNvPr>
          <p:cNvCxnSpPr>
            <a:cxnSpLocks/>
            <a:stCxn id="65" idx="2"/>
            <a:endCxn id="8" idx="0"/>
          </p:cNvCxnSpPr>
          <p:nvPr/>
        </p:nvCxnSpPr>
        <p:spPr>
          <a:xfrm flipH="1">
            <a:off x="2274031" y="5354857"/>
            <a:ext cx="85120" cy="744737"/>
          </a:xfrm>
          <a:prstGeom prst="straightConnector1">
            <a:avLst/>
          </a:prstGeom>
          <a:ln>
            <a:tailEnd type="arrow" w="lg" len="lg"/>
          </a:ln>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 xmlns:a16="http://schemas.microsoft.com/office/drawing/2014/main" id="{54A17557-6650-45AD-B419-ABD42A623475}"/>
              </a:ext>
            </a:extLst>
          </p:cNvPr>
          <p:cNvCxnSpPr>
            <a:cxnSpLocks/>
            <a:stCxn id="65" idx="2"/>
            <a:endCxn id="7" idx="0"/>
          </p:cNvCxnSpPr>
          <p:nvPr/>
        </p:nvCxnSpPr>
        <p:spPr>
          <a:xfrm>
            <a:off x="2359151" y="5354857"/>
            <a:ext cx="1840810" cy="744736"/>
          </a:xfrm>
          <a:prstGeom prst="straightConnector1">
            <a:avLst/>
          </a:prstGeom>
          <a:ln>
            <a:tailEnd type="arrow" w="lg" len="lg"/>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 xmlns:a16="http://schemas.microsoft.com/office/drawing/2014/main" id="{6A9F00E5-E555-4D19-BC1C-3A0BC611C5F8}"/>
              </a:ext>
            </a:extLst>
          </p:cNvPr>
          <p:cNvCxnSpPr>
            <a:stCxn id="32" idx="1"/>
          </p:cNvCxnSpPr>
          <p:nvPr/>
        </p:nvCxnSpPr>
        <p:spPr>
          <a:xfrm flipH="1" flipV="1">
            <a:off x="2827606" y="3005497"/>
            <a:ext cx="1193706" cy="627184"/>
          </a:xfrm>
          <a:prstGeom prst="straightConnector1">
            <a:avLst/>
          </a:prstGeom>
          <a:ln>
            <a:headEnd type="none" w="lg" len="lg"/>
            <a:tailEnd type="triangle" w="lg" len="lg"/>
          </a:ln>
        </p:spPr>
        <p:style>
          <a:lnRef idx="3">
            <a:schemeClr val="dk1"/>
          </a:lnRef>
          <a:fillRef idx="0">
            <a:schemeClr val="dk1"/>
          </a:fillRef>
          <a:effectRef idx="2">
            <a:schemeClr val="dk1"/>
          </a:effectRef>
          <a:fontRef idx="minor">
            <a:schemeClr val="tx1"/>
          </a:fontRef>
        </p:style>
      </p:cxnSp>
      <p:cxnSp>
        <p:nvCxnSpPr>
          <p:cNvPr id="62" name="Straight Arrow Connector 61">
            <a:extLst>
              <a:ext uri="{FF2B5EF4-FFF2-40B4-BE49-F238E27FC236}">
                <a16:creationId xmlns="" xmlns:a16="http://schemas.microsoft.com/office/drawing/2014/main" id="{A0501A19-B812-4F63-89A0-66A5F174A84D}"/>
              </a:ext>
            </a:extLst>
          </p:cNvPr>
          <p:cNvCxnSpPr>
            <a:stCxn id="32" idx="1"/>
            <a:endCxn id="31" idx="3"/>
          </p:cNvCxnSpPr>
          <p:nvPr/>
        </p:nvCxnSpPr>
        <p:spPr>
          <a:xfrm flipH="1">
            <a:off x="2661033" y="3632681"/>
            <a:ext cx="1360279" cy="905021"/>
          </a:xfrm>
          <a:prstGeom prst="straightConnector1">
            <a:avLst/>
          </a:prstGeom>
          <a:ln>
            <a:tailEnd type="triangle" w="lg" len="lg"/>
          </a:ln>
        </p:spPr>
        <p:style>
          <a:lnRef idx="3">
            <a:schemeClr val="dk1"/>
          </a:lnRef>
          <a:fillRef idx="0">
            <a:schemeClr val="dk1"/>
          </a:fillRef>
          <a:effectRef idx="2">
            <a:schemeClr val="dk1"/>
          </a:effectRef>
          <a:fontRef idx="minor">
            <a:schemeClr val="tx1"/>
          </a:fontRef>
        </p:style>
      </p:cxnSp>
      <p:sp>
        <p:nvSpPr>
          <p:cNvPr id="63" name="TextBox 62">
            <a:extLst>
              <a:ext uri="{FF2B5EF4-FFF2-40B4-BE49-F238E27FC236}">
                <a16:creationId xmlns="" xmlns:a16="http://schemas.microsoft.com/office/drawing/2014/main" id="{D9E16999-FEBA-491B-820B-9F828C9F0A8E}"/>
              </a:ext>
            </a:extLst>
          </p:cNvPr>
          <p:cNvSpPr txBox="1"/>
          <p:nvPr/>
        </p:nvSpPr>
        <p:spPr>
          <a:xfrm>
            <a:off x="1804200" y="3350846"/>
            <a:ext cx="1172309" cy="369332"/>
          </a:xfrm>
          <a:prstGeom prst="rect">
            <a:avLst/>
          </a:prstGeom>
          <a:noFill/>
        </p:spPr>
        <p:txBody>
          <a:bodyPr wrap="none" rtlCol="0">
            <a:spAutoFit/>
          </a:bodyPr>
          <a:lstStyle/>
          <a:p>
            <a:r>
              <a:rPr lang="en-IN" dirty="0"/>
              <a:t>Legitimate</a:t>
            </a:r>
          </a:p>
        </p:txBody>
      </p:sp>
      <p:sp>
        <p:nvSpPr>
          <p:cNvPr id="65" name="TextBox 64">
            <a:extLst>
              <a:ext uri="{FF2B5EF4-FFF2-40B4-BE49-F238E27FC236}">
                <a16:creationId xmlns="" xmlns:a16="http://schemas.microsoft.com/office/drawing/2014/main" id="{0D4B86D1-903C-44A4-B733-0E3976A52E26}"/>
              </a:ext>
            </a:extLst>
          </p:cNvPr>
          <p:cNvSpPr txBox="1"/>
          <p:nvPr/>
        </p:nvSpPr>
        <p:spPr>
          <a:xfrm>
            <a:off x="1929193" y="4985525"/>
            <a:ext cx="859915" cy="369332"/>
          </a:xfrm>
          <a:prstGeom prst="rect">
            <a:avLst/>
          </a:prstGeom>
          <a:noFill/>
        </p:spPr>
        <p:txBody>
          <a:bodyPr wrap="none" rtlCol="0">
            <a:spAutoFit/>
          </a:bodyPr>
          <a:lstStyle/>
          <a:p>
            <a:r>
              <a:rPr lang="en-IN" dirty="0"/>
              <a:t>Attacks</a:t>
            </a:r>
          </a:p>
        </p:txBody>
      </p:sp>
      <p:sp>
        <p:nvSpPr>
          <p:cNvPr id="72" name="TextBox 71">
            <a:extLst>
              <a:ext uri="{FF2B5EF4-FFF2-40B4-BE49-F238E27FC236}">
                <a16:creationId xmlns="" xmlns:a16="http://schemas.microsoft.com/office/drawing/2014/main" id="{9C7BD4CD-2D8B-4EF8-B136-9370D747AF50}"/>
              </a:ext>
            </a:extLst>
          </p:cNvPr>
          <p:cNvSpPr txBox="1"/>
          <p:nvPr/>
        </p:nvSpPr>
        <p:spPr>
          <a:xfrm>
            <a:off x="6244134" y="4086076"/>
            <a:ext cx="635110" cy="369332"/>
          </a:xfrm>
          <a:prstGeom prst="rect">
            <a:avLst/>
          </a:prstGeom>
          <a:noFill/>
        </p:spPr>
        <p:txBody>
          <a:bodyPr wrap="none" rtlCol="0">
            <a:spAutoFit/>
          </a:bodyPr>
          <a:lstStyle/>
          <a:p>
            <a:r>
              <a:rPr lang="en-IN" dirty="0"/>
              <a:t>HIDS</a:t>
            </a:r>
          </a:p>
        </p:txBody>
      </p:sp>
      <p:sp>
        <p:nvSpPr>
          <p:cNvPr id="73" name="TextBox 72">
            <a:extLst>
              <a:ext uri="{FF2B5EF4-FFF2-40B4-BE49-F238E27FC236}">
                <a16:creationId xmlns="" xmlns:a16="http://schemas.microsoft.com/office/drawing/2014/main" id="{14DFC11A-F05B-48E9-8E89-B5CBFBD5A137}"/>
              </a:ext>
            </a:extLst>
          </p:cNvPr>
          <p:cNvSpPr txBox="1"/>
          <p:nvPr/>
        </p:nvSpPr>
        <p:spPr>
          <a:xfrm>
            <a:off x="7898571" y="4075816"/>
            <a:ext cx="1141659" cy="369332"/>
          </a:xfrm>
          <a:prstGeom prst="rect">
            <a:avLst/>
          </a:prstGeom>
          <a:noFill/>
        </p:spPr>
        <p:txBody>
          <a:bodyPr wrap="none" rtlCol="0">
            <a:spAutoFit/>
          </a:bodyPr>
          <a:lstStyle/>
          <a:p>
            <a:r>
              <a:rPr lang="en-IN" dirty="0"/>
              <a:t>ML Model</a:t>
            </a:r>
          </a:p>
        </p:txBody>
      </p:sp>
      <p:sp>
        <p:nvSpPr>
          <p:cNvPr id="81" name="TextBox 80">
            <a:extLst>
              <a:ext uri="{FF2B5EF4-FFF2-40B4-BE49-F238E27FC236}">
                <a16:creationId xmlns="" xmlns:a16="http://schemas.microsoft.com/office/drawing/2014/main" id="{73A3332A-9CCC-4093-8F1D-5249B74A8067}"/>
              </a:ext>
            </a:extLst>
          </p:cNvPr>
          <p:cNvSpPr txBox="1"/>
          <p:nvPr/>
        </p:nvSpPr>
        <p:spPr>
          <a:xfrm>
            <a:off x="3036535" y="6118113"/>
            <a:ext cx="554332" cy="369332"/>
          </a:xfrm>
          <a:prstGeom prst="rect">
            <a:avLst/>
          </a:prstGeom>
          <a:noFill/>
        </p:spPr>
        <p:txBody>
          <a:bodyPr wrap="square" rtlCol="0">
            <a:spAutoFit/>
          </a:bodyPr>
          <a:lstStyle/>
          <a:p>
            <a:r>
              <a:rPr lang="en-IN" dirty="0"/>
              <a:t>…..</a:t>
            </a:r>
          </a:p>
        </p:txBody>
      </p:sp>
      <p:sp>
        <p:nvSpPr>
          <p:cNvPr id="35" name="Oval 34">
            <a:extLst>
              <a:ext uri="{FF2B5EF4-FFF2-40B4-BE49-F238E27FC236}">
                <a16:creationId xmlns="" xmlns:a16="http://schemas.microsoft.com/office/drawing/2014/main" id="{E884136A-B7C5-49E8-8698-49484BBAAFF8}"/>
              </a:ext>
            </a:extLst>
          </p:cNvPr>
          <p:cNvSpPr/>
          <p:nvPr/>
        </p:nvSpPr>
        <p:spPr>
          <a:xfrm>
            <a:off x="4409225" y="5286329"/>
            <a:ext cx="1840809" cy="4618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dirty="0"/>
              <a:t>Monitoring</a:t>
            </a:r>
          </a:p>
        </p:txBody>
      </p:sp>
      <p:sp>
        <p:nvSpPr>
          <p:cNvPr id="38" name="Oval 37">
            <a:extLst>
              <a:ext uri="{FF2B5EF4-FFF2-40B4-BE49-F238E27FC236}">
                <a16:creationId xmlns="" xmlns:a16="http://schemas.microsoft.com/office/drawing/2014/main" id="{D5D4BB3F-590D-45AB-8970-AD760E2C6E03}"/>
              </a:ext>
            </a:extLst>
          </p:cNvPr>
          <p:cNvSpPr/>
          <p:nvPr/>
        </p:nvSpPr>
        <p:spPr>
          <a:xfrm>
            <a:off x="5582530" y="5819135"/>
            <a:ext cx="2189432" cy="46189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dirty="0"/>
              <a:t>Pre-processing</a:t>
            </a:r>
          </a:p>
        </p:txBody>
      </p:sp>
      <p:sp>
        <p:nvSpPr>
          <p:cNvPr id="39" name="Oval 38">
            <a:extLst>
              <a:ext uri="{FF2B5EF4-FFF2-40B4-BE49-F238E27FC236}">
                <a16:creationId xmlns="" xmlns:a16="http://schemas.microsoft.com/office/drawing/2014/main" id="{4DC5DB8A-2272-44CF-90DC-5C242E608AEB}"/>
              </a:ext>
            </a:extLst>
          </p:cNvPr>
          <p:cNvSpPr/>
          <p:nvPr/>
        </p:nvSpPr>
        <p:spPr>
          <a:xfrm>
            <a:off x="7260362" y="5300398"/>
            <a:ext cx="1583766" cy="447823"/>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dirty="0"/>
              <a:t>Filtering</a:t>
            </a:r>
          </a:p>
        </p:txBody>
      </p:sp>
      <p:cxnSp>
        <p:nvCxnSpPr>
          <p:cNvPr id="40" name="Straight Arrow Connector 39">
            <a:extLst>
              <a:ext uri="{FF2B5EF4-FFF2-40B4-BE49-F238E27FC236}">
                <a16:creationId xmlns="" xmlns:a16="http://schemas.microsoft.com/office/drawing/2014/main" id="{C22457AA-C2F6-476E-AF25-F2041727378E}"/>
              </a:ext>
            </a:extLst>
          </p:cNvPr>
          <p:cNvCxnSpPr>
            <a:cxnSpLocks/>
            <a:endCxn id="35" idx="0"/>
          </p:cNvCxnSpPr>
          <p:nvPr/>
        </p:nvCxnSpPr>
        <p:spPr>
          <a:xfrm flipH="1">
            <a:off x="5329630" y="4431254"/>
            <a:ext cx="1190872" cy="855075"/>
          </a:xfrm>
          <a:prstGeom prst="straightConnector1">
            <a:avLst/>
          </a:prstGeom>
          <a:ln>
            <a:tailEnd type="arrow" w="lg" len="lg"/>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 xmlns:a16="http://schemas.microsoft.com/office/drawing/2014/main" id="{E9F1AAA3-75C0-45B1-9BDB-4EAB67FEA186}"/>
              </a:ext>
            </a:extLst>
          </p:cNvPr>
          <p:cNvCxnSpPr>
            <a:cxnSpLocks/>
            <a:stCxn id="72" idx="2"/>
            <a:endCxn id="38" idx="0"/>
          </p:cNvCxnSpPr>
          <p:nvPr/>
        </p:nvCxnSpPr>
        <p:spPr>
          <a:xfrm>
            <a:off x="6561689" y="4455408"/>
            <a:ext cx="115557" cy="1363727"/>
          </a:xfrm>
          <a:prstGeom prst="straightConnector1">
            <a:avLst/>
          </a:prstGeom>
          <a:ln>
            <a:tailEnd type="arrow" w="lg" len="lg"/>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 xmlns:a16="http://schemas.microsoft.com/office/drawing/2014/main" id="{99EC45FA-1B1E-4520-B2B2-3935DA096651}"/>
              </a:ext>
            </a:extLst>
          </p:cNvPr>
          <p:cNvCxnSpPr>
            <a:cxnSpLocks/>
            <a:endCxn id="39" idx="0"/>
          </p:cNvCxnSpPr>
          <p:nvPr/>
        </p:nvCxnSpPr>
        <p:spPr>
          <a:xfrm>
            <a:off x="6520501" y="4421275"/>
            <a:ext cx="1531744" cy="879123"/>
          </a:xfrm>
          <a:prstGeom prst="straightConnector1">
            <a:avLst/>
          </a:prstGeom>
          <a:ln>
            <a:tailEnd type="arrow" w="lg" len="lg"/>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 xmlns:a16="http://schemas.microsoft.com/office/drawing/2014/main" id="{3F657167-48D2-48A0-B3D4-AC13B9B7D9B9}"/>
              </a:ext>
            </a:extLst>
          </p:cNvPr>
          <p:cNvSpPr txBox="1"/>
          <p:nvPr/>
        </p:nvSpPr>
        <p:spPr>
          <a:xfrm flipH="1">
            <a:off x="4377979" y="241792"/>
            <a:ext cx="4172743" cy="707886"/>
          </a:xfrm>
          <a:prstGeom prst="rect">
            <a:avLst/>
          </a:prstGeom>
          <a:noFill/>
        </p:spPr>
        <p:txBody>
          <a:bodyPr wrap="square" rtlCol="0">
            <a:spAutoFit/>
          </a:bodyPr>
          <a:lstStyle/>
          <a:p>
            <a:pPr algn="just"/>
            <a:r>
              <a:rPr lang="en-IN" sz="4000" b="1" u="sng" dirty="0"/>
              <a:t>Use Case Diagram</a:t>
            </a:r>
          </a:p>
        </p:txBody>
      </p:sp>
    </p:spTree>
    <p:extLst>
      <p:ext uri="{BB962C8B-B14F-4D97-AF65-F5344CB8AC3E}">
        <p14:creationId xmlns:p14="http://schemas.microsoft.com/office/powerpoint/2010/main" val="31824222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8F31AA5C-0557-48D5-9B9B-067223D44F9D}"/>
              </a:ext>
            </a:extLst>
          </p:cNvPr>
          <p:cNvSpPr txBox="1"/>
          <p:nvPr/>
        </p:nvSpPr>
        <p:spPr>
          <a:xfrm>
            <a:off x="134225" y="-109057"/>
            <a:ext cx="11887200" cy="646331"/>
          </a:xfrm>
          <a:prstGeom prst="rect">
            <a:avLst/>
          </a:prstGeom>
          <a:noFill/>
        </p:spPr>
        <p:txBody>
          <a:bodyPr wrap="square" rtlCol="0">
            <a:spAutoFit/>
          </a:bodyPr>
          <a:lstStyle/>
          <a:p>
            <a:pPr algn="ctr"/>
            <a:r>
              <a:rPr lang="en-IN" sz="3600" b="1" u="sng" dirty="0"/>
              <a:t>ARTIFICIAL NEURAL NETWORK</a:t>
            </a:r>
          </a:p>
        </p:txBody>
      </p:sp>
      <p:sp>
        <p:nvSpPr>
          <p:cNvPr id="4" name="TextBox 3">
            <a:extLst>
              <a:ext uri="{FF2B5EF4-FFF2-40B4-BE49-F238E27FC236}">
                <a16:creationId xmlns="" xmlns:a16="http://schemas.microsoft.com/office/drawing/2014/main" id="{E825B01A-9066-4D42-8E96-59710DC42A14}"/>
              </a:ext>
            </a:extLst>
          </p:cNvPr>
          <p:cNvSpPr txBox="1"/>
          <p:nvPr/>
        </p:nvSpPr>
        <p:spPr>
          <a:xfrm>
            <a:off x="97873" y="480894"/>
            <a:ext cx="11923552" cy="6278642"/>
          </a:xfrm>
          <a:prstGeom prst="rect">
            <a:avLst/>
          </a:prstGeom>
          <a:noFill/>
        </p:spPr>
        <p:txBody>
          <a:bodyPr wrap="square" rtlCol="0">
            <a:spAutoFit/>
          </a:bodyPr>
          <a:lstStyle/>
          <a:p>
            <a:r>
              <a:rPr lang="en-IN" dirty="0"/>
              <a:t>BACKPROPAGATION(</a:t>
            </a:r>
            <a:r>
              <a:rPr lang="en-IN" dirty="0" err="1"/>
              <a:t>training_examples</a:t>
            </a:r>
            <a:r>
              <a:rPr lang="en-IN" dirty="0"/>
              <a:t>,</a:t>
            </a:r>
            <a:r>
              <a:rPr lang="hy-AM" i="1" dirty="0"/>
              <a:t>ղ</a:t>
            </a:r>
            <a:r>
              <a:rPr lang="en-IN" i="1" dirty="0"/>
              <a:t>,</a:t>
            </a:r>
            <a:r>
              <a:rPr lang="en-IN" i="1" dirty="0" err="1"/>
              <a:t>n</a:t>
            </a:r>
            <a:r>
              <a:rPr lang="en-IN" sz="1100" i="1" dirty="0" err="1"/>
              <a:t>in</a:t>
            </a:r>
            <a:r>
              <a:rPr lang="en-IN" i="1" dirty="0" err="1"/>
              <a:t>,n</a:t>
            </a:r>
            <a:r>
              <a:rPr lang="en-IN" sz="1050" i="1" dirty="0" err="1"/>
              <a:t>hidden</a:t>
            </a:r>
            <a:r>
              <a:rPr lang="en-IN" i="1" dirty="0" err="1"/>
              <a:t>,n</a:t>
            </a:r>
            <a:r>
              <a:rPr lang="en-IN" sz="1050" i="1" dirty="0" err="1"/>
              <a:t>out</a:t>
            </a:r>
            <a:r>
              <a:rPr lang="en-IN" i="1" dirty="0"/>
              <a:t>)</a:t>
            </a:r>
            <a:endParaRPr lang="en-IN" dirty="0"/>
          </a:p>
          <a:p>
            <a:r>
              <a:rPr lang="en-US" i="1" dirty="0"/>
              <a:t>Each training example is a pair of the form </a:t>
            </a:r>
            <a:r>
              <a:rPr lang="en-US" b="1" i="1" dirty="0"/>
              <a:t>(x’, t’</a:t>
            </a:r>
            <a:r>
              <a:rPr lang="en-US" dirty="0"/>
              <a:t>), </a:t>
            </a:r>
            <a:r>
              <a:rPr lang="en-US" i="1" dirty="0"/>
              <a:t>where </a:t>
            </a:r>
            <a:r>
              <a:rPr lang="en-US" dirty="0"/>
              <a:t>x' </a:t>
            </a:r>
            <a:r>
              <a:rPr lang="en-US" i="1" dirty="0"/>
              <a:t>is the vector of network input</a:t>
            </a:r>
          </a:p>
          <a:p>
            <a:r>
              <a:rPr lang="en-US" i="1" dirty="0"/>
              <a:t>values, and is the vector of target network output values.</a:t>
            </a:r>
          </a:p>
          <a:p>
            <a:r>
              <a:rPr lang="en-US" b="1" i="1" dirty="0"/>
              <a:t>ղ </a:t>
            </a:r>
            <a:r>
              <a:rPr lang="en-US" i="1" dirty="0"/>
              <a:t>is the learning rate (e.g., </a:t>
            </a:r>
            <a:r>
              <a:rPr lang="en-US" b="1" i="1" dirty="0"/>
              <a:t>.O5). </a:t>
            </a:r>
            <a:r>
              <a:rPr lang="en-US" b="1" i="1" dirty="0" err="1"/>
              <a:t>ղ</a:t>
            </a:r>
            <a:r>
              <a:rPr lang="en-US" sz="1200" i="1" dirty="0" err="1"/>
              <a:t>in</a:t>
            </a:r>
            <a:r>
              <a:rPr lang="en-US" i="1" dirty="0"/>
              <a:t> is the number of network inputs, </a:t>
            </a:r>
            <a:r>
              <a:rPr lang="en-US" b="1" i="1" dirty="0" err="1"/>
              <a:t>ղ</a:t>
            </a:r>
            <a:r>
              <a:rPr lang="en-US" sz="1200" i="1" dirty="0" err="1"/>
              <a:t>hidden</a:t>
            </a:r>
            <a:r>
              <a:rPr lang="en-US" sz="1200" i="1" dirty="0"/>
              <a:t> </a:t>
            </a:r>
            <a:r>
              <a:rPr lang="en-US" i="1" dirty="0"/>
              <a:t>the number of</a:t>
            </a:r>
          </a:p>
          <a:p>
            <a:r>
              <a:rPr lang="en-US" i="1" dirty="0"/>
              <a:t>units in the hidden layer, and </a:t>
            </a:r>
            <a:r>
              <a:rPr lang="hy-AM" b="1" i="1" dirty="0">
                <a:latin typeface="Calibri(body)"/>
                <a:cs typeface="Calibri" panose="020F0502020204030204" pitchFamily="34" charset="0"/>
              </a:rPr>
              <a:t>ղ</a:t>
            </a:r>
            <a:r>
              <a:rPr lang="en-US" sz="1200" i="1" dirty="0"/>
              <a:t>out</a:t>
            </a:r>
            <a:r>
              <a:rPr lang="en-US" i="1" dirty="0"/>
              <a:t> the number of output units.</a:t>
            </a:r>
          </a:p>
          <a:p>
            <a:r>
              <a:rPr lang="en-US" i="1" dirty="0"/>
              <a:t>The input from unit </a:t>
            </a:r>
            <a:r>
              <a:rPr lang="en-US" i="1" dirty="0" err="1"/>
              <a:t>i</a:t>
            </a:r>
            <a:r>
              <a:rPr lang="en-US" i="1" dirty="0"/>
              <a:t> into unit j is denoted </a:t>
            </a:r>
            <a:r>
              <a:rPr lang="en-US" i="1" dirty="0" err="1"/>
              <a:t>xji</a:t>
            </a:r>
            <a:r>
              <a:rPr lang="en-US" i="1" dirty="0"/>
              <a:t>, and the weight from unit </a:t>
            </a:r>
            <a:r>
              <a:rPr lang="en-US" b="1" i="1" dirty="0"/>
              <a:t>i </a:t>
            </a:r>
            <a:r>
              <a:rPr lang="en-US" i="1" dirty="0"/>
              <a:t>to unit j is denoted</a:t>
            </a:r>
          </a:p>
          <a:p>
            <a:r>
              <a:rPr lang="en-IN" i="1" dirty="0" err="1"/>
              <a:t>wji</a:t>
            </a:r>
            <a:r>
              <a:rPr lang="en-IN" i="1" dirty="0"/>
              <a:t>.</a:t>
            </a:r>
          </a:p>
          <a:p>
            <a:pPr marL="285750" indent="-285750">
              <a:buFont typeface="Wingdings" panose="05000000000000000000" pitchFamily="2" charset="2"/>
              <a:buChar char="Ø"/>
            </a:pPr>
            <a:r>
              <a:rPr lang="en-US" b="1" dirty="0"/>
              <a:t> </a:t>
            </a:r>
            <a:r>
              <a:rPr lang="en-US" dirty="0"/>
              <a:t>Create a feed-forward network with </a:t>
            </a:r>
            <a:r>
              <a:rPr lang="en-US" b="1" i="1" dirty="0" err="1"/>
              <a:t>ղ</a:t>
            </a:r>
            <a:r>
              <a:rPr lang="en-US" sz="1200" i="1" dirty="0" err="1"/>
              <a:t>in</a:t>
            </a:r>
            <a:r>
              <a:rPr lang="en-US" i="1" dirty="0"/>
              <a:t> </a:t>
            </a:r>
            <a:r>
              <a:rPr lang="en-US" dirty="0"/>
              <a:t>inputs</a:t>
            </a:r>
            <a:r>
              <a:rPr lang="en-US" i="1" dirty="0"/>
              <a:t>, </a:t>
            </a:r>
            <a:r>
              <a:rPr lang="en-US" b="1" i="1" dirty="0" err="1"/>
              <a:t>ղ</a:t>
            </a:r>
            <a:r>
              <a:rPr lang="en-US" sz="1200" i="1" dirty="0" err="1"/>
              <a:t>hidden</a:t>
            </a:r>
            <a:r>
              <a:rPr lang="en-US" i="1" dirty="0"/>
              <a:t> </a:t>
            </a:r>
            <a:r>
              <a:rPr lang="en-US" dirty="0"/>
              <a:t>hidden units, and </a:t>
            </a:r>
            <a:r>
              <a:rPr lang="hy-AM" b="1" i="1" dirty="0">
                <a:latin typeface="Calibri(body)"/>
                <a:cs typeface="Calibri" panose="020F0502020204030204" pitchFamily="34" charset="0"/>
              </a:rPr>
              <a:t>ղ</a:t>
            </a:r>
            <a:r>
              <a:rPr lang="en-US" sz="1200" i="1" dirty="0"/>
              <a:t>out</a:t>
            </a:r>
            <a:r>
              <a:rPr lang="en-US" i="1" dirty="0"/>
              <a:t> </a:t>
            </a:r>
            <a:r>
              <a:rPr lang="en-US" dirty="0"/>
              <a:t>output units.</a:t>
            </a:r>
          </a:p>
          <a:p>
            <a:pPr marL="285750" indent="-285750">
              <a:buFont typeface="Wingdings" panose="05000000000000000000" pitchFamily="2" charset="2"/>
              <a:buChar char="Ø"/>
            </a:pPr>
            <a:r>
              <a:rPr lang="en-US" b="1" dirty="0"/>
              <a:t> </a:t>
            </a:r>
            <a:r>
              <a:rPr lang="en-US" dirty="0"/>
              <a:t>Initialize all network weights to small random numbers (e.g., between </a:t>
            </a:r>
            <a:r>
              <a:rPr lang="en-US" b="1" dirty="0"/>
              <a:t>-.05 </a:t>
            </a:r>
            <a:r>
              <a:rPr lang="en-US" dirty="0"/>
              <a:t>and </a:t>
            </a:r>
            <a:r>
              <a:rPr lang="en-US" b="1" dirty="0"/>
              <a:t>.05).</a:t>
            </a:r>
          </a:p>
          <a:p>
            <a:pPr marL="285750" indent="-285750">
              <a:buFont typeface="Wingdings" panose="05000000000000000000" pitchFamily="2" charset="2"/>
              <a:buChar char="Ø"/>
            </a:pPr>
            <a:r>
              <a:rPr lang="en-US" dirty="0"/>
              <a:t>Until the termination condition is met, Do</a:t>
            </a:r>
          </a:p>
          <a:p>
            <a:pPr marL="742950" lvl="1" indent="-285750">
              <a:buFont typeface="Arial" panose="020B0604020202020204" pitchFamily="34" charset="0"/>
              <a:buChar char="•"/>
            </a:pPr>
            <a:r>
              <a:rPr lang="en-US" b="1" dirty="0"/>
              <a:t> </a:t>
            </a:r>
            <a:r>
              <a:rPr lang="en-US" dirty="0"/>
              <a:t>For each </a:t>
            </a:r>
            <a:r>
              <a:rPr lang="en-US" b="1" i="1" dirty="0"/>
              <a:t>(x’, t’ </a:t>
            </a:r>
            <a:r>
              <a:rPr lang="en-US" dirty="0"/>
              <a:t>) in </a:t>
            </a:r>
            <a:r>
              <a:rPr lang="en-US" i="1" dirty="0" err="1"/>
              <a:t>training_examples</a:t>
            </a:r>
            <a:r>
              <a:rPr lang="en-US" i="1" dirty="0"/>
              <a:t>, </a:t>
            </a:r>
            <a:r>
              <a:rPr lang="en-US" b="1" dirty="0"/>
              <a:t>Do</a:t>
            </a:r>
          </a:p>
          <a:p>
            <a:r>
              <a:rPr lang="en-US" i="1" dirty="0"/>
              <a:t>               Propagate the input forward through the network:</a:t>
            </a:r>
          </a:p>
          <a:p>
            <a:r>
              <a:rPr lang="en-US" dirty="0"/>
              <a:t>	1. Input the instance x' to the network and compute the output </a:t>
            </a:r>
            <a:r>
              <a:rPr lang="en-US" i="1" dirty="0"/>
              <a:t>o</a:t>
            </a:r>
            <a:r>
              <a:rPr lang="en-US" sz="1400" i="1" dirty="0"/>
              <a:t>µ </a:t>
            </a:r>
            <a:r>
              <a:rPr lang="en-US" dirty="0"/>
              <a:t>of every unit </a:t>
            </a:r>
            <a:r>
              <a:rPr lang="en-US" b="1" i="1" dirty="0"/>
              <a:t>u </a:t>
            </a:r>
            <a:r>
              <a:rPr lang="en-US" dirty="0"/>
              <a:t>in </a:t>
            </a:r>
            <a:r>
              <a:rPr lang="en-IN" dirty="0"/>
              <a:t>the network.</a:t>
            </a:r>
          </a:p>
          <a:p>
            <a:r>
              <a:rPr lang="en-US" i="1" dirty="0"/>
              <a:t>               Propagate the errors backward through the network:</a:t>
            </a:r>
          </a:p>
          <a:p>
            <a:r>
              <a:rPr lang="en-US" dirty="0"/>
              <a:t>	2. For each network output unit k, calculate its error term </a:t>
            </a:r>
            <a:r>
              <a:rPr lang="el-GR" i="1" dirty="0"/>
              <a:t>δ</a:t>
            </a:r>
            <a:r>
              <a:rPr lang="en-US" sz="1400" i="1" dirty="0"/>
              <a:t>k</a:t>
            </a:r>
          </a:p>
          <a:p>
            <a:r>
              <a:rPr lang="en-IN" i="1" dirty="0"/>
              <a:t>                       	 </a:t>
            </a:r>
            <a:r>
              <a:rPr lang="el-GR" i="1" dirty="0"/>
              <a:t>δ</a:t>
            </a:r>
            <a:r>
              <a:rPr lang="en-IN" sz="1200" i="1" dirty="0"/>
              <a:t>k</a:t>
            </a:r>
            <a:r>
              <a:rPr lang="pl-PL" sz="1600" i="1" dirty="0"/>
              <a:t> </a:t>
            </a:r>
            <a:r>
              <a:rPr lang="pl-PL" b="1" i="1" dirty="0"/>
              <a:t>← </a:t>
            </a:r>
            <a:r>
              <a:rPr lang="pl-PL" sz="2000" i="1" dirty="0"/>
              <a:t>o</a:t>
            </a:r>
            <a:r>
              <a:rPr lang="pl-PL" sz="1200" i="1" dirty="0"/>
              <a:t>k</a:t>
            </a:r>
            <a:r>
              <a:rPr lang="pl-PL" i="1" dirty="0"/>
              <a:t>(l </a:t>
            </a:r>
            <a:r>
              <a:rPr lang="pl-PL" dirty="0"/>
              <a:t>- </a:t>
            </a:r>
            <a:r>
              <a:rPr lang="pl-PL" i="1" dirty="0"/>
              <a:t>o</a:t>
            </a:r>
            <a:r>
              <a:rPr lang="pl-PL" sz="1200" i="1" dirty="0"/>
              <a:t>k</a:t>
            </a:r>
            <a:r>
              <a:rPr lang="pl-PL" i="1" dirty="0"/>
              <a:t>)(t</a:t>
            </a:r>
            <a:r>
              <a:rPr lang="pl-PL" sz="1200" i="1" dirty="0"/>
              <a:t>k</a:t>
            </a:r>
            <a:r>
              <a:rPr lang="pl-PL" i="1" dirty="0"/>
              <a:t> </a:t>
            </a:r>
            <a:r>
              <a:rPr lang="pl-PL" dirty="0"/>
              <a:t>- </a:t>
            </a:r>
            <a:r>
              <a:rPr lang="en-IN" i="1" dirty="0"/>
              <a:t>o</a:t>
            </a:r>
            <a:r>
              <a:rPr lang="pl-PL" sz="1200" i="1" dirty="0"/>
              <a:t>k</a:t>
            </a:r>
            <a:r>
              <a:rPr lang="pl-PL" i="1" dirty="0"/>
              <a:t>)</a:t>
            </a:r>
          </a:p>
          <a:p>
            <a:r>
              <a:rPr lang="en-US" dirty="0"/>
              <a:t>	3. For each hidden unit </a:t>
            </a:r>
            <a:r>
              <a:rPr lang="en-US" i="1" dirty="0"/>
              <a:t>h, </a:t>
            </a:r>
            <a:r>
              <a:rPr lang="en-US" dirty="0"/>
              <a:t>calculate its error term </a:t>
            </a:r>
            <a:r>
              <a:rPr lang="en-US" i="1" dirty="0" err="1"/>
              <a:t>δ</a:t>
            </a:r>
            <a:r>
              <a:rPr lang="en-US" sz="1400" i="1" dirty="0" err="1"/>
              <a:t>h</a:t>
            </a:r>
            <a:endParaRPr lang="en-US" sz="1400" i="1" dirty="0"/>
          </a:p>
          <a:p>
            <a:endParaRPr lang="en-US" sz="1400" i="1" dirty="0"/>
          </a:p>
          <a:p>
            <a:endParaRPr lang="en-US" sz="1400" i="1" dirty="0"/>
          </a:p>
          <a:p>
            <a:r>
              <a:rPr lang="en-US" dirty="0"/>
              <a:t>	4. Update each network weight </a:t>
            </a:r>
            <a:r>
              <a:rPr lang="en-US" i="1" dirty="0" err="1"/>
              <a:t>w</a:t>
            </a:r>
            <a:r>
              <a:rPr lang="en-US" sz="1600" i="1" dirty="0" err="1"/>
              <a:t>ji</a:t>
            </a:r>
            <a:endParaRPr lang="en-US" sz="1200" i="1" dirty="0"/>
          </a:p>
          <a:p>
            <a:r>
              <a:rPr lang="en-US" sz="1400" i="1" dirty="0"/>
              <a:t>                                                  </a:t>
            </a:r>
            <a:r>
              <a:rPr lang="en-US" sz="1400" i="1" dirty="0" err="1"/>
              <a:t>wji</a:t>
            </a:r>
            <a:r>
              <a:rPr lang="en-US" sz="1400" i="1" dirty="0"/>
              <a:t> ← </a:t>
            </a:r>
            <a:r>
              <a:rPr lang="en-US" sz="1400" i="1" dirty="0" err="1"/>
              <a:t>wji</a:t>
            </a:r>
            <a:r>
              <a:rPr lang="en-US" sz="1400" i="1" dirty="0"/>
              <a:t> + ∆</a:t>
            </a:r>
            <a:r>
              <a:rPr lang="en-US" sz="1400" i="1" dirty="0" err="1"/>
              <a:t>wji</a:t>
            </a:r>
            <a:endParaRPr lang="en-US" sz="1400" i="1" dirty="0"/>
          </a:p>
          <a:p>
            <a:r>
              <a:rPr lang="en-US" sz="1400" i="1" dirty="0"/>
              <a:t>    	     </a:t>
            </a:r>
            <a:r>
              <a:rPr lang="en-US" dirty="0"/>
              <a:t>where</a:t>
            </a:r>
          </a:p>
          <a:p>
            <a:r>
              <a:rPr lang="en-US" sz="1400" i="1" dirty="0"/>
              <a:t>		     ∆</a:t>
            </a:r>
            <a:r>
              <a:rPr lang="en-US" sz="1400" i="1" dirty="0" err="1"/>
              <a:t>wji</a:t>
            </a:r>
            <a:r>
              <a:rPr lang="en-US" sz="1400" i="1" dirty="0"/>
              <a:t> =</a:t>
            </a:r>
            <a:r>
              <a:rPr lang="hy-AM" sz="1400" i="1" dirty="0">
                <a:latin typeface="Calibri" panose="020F0502020204030204" pitchFamily="34" charset="0"/>
                <a:cs typeface="Calibri" panose="020F0502020204030204" pitchFamily="34" charset="0"/>
              </a:rPr>
              <a:t>ղ</a:t>
            </a:r>
            <a:r>
              <a:rPr lang="el-GR" sz="1400" i="1" dirty="0">
                <a:latin typeface="Calibri" panose="020F0502020204030204" pitchFamily="34" charset="0"/>
                <a:cs typeface="Calibri" panose="020F0502020204030204" pitchFamily="34" charset="0"/>
              </a:rPr>
              <a:t>δ</a:t>
            </a:r>
            <a:r>
              <a:rPr lang="en-US" sz="1200" i="1" dirty="0">
                <a:latin typeface="Calibri" panose="020F0502020204030204" pitchFamily="34" charset="0"/>
                <a:cs typeface="Calibri" panose="020F0502020204030204" pitchFamily="34" charset="0"/>
              </a:rPr>
              <a:t>j</a:t>
            </a:r>
            <a:r>
              <a:rPr lang="en-US" sz="1200" i="1" dirty="0"/>
              <a:t> </a:t>
            </a:r>
            <a:r>
              <a:rPr lang="en-US" sz="1600" i="1" dirty="0" err="1"/>
              <a:t>x</a:t>
            </a:r>
            <a:r>
              <a:rPr lang="en-US" sz="1400" i="1" dirty="0" err="1"/>
              <a:t>ji</a:t>
            </a:r>
            <a:endParaRPr lang="en-US" sz="1400" i="1" dirty="0"/>
          </a:p>
        </p:txBody>
      </p:sp>
      <p:pic>
        <p:nvPicPr>
          <p:cNvPr id="5" name="Picture 4">
            <a:extLst>
              <a:ext uri="{FF2B5EF4-FFF2-40B4-BE49-F238E27FC236}">
                <a16:creationId xmlns="" xmlns:a16="http://schemas.microsoft.com/office/drawing/2014/main" id="{1B77984C-735E-40E5-822E-15DCBB9C4001}"/>
              </a:ext>
            </a:extLst>
          </p:cNvPr>
          <p:cNvPicPr>
            <a:picLocks noChangeAspect="1"/>
          </p:cNvPicPr>
          <p:nvPr/>
        </p:nvPicPr>
        <p:blipFill>
          <a:blip r:embed="rId2"/>
          <a:stretch>
            <a:fillRect/>
          </a:stretch>
        </p:blipFill>
        <p:spPr>
          <a:xfrm>
            <a:off x="1813188" y="5302713"/>
            <a:ext cx="2512470" cy="338504"/>
          </a:xfrm>
          <a:prstGeom prst="rect">
            <a:avLst/>
          </a:prstGeom>
        </p:spPr>
      </p:pic>
    </p:spTree>
    <p:extLst>
      <p:ext uri="{BB962C8B-B14F-4D97-AF65-F5344CB8AC3E}">
        <p14:creationId xmlns:p14="http://schemas.microsoft.com/office/powerpoint/2010/main" val="38844247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B8C0B3E9-F0EF-4253-A496-497651766C43}"/>
              </a:ext>
            </a:extLst>
          </p:cNvPr>
          <p:cNvSpPr txBox="1"/>
          <p:nvPr/>
        </p:nvSpPr>
        <p:spPr>
          <a:xfrm>
            <a:off x="134224" y="-11975"/>
            <a:ext cx="11870422" cy="584775"/>
          </a:xfrm>
          <a:prstGeom prst="rect">
            <a:avLst/>
          </a:prstGeom>
          <a:noFill/>
        </p:spPr>
        <p:txBody>
          <a:bodyPr wrap="square" rtlCol="0">
            <a:spAutoFit/>
          </a:bodyPr>
          <a:lstStyle/>
          <a:p>
            <a:pPr algn="ctr"/>
            <a:r>
              <a:rPr lang="en-US" altLang="en-US" sz="3200" b="1" dirty="0"/>
              <a:t>GAUSSIAN NAIVE BAYES</a:t>
            </a:r>
            <a:endParaRPr lang="en-IN" sz="3200" b="1" dirty="0"/>
          </a:p>
        </p:txBody>
      </p:sp>
      <p:sp>
        <p:nvSpPr>
          <p:cNvPr id="3" name="TextBox 2">
            <a:extLst>
              <a:ext uri="{FF2B5EF4-FFF2-40B4-BE49-F238E27FC236}">
                <a16:creationId xmlns="" xmlns:a16="http://schemas.microsoft.com/office/drawing/2014/main" id="{C3E8ED67-2796-4D1D-8D08-525DC4A7743E}"/>
              </a:ext>
            </a:extLst>
          </p:cNvPr>
          <p:cNvSpPr txBox="1"/>
          <p:nvPr/>
        </p:nvSpPr>
        <p:spPr>
          <a:xfrm>
            <a:off x="134224" y="661123"/>
            <a:ext cx="11870422" cy="6106287"/>
          </a:xfrm>
          <a:prstGeom prst="rect">
            <a:avLst/>
          </a:prstGeom>
          <a:noFill/>
        </p:spPr>
        <p:txBody>
          <a:bodyPr wrap="square" rtlCol="0">
            <a:spAutoFit/>
          </a:bodyPr>
          <a:lstStyle/>
          <a:p>
            <a:pPr>
              <a:lnSpc>
                <a:spcPct val="120000"/>
              </a:lnSpc>
              <a:spcBef>
                <a:spcPct val="20000"/>
              </a:spcBef>
              <a:defRPr/>
            </a:pPr>
            <a:r>
              <a:rPr lang="en-US" altLang="en-US" sz="2800" dirty="0">
                <a:latin typeface="Tahoma" pitchFamily="34" charset="0"/>
              </a:rPr>
              <a:t>Algorithm: Continuous-valued Features</a:t>
            </a:r>
            <a:endParaRPr lang="en-US" altLang="en-US" sz="2400" dirty="0">
              <a:latin typeface="Tahoma" pitchFamily="34" charset="0"/>
            </a:endParaRPr>
          </a:p>
          <a:p>
            <a:pPr lvl="1">
              <a:lnSpc>
                <a:spcPct val="120000"/>
              </a:lnSpc>
              <a:spcBef>
                <a:spcPct val="20000"/>
              </a:spcBef>
              <a:buFontTx/>
              <a:buChar char="–"/>
              <a:defRPr/>
            </a:pPr>
            <a:r>
              <a:rPr lang="en-US" altLang="en-US" sz="2400" dirty="0">
                <a:latin typeface="Tahoma" pitchFamily="34" charset="0"/>
              </a:rPr>
              <a:t>Conditional probability is often modelled with the normal distribution</a:t>
            </a:r>
          </a:p>
          <a:p>
            <a:pPr lvl="1">
              <a:lnSpc>
                <a:spcPct val="120000"/>
              </a:lnSpc>
              <a:spcBef>
                <a:spcPct val="20000"/>
              </a:spcBef>
              <a:buFontTx/>
              <a:buChar char="–"/>
              <a:defRPr/>
            </a:pPr>
            <a:endParaRPr lang="en-US" altLang="en-US" sz="2400" dirty="0">
              <a:latin typeface="Tahoma" pitchFamily="34" charset="0"/>
            </a:endParaRPr>
          </a:p>
          <a:p>
            <a:pPr lvl="1">
              <a:lnSpc>
                <a:spcPct val="120000"/>
              </a:lnSpc>
              <a:spcBef>
                <a:spcPct val="20000"/>
              </a:spcBef>
              <a:buFontTx/>
              <a:buChar char="–"/>
              <a:defRPr/>
            </a:pPr>
            <a:endParaRPr lang="en-US" altLang="en-US" sz="2400" dirty="0">
              <a:latin typeface="Tahoma" pitchFamily="34" charset="0"/>
            </a:endParaRPr>
          </a:p>
          <a:p>
            <a:endParaRPr lang="en-IN" dirty="0"/>
          </a:p>
          <a:p>
            <a:endParaRPr lang="en-IN" dirty="0"/>
          </a:p>
          <a:p>
            <a:endParaRPr lang="en-IN" dirty="0"/>
          </a:p>
          <a:p>
            <a:pPr lvl="1">
              <a:lnSpc>
                <a:spcPct val="70000"/>
              </a:lnSpc>
              <a:spcBef>
                <a:spcPct val="20000"/>
              </a:spcBef>
              <a:buFontTx/>
              <a:buChar char="–"/>
              <a:defRPr/>
            </a:pPr>
            <a:r>
              <a:rPr lang="en-US" altLang="en-US" sz="2400" dirty="0">
                <a:solidFill>
                  <a:schemeClr val="accent2"/>
                </a:solidFill>
                <a:latin typeface="Tahoma" pitchFamily="34" charset="0"/>
              </a:rPr>
              <a:t>Learning Phase</a:t>
            </a:r>
            <a:r>
              <a:rPr lang="en-US" altLang="en-US" sz="2400" dirty="0">
                <a:latin typeface="Tahoma" pitchFamily="34" charset="0"/>
              </a:rPr>
              <a:t>: </a:t>
            </a:r>
            <a:endParaRPr lang="en-GB" altLang="en-US" sz="2400" i="1" dirty="0">
              <a:latin typeface="Palatino Linotype" pitchFamily="18" charset="0"/>
              <a:cs typeface="Tahoma" pitchFamily="34" charset="0"/>
            </a:endParaRPr>
          </a:p>
          <a:p>
            <a:pPr lvl="1">
              <a:spcBef>
                <a:spcPct val="20000"/>
              </a:spcBef>
              <a:defRPr/>
            </a:pPr>
            <a:r>
              <a:rPr lang="en-US" altLang="en-US" sz="2400" dirty="0">
                <a:latin typeface="Tahoma" pitchFamily="34" charset="0"/>
              </a:rPr>
              <a:t>     Output:         normal distributions and </a:t>
            </a:r>
          </a:p>
          <a:p>
            <a:pPr lvl="1">
              <a:lnSpc>
                <a:spcPct val="110000"/>
              </a:lnSpc>
              <a:spcBef>
                <a:spcPct val="20000"/>
              </a:spcBef>
              <a:buFontTx/>
              <a:buChar char="–"/>
              <a:defRPr/>
            </a:pPr>
            <a:r>
              <a:rPr lang="en-US" altLang="en-US" sz="2400" dirty="0">
                <a:solidFill>
                  <a:schemeClr val="accent2"/>
                </a:solidFill>
                <a:latin typeface="Tahoma" pitchFamily="34" charset="0"/>
              </a:rPr>
              <a:t>Test Phase</a:t>
            </a:r>
            <a:r>
              <a:rPr lang="en-US" altLang="en-US" sz="2400" dirty="0">
                <a:latin typeface="Tahoma" pitchFamily="34" charset="0"/>
              </a:rPr>
              <a:t>: Given an unknown instance </a:t>
            </a:r>
          </a:p>
          <a:p>
            <a:pPr marL="1249363" lvl="2" indent="-265113">
              <a:spcBef>
                <a:spcPct val="20000"/>
              </a:spcBef>
              <a:buFontTx/>
              <a:buChar char="•"/>
              <a:defRPr/>
            </a:pPr>
            <a:r>
              <a:rPr lang="en-US" altLang="en-US" sz="2000" dirty="0">
                <a:latin typeface="Tahoma" pitchFamily="34" charset="0"/>
              </a:rPr>
              <a:t>calculate conditional probabilities with all the normal distributions achieved in the learning phase</a:t>
            </a:r>
          </a:p>
          <a:p>
            <a:pPr marL="1249363" lvl="2" indent="-265113">
              <a:spcBef>
                <a:spcPct val="20000"/>
              </a:spcBef>
              <a:buFontTx/>
              <a:buChar char="•"/>
              <a:defRPr/>
            </a:pPr>
            <a:r>
              <a:rPr lang="en-US" altLang="en-US" sz="2000" dirty="0">
                <a:latin typeface="Tahoma" pitchFamily="34" charset="0"/>
              </a:rPr>
              <a:t>Apply the MAP rule </a:t>
            </a:r>
          </a:p>
          <a:p>
            <a:pPr marL="984250" lvl="2">
              <a:spcBef>
                <a:spcPct val="20000"/>
              </a:spcBef>
              <a:defRPr/>
            </a:pPr>
            <a:r>
              <a:rPr lang="en-US" altLang="en-US" sz="2000" dirty="0">
                <a:latin typeface="Tahoma" pitchFamily="34" charset="0"/>
              </a:rPr>
              <a:t>	 Assign a label C*</a:t>
            </a:r>
            <a:r>
              <a:rPr lang="en-US" altLang="en-US" sz="2400" dirty="0">
                <a:latin typeface="Tahoma" pitchFamily="34" charset="0"/>
              </a:rPr>
              <a:t> to X’ if</a:t>
            </a:r>
            <a:endParaRPr lang="en-US" altLang="en-US" sz="2000" dirty="0">
              <a:latin typeface="Tahoma" pitchFamily="34" charset="0"/>
            </a:endParaRPr>
          </a:p>
          <a:p>
            <a:pPr marL="984250" lvl="2">
              <a:spcBef>
                <a:spcPct val="20000"/>
              </a:spcBef>
              <a:defRPr/>
            </a:pPr>
            <a:endParaRPr lang="en-US" altLang="en-US" sz="2000" dirty="0">
              <a:latin typeface="Tahoma" pitchFamily="34" charset="0"/>
            </a:endParaRPr>
          </a:p>
        </p:txBody>
      </p:sp>
      <p:graphicFrame>
        <p:nvGraphicFramePr>
          <p:cNvPr id="4" name="Object 9">
            <a:extLst>
              <a:ext uri="{FF2B5EF4-FFF2-40B4-BE49-F238E27FC236}">
                <a16:creationId xmlns="" xmlns:a16="http://schemas.microsoft.com/office/drawing/2014/main" id="{C6DB3334-20A0-4A89-B415-CB27A3201859}"/>
              </a:ext>
            </a:extLst>
          </p:cNvPr>
          <p:cNvGraphicFramePr>
            <a:graphicFrameLocks noChangeAspect="1"/>
          </p:cNvGraphicFramePr>
          <p:nvPr>
            <p:extLst/>
          </p:nvPr>
        </p:nvGraphicFramePr>
        <p:xfrm>
          <a:off x="1089796" y="1655509"/>
          <a:ext cx="9445509" cy="1828800"/>
        </p:xfrm>
        <a:graphic>
          <a:graphicData uri="http://schemas.openxmlformats.org/presentationml/2006/ole">
            <mc:AlternateContent xmlns:mc="http://schemas.openxmlformats.org/markup-compatibility/2006">
              <mc:Choice xmlns:v="urn:schemas-microsoft-com:vml" Requires="v">
                <p:oleObj spid="_x0000_s1164" name="Equation" r:id="rId3" imgW="4432300" imgH="1016000" progId="Equation.3">
                  <p:embed/>
                </p:oleObj>
              </mc:Choice>
              <mc:Fallback>
                <p:oleObj name="Equation" r:id="rId3" imgW="4432300" imgH="1016000" progId="Equation.3">
                  <p:embed/>
                  <p:pic>
                    <p:nvPicPr>
                      <p:cNvPr id="4" name="Object 9">
                        <a:extLst>
                          <a:ext uri="{FF2B5EF4-FFF2-40B4-BE49-F238E27FC236}">
                            <a16:creationId xmlns="" xmlns:a16="http://schemas.microsoft.com/office/drawing/2014/main" id="{C6DB3334-20A0-4A89-B415-CB27A32018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9796" y="1655509"/>
                        <a:ext cx="9445509" cy="1828800"/>
                      </a:xfrm>
                      <a:prstGeom prst="rect">
                        <a:avLst/>
                      </a:prstGeom>
                      <a:solidFill>
                        <a:srgbClr val="CCECFF"/>
                      </a:solidFill>
                      <a:ln>
                        <a:noFill/>
                      </a:ln>
                    </p:spPr>
                  </p:pic>
                </p:oleObj>
              </mc:Fallback>
            </mc:AlternateContent>
          </a:graphicData>
        </a:graphic>
      </p:graphicFrame>
      <p:graphicFrame>
        <p:nvGraphicFramePr>
          <p:cNvPr id="5" name="Object 10">
            <a:extLst>
              <a:ext uri="{FF2B5EF4-FFF2-40B4-BE49-F238E27FC236}">
                <a16:creationId xmlns="" xmlns:a16="http://schemas.microsoft.com/office/drawing/2014/main" id="{16849C1B-4CAB-4A2E-AEBE-D278C53D9E4F}"/>
              </a:ext>
            </a:extLst>
          </p:cNvPr>
          <p:cNvGraphicFramePr>
            <a:graphicFrameLocks noChangeAspect="1"/>
          </p:cNvGraphicFramePr>
          <p:nvPr>
            <p:extLst/>
          </p:nvPr>
        </p:nvGraphicFramePr>
        <p:xfrm>
          <a:off x="3132850" y="3472643"/>
          <a:ext cx="5359400" cy="555625"/>
        </p:xfrm>
        <a:graphic>
          <a:graphicData uri="http://schemas.openxmlformats.org/presentationml/2006/ole">
            <mc:AlternateContent xmlns:mc="http://schemas.openxmlformats.org/markup-compatibility/2006">
              <mc:Choice xmlns:v="urn:schemas-microsoft-com:vml" Requires="v">
                <p:oleObj spid="_x0000_s1165" name="Equation" r:id="rId5" imgW="2043813" imgH="215806" progId="Equation.3">
                  <p:embed/>
                </p:oleObj>
              </mc:Choice>
              <mc:Fallback>
                <p:oleObj name="Equation" r:id="rId5" imgW="2043813" imgH="215806" progId="Equation.3">
                  <p:embed/>
                  <p:pic>
                    <p:nvPicPr>
                      <p:cNvPr id="5" name="Object 10">
                        <a:extLst>
                          <a:ext uri="{FF2B5EF4-FFF2-40B4-BE49-F238E27FC236}">
                            <a16:creationId xmlns="" xmlns:a16="http://schemas.microsoft.com/office/drawing/2014/main" id="{16849C1B-4CAB-4A2E-AEBE-D278C53D9E4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2850" y="3472643"/>
                        <a:ext cx="5359400" cy="55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11">
            <a:extLst>
              <a:ext uri="{FF2B5EF4-FFF2-40B4-BE49-F238E27FC236}">
                <a16:creationId xmlns="" xmlns:a16="http://schemas.microsoft.com/office/drawing/2014/main" id="{D462CB7B-93EB-4E35-91AF-EC53DF60B335}"/>
              </a:ext>
            </a:extLst>
          </p:cNvPr>
          <p:cNvGraphicFramePr>
            <a:graphicFrameLocks noChangeAspect="1"/>
          </p:cNvGraphicFramePr>
          <p:nvPr>
            <p:extLst/>
          </p:nvPr>
        </p:nvGraphicFramePr>
        <p:xfrm>
          <a:off x="2197916" y="4028268"/>
          <a:ext cx="738726" cy="330407"/>
        </p:xfrm>
        <a:graphic>
          <a:graphicData uri="http://schemas.openxmlformats.org/presentationml/2006/ole">
            <mc:AlternateContent xmlns:mc="http://schemas.openxmlformats.org/markup-compatibility/2006">
              <mc:Choice xmlns:v="urn:schemas-microsoft-com:vml" Requires="v">
                <p:oleObj spid="_x0000_s1166" name="Equation" r:id="rId7" imgW="368140" imgH="165028" progId="Equation.3">
                  <p:embed/>
                </p:oleObj>
              </mc:Choice>
              <mc:Fallback>
                <p:oleObj name="Equation" r:id="rId7" imgW="368140" imgH="165028" progId="Equation.3">
                  <p:embed/>
                  <p:pic>
                    <p:nvPicPr>
                      <p:cNvPr id="6" name="Object 11">
                        <a:extLst>
                          <a:ext uri="{FF2B5EF4-FFF2-40B4-BE49-F238E27FC236}">
                            <a16:creationId xmlns="" xmlns:a16="http://schemas.microsoft.com/office/drawing/2014/main" id="{D462CB7B-93EB-4E35-91AF-EC53DF60B33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97916" y="4028268"/>
                        <a:ext cx="738726" cy="330407"/>
                      </a:xfrm>
                      <a:prstGeom prst="rect">
                        <a:avLst/>
                      </a:prstGeom>
                      <a:noFill/>
                      <a:ln>
                        <a:noFill/>
                      </a:ln>
                    </p:spPr>
                  </p:pic>
                </p:oleObj>
              </mc:Fallback>
            </mc:AlternateContent>
          </a:graphicData>
        </a:graphic>
      </p:graphicFrame>
      <p:graphicFrame>
        <p:nvGraphicFramePr>
          <p:cNvPr id="7" name="Object 13">
            <a:extLst>
              <a:ext uri="{FF2B5EF4-FFF2-40B4-BE49-F238E27FC236}">
                <a16:creationId xmlns="" xmlns:a16="http://schemas.microsoft.com/office/drawing/2014/main" id="{020B905E-8542-49C0-A4EC-C052CB24E451}"/>
              </a:ext>
            </a:extLst>
          </p:cNvPr>
          <p:cNvGraphicFramePr>
            <a:graphicFrameLocks noChangeAspect="1"/>
          </p:cNvGraphicFramePr>
          <p:nvPr>
            <p:extLst/>
          </p:nvPr>
        </p:nvGraphicFramePr>
        <p:xfrm>
          <a:off x="6378916" y="3996569"/>
          <a:ext cx="2579688" cy="393803"/>
        </p:xfrm>
        <a:graphic>
          <a:graphicData uri="http://schemas.openxmlformats.org/presentationml/2006/ole">
            <mc:AlternateContent xmlns:mc="http://schemas.openxmlformats.org/markup-compatibility/2006">
              <mc:Choice xmlns:v="urn:schemas-microsoft-com:vml" Requires="v">
                <p:oleObj spid="_x0000_s1167" name="Equation" r:id="rId9" imgW="1002865" imgH="177723" progId="Equation.3">
                  <p:embed/>
                </p:oleObj>
              </mc:Choice>
              <mc:Fallback>
                <p:oleObj name="Equation" r:id="rId9" imgW="1002865" imgH="177723" progId="Equation.3">
                  <p:embed/>
                  <p:pic>
                    <p:nvPicPr>
                      <p:cNvPr id="7" name="Object 13">
                        <a:extLst>
                          <a:ext uri="{FF2B5EF4-FFF2-40B4-BE49-F238E27FC236}">
                            <a16:creationId xmlns="" xmlns:a16="http://schemas.microsoft.com/office/drawing/2014/main" id="{020B905E-8542-49C0-A4EC-C052CB24E45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78916" y="3996569"/>
                        <a:ext cx="2579688" cy="393803"/>
                      </a:xfrm>
                      <a:prstGeom prst="rect">
                        <a:avLst/>
                      </a:prstGeom>
                      <a:noFill/>
                      <a:ln>
                        <a:noFill/>
                      </a:ln>
                      <a:effectLst/>
                    </p:spPr>
                  </p:pic>
                </p:oleObj>
              </mc:Fallback>
            </mc:AlternateContent>
          </a:graphicData>
        </a:graphic>
      </p:graphicFrame>
      <p:graphicFrame>
        <p:nvGraphicFramePr>
          <p:cNvPr id="8" name="Object 15">
            <a:extLst>
              <a:ext uri="{FF2B5EF4-FFF2-40B4-BE49-F238E27FC236}">
                <a16:creationId xmlns="" xmlns:a16="http://schemas.microsoft.com/office/drawing/2014/main" id="{C2508CE3-5FA3-45D1-99E1-71671CC442F6}"/>
              </a:ext>
            </a:extLst>
          </p:cNvPr>
          <p:cNvGraphicFramePr>
            <a:graphicFrameLocks noChangeAspect="1"/>
          </p:cNvGraphicFramePr>
          <p:nvPr>
            <p:extLst/>
          </p:nvPr>
        </p:nvGraphicFramePr>
        <p:xfrm>
          <a:off x="6378916" y="4478695"/>
          <a:ext cx="1938338" cy="441325"/>
        </p:xfrm>
        <a:graphic>
          <a:graphicData uri="http://schemas.openxmlformats.org/presentationml/2006/ole">
            <mc:AlternateContent xmlns:mc="http://schemas.openxmlformats.org/markup-compatibility/2006">
              <mc:Choice xmlns:v="urn:schemas-microsoft-com:vml" Requires="v">
                <p:oleObj spid="_x0000_s1168" name="Equation" r:id="rId11" imgW="736280" imgH="177723" progId="Equation.3">
                  <p:embed/>
                </p:oleObj>
              </mc:Choice>
              <mc:Fallback>
                <p:oleObj name="Equation" r:id="rId11" imgW="736280" imgH="177723" progId="Equation.3">
                  <p:embed/>
                  <p:pic>
                    <p:nvPicPr>
                      <p:cNvPr id="8" name="Object 15">
                        <a:extLst>
                          <a:ext uri="{FF2B5EF4-FFF2-40B4-BE49-F238E27FC236}">
                            <a16:creationId xmlns="" xmlns:a16="http://schemas.microsoft.com/office/drawing/2014/main" id="{C2508CE3-5FA3-45D1-99E1-71671CC442F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78916" y="4478695"/>
                        <a:ext cx="1938338" cy="441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8">
            <a:extLst>
              <a:ext uri="{FF2B5EF4-FFF2-40B4-BE49-F238E27FC236}">
                <a16:creationId xmlns="" xmlns:a16="http://schemas.microsoft.com/office/drawing/2014/main" id="{7C89E36F-C820-43F5-B942-63C12C0405BC}"/>
              </a:ext>
            </a:extLst>
          </p:cNvPr>
          <p:cNvGraphicFramePr>
            <a:graphicFrameLocks noChangeAspect="1"/>
          </p:cNvGraphicFramePr>
          <p:nvPr>
            <p:extLst/>
          </p:nvPr>
        </p:nvGraphicFramePr>
        <p:xfrm>
          <a:off x="1585315" y="6285393"/>
          <a:ext cx="8597900" cy="463550"/>
        </p:xfrm>
        <a:graphic>
          <a:graphicData uri="http://schemas.openxmlformats.org/presentationml/2006/ole">
            <mc:AlternateContent xmlns:mc="http://schemas.openxmlformats.org/markup-compatibility/2006">
              <mc:Choice xmlns:v="urn:schemas-microsoft-com:vml" Requires="v">
                <p:oleObj spid="_x0000_s1169" name="Equation" r:id="rId13" imgW="4724400" imgH="254000" progId="Equation.3">
                  <p:embed/>
                </p:oleObj>
              </mc:Choice>
              <mc:Fallback>
                <p:oleObj name="Equation" r:id="rId13" imgW="4724400" imgH="254000" progId="Equation.3">
                  <p:embed/>
                  <p:pic>
                    <p:nvPicPr>
                      <p:cNvPr id="9" name="Object 8">
                        <a:extLst>
                          <a:ext uri="{FF2B5EF4-FFF2-40B4-BE49-F238E27FC236}">
                            <a16:creationId xmlns="" xmlns:a16="http://schemas.microsoft.com/office/drawing/2014/main" id="{7C89E36F-C820-43F5-B942-63C12C0405BC}"/>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5315" y="6285393"/>
                        <a:ext cx="8597900" cy="46355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4505185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5659" y="72956"/>
            <a:ext cx="3674083" cy="461665"/>
          </a:xfrm>
          <a:prstGeom prst="rect">
            <a:avLst/>
          </a:prstGeom>
          <a:noFill/>
        </p:spPr>
        <p:txBody>
          <a:bodyPr wrap="none" rtlCol="0">
            <a:spAutoFit/>
          </a:bodyPr>
          <a:lstStyle/>
          <a:p>
            <a:r>
              <a:rPr lang="en-US" sz="2400" dirty="0" smtClean="0"/>
              <a:t>Testing and Implementation</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598" y="1542197"/>
            <a:ext cx="9048022" cy="3357349"/>
          </a:xfrm>
          <a:prstGeom prst="rect">
            <a:avLst/>
          </a:prstGeom>
        </p:spPr>
      </p:pic>
      <p:sp>
        <p:nvSpPr>
          <p:cNvPr id="5" name="TextBox 4"/>
          <p:cNvSpPr txBox="1"/>
          <p:nvPr/>
        </p:nvSpPr>
        <p:spPr>
          <a:xfrm>
            <a:off x="450820" y="955343"/>
            <a:ext cx="2285754" cy="369332"/>
          </a:xfrm>
          <a:prstGeom prst="rect">
            <a:avLst/>
          </a:prstGeom>
          <a:noFill/>
        </p:spPr>
        <p:txBody>
          <a:bodyPr wrap="none" rtlCol="0">
            <a:spAutoFit/>
          </a:bodyPr>
          <a:lstStyle/>
          <a:p>
            <a:r>
              <a:rPr lang="en-US" dirty="0" smtClean="0"/>
              <a:t>ANN Model Summary:</a:t>
            </a:r>
            <a:endParaRPr lang="en-US" dirty="0"/>
          </a:p>
        </p:txBody>
      </p:sp>
    </p:spTree>
    <p:extLst>
      <p:ext uri="{BB962C8B-B14F-4D97-AF65-F5344CB8AC3E}">
        <p14:creationId xmlns:p14="http://schemas.microsoft.com/office/powerpoint/2010/main" val="30981082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0002" y="477672"/>
            <a:ext cx="2647666" cy="369332"/>
          </a:xfrm>
          <a:prstGeom prst="rect">
            <a:avLst/>
          </a:prstGeom>
          <a:noFill/>
        </p:spPr>
        <p:txBody>
          <a:bodyPr wrap="square" rtlCol="0">
            <a:spAutoFit/>
          </a:bodyPr>
          <a:lstStyle/>
          <a:p>
            <a:r>
              <a:rPr lang="en-US" dirty="0" smtClean="0"/>
              <a:t>CNN Model Summary:</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002" y="1228300"/>
            <a:ext cx="8816010" cy="4312692"/>
          </a:xfrm>
          <a:prstGeom prst="rect">
            <a:avLst/>
          </a:prstGeom>
        </p:spPr>
      </p:pic>
    </p:spTree>
    <p:extLst>
      <p:ext uri="{BB962C8B-B14F-4D97-AF65-F5344CB8AC3E}">
        <p14:creationId xmlns:p14="http://schemas.microsoft.com/office/powerpoint/2010/main" val="23912804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3898" y="354842"/>
            <a:ext cx="2295372" cy="369332"/>
          </a:xfrm>
          <a:prstGeom prst="rect">
            <a:avLst/>
          </a:prstGeom>
          <a:noFill/>
        </p:spPr>
        <p:txBody>
          <a:bodyPr wrap="none" rtlCol="0">
            <a:spAutoFit/>
          </a:bodyPr>
          <a:lstStyle/>
          <a:p>
            <a:r>
              <a:rPr lang="en-US" dirty="0" smtClean="0"/>
              <a:t>DNN Model Summary:</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785" y="1271285"/>
            <a:ext cx="8611737" cy="4747377"/>
          </a:xfrm>
          <a:prstGeom prst="rect">
            <a:avLst/>
          </a:prstGeom>
        </p:spPr>
      </p:pic>
    </p:spTree>
    <p:extLst>
      <p:ext uri="{BB962C8B-B14F-4D97-AF65-F5344CB8AC3E}">
        <p14:creationId xmlns:p14="http://schemas.microsoft.com/office/powerpoint/2010/main" val="13055246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0251" y="573206"/>
            <a:ext cx="2365904" cy="369332"/>
          </a:xfrm>
          <a:prstGeom prst="rect">
            <a:avLst/>
          </a:prstGeom>
          <a:noFill/>
        </p:spPr>
        <p:txBody>
          <a:bodyPr wrap="none" rtlCol="0">
            <a:spAutoFit/>
          </a:bodyPr>
          <a:lstStyle/>
          <a:p>
            <a:r>
              <a:rPr lang="en-US" dirty="0" smtClean="0"/>
              <a:t>LSTM Model Summary:</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786" y="1419956"/>
            <a:ext cx="9536774" cy="4421286"/>
          </a:xfrm>
          <a:prstGeom prst="rect">
            <a:avLst/>
          </a:prstGeom>
        </p:spPr>
      </p:pic>
    </p:spTree>
    <p:extLst>
      <p:ext uri="{BB962C8B-B14F-4D97-AF65-F5344CB8AC3E}">
        <p14:creationId xmlns:p14="http://schemas.microsoft.com/office/powerpoint/2010/main" val="11610674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3081" y="545910"/>
            <a:ext cx="2272930" cy="369332"/>
          </a:xfrm>
          <a:prstGeom prst="rect">
            <a:avLst/>
          </a:prstGeom>
          <a:noFill/>
        </p:spPr>
        <p:txBody>
          <a:bodyPr wrap="none" rtlCol="0">
            <a:spAutoFit/>
          </a:bodyPr>
          <a:lstStyle/>
          <a:p>
            <a:r>
              <a:rPr lang="en-US" dirty="0" smtClean="0"/>
              <a:t>GRU Model Summary:</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927" y="1348238"/>
            <a:ext cx="9332700" cy="4615834"/>
          </a:xfrm>
          <a:prstGeom prst="rect">
            <a:avLst/>
          </a:prstGeom>
        </p:spPr>
      </p:pic>
    </p:spTree>
    <p:extLst>
      <p:ext uri="{BB962C8B-B14F-4D97-AF65-F5344CB8AC3E}">
        <p14:creationId xmlns:p14="http://schemas.microsoft.com/office/powerpoint/2010/main" val="2037162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CEE7AB6D-4F2E-4382-B8F0-5DB472CA402F}"/>
              </a:ext>
            </a:extLst>
          </p:cNvPr>
          <p:cNvSpPr txBox="1"/>
          <p:nvPr/>
        </p:nvSpPr>
        <p:spPr>
          <a:xfrm>
            <a:off x="896645" y="452761"/>
            <a:ext cx="2878865" cy="584775"/>
          </a:xfrm>
          <a:prstGeom prst="rect">
            <a:avLst/>
          </a:prstGeom>
          <a:noFill/>
        </p:spPr>
        <p:txBody>
          <a:bodyPr wrap="none" rtlCol="0">
            <a:spAutoFit/>
          </a:bodyPr>
          <a:lstStyle/>
          <a:p>
            <a:r>
              <a:rPr lang="en-IN" sz="3200" b="1" u="sng" dirty="0">
                <a:solidFill>
                  <a:schemeClr val="bg1"/>
                </a:solidFill>
              </a:rPr>
              <a:t>INTRODUCTION</a:t>
            </a:r>
          </a:p>
        </p:txBody>
      </p:sp>
      <p:sp>
        <p:nvSpPr>
          <p:cNvPr id="4" name="TextBox 3">
            <a:extLst>
              <a:ext uri="{FF2B5EF4-FFF2-40B4-BE49-F238E27FC236}">
                <a16:creationId xmlns="" xmlns:a16="http://schemas.microsoft.com/office/drawing/2014/main" id="{589C5C40-63B0-43FE-9659-E6F0C01ED0FE}"/>
              </a:ext>
            </a:extLst>
          </p:cNvPr>
          <p:cNvSpPr txBox="1"/>
          <p:nvPr/>
        </p:nvSpPr>
        <p:spPr>
          <a:xfrm>
            <a:off x="1137821" y="1393795"/>
            <a:ext cx="9916358" cy="5016758"/>
          </a:xfrm>
          <a:prstGeom prst="rect">
            <a:avLst/>
          </a:prstGeom>
          <a:noFill/>
        </p:spPr>
        <p:txBody>
          <a:bodyPr wrap="square" rtlCol="0">
            <a:spAutoFit/>
          </a:bodyPr>
          <a:lstStyle/>
          <a:p>
            <a:pPr algn="just"/>
            <a:r>
              <a:rPr lang="en-US" sz="2000" dirty="0">
                <a:solidFill>
                  <a:schemeClr val="bg1"/>
                </a:solidFill>
              </a:rPr>
              <a:t>Dangerous hackers are inventing new techniques in a daily basis to bypass security layers and avoid detection. Thus it is time to figure out new techniques to defend against cyber threats. Intrusion detection systems are a set of devices or pieces of software that play a huge role in modern organizations to defend against intrusions and malicious activities.</a:t>
            </a:r>
          </a:p>
          <a:p>
            <a:pPr algn="just"/>
            <a:endParaRPr lang="en-US" sz="2000" u="sng" dirty="0">
              <a:solidFill>
                <a:schemeClr val="bg1"/>
              </a:solidFill>
            </a:endParaRPr>
          </a:p>
          <a:p>
            <a:pPr algn="just"/>
            <a:r>
              <a:rPr lang="en-US" sz="2000" u="sng" dirty="0">
                <a:solidFill>
                  <a:schemeClr val="bg1"/>
                </a:solidFill>
              </a:rPr>
              <a:t>There are  two major intrusion detection system categories:</a:t>
            </a:r>
          </a:p>
          <a:p>
            <a:pPr marL="342900" indent="-342900" algn="just">
              <a:buFont typeface="Arial" panose="020B0604020202020204" pitchFamily="34" charset="0"/>
              <a:buChar char="•"/>
            </a:pPr>
            <a:r>
              <a:rPr lang="en-US" sz="2000" dirty="0">
                <a:solidFill>
                  <a:schemeClr val="bg1"/>
                </a:solidFill>
              </a:rPr>
              <a:t>Host Based Intrusion Detection Systems (HIDS): they run on the enterprise hosts to detect malicious code in host devices </a:t>
            </a:r>
          </a:p>
          <a:p>
            <a:pPr marL="342900" indent="-342900" algn="just">
              <a:buFont typeface="Arial" panose="020B0604020202020204" pitchFamily="34" charset="0"/>
              <a:buChar char="•"/>
            </a:pPr>
            <a:r>
              <a:rPr lang="en-US" sz="2000" dirty="0">
                <a:solidFill>
                  <a:schemeClr val="bg1"/>
                </a:solidFill>
              </a:rPr>
              <a:t>Network Based Intrusion Detection Systems (NIDS): their role is to detect network anomalies by monitoring the inbound and outbound traffic.</a:t>
            </a:r>
          </a:p>
          <a:p>
            <a:pPr algn="just"/>
            <a:endParaRPr lang="en-US" sz="2000" dirty="0">
              <a:solidFill>
                <a:schemeClr val="bg1"/>
              </a:solidFill>
            </a:endParaRPr>
          </a:p>
          <a:p>
            <a:pPr algn="just"/>
            <a:r>
              <a:rPr lang="en-US" sz="2000" u="sng" dirty="0">
                <a:solidFill>
                  <a:schemeClr val="bg1"/>
                </a:solidFill>
              </a:rPr>
              <a:t>The detection can be done using two intrusion detection techniques:</a:t>
            </a:r>
          </a:p>
          <a:p>
            <a:pPr marL="342900" indent="-342900" algn="just">
              <a:buFont typeface="Arial" panose="020B0604020202020204" pitchFamily="34" charset="0"/>
              <a:buChar char="•"/>
            </a:pPr>
            <a:r>
              <a:rPr lang="en-US" sz="2000" dirty="0">
                <a:solidFill>
                  <a:schemeClr val="bg1"/>
                </a:solidFill>
              </a:rPr>
              <a:t>Signature based detection technique: the traffic is compared against a database of signatures of known threats</a:t>
            </a:r>
          </a:p>
          <a:p>
            <a:pPr marL="342900" indent="-342900" algn="just">
              <a:buFont typeface="Arial" panose="020B0604020202020204" pitchFamily="34" charset="0"/>
              <a:buChar char="•"/>
            </a:pPr>
            <a:r>
              <a:rPr lang="en-US" sz="2000" dirty="0">
                <a:solidFill>
                  <a:schemeClr val="bg1"/>
                </a:solidFill>
              </a:rPr>
              <a:t>Anomaly-based intrusion technique: inspects the traffic based on the behavior of activities.</a:t>
            </a:r>
            <a:endParaRPr lang="en-IN" sz="2000" dirty="0">
              <a:solidFill>
                <a:schemeClr val="bg1"/>
              </a:solidFill>
            </a:endParaRPr>
          </a:p>
        </p:txBody>
      </p:sp>
    </p:spTree>
    <p:extLst>
      <p:ext uri="{BB962C8B-B14F-4D97-AF65-F5344CB8AC3E}">
        <p14:creationId xmlns:p14="http://schemas.microsoft.com/office/powerpoint/2010/main" val="26991517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9433" y="518615"/>
            <a:ext cx="2277739" cy="369332"/>
          </a:xfrm>
          <a:prstGeom prst="rect">
            <a:avLst/>
          </a:prstGeom>
          <a:noFill/>
        </p:spPr>
        <p:txBody>
          <a:bodyPr wrap="none" rtlCol="0">
            <a:spAutoFit/>
          </a:bodyPr>
          <a:lstStyle/>
          <a:p>
            <a:r>
              <a:rPr lang="en-US" dirty="0" smtClean="0"/>
              <a:t>RNN Model Summary:</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531" y="1244461"/>
            <a:ext cx="9248617" cy="4419360"/>
          </a:xfrm>
          <a:prstGeom prst="rect">
            <a:avLst/>
          </a:prstGeom>
        </p:spPr>
      </p:pic>
    </p:spTree>
    <p:extLst>
      <p:ext uri="{BB962C8B-B14F-4D97-AF65-F5344CB8AC3E}">
        <p14:creationId xmlns:p14="http://schemas.microsoft.com/office/powerpoint/2010/main" val="7012032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6478" y="95534"/>
            <a:ext cx="1298048" cy="523220"/>
          </a:xfrm>
          <a:prstGeom prst="rect">
            <a:avLst/>
          </a:prstGeom>
          <a:noFill/>
        </p:spPr>
        <p:txBody>
          <a:bodyPr wrap="none" rtlCol="0">
            <a:spAutoFit/>
          </a:bodyPr>
          <a:lstStyle/>
          <a:p>
            <a:r>
              <a:rPr lang="en-US" sz="2800" dirty="0" smtClean="0"/>
              <a:t>Testing:</a:t>
            </a:r>
            <a:endParaRPr lang="en-US" sz="2800" dirty="0"/>
          </a:p>
        </p:txBody>
      </p:sp>
      <p:sp>
        <p:nvSpPr>
          <p:cNvPr id="3" name="TextBox 2"/>
          <p:cNvSpPr txBox="1"/>
          <p:nvPr/>
        </p:nvSpPr>
        <p:spPr>
          <a:xfrm>
            <a:off x="286603" y="558715"/>
            <a:ext cx="2343655" cy="369332"/>
          </a:xfrm>
          <a:prstGeom prst="rect">
            <a:avLst/>
          </a:prstGeom>
          <a:noFill/>
        </p:spPr>
        <p:txBody>
          <a:bodyPr wrap="none" rtlCol="0">
            <a:spAutoFit/>
          </a:bodyPr>
          <a:lstStyle/>
          <a:p>
            <a:r>
              <a:rPr lang="en-US" dirty="0" smtClean="0"/>
              <a:t>ANN Confusion Matrix:</a:t>
            </a:r>
            <a:endParaRPr lang="en-US" dirty="0"/>
          </a:p>
        </p:txBody>
      </p:sp>
      <p:sp>
        <p:nvSpPr>
          <p:cNvPr id="6" name="TextBox 5"/>
          <p:cNvSpPr txBox="1"/>
          <p:nvPr/>
        </p:nvSpPr>
        <p:spPr>
          <a:xfrm>
            <a:off x="412419" y="876945"/>
            <a:ext cx="2044214" cy="369332"/>
          </a:xfrm>
          <a:prstGeom prst="rect">
            <a:avLst/>
          </a:prstGeom>
          <a:noFill/>
        </p:spPr>
        <p:txBody>
          <a:bodyPr wrap="none" rtlCol="0">
            <a:spAutoFit/>
          </a:bodyPr>
          <a:lstStyle/>
          <a:p>
            <a:r>
              <a:rPr lang="en-US" dirty="0" smtClean="0"/>
              <a:t>For testing data set:</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0258" y="357144"/>
            <a:ext cx="9464760" cy="6376165"/>
          </a:xfrm>
          <a:prstGeom prst="rect">
            <a:avLst/>
          </a:prstGeom>
        </p:spPr>
      </p:pic>
    </p:spTree>
    <p:extLst>
      <p:ext uri="{BB962C8B-B14F-4D97-AF65-F5344CB8AC3E}">
        <p14:creationId xmlns:p14="http://schemas.microsoft.com/office/powerpoint/2010/main" val="15946996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1673" y="332509"/>
            <a:ext cx="2334037" cy="369332"/>
          </a:xfrm>
          <a:prstGeom prst="rect">
            <a:avLst/>
          </a:prstGeom>
          <a:noFill/>
        </p:spPr>
        <p:txBody>
          <a:bodyPr wrap="none" rtlCol="0">
            <a:spAutoFit/>
          </a:bodyPr>
          <a:lstStyle/>
          <a:p>
            <a:r>
              <a:rPr lang="en-US" dirty="0" smtClean="0"/>
              <a:t>CNN Confusion Matrix:</a:t>
            </a:r>
            <a:endParaRPr lang="en-US" dirty="0"/>
          </a:p>
        </p:txBody>
      </p:sp>
      <p:sp>
        <p:nvSpPr>
          <p:cNvPr id="3" name="TextBox 2"/>
          <p:cNvSpPr txBox="1"/>
          <p:nvPr/>
        </p:nvSpPr>
        <p:spPr>
          <a:xfrm>
            <a:off x="318655" y="701841"/>
            <a:ext cx="1991314" cy="369332"/>
          </a:xfrm>
          <a:prstGeom prst="rect">
            <a:avLst/>
          </a:prstGeom>
          <a:noFill/>
        </p:spPr>
        <p:txBody>
          <a:bodyPr wrap="none" rtlCol="0">
            <a:spAutoFit/>
          </a:bodyPr>
          <a:lstStyle/>
          <a:p>
            <a:r>
              <a:rPr lang="en-US" dirty="0" smtClean="0"/>
              <a:t>For testing dataset: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5092" y="0"/>
            <a:ext cx="8470107" cy="6858000"/>
          </a:xfrm>
          <a:prstGeom prst="rect">
            <a:avLst/>
          </a:prstGeom>
        </p:spPr>
      </p:pic>
    </p:spTree>
    <p:extLst>
      <p:ext uri="{BB962C8B-B14F-4D97-AF65-F5344CB8AC3E}">
        <p14:creationId xmlns:p14="http://schemas.microsoft.com/office/powerpoint/2010/main" val="31184198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4691" y="346364"/>
            <a:ext cx="2423805" cy="646331"/>
          </a:xfrm>
          <a:prstGeom prst="rect">
            <a:avLst/>
          </a:prstGeom>
          <a:noFill/>
        </p:spPr>
        <p:txBody>
          <a:bodyPr wrap="none" rtlCol="0">
            <a:spAutoFit/>
          </a:bodyPr>
          <a:lstStyle/>
          <a:p>
            <a:r>
              <a:rPr lang="en-US" dirty="0" smtClean="0"/>
              <a:t>LSTM Confusion Matrix:</a:t>
            </a:r>
          </a:p>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5093" y="0"/>
            <a:ext cx="8802616" cy="6858000"/>
          </a:xfrm>
          <a:prstGeom prst="rect">
            <a:avLst/>
          </a:prstGeom>
        </p:spPr>
      </p:pic>
    </p:spTree>
    <p:extLst>
      <p:ext uri="{BB962C8B-B14F-4D97-AF65-F5344CB8AC3E}">
        <p14:creationId xmlns:p14="http://schemas.microsoft.com/office/powerpoint/2010/main" val="14706489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4691" y="263236"/>
            <a:ext cx="2353273" cy="646331"/>
          </a:xfrm>
          <a:prstGeom prst="rect">
            <a:avLst/>
          </a:prstGeom>
          <a:noFill/>
        </p:spPr>
        <p:txBody>
          <a:bodyPr wrap="none" rtlCol="0">
            <a:spAutoFit/>
          </a:bodyPr>
          <a:lstStyle/>
          <a:p>
            <a:r>
              <a:rPr lang="en-US" dirty="0" smtClean="0"/>
              <a:t>DNN Confusion Matrix:</a:t>
            </a:r>
          </a:p>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6945" y="0"/>
            <a:ext cx="8950037" cy="6858000"/>
          </a:xfrm>
          <a:prstGeom prst="rect">
            <a:avLst/>
          </a:prstGeom>
        </p:spPr>
      </p:pic>
    </p:spTree>
    <p:extLst>
      <p:ext uri="{BB962C8B-B14F-4D97-AF65-F5344CB8AC3E}">
        <p14:creationId xmlns:p14="http://schemas.microsoft.com/office/powerpoint/2010/main" val="7984256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4691" y="304800"/>
            <a:ext cx="2330831" cy="369332"/>
          </a:xfrm>
          <a:prstGeom prst="rect">
            <a:avLst/>
          </a:prstGeom>
          <a:noFill/>
        </p:spPr>
        <p:txBody>
          <a:bodyPr wrap="none" rtlCol="0">
            <a:spAutoFit/>
          </a:bodyPr>
          <a:lstStyle/>
          <a:p>
            <a:r>
              <a:rPr lang="en-US" dirty="0" smtClean="0"/>
              <a:t>GRU Confusion Matrix:</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5522" y="0"/>
            <a:ext cx="8802616" cy="6858000"/>
          </a:xfrm>
          <a:prstGeom prst="rect">
            <a:avLst/>
          </a:prstGeom>
        </p:spPr>
      </p:pic>
    </p:spTree>
    <p:extLst>
      <p:ext uri="{BB962C8B-B14F-4D97-AF65-F5344CB8AC3E}">
        <p14:creationId xmlns:p14="http://schemas.microsoft.com/office/powerpoint/2010/main" val="15589365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66255"/>
            <a:ext cx="2335639" cy="369332"/>
          </a:xfrm>
          <a:prstGeom prst="rect">
            <a:avLst/>
          </a:prstGeom>
          <a:noFill/>
        </p:spPr>
        <p:txBody>
          <a:bodyPr wrap="none" rtlCol="0">
            <a:spAutoFit/>
          </a:bodyPr>
          <a:lstStyle/>
          <a:p>
            <a:r>
              <a:rPr lang="en-US" dirty="0" smtClean="0"/>
              <a:t>RNN Confusion Matrix:</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8039" y="0"/>
            <a:ext cx="9177488" cy="6858000"/>
          </a:xfrm>
          <a:prstGeom prst="rect">
            <a:avLst/>
          </a:prstGeom>
        </p:spPr>
      </p:pic>
    </p:spTree>
    <p:extLst>
      <p:ext uri="{BB962C8B-B14F-4D97-AF65-F5344CB8AC3E}">
        <p14:creationId xmlns:p14="http://schemas.microsoft.com/office/powerpoint/2010/main" val="15391010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3237" y="563296"/>
            <a:ext cx="2642005" cy="369332"/>
          </a:xfrm>
          <a:prstGeom prst="rect">
            <a:avLst/>
          </a:prstGeom>
          <a:noFill/>
        </p:spPr>
        <p:txBody>
          <a:bodyPr wrap="none" rtlCol="0">
            <a:spAutoFit/>
          </a:bodyPr>
          <a:lstStyle/>
          <a:p>
            <a:r>
              <a:rPr lang="en-US" dirty="0" smtClean="0"/>
              <a:t>ANN Classification Report: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186" y="1385454"/>
            <a:ext cx="6319668" cy="3948545"/>
          </a:xfrm>
          <a:prstGeom prst="rect">
            <a:avLst/>
          </a:prstGeom>
        </p:spPr>
      </p:pic>
    </p:spTree>
    <p:extLst>
      <p:ext uri="{BB962C8B-B14F-4D97-AF65-F5344CB8AC3E}">
        <p14:creationId xmlns:p14="http://schemas.microsoft.com/office/powerpoint/2010/main" val="13590385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1673" y="272535"/>
            <a:ext cx="2650021" cy="369332"/>
          </a:xfrm>
          <a:prstGeom prst="rect">
            <a:avLst/>
          </a:prstGeom>
          <a:noFill/>
        </p:spPr>
        <p:txBody>
          <a:bodyPr wrap="none" rtlCol="0">
            <a:spAutoFit/>
          </a:bodyPr>
          <a:lstStyle/>
          <a:p>
            <a:r>
              <a:rPr lang="en-US" dirty="0" smtClean="0"/>
              <a:t>CNN Classification Report:</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638" y="923575"/>
            <a:ext cx="7632435" cy="5241698"/>
          </a:xfrm>
          <a:prstGeom prst="rect">
            <a:avLst/>
          </a:prstGeom>
        </p:spPr>
      </p:pic>
    </p:spTree>
    <p:extLst>
      <p:ext uri="{BB962C8B-B14F-4D97-AF65-F5344CB8AC3E}">
        <p14:creationId xmlns:p14="http://schemas.microsoft.com/office/powerpoint/2010/main" val="31714503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3236" y="498764"/>
            <a:ext cx="2651623" cy="369332"/>
          </a:xfrm>
          <a:prstGeom prst="rect">
            <a:avLst/>
          </a:prstGeom>
          <a:noFill/>
        </p:spPr>
        <p:txBody>
          <a:bodyPr wrap="none" rtlCol="0">
            <a:spAutoFit/>
          </a:bodyPr>
          <a:lstStyle/>
          <a:p>
            <a:r>
              <a:rPr lang="en-US" dirty="0" smtClean="0"/>
              <a:t>DNN Classification Report:</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27" y="1071233"/>
            <a:ext cx="6834518" cy="5038622"/>
          </a:xfrm>
          <a:prstGeom prst="rect">
            <a:avLst/>
          </a:prstGeom>
        </p:spPr>
      </p:pic>
    </p:spTree>
    <p:extLst>
      <p:ext uri="{BB962C8B-B14F-4D97-AF65-F5344CB8AC3E}">
        <p14:creationId xmlns:p14="http://schemas.microsoft.com/office/powerpoint/2010/main" val="3799522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D3284DDC-32AF-4547-BABC-F8B8C7434C9F}"/>
              </a:ext>
            </a:extLst>
          </p:cNvPr>
          <p:cNvSpPr txBox="1"/>
          <p:nvPr/>
        </p:nvSpPr>
        <p:spPr>
          <a:xfrm>
            <a:off x="133165" y="135881"/>
            <a:ext cx="2603726" cy="523220"/>
          </a:xfrm>
          <a:prstGeom prst="rect">
            <a:avLst/>
          </a:prstGeom>
          <a:noFill/>
        </p:spPr>
        <p:txBody>
          <a:bodyPr wrap="none" rtlCol="0">
            <a:spAutoFit/>
          </a:bodyPr>
          <a:lstStyle/>
          <a:p>
            <a:r>
              <a:rPr lang="en-IN" sz="2800" b="1" u="sng" dirty="0">
                <a:solidFill>
                  <a:schemeClr val="bg1"/>
                </a:solidFill>
              </a:rPr>
              <a:t>EXISTING WORK</a:t>
            </a:r>
          </a:p>
        </p:txBody>
      </p:sp>
      <p:sp>
        <p:nvSpPr>
          <p:cNvPr id="6" name="TextBox 5">
            <a:extLst>
              <a:ext uri="{FF2B5EF4-FFF2-40B4-BE49-F238E27FC236}">
                <a16:creationId xmlns="" xmlns:a16="http://schemas.microsoft.com/office/drawing/2014/main" id="{BD1B8E4D-0BC3-411D-8E36-26C60CEFAC7F}"/>
              </a:ext>
            </a:extLst>
          </p:cNvPr>
          <p:cNvSpPr txBox="1"/>
          <p:nvPr/>
        </p:nvSpPr>
        <p:spPr>
          <a:xfrm>
            <a:off x="71021" y="779176"/>
            <a:ext cx="11904955" cy="5693866"/>
          </a:xfrm>
          <a:prstGeom prst="rect">
            <a:avLst/>
          </a:prstGeom>
          <a:noFill/>
        </p:spPr>
        <p:txBody>
          <a:bodyPr wrap="square" rtlCol="0">
            <a:spAutoFit/>
          </a:bodyPr>
          <a:lstStyle/>
          <a:p>
            <a:pPr marL="285750" indent="-285750" algn="just">
              <a:buFont typeface="Arial" panose="020B0604020202020204" pitchFamily="34" charset="0"/>
              <a:buChar char="•"/>
            </a:pPr>
            <a:r>
              <a:rPr lang="en-IN" dirty="0">
                <a:solidFill>
                  <a:schemeClr val="bg1"/>
                </a:solidFill>
              </a:rPr>
              <a:t> </a:t>
            </a:r>
            <a:r>
              <a:rPr lang="en-IN" sz="2000" dirty="0">
                <a:solidFill>
                  <a:schemeClr val="bg1"/>
                </a:solidFill>
              </a:rPr>
              <a:t>Ding et al., Min Xiao et al. and Ai-Wu Liu et al. proposed a snort-based hybrid intrusion detection system using frequent episode rules and the 10% of the KDD99 Cup dataset. They create an anomaly detection module for snort that can detect the unknown attacks and a signature generation module that extracts the signature of attacks that are detected by ADS module, and maps the signatures into snort rules.</a:t>
            </a:r>
          </a:p>
          <a:p>
            <a:pPr marL="285750" indent="-285750" algn="just">
              <a:buFont typeface="Arial" panose="020B0604020202020204" pitchFamily="34" charset="0"/>
              <a:buChar char="•"/>
            </a:pPr>
            <a:r>
              <a:rPr lang="en-IN" sz="2000" dirty="0">
                <a:solidFill>
                  <a:schemeClr val="bg1"/>
                </a:solidFill>
              </a:rPr>
              <a:t>Divyatmika et al. and Manasa Sreekesh et al. proposed a two-tier network based intrusion detection. The tier one uses misuse detection using the MLP algorithm. The tier two uses anomaly detection using Reinforcement algorithm where network agents learn from the environment and take decisions accordingly. They used the NSL-KDD dataset. </a:t>
            </a:r>
          </a:p>
          <a:p>
            <a:pPr marL="285750" indent="-285750" algn="just">
              <a:buFont typeface="Arial" panose="020B0604020202020204" pitchFamily="34" charset="0"/>
              <a:buChar char="•"/>
            </a:pPr>
            <a:r>
              <a:rPr lang="en-IN" sz="2000" dirty="0">
                <a:solidFill>
                  <a:schemeClr val="bg1"/>
                </a:solidFill>
              </a:rPr>
              <a:t>Naser Fallahi et al. , Ashkan Sami et al. and Morteza Tajbakshet al. created and automated flow based rule generator for Network Intrusion Detection Systems. This IDS is based on data flow rather than per packet data like the other once. This approach is implemented using RIPPER and C5.0 algorithms to generate the rules and the ISCX 2012 dataset adding 8 more features.</a:t>
            </a:r>
          </a:p>
          <a:p>
            <a:pPr algn="just"/>
            <a:endParaRPr lang="en-IN" dirty="0">
              <a:solidFill>
                <a:schemeClr val="bg1"/>
              </a:solidFill>
            </a:endParaRPr>
          </a:p>
          <a:p>
            <a:pPr algn="just"/>
            <a:r>
              <a:rPr lang="en-IN" sz="2800" b="1" u="sng" dirty="0">
                <a:solidFill>
                  <a:schemeClr val="bg1"/>
                </a:solidFill>
              </a:rPr>
              <a:t>DRAWBACKS:</a:t>
            </a:r>
          </a:p>
          <a:p>
            <a:pPr marL="285750" indent="-285750" algn="just">
              <a:buFont typeface="Arial" panose="020B0604020202020204" pitchFamily="34" charset="0"/>
              <a:buChar char="•"/>
            </a:pPr>
            <a:r>
              <a:rPr lang="en-IN" sz="2000" dirty="0">
                <a:solidFill>
                  <a:schemeClr val="bg1"/>
                </a:solidFill>
              </a:rPr>
              <a:t>All of them are using an obsolete data set that doesn’t represent the behaviour of the modern attacks .</a:t>
            </a:r>
          </a:p>
          <a:p>
            <a:pPr marL="285750" indent="-285750" algn="just">
              <a:buFont typeface="Arial" panose="020B0604020202020204" pitchFamily="34" charset="0"/>
              <a:buChar char="•"/>
            </a:pPr>
            <a:r>
              <a:rPr lang="en-IN" sz="2000" dirty="0">
                <a:solidFill>
                  <a:schemeClr val="bg1"/>
                </a:solidFill>
              </a:rPr>
              <a:t>In Packet inspection system, it is hard ,or even impossible , to perform it at the speed of multiple Gigabits  per second.</a:t>
            </a:r>
          </a:p>
          <a:p>
            <a:pPr marL="285750" indent="-285750" algn="just">
              <a:buFont typeface="Arial" panose="020B0604020202020204" pitchFamily="34" charset="0"/>
              <a:buChar char="•"/>
            </a:pPr>
            <a:r>
              <a:rPr lang="en-IN" sz="2000" dirty="0">
                <a:solidFill>
                  <a:schemeClr val="bg1"/>
                </a:solidFill>
              </a:rPr>
              <a:t>Zero day attacks are not handled in these systems</a:t>
            </a:r>
          </a:p>
        </p:txBody>
      </p:sp>
    </p:spTree>
    <p:extLst>
      <p:ext uri="{BB962C8B-B14F-4D97-AF65-F5344CB8AC3E}">
        <p14:creationId xmlns:p14="http://schemas.microsoft.com/office/powerpoint/2010/main" val="8113196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1673" y="443345"/>
            <a:ext cx="2633991" cy="369332"/>
          </a:xfrm>
          <a:prstGeom prst="rect">
            <a:avLst/>
          </a:prstGeom>
          <a:noFill/>
        </p:spPr>
        <p:txBody>
          <a:bodyPr wrap="none" rtlCol="0">
            <a:spAutoFit/>
          </a:bodyPr>
          <a:lstStyle/>
          <a:p>
            <a:r>
              <a:rPr lang="en-US" dirty="0" smtClean="0"/>
              <a:t>RNN Classification Report:</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394" y="1042653"/>
            <a:ext cx="6607805" cy="5219602"/>
          </a:xfrm>
          <a:prstGeom prst="rect">
            <a:avLst/>
          </a:prstGeom>
        </p:spPr>
      </p:pic>
    </p:spTree>
    <p:extLst>
      <p:ext uri="{BB962C8B-B14F-4D97-AF65-F5344CB8AC3E}">
        <p14:creationId xmlns:p14="http://schemas.microsoft.com/office/powerpoint/2010/main" val="15871847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3236" y="374073"/>
            <a:ext cx="2722155" cy="369332"/>
          </a:xfrm>
          <a:prstGeom prst="rect">
            <a:avLst/>
          </a:prstGeom>
          <a:noFill/>
        </p:spPr>
        <p:txBody>
          <a:bodyPr wrap="none" rtlCol="0">
            <a:spAutoFit/>
          </a:bodyPr>
          <a:lstStyle/>
          <a:p>
            <a:r>
              <a:rPr lang="en-US" dirty="0" smtClean="0"/>
              <a:t>LSTM Classification Report:</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543" y="1082500"/>
            <a:ext cx="7487821" cy="5346010"/>
          </a:xfrm>
          <a:prstGeom prst="rect">
            <a:avLst/>
          </a:prstGeom>
        </p:spPr>
      </p:pic>
    </p:spTree>
    <p:extLst>
      <p:ext uri="{BB962C8B-B14F-4D97-AF65-F5344CB8AC3E}">
        <p14:creationId xmlns:p14="http://schemas.microsoft.com/office/powerpoint/2010/main" val="20161750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2509" y="415636"/>
            <a:ext cx="2629181" cy="369332"/>
          </a:xfrm>
          <a:prstGeom prst="rect">
            <a:avLst/>
          </a:prstGeom>
          <a:noFill/>
        </p:spPr>
        <p:txBody>
          <a:bodyPr wrap="none" rtlCol="0">
            <a:spAutoFit/>
          </a:bodyPr>
          <a:lstStyle/>
          <a:p>
            <a:r>
              <a:rPr lang="en-US" dirty="0" smtClean="0"/>
              <a:t>GRU Classification Report:</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509" y="1156969"/>
            <a:ext cx="8783782" cy="5105285"/>
          </a:xfrm>
          <a:prstGeom prst="rect">
            <a:avLst/>
          </a:prstGeom>
        </p:spPr>
      </p:pic>
    </p:spTree>
    <p:extLst>
      <p:ext uri="{BB962C8B-B14F-4D97-AF65-F5344CB8AC3E}">
        <p14:creationId xmlns:p14="http://schemas.microsoft.com/office/powerpoint/2010/main" val="36147964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8098" y="461665"/>
            <a:ext cx="731290" cy="369332"/>
          </a:xfrm>
          <a:prstGeom prst="rect">
            <a:avLst/>
          </a:prstGeom>
          <a:noFill/>
        </p:spPr>
        <p:txBody>
          <a:bodyPr wrap="none" rtlCol="0">
            <a:spAutoFit/>
          </a:bodyPr>
          <a:lstStyle/>
          <a:p>
            <a:r>
              <a:rPr lang="en-US" dirty="0" smtClean="0"/>
              <a:t>ANN :</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846" y="830997"/>
            <a:ext cx="4665680" cy="2424821"/>
          </a:xfrm>
          <a:prstGeom prst="rect">
            <a:avLst/>
          </a:prstGeom>
        </p:spPr>
      </p:pic>
      <p:sp>
        <p:nvSpPr>
          <p:cNvPr id="4" name="TextBox 3"/>
          <p:cNvSpPr txBox="1"/>
          <p:nvPr/>
        </p:nvSpPr>
        <p:spPr>
          <a:xfrm>
            <a:off x="4807526" y="0"/>
            <a:ext cx="1721112" cy="461665"/>
          </a:xfrm>
          <a:prstGeom prst="rect">
            <a:avLst/>
          </a:prstGeom>
          <a:noFill/>
        </p:spPr>
        <p:txBody>
          <a:bodyPr wrap="none" rtlCol="0">
            <a:spAutoFit/>
          </a:bodyPr>
          <a:lstStyle/>
          <a:p>
            <a:pPr algn="ctr"/>
            <a:r>
              <a:rPr lang="en-US" sz="2400" b="1" dirty="0" smtClean="0"/>
              <a:t>Scatter Plot</a:t>
            </a:r>
            <a:endParaRPr lang="en-US" dirty="0"/>
          </a:p>
        </p:txBody>
      </p:sp>
      <p:sp>
        <p:nvSpPr>
          <p:cNvPr id="5" name="TextBox 4"/>
          <p:cNvSpPr txBox="1"/>
          <p:nvPr/>
        </p:nvSpPr>
        <p:spPr>
          <a:xfrm>
            <a:off x="6528638" y="484541"/>
            <a:ext cx="668773" cy="369332"/>
          </a:xfrm>
          <a:prstGeom prst="rect">
            <a:avLst/>
          </a:prstGeom>
          <a:noFill/>
        </p:spPr>
        <p:txBody>
          <a:bodyPr wrap="none" rtlCol="0">
            <a:spAutoFit/>
          </a:bodyPr>
          <a:lstStyle/>
          <a:p>
            <a:r>
              <a:rPr lang="en-US" dirty="0" smtClean="0"/>
              <a:t>CNN:</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800" y="830997"/>
            <a:ext cx="4987636" cy="2424821"/>
          </a:xfrm>
          <a:prstGeom prst="rect">
            <a:avLst/>
          </a:prstGeom>
        </p:spPr>
      </p:pic>
      <p:sp>
        <p:nvSpPr>
          <p:cNvPr id="7" name="TextBox 6"/>
          <p:cNvSpPr txBox="1"/>
          <p:nvPr/>
        </p:nvSpPr>
        <p:spPr>
          <a:xfrm>
            <a:off x="443345" y="3505383"/>
            <a:ext cx="688009" cy="369332"/>
          </a:xfrm>
          <a:prstGeom prst="rect">
            <a:avLst/>
          </a:prstGeom>
          <a:noFill/>
        </p:spPr>
        <p:txBody>
          <a:bodyPr wrap="none" rtlCol="0">
            <a:spAutoFit/>
          </a:bodyPr>
          <a:lstStyle/>
          <a:p>
            <a:r>
              <a:rPr lang="en-US" dirty="0"/>
              <a:t>D</a:t>
            </a:r>
            <a:r>
              <a:rPr lang="en-US" dirty="0" smtClean="0"/>
              <a:t>NN:</a:t>
            </a:r>
            <a:endParaRPr lang="en-US"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098" y="3874715"/>
            <a:ext cx="4499428" cy="2678485"/>
          </a:xfrm>
          <a:prstGeom prst="rect">
            <a:avLst/>
          </a:prstGeom>
        </p:spPr>
      </p:pic>
      <p:sp>
        <p:nvSpPr>
          <p:cNvPr id="9" name="TextBox 8"/>
          <p:cNvSpPr txBox="1"/>
          <p:nvPr/>
        </p:nvSpPr>
        <p:spPr>
          <a:xfrm>
            <a:off x="6863024" y="3505383"/>
            <a:ext cx="670376" cy="369332"/>
          </a:xfrm>
          <a:prstGeom prst="rect">
            <a:avLst/>
          </a:prstGeom>
          <a:noFill/>
        </p:spPr>
        <p:txBody>
          <a:bodyPr wrap="none" rtlCol="0">
            <a:spAutoFit/>
          </a:bodyPr>
          <a:lstStyle/>
          <a:p>
            <a:r>
              <a:rPr lang="en-US" dirty="0" smtClean="0"/>
              <a:t>RNN:</a:t>
            </a:r>
            <a:endParaRPr lang="en-US" dirty="0"/>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28638" y="3874715"/>
            <a:ext cx="4859798" cy="2678485"/>
          </a:xfrm>
          <a:prstGeom prst="rect">
            <a:avLst/>
          </a:prstGeom>
        </p:spPr>
      </p:pic>
    </p:spTree>
    <p:extLst>
      <p:ext uri="{BB962C8B-B14F-4D97-AF65-F5344CB8AC3E}">
        <p14:creationId xmlns:p14="http://schemas.microsoft.com/office/powerpoint/2010/main" val="5870111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1634836"/>
            <a:ext cx="758541" cy="369332"/>
          </a:xfrm>
          <a:prstGeom prst="rect">
            <a:avLst/>
          </a:prstGeom>
          <a:noFill/>
        </p:spPr>
        <p:txBody>
          <a:bodyPr wrap="none" rtlCol="0">
            <a:spAutoFit/>
          </a:bodyPr>
          <a:lstStyle/>
          <a:p>
            <a:r>
              <a:rPr lang="en-US" dirty="0" smtClean="0"/>
              <a:t>LSTM:</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780" y="2157234"/>
            <a:ext cx="4682837" cy="3079783"/>
          </a:xfrm>
          <a:prstGeom prst="rect">
            <a:avLst/>
          </a:prstGeom>
        </p:spPr>
      </p:pic>
      <p:sp>
        <p:nvSpPr>
          <p:cNvPr id="4" name="TextBox 3"/>
          <p:cNvSpPr txBox="1"/>
          <p:nvPr/>
        </p:nvSpPr>
        <p:spPr>
          <a:xfrm>
            <a:off x="7025351" y="1634836"/>
            <a:ext cx="665567" cy="369332"/>
          </a:xfrm>
          <a:prstGeom prst="rect">
            <a:avLst/>
          </a:prstGeom>
          <a:noFill/>
        </p:spPr>
        <p:txBody>
          <a:bodyPr wrap="none" rtlCol="0">
            <a:spAutoFit/>
          </a:bodyPr>
          <a:lstStyle/>
          <a:p>
            <a:r>
              <a:rPr lang="en-US" dirty="0" smtClean="0"/>
              <a:t>GRU:</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1500" y="2157234"/>
            <a:ext cx="4801736" cy="3079783"/>
          </a:xfrm>
          <a:prstGeom prst="rect">
            <a:avLst/>
          </a:prstGeom>
        </p:spPr>
      </p:pic>
    </p:spTree>
    <p:extLst>
      <p:ext uri="{BB962C8B-B14F-4D97-AF65-F5344CB8AC3E}">
        <p14:creationId xmlns:p14="http://schemas.microsoft.com/office/powerpoint/2010/main" val="21840258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7000" r="-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38177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0C4399E-EDD4-4283-823F-C6F0433E9601}"/>
              </a:ext>
            </a:extLst>
          </p:cNvPr>
          <p:cNvSpPr txBox="1"/>
          <p:nvPr/>
        </p:nvSpPr>
        <p:spPr>
          <a:xfrm>
            <a:off x="248288" y="611631"/>
            <a:ext cx="3222499" cy="523220"/>
          </a:xfrm>
          <a:prstGeom prst="rect">
            <a:avLst/>
          </a:prstGeom>
          <a:noFill/>
        </p:spPr>
        <p:txBody>
          <a:bodyPr wrap="square" rtlCol="0">
            <a:spAutoFit/>
          </a:bodyPr>
          <a:lstStyle/>
          <a:p>
            <a:r>
              <a:rPr lang="en-IN" sz="2800" b="1" u="sng" dirty="0">
                <a:solidFill>
                  <a:schemeClr val="bg1"/>
                </a:solidFill>
              </a:rPr>
              <a:t>PROPOSED WORK</a:t>
            </a:r>
          </a:p>
        </p:txBody>
      </p:sp>
      <p:sp>
        <p:nvSpPr>
          <p:cNvPr id="3" name="TextBox 2">
            <a:extLst>
              <a:ext uri="{FF2B5EF4-FFF2-40B4-BE49-F238E27FC236}">
                <a16:creationId xmlns="" xmlns:a16="http://schemas.microsoft.com/office/drawing/2014/main" id="{E001BC34-4E8F-415D-B3B1-9F295DA0CB5B}"/>
              </a:ext>
            </a:extLst>
          </p:cNvPr>
          <p:cNvSpPr txBox="1"/>
          <p:nvPr/>
        </p:nvSpPr>
        <p:spPr>
          <a:xfrm>
            <a:off x="796905" y="1583554"/>
            <a:ext cx="10066020" cy="4401205"/>
          </a:xfrm>
          <a:prstGeom prst="rect">
            <a:avLst/>
          </a:prstGeom>
          <a:noFill/>
        </p:spPr>
        <p:txBody>
          <a:bodyPr wrap="square" rtlCol="0">
            <a:spAutoFit/>
          </a:bodyPr>
          <a:lstStyle/>
          <a:p>
            <a:pPr marL="285750" indent="-285750" algn="just">
              <a:buFont typeface="Arial" panose="020B0604020202020204" pitchFamily="34" charset="0"/>
              <a:buChar char="•"/>
            </a:pPr>
            <a:r>
              <a:rPr lang="en-IN" sz="2000" dirty="0">
                <a:solidFill>
                  <a:schemeClr val="bg1"/>
                </a:solidFill>
              </a:rPr>
              <a:t> A Network based Intrusion Detection System </a:t>
            </a:r>
          </a:p>
          <a:p>
            <a:pPr marL="285750" indent="-285750" algn="just">
              <a:buFont typeface="Arial" panose="020B0604020202020204" pitchFamily="34" charset="0"/>
              <a:buChar char="•"/>
            </a:pPr>
            <a:r>
              <a:rPr lang="en-IN" sz="2000" dirty="0">
                <a:solidFill>
                  <a:schemeClr val="bg1"/>
                </a:solidFill>
              </a:rPr>
              <a:t>We implement flow based intrusion detection approach in which, the communication patterns within the network are analysed, instead of contents of individual packets.  </a:t>
            </a:r>
          </a:p>
          <a:p>
            <a:pPr marL="285750" indent="-285750" algn="just">
              <a:buFont typeface="Arial" panose="020B0604020202020204" pitchFamily="34" charset="0"/>
              <a:buChar char="•"/>
            </a:pPr>
            <a:r>
              <a:rPr lang="en-IN" sz="2000" dirty="0">
                <a:solidFill>
                  <a:schemeClr val="bg1"/>
                </a:solidFill>
              </a:rPr>
              <a:t>Implementing a two tier hybrid Intrusion Detection System </a:t>
            </a:r>
          </a:p>
          <a:p>
            <a:pPr marL="1200150" lvl="2" indent="-285750" algn="just">
              <a:buFont typeface="Wingdings" panose="05000000000000000000" pitchFamily="2" charset="2"/>
              <a:buChar char="§"/>
            </a:pPr>
            <a:r>
              <a:rPr lang="en-IN" sz="2000" dirty="0">
                <a:solidFill>
                  <a:schemeClr val="bg1"/>
                </a:solidFill>
              </a:rPr>
              <a:t>one module for signature  based detection techniques</a:t>
            </a:r>
          </a:p>
          <a:p>
            <a:pPr marL="1200150" lvl="2" indent="-285750" algn="just">
              <a:buFont typeface="Wingdings" panose="05000000000000000000" pitchFamily="2" charset="2"/>
              <a:buChar char="§"/>
            </a:pPr>
            <a:r>
              <a:rPr lang="en-IN" sz="2000" dirty="0">
                <a:solidFill>
                  <a:schemeClr val="bg1"/>
                </a:solidFill>
              </a:rPr>
              <a:t>second module for anomaly based detection techniques</a:t>
            </a:r>
          </a:p>
          <a:p>
            <a:pPr marL="285750" indent="-285750" algn="just">
              <a:buFont typeface="Arial" panose="020B0604020202020204" pitchFamily="34" charset="0"/>
              <a:buChar char="•"/>
            </a:pPr>
            <a:r>
              <a:rPr lang="en-IN" sz="2000" dirty="0">
                <a:solidFill>
                  <a:schemeClr val="bg1"/>
                </a:solidFill>
              </a:rPr>
              <a:t>Using supervised machine learning techniques such as decision trees, support vector machines and neural networks to implement signature based detection techniques.</a:t>
            </a:r>
          </a:p>
          <a:p>
            <a:pPr marL="285750" indent="-285750" algn="just">
              <a:buFont typeface="Arial" panose="020B0604020202020204" pitchFamily="34" charset="0"/>
              <a:buChar char="•"/>
            </a:pPr>
            <a:r>
              <a:rPr lang="en-IN" sz="2000" dirty="0">
                <a:solidFill>
                  <a:schemeClr val="bg1"/>
                </a:solidFill>
              </a:rPr>
              <a:t>Using unsupervised machine learning techniques Reinforcement model and clustering algorithms to implement a module that learns Zero day attacks and helps in detecting them in next attacks.</a:t>
            </a:r>
          </a:p>
          <a:p>
            <a:pPr marL="285750" indent="-285750" algn="just">
              <a:buFont typeface="Arial" panose="020B0604020202020204" pitchFamily="34" charset="0"/>
              <a:buChar char="•"/>
            </a:pPr>
            <a:r>
              <a:rPr lang="en-IN" sz="2000" dirty="0">
                <a:solidFill>
                  <a:schemeClr val="bg1"/>
                </a:solidFill>
              </a:rPr>
              <a:t>We have selected the UNSW-NB15 dataset ,a more recent dataset that has nine types of attacks. Each record has 45 features. </a:t>
            </a:r>
          </a:p>
          <a:p>
            <a:pPr marL="285750" indent="-285750" algn="just">
              <a:buFont typeface="Arial" panose="020B0604020202020204" pitchFamily="34" charset="0"/>
              <a:buChar char="•"/>
            </a:pPr>
            <a:endParaRPr lang="en-IN" sz="2000" dirty="0">
              <a:solidFill>
                <a:schemeClr val="bg1"/>
              </a:solidFill>
            </a:endParaRPr>
          </a:p>
        </p:txBody>
      </p:sp>
    </p:spTree>
    <p:extLst>
      <p:ext uri="{BB962C8B-B14F-4D97-AF65-F5344CB8AC3E}">
        <p14:creationId xmlns:p14="http://schemas.microsoft.com/office/powerpoint/2010/main" val="847613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0EEA52FB-E0F3-4F64-9B71-3A185445FF97}"/>
              </a:ext>
            </a:extLst>
          </p:cNvPr>
          <p:cNvSpPr/>
          <p:nvPr/>
        </p:nvSpPr>
        <p:spPr>
          <a:xfrm>
            <a:off x="3377542" y="368611"/>
            <a:ext cx="5143605" cy="461665"/>
          </a:xfrm>
          <a:prstGeom prst="rect">
            <a:avLst/>
          </a:prstGeom>
        </p:spPr>
        <p:txBody>
          <a:bodyPr wrap="square">
            <a:spAutoFit/>
          </a:bodyPr>
          <a:lstStyle/>
          <a:p>
            <a:pPr algn="ctr"/>
            <a:r>
              <a:rPr lang="en-IN" sz="2400" b="1" u="sng" dirty="0">
                <a:solidFill>
                  <a:schemeClr val="bg1"/>
                </a:solidFill>
                <a:latin typeface="Times New Roman" panose="02020603050405020304" pitchFamily="18" charset="0"/>
                <a:cs typeface="Times New Roman" panose="02020603050405020304" pitchFamily="18" charset="0"/>
              </a:rPr>
              <a:t>SYSTEM   ARCHITECTURE</a:t>
            </a:r>
            <a:endParaRPr lang="en-IN" sz="2400" u="sng"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 xmlns:a16="http://schemas.microsoft.com/office/drawing/2014/main" id="{4E1B8612-9EC1-4EB7-AFA1-CA5667DC8C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2782" y="1251755"/>
            <a:ext cx="8931965" cy="5362575"/>
          </a:xfrm>
          <a:prstGeom prst="rect">
            <a:avLst/>
          </a:prstGeom>
        </p:spPr>
      </p:pic>
    </p:spTree>
    <p:extLst>
      <p:ext uri="{BB962C8B-B14F-4D97-AF65-F5344CB8AC3E}">
        <p14:creationId xmlns:p14="http://schemas.microsoft.com/office/powerpoint/2010/main" val="1261052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3F6C1184-CADD-4571-A455-C613BBDAAE34}"/>
              </a:ext>
            </a:extLst>
          </p:cNvPr>
          <p:cNvSpPr/>
          <p:nvPr/>
        </p:nvSpPr>
        <p:spPr>
          <a:xfrm>
            <a:off x="3829878" y="514386"/>
            <a:ext cx="3791481" cy="461665"/>
          </a:xfrm>
          <a:prstGeom prst="rect">
            <a:avLst/>
          </a:prstGeom>
        </p:spPr>
        <p:txBody>
          <a:bodyPr wrap="square">
            <a:spAutoFit/>
          </a:bodyPr>
          <a:lstStyle/>
          <a:p>
            <a:pPr algn="ctr"/>
            <a:r>
              <a:rPr lang="en-IN" sz="2400" b="1" u="sng" dirty="0">
                <a:latin typeface="Times New Roman" panose="02020603050405020304" pitchFamily="18" charset="0"/>
                <a:cs typeface="Times New Roman" panose="02020603050405020304" pitchFamily="18" charset="0"/>
              </a:rPr>
              <a:t>General Flow chart</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5969" y="1351128"/>
            <a:ext cx="9100143" cy="5335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283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ylinder 1">
            <a:extLst>
              <a:ext uri="{FF2B5EF4-FFF2-40B4-BE49-F238E27FC236}">
                <a16:creationId xmlns="" xmlns:a16="http://schemas.microsoft.com/office/drawing/2014/main" id="{03DCD127-00BD-4C1B-B51F-C1E8A7817B42}"/>
              </a:ext>
            </a:extLst>
          </p:cNvPr>
          <p:cNvSpPr/>
          <p:nvPr/>
        </p:nvSpPr>
        <p:spPr>
          <a:xfrm>
            <a:off x="2486025" y="676275"/>
            <a:ext cx="2647950" cy="66675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Training Dataset</a:t>
            </a:r>
          </a:p>
        </p:txBody>
      </p:sp>
      <p:sp>
        <p:nvSpPr>
          <p:cNvPr id="3" name="Cylinder 2">
            <a:extLst>
              <a:ext uri="{FF2B5EF4-FFF2-40B4-BE49-F238E27FC236}">
                <a16:creationId xmlns="" xmlns:a16="http://schemas.microsoft.com/office/drawing/2014/main" id="{3E24153D-780A-409F-A7C9-08C647812E4A}"/>
              </a:ext>
            </a:extLst>
          </p:cNvPr>
          <p:cNvSpPr/>
          <p:nvPr/>
        </p:nvSpPr>
        <p:spPr>
          <a:xfrm>
            <a:off x="7058025" y="676275"/>
            <a:ext cx="2647950" cy="66675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Testing Dataset</a:t>
            </a:r>
          </a:p>
        </p:txBody>
      </p:sp>
      <p:sp>
        <p:nvSpPr>
          <p:cNvPr id="4" name="Rectangle 3">
            <a:extLst>
              <a:ext uri="{FF2B5EF4-FFF2-40B4-BE49-F238E27FC236}">
                <a16:creationId xmlns="" xmlns:a16="http://schemas.microsoft.com/office/drawing/2014/main" id="{AC560467-8530-4A32-9FF7-906E5D7A0F13}"/>
              </a:ext>
            </a:extLst>
          </p:cNvPr>
          <p:cNvSpPr/>
          <p:nvPr/>
        </p:nvSpPr>
        <p:spPr>
          <a:xfrm>
            <a:off x="2181225" y="2014878"/>
            <a:ext cx="7829550" cy="476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Feature Selection Method</a:t>
            </a:r>
          </a:p>
        </p:txBody>
      </p:sp>
      <p:sp>
        <p:nvSpPr>
          <p:cNvPr id="5" name="Rectangle 4">
            <a:extLst>
              <a:ext uri="{FF2B5EF4-FFF2-40B4-BE49-F238E27FC236}">
                <a16:creationId xmlns="" xmlns:a16="http://schemas.microsoft.com/office/drawing/2014/main" id="{E13658EC-2B70-4A43-A8B7-109072E093B4}"/>
              </a:ext>
            </a:extLst>
          </p:cNvPr>
          <p:cNvSpPr/>
          <p:nvPr/>
        </p:nvSpPr>
        <p:spPr>
          <a:xfrm>
            <a:off x="2486023" y="3429000"/>
            <a:ext cx="3305175" cy="400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Processed Learning Dataset</a:t>
            </a:r>
          </a:p>
        </p:txBody>
      </p:sp>
      <p:sp>
        <p:nvSpPr>
          <p:cNvPr id="6" name="Rectangle 5">
            <a:extLst>
              <a:ext uri="{FF2B5EF4-FFF2-40B4-BE49-F238E27FC236}">
                <a16:creationId xmlns="" xmlns:a16="http://schemas.microsoft.com/office/drawing/2014/main" id="{A324E31D-591E-4F6A-8ADC-7E47723983FD}"/>
              </a:ext>
            </a:extLst>
          </p:cNvPr>
          <p:cNvSpPr/>
          <p:nvPr/>
        </p:nvSpPr>
        <p:spPr>
          <a:xfrm>
            <a:off x="6400800" y="3429000"/>
            <a:ext cx="3305175" cy="400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Processed Testing Dataset</a:t>
            </a:r>
          </a:p>
        </p:txBody>
      </p:sp>
      <p:sp>
        <p:nvSpPr>
          <p:cNvPr id="8" name="Rectangle 7">
            <a:extLst>
              <a:ext uri="{FF2B5EF4-FFF2-40B4-BE49-F238E27FC236}">
                <a16:creationId xmlns="" xmlns:a16="http://schemas.microsoft.com/office/drawing/2014/main" id="{9EA1860C-D2DF-47B1-8508-16F4CDD9D74D}"/>
              </a:ext>
            </a:extLst>
          </p:cNvPr>
          <p:cNvSpPr/>
          <p:nvPr/>
        </p:nvSpPr>
        <p:spPr>
          <a:xfrm>
            <a:off x="4443411" y="4888593"/>
            <a:ext cx="3305175" cy="400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Training model</a:t>
            </a:r>
          </a:p>
        </p:txBody>
      </p:sp>
      <p:sp>
        <p:nvSpPr>
          <p:cNvPr id="9" name="Rectangle 8">
            <a:extLst>
              <a:ext uri="{FF2B5EF4-FFF2-40B4-BE49-F238E27FC236}">
                <a16:creationId xmlns="" xmlns:a16="http://schemas.microsoft.com/office/drawing/2014/main" id="{082A9014-D9AB-4B98-A61F-9CDBCC6271C6}"/>
              </a:ext>
            </a:extLst>
          </p:cNvPr>
          <p:cNvSpPr/>
          <p:nvPr/>
        </p:nvSpPr>
        <p:spPr>
          <a:xfrm>
            <a:off x="2486022" y="5948136"/>
            <a:ext cx="3305175" cy="400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Attack Data</a:t>
            </a:r>
          </a:p>
        </p:txBody>
      </p:sp>
      <p:sp>
        <p:nvSpPr>
          <p:cNvPr id="10" name="Rectangle 9">
            <a:extLst>
              <a:ext uri="{FF2B5EF4-FFF2-40B4-BE49-F238E27FC236}">
                <a16:creationId xmlns="" xmlns:a16="http://schemas.microsoft.com/office/drawing/2014/main" id="{D2F2EDE4-EB27-427A-B6F3-CBE4F6C41E7E}"/>
              </a:ext>
            </a:extLst>
          </p:cNvPr>
          <p:cNvSpPr/>
          <p:nvPr/>
        </p:nvSpPr>
        <p:spPr>
          <a:xfrm>
            <a:off x="6400800" y="5948136"/>
            <a:ext cx="3305175" cy="400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Normal Data</a:t>
            </a:r>
          </a:p>
        </p:txBody>
      </p:sp>
      <p:cxnSp>
        <p:nvCxnSpPr>
          <p:cNvPr id="14" name="Straight Arrow Connector 13">
            <a:extLst>
              <a:ext uri="{FF2B5EF4-FFF2-40B4-BE49-F238E27FC236}">
                <a16:creationId xmlns="" xmlns:a16="http://schemas.microsoft.com/office/drawing/2014/main" id="{02261D94-4823-4162-9917-7AC6573BF46B}"/>
              </a:ext>
            </a:extLst>
          </p:cNvPr>
          <p:cNvCxnSpPr>
            <a:stCxn id="2" idx="3"/>
          </p:cNvCxnSpPr>
          <p:nvPr/>
        </p:nvCxnSpPr>
        <p:spPr>
          <a:xfrm>
            <a:off x="3810000" y="1343025"/>
            <a:ext cx="0" cy="686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 xmlns:a16="http://schemas.microsoft.com/office/drawing/2014/main" id="{8CB6D0A4-B920-43F1-998F-64C9E7344AF8}"/>
              </a:ext>
            </a:extLst>
          </p:cNvPr>
          <p:cNvCxnSpPr>
            <a:endCxn id="5" idx="0"/>
          </p:cNvCxnSpPr>
          <p:nvPr/>
        </p:nvCxnSpPr>
        <p:spPr>
          <a:xfrm>
            <a:off x="4138609" y="2483077"/>
            <a:ext cx="2" cy="945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 xmlns:a16="http://schemas.microsoft.com/office/drawing/2014/main" id="{23C41981-D3F0-4852-B89A-FB61BC46D8CB}"/>
              </a:ext>
            </a:extLst>
          </p:cNvPr>
          <p:cNvCxnSpPr/>
          <p:nvPr/>
        </p:nvCxnSpPr>
        <p:spPr>
          <a:xfrm>
            <a:off x="8239125" y="2499179"/>
            <a:ext cx="0" cy="945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 xmlns:a16="http://schemas.microsoft.com/office/drawing/2014/main" id="{D435928B-50BF-4026-8BE8-97C98BAE674D}"/>
              </a:ext>
            </a:extLst>
          </p:cNvPr>
          <p:cNvCxnSpPr>
            <a:stCxn id="5" idx="2"/>
            <a:endCxn id="8" idx="1"/>
          </p:cNvCxnSpPr>
          <p:nvPr/>
        </p:nvCxnSpPr>
        <p:spPr>
          <a:xfrm rot="16200000" flipH="1">
            <a:off x="3661227" y="4306434"/>
            <a:ext cx="1259568" cy="3048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 xmlns:a16="http://schemas.microsoft.com/office/drawing/2014/main" id="{AB4AE6BD-5B0F-42CD-BCDA-825345A46FD9}"/>
              </a:ext>
            </a:extLst>
          </p:cNvPr>
          <p:cNvCxnSpPr>
            <a:stCxn id="6" idx="2"/>
            <a:endCxn id="8" idx="3"/>
          </p:cNvCxnSpPr>
          <p:nvPr/>
        </p:nvCxnSpPr>
        <p:spPr>
          <a:xfrm rot="5400000">
            <a:off x="7271203" y="4306433"/>
            <a:ext cx="1259568" cy="3048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 xmlns:a16="http://schemas.microsoft.com/office/drawing/2014/main" id="{4AEB8A95-BEA3-4EC5-9515-BD82A043F16B}"/>
              </a:ext>
            </a:extLst>
          </p:cNvPr>
          <p:cNvCxnSpPr/>
          <p:nvPr/>
        </p:nvCxnSpPr>
        <p:spPr>
          <a:xfrm>
            <a:off x="4657725" y="5288643"/>
            <a:ext cx="0" cy="659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 xmlns:a16="http://schemas.microsoft.com/office/drawing/2014/main" id="{B7C1EFE4-D8BE-4F99-9DF4-C297A2760E4B}"/>
              </a:ext>
            </a:extLst>
          </p:cNvPr>
          <p:cNvCxnSpPr/>
          <p:nvPr/>
        </p:nvCxnSpPr>
        <p:spPr>
          <a:xfrm>
            <a:off x="7543800" y="5288643"/>
            <a:ext cx="0" cy="659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 xmlns:a16="http://schemas.microsoft.com/office/drawing/2014/main" id="{38942F28-04B8-4DFF-90FF-F89AB77F473A}"/>
              </a:ext>
            </a:extLst>
          </p:cNvPr>
          <p:cNvSpPr txBox="1"/>
          <p:nvPr/>
        </p:nvSpPr>
        <p:spPr>
          <a:xfrm>
            <a:off x="409575" y="140482"/>
            <a:ext cx="6800850" cy="369332"/>
          </a:xfrm>
          <a:prstGeom prst="rect">
            <a:avLst/>
          </a:prstGeom>
          <a:noFill/>
        </p:spPr>
        <p:txBody>
          <a:bodyPr wrap="square" rtlCol="0">
            <a:spAutoFit/>
          </a:bodyPr>
          <a:lstStyle/>
          <a:p>
            <a:r>
              <a:rPr lang="en-IN" b="1" u="sng" dirty="0"/>
              <a:t>Signature and anomaly detection module implementation</a:t>
            </a:r>
            <a:r>
              <a:rPr lang="en-IN" dirty="0"/>
              <a:t>:</a:t>
            </a:r>
          </a:p>
        </p:txBody>
      </p:sp>
      <p:cxnSp>
        <p:nvCxnSpPr>
          <p:cNvPr id="38" name="Straight Arrow Connector 37">
            <a:extLst>
              <a:ext uri="{FF2B5EF4-FFF2-40B4-BE49-F238E27FC236}">
                <a16:creationId xmlns="" xmlns:a16="http://schemas.microsoft.com/office/drawing/2014/main" id="{A5CC9EF0-8B63-4D5B-9402-F89A33AEB561}"/>
              </a:ext>
            </a:extLst>
          </p:cNvPr>
          <p:cNvCxnSpPr/>
          <p:nvPr/>
        </p:nvCxnSpPr>
        <p:spPr>
          <a:xfrm>
            <a:off x="8239125" y="1343025"/>
            <a:ext cx="0" cy="6718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0547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7E3A1599-8345-4B1B-BF1A-49F44154A933}"/>
              </a:ext>
            </a:extLst>
          </p:cNvPr>
          <p:cNvSpPr txBox="1"/>
          <p:nvPr/>
        </p:nvSpPr>
        <p:spPr>
          <a:xfrm flipH="1">
            <a:off x="535173" y="675147"/>
            <a:ext cx="9694416" cy="4801314"/>
          </a:xfrm>
          <a:prstGeom prst="rect">
            <a:avLst/>
          </a:prstGeom>
          <a:noFill/>
        </p:spPr>
        <p:txBody>
          <a:bodyPr wrap="square" rtlCol="0">
            <a:spAutoFit/>
          </a:bodyPr>
          <a:lstStyle/>
          <a:p>
            <a:r>
              <a:rPr lang="en-IN" b="1" u="sng" dirty="0"/>
              <a:t>DESIGN IMPLEMENTATION:</a:t>
            </a:r>
          </a:p>
          <a:p>
            <a:endParaRPr lang="en-IN" b="1" u="sng" dirty="0"/>
          </a:p>
          <a:p>
            <a:r>
              <a:rPr lang="en-IN" dirty="0"/>
              <a:t>Stage1: Data Selection, Pre-processing and Transformation:</a:t>
            </a:r>
          </a:p>
          <a:p>
            <a:r>
              <a:rPr lang="en-IN" dirty="0"/>
              <a:t>	Step 1:Select Data</a:t>
            </a:r>
          </a:p>
          <a:p>
            <a:r>
              <a:rPr lang="en-IN" dirty="0"/>
              <a:t>			</a:t>
            </a:r>
            <a:r>
              <a:rPr lang="en-IN" dirty="0" smtClean="0"/>
              <a:t>-&gt;KDDCUP99 </a:t>
            </a:r>
            <a:endParaRPr lang="en-IN" dirty="0"/>
          </a:p>
          <a:p>
            <a:pPr lvl="3"/>
            <a:r>
              <a:rPr lang="en-IN" dirty="0"/>
              <a:t>		-&gt;Simulation of network data</a:t>
            </a:r>
          </a:p>
          <a:p>
            <a:endParaRPr lang="en-IN" dirty="0"/>
          </a:p>
          <a:p>
            <a:r>
              <a:rPr lang="en-IN" dirty="0"/>
              <a:t>	Step 2:Preprocess Data</a:t>
            </a:r>
          </a:p>
          <a:p>
            <a:r>
              <a:rPr lang="en-IN" dirty="0"/>
              <a:t>			-&gt;Formatting</a:t>
            </a:r>
          </a:p>
          <a:p>
            <a:r>
              <a:rPr lang="en-IN" dirty="0"/>
              <a:t>			-&gt;Cleaning</a:t>
            </a:r>
          </a:p>
          <a:p>
            <a:r>
              <a:rPr lang="en-IN" dirty="0"/>
              <a:t>			-&gt;Sampling</a:t>
            </a:r>
          </a:p>
          <a:p>
            <a:endParaRPr lang="en-IN" dirty="0"/>
          </a:p>
          <a:p>
            <a:r>
              <a:rPr lang="en-IN" dirty="0"/>
              <a:t>	Step 3:Transform Data</a:t>
            </a:r>
          </a:p>
          <a:p>
            <a:r>
              <a:rPr lang="en-IN" dirty="0"/>
              <a:t>			-&gt;Scaling</a:t>
            </a:r>
          </a:p>
          <a:p>
            <a:r>
              <a:rPr lang="en-IN" dirty="0"/>
              <a:t>			-&gt;Decomposition</a:t>
            </a:r>
          </a:p>
          <a:p>
            <a:r>
              <a:rPr lang="en-IN" dirty="0"/>
              <a:t>			-&gt;Aggregation</a:t>
            </a:r>
          </a:p>
          <a:p>
            <a:r>
              <a:rPr lang="en-IN" dirty="0"/>
              <a:t>	Step 4:Creating Training  datasets and Testing  datasets  </a:t>
            </a:r>
          </a:p>
        </p:txBody>
      </p:sp>
    </p:spTree>
    <p:extLst>
      <p:ext uri="{BB962C8B-B14F-4D97-AF65-F5344CB8AC3E}">
        <p14:creationId xmlns:p14="http://schemas.microsoft.com/office/powerpoint/2010/main" val="37073516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1147</TotalTime>
  <Words>1498</Words>
  <Application>Microsoft Office PowerPoint</Application>
  <PresentationFormat>Custom</PresentationFormat>
  <Paragraphs>281</Paragraphs>
  <Slides>45</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45</vt:i4>
      </vt:variant>
    </vt:vector>
  </HeadingPairs>
  <TitlesOfParts>
    <vt:vector size="47" baseType="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Prajwal N</dc:creator>
  <cp:lastModifiedBy>user</cp:lastModifiedBy>
  <cp:revision>75</cp:revision>
  <dcterms:created xsi:type="dcterms:W3CDTF">2018-09-16T13:45:58Z</dcterms:created>
  <dcterms:modified xsi:type="dcterms:W3CDTF">2019-05-07T16:09:14Z</dcterms:modified>
</cp:coreProperties>
</file>