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1" r:id="rId7"/>
    <p:sldId id="275" r:id="rId8"/>
    <p:sldId id="279" r:id="rId9"/>
    <p:sldId id="265" r:id="rId10"/>
    <p:sldId id="280" r:id="rId11"/>
    <p:sldId id="281" r:id="rId12"/>
    <p:sldId id="282" r:id="rId13"/>
    <p:sldId id="283" r:id="rId14"/>
    <p:sldId id="284" r:id="rId15"/>
    <p:sldId id="285"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7765" autoAdjust="0"/>
  </p:normalViewPr>
  <p:slideViewPr>
    <p:cSldViewPr snapToGrid="0">
      <p:cViewPr varScale="1">
        <p:scale>
          <a:sx n="72" d="100"/>
          <a:sy n="72" d="100"/>
        </p:scale>
        <p:origin x="84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ED716-6EF4-48C9-ACA5-0D67289829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4AC88F-9269-409C-A0FF-23F586894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9500D6-1320-46AE-A336-6005CF5608D3}"/>
              </a:ext>
            </a:extLst>
          </p:cNvPr>
          <p:cNvSpPr>
            <a:spLocks noGrp="1"/>
          </p:cNvSpPr>
          <p:nvPr>
            <p:ph type="dt" sz="half" idx="10"/>
          </p:nvPr>
        </p:nvSpPr>
        <p:spPr/>
        <p:txBody>
          <a:bodyPr/>
          <a:lstStyle/>
          <a:p>
            <a:fld id="{D9A404E0-B191-4664-9C84-EDB4066BDE2E}" type="datetimeFigureOut">
              <a:rPr lang="en-IN" smtClean="0"/>
              <a:t>21-05-2019</a:t>
            </a:fld>
            <a:endParaRPr lang="en-IN"/>
          </a:p>
        </p:txBody>
      </p:sp>
      <p:sp>
        <p:nvSpPr>
          <p:cNvPr id="5" name="Footer Placeholder 4">
            <a:extLst>
              <a:ext uri="{FF2B5EF4-FFF2-40B4-BE49-F238E27FC236}">
                <a16:creationId xmlns:a16="http://schemas.microsoft.com/office/drawing/2014/main" id="{8E8C6268-69CD-4963-B5F6-051F34CE06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3ADE0C-A8A1-4CD7-94B1-F2084BF82FB8}"/>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196838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AD62-FEED-4D59-9589-D93D40F5B4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7AB43B-D63F-43A1-B591-5D28549CBF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79FDFE-CA32-4B4A-8B1C-8752B6752E27}"/>
              </a:ext>
            </a:extLst>
          </p:cNvPr>
          <p:cNvSpPr>
            <a:spLocks noGrp="1"/>
          </p:cNvSpPr>
          <p:nvPr>
            <p:ph type="dt" sz="half" idx="10"/>
          </p:nvPr>
        </p:nvSpPr>
        <p:spPr/>
        <p:txBody>
          <a:bodyPr/>
          <a:lstStyle/>
          <a:p>
            <a:fld id="{D9A404E0-B191-4664-9C84-EDB4066BDE2E}" type="datetimeFigureOut">
              <a:rPr lang="en-IN" smtClean="0"/>
              <a:t>21-05-2019</a:t>
            </a:fld>
            <a:endParaRPr lang="en-IN"/>
          </a:p>
        </p:txBody>
      </p:sp>
      <p:sp>
        <p:nvSpPr>
          <p:cNvPr id="5" name="Footer Placeholder 4">
            <a:extLst>
              <a:ext uri="{FF2B5EF4-FFF2-40B4-BE49-F238E27FC236}">
                <a16:creationId xmlns:a16="http://schemas.microsoft.com/office/drawing/2014/main" id="{92DB54FC-1FCB-46BF-92BA-A5990798B8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19ECF-951E-4B5D-9E28-83FCE3D74EB6}"/>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391068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6C644-F850-42B5-92BD-81D81C3572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5C0C2-5867-41E8-A054-1270216579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09F78D-76D3-4520-9483-D9FB6437C07E}"/>
              </a:ext>
            </a:extLst>
          </p:cNvPr>
          <p:cNvSpPr>
            <a:spLocks noGrp="1"/>
          </p:cNvSpPr>
          <p:nvPr>
            <p:ph type="dt" sz="half" idx="10"/>
          </p:nvPr>
        </p:nvSpPr>
        <p:spPr/>
        <p:txBody>
          <a:bodyPr/>
          <a:lstStyle/>
          <a:p>
            <a:fld id="{D9A404E0-B191-4664-9C84-EDB4066BDE2E}" type="datetimeFigureOut">
              <a:rPr lang="en-IN" smtClean="0"/>
              <a:t>21-05-2019</a:t>
            </a:fld>
            <a:endParaRPr lang="en-IN"/>
          </a:p>
        </p:txBody>
      </p:sp>
      <p:sp>
        <p:nvSpPr>
          <p:cNvPr id="5" name="Footer Placeholder 4">
            <a:extLst>
              <a:ext uri="{FF2B5EF4-FFF2-40B4-BE49-F238E27FC236}">
                <a16:creationId xmlns:a16="http://schemas.microsoft.com/office/drawing/2014/main" id="{D35E219C-4A42-4E82-83A1-E561F5878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9622C0-35D7-4273-8C29-E5FD5272AB7B}"/>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296884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A35B-D7B9-4953-9011-DD3B62D369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3C195-0211-48CF-B69F-D4E4D8E1B6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9206EB-CF3B-4F00-AE38-3BF5D6DD6107}"/>
              </a:ext>
            </a:extLst>
          </p:cNvPr>
          <p:cNvSpPr>
            <a:spLocks noGrp="1"/>
          </p:cNvSpPr>
          <p:nvPr>
            <p:ph type="dt" sz="half" idx="10"/>
          </p:nvPr>
        </p:nvSpPr>
        <p:spPr/>
        <p:txBody>
          <a:bodyPr/>
          <a:lstStyle/>
          <a:p>
            <a:fld id="{D9A404E0-B191-4664-9C84-EDB4066BDE2E}" type="datetimeFigureOut">
              <a:rPr lang="en-IN" smtClean="0"/>
              <a:t>21-05-2019</a:t>
            </a:fld>
            <a:endParaRPr lang="en-IN"/>
          </a:p>
        </p:txBody>
      </p:sp>
      <p:sp>
        <p:nvSpPr>
          <p:cNvPr id="5" name="Footer Placeholder 4">
            <a:extLst>
              <a:ext uri="{FF2B5EF4-FFF2-40B4-BE49-F238E27FC236}">
                <a16:creationId xmlns:a16="http://schemas.microsoft.com/office/drawing/2014/main" id="{39D0E598-8FC3-449B-979D-B38FAA7E5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540405-DC4B-475D-9091-9C9D74324429}"/>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350769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F500C-4D1C-46ED-8FEA-5696D0FFD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1E9165-476A-417B-A9BE-7CE03083B2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452DF6-5591-43D2-BB5A-DF8804AE36EE}"/>
              </a:ext>
            </a:extLst>
          </p:cNvPr>
          <p:cNvSpPr>
            <a:spLocks noGrp="1"/>
          </p:cNvSpPr>
          <p:nvPr>
            <p:ph type="dt" sz="half" idx="10"/>
          </p:nvPr>
        </p:nvSpPr>
        <p:spPr/>
        <p:txBody>
          <a:bodyPr/>
          <a:lstStyle/>
          <a:p>
            <a:fld id="{D9A404E0-B191-4664-9C84-EDB4066BDE2E}" type="datetimeFigureOut">
              <a:rPr lang="en-IN" smtClean="0"/>
              <a:t>21-05-2019</a:t>
            </a:fld>
            <a:endParaRPr lang="en-IN"/>
          </a:p>
        </p:txBody>
      </p:sp>
      <p:sp>
        <p:nvSpPr>
          <p:cNvPr id="5" name="Footer Placeholder 4">
            <a:extLst>
              <a:ext uri="{FF2B5EF4-FFF2-40B4-BE49-F238E27FC236}">
                <a16:creationId xmlns:a16="http://schemas.microsoft.com/office/drawing/2014/main" id="{1D9CE0B1-6150-40A5-940E-B359D60F1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66576-11F0-4BA3-BBDF-1C62B271EDAA}"/>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188445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58FD-CF09-4B45-BACA-C718E09BA8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72F621-8063-4B21-BECF-C9A0AB382B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DDCC3C-35D4-42B2-82E8-BEB9D4166C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39B5CD-5FE3-4637-B7E6-A60847090C31}"/>
              </a:ext>
            </a:extLst>
          </p:cNvPr>
          <p:cNvSpPr>
            <a:spLocks noGrp="1"/>
          </p:cNvSpPr>
          <p:nvPr>
            <p:ph type="dt" sz="half" idx="10"/>
          </p:nvPr>
        </p:nvSpPr>
        <p:spPr/>
        <p:txBody>
          <a:bodyPr/>
          <a:lstStyle/>
          <a:p>
            <a:fld id="{D9A404E0-B191-4664-9C84-EDB4066BDE2E}" type="datetimeFigureOut">
              <a:rPr lang="en-IN" smtClean="0"/>
              <a:t>21-05-2019</a:t>
            </a:fld>
            <a:endParaRPr lang="en-IN"/>
          </a:p>
        </p:txBody>
      </p:sp>
      <p:sp>
        <p:nvSpPr>
          <p:cNvPr id="6" name="Footer Placeholder 5">
            <a:extLst>
              <a:ext uri="{FF2B5EF4-FFF2-40B4-BE49-F238E27FC236}">
                <a16:creationId xmlns:a16="http://schemas.microsoft.com/office/drawing/2014/main" id="{BDBD88A0-86A3-495B-8AB2-BDB3DC7781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C9F13C-972D-4734-86F5-41C3E056322B}"/>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3815105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1E65-DEC2-4C0C-B204-0D3BBE0590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0A8498-4E79-439B-965A-FBA09A600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5D4B345-7C70-45B9-9EEE-F1911A3EF1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316995-8AE6-4C95-932C-0E4FDC7C9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D4D41B-C575-4D31-9098-63DA64E94C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EEF96F-27AD-4798-9DDF-5CD7074AF14D}"/>
              </a:ext>
            </a:extLst>
          </p:cNvPr>
          <p:cNvSpPr>
            <a:spLocks noGrp="1"/>
          </p:cNvSpPr>
          <p:nvPr>
            <p:ph type="dt" sz="half" idx="10"/>
          </p:nvPr>
        </p:nvSpPr>
        <p:spPr/>
        <p:txBody>
          <a:bodyPr/>
          <a:lstStyle/>
          <a:p>
            <a:fld id="{D9A404E0-B191-4664-9C84-EDB4066BDE2E}" type="datetimeFigureOut">
              <a:rPr lang="en-IN" smtClean="0"/>
              <a:t>21-05-2019</a:t>
            </a:fld>
            <a:endParaRPr lang="en-IN"/>
          </a:p>
        </p:txBody>
      </p:sp>
      <p:sp>
        <p:nvSpPr>
          <p:cNvPr id="8" name="Footer Placeholder 7">
            <a:extLst>
              <a:ext uri="{FF2B5EF4-FFF2-40B4-BE49-F238E27FC236}">
                <a16:creationId xmlns:a16="http://schemas.microsoft.com/office/drawing/2014/main" id="{2CACE57E-E2FD-4C18-8C78-5D9CF0D2C1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F8FC58-9BCB-4FB3-8281-1E2B0F5CEF63}"/>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184957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8F04-1799-4A9E-8F75-6586F09FB3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C058B0-4571-4F68-8F42-451414B207C3}"/>
              </a:ext>
            </a:extLst>
          </p:cNvPr>
          <p:cNvSpPr>
            <a:spLocks noGrp="1"/>
          </p:cNvSpPr>
          <p:nvPr>
            <p:ph type="dt" sz="half" idx="10"/>
          </p:nvPr>
        </p:nvSpPr>
        <p:spPr/>
        <p:txBody>
          <a:bodyPr/>
          <a:lstStyle/>
          <a:p>
            <a:fld id="{D9A404E0-B191-4664-9C84-EDB4066BDE2E}" type="datetimeFigureOut">
              <a:rPr lang="en-IN" smtClean="0"/>
              <a:t>21-05-2019</a:t>
            </a:fld>
            <a:endParaRPr lang="en-IN"/>
          </a:p>
        </p:txBody>
      </p:sp>
      <p:sp>
        <p:nvSpPr>
          <p:cNvPr id="4" name="Footer Placeholder 3">
            <a:extLst>
              <a:ext uri="{FF2B5EF4-FFF2-40B4-BE49-F238E27FC236}">
                <a16:creationId xmlns:a16="http://schemas.microsoft.com/office/drawing/2014/main" id="{D30BF80F-05BB-4B9B-8CFE-7054F9BF96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730E5D-8216-4B12-A126-4C28C39A3346}"/>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26590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8A628A-484F-43AE-A50D-F8B5A08D4ADD}"/>
              </a:ext>
            </a:extLst>
          </p:cNvPr>
          <p:cNvSpPr>
            <a:spLocks noGrp="1"/>
          </p:cNvSpPr>
          <p:nvPr>
            <p:ph type="dt" sz="half" idx="10"/>
          </p:nvPr>
        </p:nvSpPr>
        <p:spPr/>
        <p:txBody>
          <a:bodyPr/>
          <a:lstStyle/>
          <a:p>
            <a:fld id="{D9A404E0-B191-4664-9C84-EDB4066BDE2E}" type="datetimeFigureOut">
              <a:rPr lang="en-IN" smtClean="0"/>
              <a:t>21-05-2019</a:t>
            </a:fld>
            <a:endParaRPr lang="en-IN"/>
          </a:p>
        </p:txBody>
      </p:sp>
      <p:sp>
        <p:nvSpPr>
          <p:cNvPr id="3" name="Footer Placeholder 2">
            <a:extLst>
              <a:ext uri="{FF2B5EF4-FFF2-40B4-BE49-F238E27FC236}">
                <a16:creationId xmlns:a16="http://schemas.microsoft.com/office/drawing/2014/main" id="{96FFC610-DFD1-417C-9201-504C8BA32A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D7C414-7F97-4533-B671-226B8856B79B}"/>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364950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7A09-F1A4-4E50-9F20-FEC740D55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B66563-2749-450D-8F85-DE58C6FF6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A779EC-3785-47A6-AD4A-633F10A7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648090-EE6E-4C46-A9D9-67934AD607CF}"/>
              </a:ext>
            </a:extLst>
          </p:cNvPr>
          <p:cNvSpPr>
            <a:spLocks noGrp="1"/>
          </p:cNvSpPr>
          <p:nvPr>
            <p:ph type="dt" sz="half" idx="10"/>
          </p:nvPr>
        </p:nvSpPr>
        <p:spPr/>
        <p:txBody>
          <a:bodyPr/>
          <a:lstStyle/>
          <a:p>
            <a:fld id="{D9A404E0-B191-4664-9C84-EDB4066BDE2E}" type="datetimeFigureOut">
              <a:rPr lang="en-IN" smtClean="0"/>
              <a:t>21-05-2019</a:t>
            </a:fld>
            <a:endParaRPr lang="en-IN"/>
          </a:p>
        </p:txBody>
      </p:sp>
      <p:sp>
        <p:nvSpPr>
          <p:cNvPr id="6" name="Footer Placeholder 5">
            <a:extLst>
              <a:ext uri="{FF2B5EF4-FFF2-40B4-BE49-F238E27FC236}">
                <a16:creationId xmlns:a16="http://schemas.microsoft.com/office/drawing/2014/main" id="{5F36AFC4-AFE5-4664-BAEC-B02DB4C8C2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C0F8A4-A18C-49D2-BA31-BB57323FC25D}"/>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300199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DD64-A16A-4DFB-B72D-1BB85E11E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9CE3F0-5FEA-4C59-81C9-45EF91D5EB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ECCEAF-60A4-4D1D-8B2D-84AF1E1CE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955627-4D8A-4DB3-9274-B67623BD28F1}"/>
              </a:ext>
            </a:extLst>
          </p:cNvPr>
          <p:cNvSpPr>
            <a:spLocks noGrp="1"/>
          </p:cNvSpPr>
          <p:nvPr>
            <p:ph type="dt" sz="half" idx="10"/>
          </p:nvPr>
        </p:nvSpPr>
        <p:spPr/>
        <p:txBody>
          <a:bodyPr/>
          <a:lstStyle/>
          <a:p>
            <a:fld id="{D9A404E0-B191-4664-9C84-EDB4066BDE2E}" type="datetimeFigureOut">
              <a:rPr lang="en-IN" smtClean="0"/>
              <a:t>21-05-2019</a:t>
            </a:fld>
            <a:endParaRPr lang="en-IN"/>
          </a:p>
        </p:txBody>
      </p:sp>
      <p:sp>
        <p:nvSpPr>
          <p:cNvPr id="6" name="Footer Placeholder 5">
            <a:extLst>
              <a:ext uri="{FF2B5EF4-FFF2-40B4-BE49-F238E27FC236}">
                <a16:creationId xmlns:a16="http://schemas.microsoft.com/office/drawing/2014/main" id="{33F99DB6-7938-4C1D-8E12-6086D08D98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18141B-6216-4FAF-9A79-FC99A27307FC}"/>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94303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75087D-D174-45B0-8E4D-50EAE8A9D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4B09BE-DE9D-4D3F-8473-1FFFFFB5E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FEB89-BA47-4EB0-838A-BAF0AA05B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404E0-B191-4664-9C84-EDB4066BDE2E}" type="datetimeFigureOut">
              <a:rPr lang="en-IN" smtClean="0"/>
              <a:t>21-05-2019</a:t>
            </a:fld>
            <a:endParaRPr lang="en-IN"/>
          </a:p>
        </p:txBody>
      </p:sp>
      <p:sp>
        <p:nvSpPr>
          <p:cNvPr id="5" name="Footer Placeholder 4">
            <a:extLst>
              <a:ext uri="{FF2B5EF4-FFF2-40B4-BE49-F238E27FC236}">
                <a16:creationId xmlns:a16="http://schemas.microsoft.com/office/drawing/2014/main" id="{34CCFFE6-E378-4555-A265-9304293ED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9B584D-1DD7-4D59-8FC6-4E6B8EB4A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74E36-591F-4402-BAE7-5D9F51792A6C}" type="slidenum">
              <a:rPr lang="en-IN" smtClean="0"/>
              <a:t>‹#›</a:t>
            </a:fld>
            <a:endParaRPr lang="en-IN"/>
          </a:p>
        </p:txBody>
      </p:sp>
    </p:spTree>
    <p:extLst>
      <p:ext uri="{BB962C8B-B14F-4D97-AF65-F5344CB8AC3E}">
        <p14:creationId xmlns:p14="http://schemas.microsoft.com/office/powerpoint/2010/main" val="1668379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18CDF-3087-4C11-AB8D-F3229BB5AD24}"/>
              </a:ext>
            </a:extLst>
          </p:cNvPr>
          <p:cNvSpPr txBox="1"/>
          <p:nvPr/>
        </p:nvSpPr>
        <p:spPr>
          <a:xfrm>
            <a:off x="0" y="179228"/>
            <a:ext cx="12055876" cy="1446550"/>
          </a:xfrm>
          <a:prstGeom prst="rect">
            <a:avLst/>
          </a:prstGeom>
          <a:noFill/>
        </p:spPr>
        <p:txBody>
          <a:bodyPr wrap="square" rtlCol="0">
            <a:spAutoFit/>
          </a:bodyPr>
          <a:lstStyle/>
          <a:p>
            <a:pPr algn="ctr"/>
            <a:r>
              <a:rPr lang="en-IN" sz="4400" b="1" u="sng" dirty="0">
                <a:solidFill>
                  <a:schemeClr val="bg1"/>
                </a:solidFill>
              </a:rPr>
              <a:t>HYBRID INTRUSION DETECTION SYSTEM USING MACHINE LEARNING </a:t>
            </a:r>
          </a:p>
        </p:txBody>
      </p:sp>
      <p:sp>
        <p:nvSpPr>
          <p:cNvPr id="4" name="TextBox 3">
            <a:extLst>
              <a:ext uri="{FF2B5EF4-FFF2-40B4-BE49-F238E27FC236}">
                <a16:creationId xmlns:a16="http://schemas.microsoft.com/office/drawing/2014/main" id="{5EC9318D-CA4B-4DC7-AC43-2BF1D7B60AF1}"/>
              </a:ext>
            </a:extLst>
          </p:cNvPr>
          <p:cNvSpPr txBox="1"/>
          <p:nvPr/>
        </p:nvSpPr>
        <p:spPr>
          <a:xfrm>
            <a:off x="8312882" y="5330799"/>
            <a:ext cx="3431443" cy="1200329"/>
          </a:xfrm>
          <a:prstGeom prst="rect">
            <a:avLst/>
          </a:prstGeom>
          <a:noFill/>
        </p:spPr>
        <p:txBody>
          <a:bodyPr wrap="square" rtlCol="0">
            <a:spAutoFit/>
          </a:bodyPr>
          <a:lstStyle/>
          <a:p>
            <a:r>
              <a:rPr lang="en-IN" dirty="0">
                <a:solidFill>
                  <a:schemeClr val="bg1"/>
                </a:solidFill>
              </a:rPr>
              <a:t>Guided by-</a:t>
            </a:r>
          </a:p>
          <a:p>
            <a:r>
              <a:rPr lang="en-IN" dirty="0">
                <a:solidFill>
                  <a:schemeClr val="bg1"/>
                </a:solidFill>
              </a:rPr>
              <a:t>	Smt. Vedhavathi N</a:t>
            </a:r>
          </a:p>
          <a:p>
            <a:r>
              <a:rPr lang="en-IN" dirty="0">
                <a:solidFill>
                  <a:schemeClr val="bg1"/>
                </a:solidFill>
              </a:rPr>
              <a:t>	(</a:t>
            </a:r>
            <a:r>
              <a:rPr lang="en-IN">
                <a:solidFill>
                  <a:schemeClr val="bg1"/>
                </a:solidFill>
              </a:rPr>
              <a:t>Assistant Professor CSE)</a:t>
            </a:r>
            <a:endParaRPr lang="en-IN" dirty="0">
              <a:solidFill>
                <a:schemeClr val="bg1"/>
              </a:solidFill>
            </a:endParaRPr>
          </a:p>
          <a:p>
            <a:endParaRPr lang="en-IN" dirty="0">
              <a:solidFill>
                <a:schemeClr val="bg1"/>
              </a:solidFill>
            </a:endParaRPr>
          </a:p>
        </p:txBody>
      </p:sp>
      <p:sp>
        <p:nvSpPr>
          <p:cNvPr id="5" name="TextBox 4">
            <a:extLst>
              <a:ext uri="{FF2B5EF4-FFF2-40B4-BE49-F238E27FC236}">
                <a16:creationId xmlns:a16="http://schemas.microsoft.com/office/drawing/2014/main" id="{DA014393-107B-4149-8551-CB209B06A9A0}"/>
              </a:ext>
            </a:extLst>
          </p:cNvPr>
          <p:cNvSpPr txBox="1"/>
          <p:nvPr/>
        </p:nvSpPr>
        <p:spPr>
          <a:xfrm>
            <a:off x="208516" y="5192300"/>
            <a:ext cx="5624775" cy="1754326"/>
          </a:xfrm>
          <a:prstGeom prst="rect">
            <a:avLst/>
          </a:prstGeom>
          <a:noFill/>
        </p:spPr>
        <p:txBody>
          <a:bodyPr wrap="square" rtlCol="0">
            <a:spAutoFit/>
          </a:bodyPr>
          <a:lstStyle/>
          <a:p>
            <a:r>
              <a:rPr lang="en-IN" dirty="0">
                <a:solidFill>
                  <a:schemeClr val="bg1"/>
                </a:solidFill>
              </a:rPr>
              <a:t>Presented by-</a:t>
            </a:r>
          </a:p>
          <a:p>
            <a:r>
              <a:rPr lang="en-IN" dirty="0">
                <a:solidFill>
                  <a:schemeClr val="bg1"/>
                </a:solidFill>
              </a:rPr>
              <a:t>	Sharath L R             (4NN15CS042)</a:t>
            </a:r>
          </a:p>
          <a:p>
            <a:r>
              <a:rPr lang="en-IN" dirty="0">
                <a:solidFill>
                  <a:schemeClr val="bg1"/>
                </a:solidFill>
              </a:rPr>
              <a:t>	Nishchith J Hegde (4NN15CS025)</a:t>
            </a:r>
          </a:p>
          <a:p>
            <a:r>
              <a:rPr lang="en-IN" dirty="0">
                <a:solidFill>
                  <a:schemeClr val="bg1"/>
                </a:solidFill>
              </a:rPr>
              <a:t>	Prajwal N                (4NN15CS028)</a:t>
            </a:r>
          </a:p>
          <a:p>
            <a:r>
              <a:rPr lang="en-IN" dirty="0">
                <a:solidFill>
                  <a:schemeClr val="bg1"/>
                </a:solidFill>
              </a:rPr>
              <a:t>	Ajaykrishnan S       (4NN15CS007)</a:t>
            </a:r>
          </a:p>
          <a:p>
            <a:endParaRPr lang="en-IN" dirty="0">
              <a:solidFill>
                <a:schemeClr val="bg1"/>
              </a:solidFill>
            </a:endParaRPr>
          </a:p>
        </p:txBody>
      </p:sp>
    </p:spTree>
    <p:extLst>
      <p:ext uri="{BB962C8B-B14F-4D97-AF65-F5344CB8AC3E}">
        <p14:creationId xmlns:p14="http://schemas.microsoft.com/office/powerpoint/2010/main" val="3301987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0B450-B08D-429C-B2C7-94F877E9F5A7}"/>
              </a:ext>
            </a:extLst>
          </p:cNvPr>
          <p:cNvSpPr txBox="1"/>
          <p:nvPr/>
        </p:nvSpPr>
        <p:spPr>
          <a:xfrm>
            <a:off x="329080" y="419469"/>
            <a:ext cx="11319030" cy="6370975"/>
          </a:xfrm>
          <a:prstGeom prst="rect">
            <a:avLst/>
          </a:prstGeom>
          <a:noFill/>
        </p:spPr>
        <p:txBody>
          <a:bodyPr wrap="square" rtlCol="0">
            <a:spAutoFit/>
          </a:bodyPr>
          <a:lstStyle/>
          <a:p>
            <a:r>
              <a:rPr lang="en-IN" sz="2400" dirty="0"/>
              <a:t>Stage4: Training:</a:t>
            </a:r>
          </a:p>
          <a:p>
            <a:pPr marL="1257300" lvl="2" indent="-342900">
              <a:buFont typeface="Arial" panose="020B0604020202020204" pitchFamily="34" charset="0"/>
              <a:buChar char="•"/>
            </a:pPr>
            <a:r>
              <a:rPr lang="en-IN" sz="2400" dirty="0"/>
              <a:t>Training the model with training dataset.</a:t>
            </a:r>
          </a:p>
          <a:p>
            <a:pPr marL="1257300" lvl="2" indent="-342900">
              <a:buFont typeface="Arial" panose="020B0604020202020204" pitchFamily="34" charset="0"/>
              <a:buChar char="•"/>
            </a:pPr>
            <a:endParaRPr lang="en-IN" sz="2400" dirty="0"/>
          </a:p>
          <a:p>
            <a:r>
              <a:rPr lang="en-IN" sz="2400" dirty="0"/>
              <a:t>Stage5: Testing:</a:t>
            </a:r>
          </a:p>
          <a:p>
            <a:pPr marL="1257300" lvl="2" indent="-342900">
              <a:buFont typeface="Arial" panose="020B0604020202020204" pitchFamily="34" charset="0"/>
              <a:buChar char="•"/>
            </a:pPr>
            <a:r>
              <a:rPr lang="en-IN" sz="2400" dirty="0"/>
              <a:t>Testing the model with training dataset.</a:t>
            </a:r>
          </a:p>
          <a:p>
            <a:pPr marL="1257300" lvl="2" indent="-342900">
              <a:buFont typeface="Arial" panose="020B0604020202020204" pitchFamily="34" charset="0"/>
              <a:buChar char="•"/>
            </a:pPr>
            <a:r>
              <a:rPr lang="en-IN" sz="2400" dirty="0"/>
              <a:t>Testing the model with testing dataset</a:t>
            </a:r>
          </a:p>
          <a:p>
            <a:pPr marL="1257300" lvl="2" indent="-342900">
              <a:buFont typeface="Arial" panose="020B0604020202020204" pitchFamily="34" charset="0"/>
              <a:buChar char="•"/>
            </a:pPr>
            <a:endParaRPr lang="en-IN" sz="2400" dirty="0"/>
          </a:p>
          <a:p>
            <a:r>
              <a:rPr lang="en-IN" sz="2400" dirty="0"/>
              <a:t>Stage6: Performance evaluation: </a:t>
            </a:r>
          </a:p>
          <a:p>
            <a:pPr marL="1257300" lvl="2" indent="-342900">
              <a:buFont typeface="Arial" panose="020B0604020202020204" pitchFamily="34" charset="0"/>
              <a:buChar char="•"/>
            </a:pPr>
            <a:r>
              <a:rPr lang="en-IN" sz="2400" dirty="0"/>
              <a:t>Classification report</a:t>
            </a:r>
          </a:p>
          <a:p>
            <a:pPr marL="1257300" lvl="2" indent="-342900">
              <a:buFont typeface="Arial" panose="020B0604020202020204" pitchFamily="34" charset="0"/>
              <a:buChar char="•"/>
            </a:pPr>
            <a:r>
              <a:rPr lang="en-IN" sz="2400" dirty="0"/>
              <a:t>Confusion matrix</a:t>
            </a:r>
          </a:p>
          <a:p>
            <a:pPr marL="1257300" lvl="2" indent="-342900">
              <a:buFont typeface="Arial" panose="020B0604020202020204" pitchFamily="34" charset="0"/>
              <a:buChar char="•"/>
            </a:pPr>
            <a:r>
              <a:rPr lang="en-IN" sz="2400" dirty="0"/>
              <a:t>Scatter plot</a:t>
            </a:r>
          </a:p>
          <a:p>
            <a:r>
              <a:rPr lang="en-IN" sz="2400" dirty="0"/>
              <a:t>Stage7: Partial fit and alerting </a:t>
            </a:r>
          </a:p>
          <a:p>
            <a:pPr marL="1257300" lvl="2" indent="-342900">
              <a:buFont typeface="Arial" panose="020B0604020202020204" pitchFamily="34" charset="0"/>
              <a:buChar char="•"/>
            </a:pPr>
            <a:r>
              <a:rPr lang="en-IN" sz="2400" dirty="0"/>
              <a:t>Partial fitting of predictions of the model to increase detection rate  </a:t>
            </a:r>
          </a:p>
          <a:p>
            <a:pPr marL="1257300" lvl="2" indent="-342900">
              <a:buFont typeface="Arial" panose="020B0604020202020204" pitchFamily="34" charset="0"/>
              <a:buChar char="•"/>
            </a:pPr>
            <a:r>
              <a:rPr lang="en-IN" sz="2400" dirty="0"/>
              <a:t>To handle variations of attack </a:t>
            </a:r>
          </a:p>
          <a:p>
            <a:pPr marL="1257300" lvl="2" indent="-342900">
              <a:buFont typeface="Arial" panose="020B0604020202020204" pitchFamily="34" charset="0"/>
              <a:buChar char="•"/>
            </a:pPr>
            <a:r>
              <a:rPr lang="en-IN" sz="2400" dirty="0"/>
              <a:t>Alerts are generated along with attack type</a:t>
            </a:r>
          </a:p>
          <a:p>
            <a:pPr lvl="2"/>
            <a:endParaRPr lang="en-IN" sz="2400" dirty="0"/>
          </a:p>
          <a:p>
            <a:pPr marL="1257300" lvl="2"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364636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3A8DA9-A517-4997-B7AA-1E13788E0EA7}"/>
              </a:ext>
            </a:extLst>
          </p:cNvPr>
          <p:cNvSpPr txBox="1"/>
          <p:nvPr/>
        </p:nvSpPr>
        <p:spPr>
          <a:xfrm>
            <a:off x="339634" y="313509"/>
            <a:ext cx="11451772" cy="1015663"/>
          </a:xfrm>
          <a:prstGeom prst="rect">
            <a:avLst/>
          </a:prstGeom>
          <a:noFill/>
        </p:spPr>
        <p:txBody>
          <a:bodyPr wrap="square" rtlCol="0">
            <a:spAutoFit/>
          </a:bodyPr>
          <a:lstStyle/>
          <a:p>
            <a:r>
              <a:rPr lang="en-IN" sz="3200" u="sng" dirty="0"/>
              <a:t>TESTING RESULTS:</a:t>
            </a:r>
          </a:p>
          <a:p>
            <a:endParaRPr lang="en-IN" sz="2800" dirty="0"/>
          </a:p>
        </p:txBody>
      </p:sp>
      <p:graphicFrame>
        <p:nvGraphicFramePr>
          <p:cNvPr id="4" name="Table 3">
            <a:extLst>
              <a:ext uri="{FF2B5EF4-FFF2-40B4-BE49-F238E27FC236}">
                <a16:creationId xmlns:a16="http://schemas.microsoft.com/office/drawing/2014/main" id="{48F2D993-0FB2-436B-A237-79E536ACFB3E}"/>
              </a:ext>
            </a:extLst>
          </p:cNvPr>
          <p:cNvGraphicFramePr>
            <a:graphicFrameLocks noGrp="1"/>
          </p:cNvGraphicFramePr>
          <p:nvPr>
            <p:extLst>
              <p:ext uri="{D42A27DB-BD31-4B8C-83A1-F6EECF244321}">
                <p14:modId xmlns:p14="http://schemas.microsoft.com/office/powerpoint/2010/main" val="1739649861"/>
              </p:ext>
            </p:extLst>
          </p:nvPr>
        </p:nvGraphicFramePr>
        <p:xfrm>
          <a:off x="1110342" y="1329172"/>
          <a:ext cx="9910356" cy="4449145"/>
        </p:xfrm>
        <a:graphic>
          <a:graphicData uri="http://schemas.openxmlformats.org/drawingml/2006/table">
            <a:tbl>
              <a:tblPr firstRow="1" bandRow="1">
                <a:tableStyleId>{7DF18680-E054-41AD-8BC1-D1AEF772440D}</a:tableStyleId>
              </a:tblPr>
              <a:tblGrid>
                <a:gridCol w="3312405">
                  <a:extLst>
                    <a:ext uri="{9D8B030D-6E8A-4147-A177-3AD203B41FA5}">
                      <a16:colId xmlns:a16="http://schemas.microsoft.com/office/drawing/2014/main" val="3278593888"/>
                    </a:ext>
                  </a:extLst>
                </a:gridCol>
                <a:gridCol w="2202300">
                  <a:extLst>
                    <a:ext uri="{9D8B030D-6E8A-4147-A177-3AD203B41FA5}">
                      <a16:colId xmlns:a16="http://schemas.microsoft.com/office/drawing/2014/main" val="1671229801"/>
                    </a:ext>
                  </a:extLst>
                </a:gridCol>
                <a:gridCol w="2222862">
                  <a:extLst>
                    <a:ext uri="{9D8B030D-6E8A-4147-A177-3AD203B41FA5}">
                      <a16:colId xmlns:a16="http://schemas.microsoft.com/office/drawing/2014/main" val="802658912"/>
                    </a:ext>
                  </a:extLst>
                </a:gridCol>
                <a:gridCol w="2172789">
                  <a:extLst>
                    <a:ext uri="{9D8B030D-6E8A-4147-A177-3AD203B41FA5}">
                      <a16:colId xmlns:a16="http://schemas.microsoft.com/office/drawing/2014/main" val="632255874"/>
                    </a:ext>
                  </a:extLst>
                </a:gridCol>
              </a:tblGrid>
              <a:tr h="456085">
                <a:tc>
                  <a:txBody>
                    <a:bodyPr/>
                    <a:lstStyle/>
                    <a:p>
                      <a:pPr algn="ctr"/>
                      <a:r>
                        <a:rPr lang="en-IN" dirty="0"/>
                        <a:t>ML MODELS</a:t>
                      </a:r>
                    </a:p>
                  </a:txBody>
                  <a:tcPr/>
                </a:tc>
                <a:tc>
                  <a:txBody>
                    <a:bodyPr/>
                    <a:lstStyle/>
                    <a:p>
                      <a:pPr algn="ctr"/>
                      <a:r>
                        <a:rPr lang="en-IN" dirty="0"/>
                        <a:t>ACCURACY</a:t>
                      </a:r>
                    </a:p>
                  </a:txBody>
                  <a:tcPr/>
                </a:tc>
                <a:tc>
                  <a:txBody>
                    <a:bodyPr/>
                    <a:lstStyle/>
                    <a:p>
                      <a:pPr algn="ctr"/>
                      <a:r>
                        <a:rPr lang="en-IN" dirty="0"/>
                        <a:t>PRECISION</a:t>
                      </a:r>
                    </a:p>
                  </a:txBody>
                  <a:tcPr/>
                </a:tc>
                <a:tc>
                  <a:txBody>
                    <a:bodyPr/>
                    <a:lstStyle/>
                    <a:p>
                      <a:pPr algn="ctr"/>
                      <a:r>
                        <a:rPr lang="en-IN" dirty="0"/>
                        <a:t>F1 SCORE</a:t>
                      </a:r>
                    </a:p>
                  </a:txBody>
                  <a:tcPr/>
                </a:tc>
                <a:extLst>
                  <a:ext uri="{0D108BD9-81ED-4DB2-BD59-A6C34878D82A}">
                    <a16:rowId xmlns:a16="http://schemas.microsoft.com/office/drawing/2014/main" val="1612169961"/>
                  </a:ext>
                </a:extLst>
              </a:tr>
              <a:tr h="558830">
                <a:tc>
                  <a:txBody>
                    <a:bodyPr/>
                    <a:lstStyle/>
                    <a:p>
                      <a:pPr algn="ctr"/>
                      <a:r>
                        <a:rPr lang="en-IN" dirty="0"/>
                        <a:t>ANN</a:t>
                      </a:r>
                    </a:p>
                  </a:txBody>
                  <a:tcPr/>
                </a:tc>
                <a:tc>
                  <a:txBody>
                    <a:bodyPr/>
                    <a:lstStyle/>
                    <a:p>
                      <a:pPr algn="ctr"/>
                      <a:r>
                        <a:rPr lang="en-IN" dirty="0"/>
                        <a:t>0.98</a:t>
                      </a:r>
                    </a:p>
                  </a:txBody>
                  <a:tcPr/>
                </a:tc>
                <a:tc>
                  <a:txBody>
                    <a:bodyPr/>
                    <a:lstStyle/>
                    <a:p>
                      <a:pPr algn="ctr"/>
                      <a:r>
                        <a:rPr lang="en-IN" dirty="0"/>
                        <a:t>0.99</a:t>
                      </a:r>
                    </a:p>
                  </a:txBody>
                  <a:tcPr/>
                </a:tc>
                <a:tc>
                  <a:txBody>
                    <a:bodyPr/>
                    <a:lstStyle/>
                    <a:p>
                      <a:pPr algn="ctr"/>
                      <a:r>
                        <a:rPr lang="en-IN" dirty="0"/>
                        <a:t>1.00</a:t>
                      </a:r>
                    </a:p>
                  </a:txBody>
                  <a:tcPr/>
                </a:tc>
                <a:extLst>
                  <a:ext uri="{0D108BD9-81ED-4DB2-BD59-A6C34878D82A}">
                    <a16:rowId xmlns:a16="http://schemas.microsoft.com/office/drawing/2014/main" val="1125367084"/>
                  </a:ext>
                </a:extLst>
              </a:tr>
              <a:tr h="558830">
                <a:tc>
                  <a:txBody>
                    <a:bodyPr/>
                    <a:lstStyle/>
                    <a:p>
                      <a:pPr algn="ctr"/>
                      <a:r>
                        <a:rPr lang="en-IN" dirty="0"/>
                        <a:t>CNN</a:t>
                      </a:r>
                    </a:p>
                  </a:txBody>
                  <a:tcPr/>
                </a:tc>
                <a:tc>
                  <a:txBody>
                    <a:bodyPr/>
                    <a:lstStyle/>
                    <a:p>
                      <a:pPr algn="ctr"/>
                      <a:r>
                        <a:rPr lang="en-IN" dirty="0"/>
                        <a:t>0.99</a:t>
                      </a:r>
                    </a:p>
                  </a:txBody>
                  <a:tcPr/>
                </a:tc>
                <a:tc>
                  <a:txBody>
                    <a:bodyPr/>
                    <a:lstStyle/>
                    <a:p>
                      <a:pPr algn="ctr"/>
                      <a:r>
                        <a:rPr lang="en-IN" dirty="0"/>
                        <a:t>0.98</a:t>
                      </a:r>
                    </a:p>
                  </a:txBody>
                  <a:tcPr/>
                </a:tc>
                <a:tc>
                  <a:txBody>
                    <a:bodyPr/>
                    <a:lstStyle/>
                    <a:p>
                      <a:pPr algn="ctr"/>
                      <a:r>
                        <a:rPr lang="en-IN" dirty="0"/>
                        <a:t>1.00</a:t>
                      </a:r>
                    </a:p>
                  </a:txBody>
                  <a:tcPr/>
                </a:tc>
                <a:extLst>
                  <a:ext uri="{0D108BD9-81ED-4DB2-BD59-A6C34878D82A}">
                    <a16:rowId xmlns:a16="http://schemas.microsoft.com/office/drawing/2014/main" val="3162409472"/>
                  </a:ext>
                </a:extLst>
              </a:tr>
              <a:tr h="558830">
                <a:tc>
                  <a:txBody>
                    <a:bodyPr/>
                    <a:lstStyle/>
                    <a:p>
                      <a:pPr algn="ctr"/>
                      <a:r>
                        <a:rPr lang="en-IN" dirty="0"/>
                        <a:t>DNN</a:t>
                      </a:r>
                    </a:p>
                  </a:txBody>
                  <a:tcPr/>
                </a:tc>
                <a:tc>
                  <a:txBody>
                    <a:bodyPr/>
                    <a:lstStyle/>
                    <a:p>
                      <a:pPr algn="ctr"/>
                      <a:r>
                        <a:rPr lang="en-IN" dirty="0"/>
                        <a:t>0.97</a:t>
                      </a:r>
                    </a:p>
                  </a:txBody>
                  <a:tcPr/>
                </a:tc>
                <a:tc>
                  <a:txBody>
                    <a:bodyPr/>
                    <a:lstStyle/>
                    <a:p>
                      <a:pPr algn="ctr"/>
                      <a:r>
                        <a:rPr lang="en-IN" dirty="0"/>
                        <a:t>0.98</a:t>
                      </a:r>
                    </a:p>
                  </a:txBody>
                  <a:tcPr/>
                </a:tc>
                <a:tc>
                  <a:txBody>
                    <a:bodyPr/>
                    <a:lstStyle/>
                    <a:p>
                      <a:pPr algn="ctr"/>
                      <a:r>
                        <a:rPr lang="en-IN" dirty="0"/>
                        <a:t>1.00</a:t>
                      </a:r>
                    </a:p>
                  </a:txBody>
                  <a:tcPr/>
                </a:tc>
                <a:extLst>
                  <a:ext uri="{0D108BD9-81ED-4DB2-BD59-A6C34878D82A}">
                    <a16:rowId xmlns:a16="http://schemas.microsoft.com/office/drawing/2014/main" val="477041520"/>
                  </a:ext>
                </a:extLst>
              </a:tr>
              <a:tr h="558830">
                <a:tc>
                  <a:txBody>
                    <a:bodyPr/>
                    <a:lstStyle/>
                    <a:p>
                      <a:pPr algn="ctr"/>
                      <a:r>
                        <a:rPr lang="en-IN" dirty="0"/>
                        <a:t>GRU</a:t>
                      </a:r>
                    </a:p>
                  </a:txBody>
                  <a:tcPr/>
                </a:tc>
                <a:tc>
                  <a:txBody>
                    <a:bodyPr/>
                    <a:lstStyle/>
                    <a:p>
                      <a:pPr algn="ctr"/>
                      <a:r>
                        <a:rPr lang="en-IN" dirty="0"/>
                        <a:t>0.98</a:t>
                      </a:r>
                    </a:p>
                  </a:txBody>
                  <a:tcPr/>
                </a:tc>
                <a:tc>
                  <a:txBody>
                    <a:bodyPr/>
                    <a:lstStyle/>
                    <a:p>
                      <a:pPr algn="ctr"/>
                      <a:r>
                        <a:rPr lang="en-IN" dirty="0"/>
                        <a:t>0.99</a:t>
                      </a:r>
                    </a:p>
                  </a:txBody>
                  <a:tcPr/>
                </a:tc>
                <a:tc>
                  <a:txBody>
                    <a:bodyPr/>
                    <a:lstStyle/>
                    <a:p>
                      <a:pPr algn="ctr"/>
                      <a:r>
                        <a:rPr lang="en-IN" dirty="0"/>
                        <a:t>1.00</a:t>
                      </a:r>
                    </a:p>
                  </a:txBody>
                  <a:tcPr/>
                </a:tc>
                <a:extLst>
                  <a:ext uri="{0D108BD9-81ED-4DB2-BD59-A6C34878D82A}">
                    <a16:rowId xmlns:a16="http://schemas.microsoft.com/office/drawing/2014/main" val="1742553079"/>
                  </a:ext>
                </a:extLst>
              </a:tr>
              <a:tr h="558830">
                <a:tc>
                  <a:txBody>
                    <a:bodyPr/>
                    <a:lstStyle/>
                    <a:p>
                      <a:pPr algn="ctr"/>
                      <a:r>
                        <a:rPr lang="en-IN" dirty="0"/>
                        <a:t>RNN</a:t>
                      </a:r>
                    </a:p>
                  </a:txBody>
                  <a:tcPr/>
                </a:tc>
                <a:tc>
                  <a:txBody>
                    <a:bodyPr/>
                    <a:lstStyle/>
                    <a:p>
                      <a:pPr algn="ctr"/>
                      <a:r>
                        <a:rPr lang="en-IN" dirty="0"/>
                        <a:t>0.97</a:t>
                      </a:r>
                    </a:p>
                  </a:txBody>
                  <a:tcPr/>
                </a:tc>
                <a:tc>
                  <a:txBody>
                    <a:bodyPr/>
                    <a:lstStyle/>
                    <a:p>
                      <a:pPr algn="ctr"/>
                      <a:r>
                        <a:rPr lang="en-IN" dirty="0"/>
                        <a:t>0.97</a:t>
                      </a:r>
                    </a:p>
                  </a:txBody>
                  <a:tcPr/>
                </a:tc>
                <a:tc>
                  <a:txBody>
                    <a:bodyPr/>
                    <a:lstStyle/>
                    <a:p>
                      <a:pPr algn="ctr"/>
                      <a:r>
                        <a:rPr lang="en-IN" dirty="0"/>
                        <a:t>1.00</a:t>
                      </a:r>
                    </a:p>
                  </a:txBody>
                  <a:tcPr/>
                </a:tc>
                <a:extLst>
                  <a:ext uri="{0D108BD9-81ED-4DB2-BD59-A6C34878D82A}">
                    <a16:rowId xmlns:a16="http://schemas.microsoft.com/office/drawing/2014/main" val="1977449329"/>
                  </a:ext>
                </a:extLst>
              </a:tr>
              <a:tr h="558830">
                <a:tc>
                  <a:txBody>
                    <a:bodyPr/>
                    <a:lstStyle/>
                    <a:p>
                      <a:pPr algn="ctr"/>
                      <a:r>
                        <a:rPr lang="en-IN" dirty="0"/>
                        <a:t>LSTM</a:t>
                      </a:r>
                    </a:p>
                  </a:txBody>
                  <a:tcPr/>
                </a:tc>
                <a:tc>
                  <a:txBody>
                    <a:bodyPr/>
                    <a:lstStyle/>
                    <a:p>
                      <a:pPr algn="ctr"/>
                      <a:r>
                        <a:rPr lang="en-IN" dirty="0"/>
                        <a:t>0.98</a:t>
                      </a:r>
                    </a:p>
                  </a:txBody>
                  <a:tcPr/>
                </a:tc>
                <a:tc>
                  <a:txBody>
                    <a:bodyPr/>
                    <a:lstStyle/>
                    <a:p>
                      <a:pPr algn="ctr"/>
                      <a:r>
                        <a:rPr lang="en-IN" dirty="0"/>
                        <a:t>0.98</a:t>
                      </a:r>
                    </a:p>
                  </a:txBody>
                  <a:tcPr/>
                </a:tc>
                <a:tc>
                  <a:txBody>
                    <a:bodyPr/>
                    <a:lstStyle/>
                    <a:p>
                      <a:pPr algn="ctr"/>
                      <a:r>
                        <a:rPr lang="en-IN" dirty="0"/>
                        <a:t>1.00</a:t>
                      </a:r>
                    </a:p>
                  </a:txBody>
                  <a:tcPr/>
                </a:tc>
                <a:extLst>
                  <a:ext uri="{0D108BD9-81ED-4DB2-BD59-A6C34878D82A}">
                    <a16:rowId xmlns:a16="http://schemas.microsoft.com/office/drawing/2014/main" val="3933899229"/>
                  </a:ext>
                </a:extLst>
              </a:tr>
              <a:tr h="558830">
                <a:tc>
                  <a:txBody>
                    <a:bodyPr/>
                    <a:lstStyle/>
                    <a:p>
                      <a:pPr algn="ctr"/>
                      <a:r>
                        <a:rPr lang="en-IN" dirty="0"/>
                        <a:t>ENSEMBLE OF CNN, DNN, GRU, RNN &amp; LSTM</a:t>
                      </a:r>
                    </a:p>
                  </a:txBody>
                  <a:tcPr/>
                </a:tc>
                <a:tc>
                  <a:txBody>
                    <a:bodyPr/>
                    <a:lstStyle/>
                    <a:p>
                      <a:pPr algn="ctr"/>
                      <a:r>
                        <a:rPr lang="en-IN" dirty="0"/>
                        <a:t>0.98</a:t>
                      </a:r>
                    </a:p>
                  </a:txBody>
                  <a:tcPr/>
                </a:tc>
                <a:tc>
                  <a:txBody>
                    <a:bodyPr/>
                    <a:lstStyle/>
                    <a:p>
                      <a:pPr algn="ctr"/>
                      <a:r>
                        <a:rPr lang="en-IN" dirty="0"/>
                        <a:t>0.98</a:t>
                      </a:r>
                    </a:p>
                  </a:txBody>
                  <a:tcPr/>
                </a:tc>
                <a:tc>
                  <a:txBody>
                    <a:bodyPr/>
                    <a:lstStyle/>
                    <a:p>
                      <a:pPr algn="ctr"/>
                      <a:r>
                        <a:rPr lang="en-IN" dirty="0"/>
                        <a:t>1.00</a:t>
                      </a:r>
                    </a:p>
                  </a:txBody>
                  <a:tcPr/>
                </a:tc>
                <a:extLst>
                  <a:ext uri="{0D108BD9-81ED-4DB2-BD59-A6C34878D82A}">
                    <a16:rowId xmlns:a16="http://schemas.microsoft.com/office/drawing/2014/main" val="2745025224"/>
                  </a:ext>
                </a:extLst>
              </a:tr>
            </a:tbl>
          </a:graphicData>
        </a:graphic>
      </p:graphicFrame>
    </p:spTree>
    <p:extLst>
      <p:ext uri="{BB962C8B-B14F-4D97-AF65-F5344CB8AC3E}">
        <p14:creationId xmlns:p14="http://schemas.microsoft.com/office/powerpoint/2010/main" val="274903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E4FE60-8F8B-4A76-BA84-F67B755E356D}"/>
              </a:ext>
            </a:extLst>
          </p:cNvPr>
          <p:cNvSpPr txBox="1"/>
          <p:nvPr/>
        </p:nvSpPr>
        <p:spPr>
          <a:xfrm>
            <a:off x="1262744" y="661851"/>
            <a:ext cx="7959634" cy="646331"/>
          </a:xfrm>
          <a:prstGeom prst="rect">
            <a:avLst/>
          </a:prstGeom>
          <a:noFill/>
        </p:spPr>
        <p:txBody>
          <a:bodyPr wrap="square" rtlCol="0">
            <a:spAutoFit/>
          </a:bodyPr>
          <a:lstStyle/>
          <a:p>
            <a:r>
              <a:rPr lang="en-IN" sz="3600" b="1" u="sng" dirty="0"/>
              <a:t>Advantages </a:t>
            </a:r>
          </a:p>
        </p:txBody>
      </p:sp>
      <p:sp>
        <p:nvSpPr>
          <p:cNvPr id="5" name="TextBox 4">
            <a:extLst>
              <a:ext uri="{FF2B5EF4-FFF2-40B4-BE49-F238E27FC236}">
                <a16:creationId xmlns:a16="http://schemas.microsoft.com/office/drawing/2014/main" id="{6B7BF51F-ED34-42B1-81B3-D20FC69A7E89}"/>
              </a:ext>
            </a:extLst>
          </p:cNvPr>
          <p:cNvSpPr txBox="1"/>
          <p:nvPr/>
        </p:nvSpPr>
        <p:spPr>
          <a:xfrm>
            <a:off x="1362893" y="1837509"/>
            <a:ext cx="8821782" cy="4154984"/>
          </a:xfrm>
          <a:prstGeom prst="rect">
            <a:avLst/>
          </a:prstGeom>
          <a:noFill/>
        </p:spPr>
        <p:txBody>
          <a:bodyPr wrap="square" rtlCol="0">
            <a:spAutoFit/>
          </a:bodyPr>
          <a:lstStyle/>
          <a:p>
            <a:pPr marL="457200" indent="-457200" algn="just">
              <a:buFont typeface="Arial" panose="020B0604020202020204" pitchFamily="34" charset="0"/>
              <a:buChar char="•"/>
            </a:pPr>
            <a:r>
              <a:rPr lang="en-IN" sz="3000" dirty="0"/>
              <a:t>Hybrid system containing anomaly and signature based models </a:t>
            </a:r>
          </a:p>
          <a:p>
            <a:pPr marL="457200" indent="-457200" algn="just">
              <a:buFont typeface="Arial" panose="020B0604020202020204" pitchFamily="34" charset="0"/>
              <a:buChar char="•"/>
            </a:pPr>
            <a:r>
              <a:rPr lang="en-IN" sz="3000" dirty="0"/>
              <a:t>It employs ensemble machine learning technique, weighted  majority voting to improve predictions of signature model</a:t>
            </a:r>
          </a:p>
          <a:p>
            <a:pPr marL="457200" indent="-457200" algn="just">
              <a:buFont typeface="Arial" panose="020B0604020202020204" pitchFamily="34" charset="0"/>
              <a:buChar char="•"/>
            </a:pPr>
            <a:r>
              <a:rPr lang="en-IN" sz="3000" dirty="0"/>
              <a:t>Partial fitting improve predictions of model with experience </a:t>
            </a:r>
          </a:p>
          <a:p>
            <a:pPr marL="457200" indent="-457200" algn="just">
              <a:buFont typeface="Arial" panose="020B0604020202020204" pitchFamily="34" charset="0"/>
              <a:buChar char="•"/>
            </a:pPr>
            <a:r>
              <a:rPr lang="en-IN" sz="3000" dirty="0"/>
              <a:t>Accuracy of our system is around 98-99%</a:t>
            </a:r>
          </a:p>
          <a:p>
            <a:pPr marL="285750" indent="-28575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2011297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04A10-4A55-48F5-ADEB-C434BBABC2E3}"/>
              </a:ext>
            </a:extLst>
          </p:cNvPr>
          <p:cNvSpPr txBox="1"/>
          <p:nvPr/>
        </p:nvSpPr>
        <p:spPr>
          <a:xfrm>
            <a:off x="1286256" y="1161288"/>
            <a:ext cx="9619488" cy="4154984"/>
          </a:xfrm>
          <a:prstGeom prst="rect">
            <a:avLst/>
          </a:prstGeom>
          <a:noFill/>
        </p:spPr>
        <p:txBody>
          <a:bodyPr wrap="square" rtlCol="0">
            <a:spAutoFit/>
          </a:bodyPr>
          <a:lstStyle/>
          <a:p>
            <a:pPr algn="just"/>
            <a:r>
              <a:rPr lang="en-US" sz="2400" dirty="0"/>
              <a:t>The two stage sequentially deployments of misuse detection and anomaly detection is time and resource conserving. First known attacks have been detected easily and quickly with the neural networks. This is fast as the testing must be done only for the packet. The novel attacks have been detected separately using anomaly detection. But this requires a collection of packets for the clustering algorithm. Further the anomaly detection can be misled if the attack packets exceed the normal packets. So, the unclassified packets during the misuse detection merge with known normal packets to form a dataset for anomaly detection. This ensures that the anomaly detection system is not misled by the relatively large occurrence of an anomaly. </a:t>
            </a:r>
            <a:endParaRPr lang="en-IN" sz="2400" dirty="0"/>
          </a:p>
        </p:txBody>
      </p:sp>
      <p:sp>
        <p:nvSpPr>
          <p:cNvPr id="3" name="TextBox 2">
            <a:extLst>
              <a:ext uri="{FF2B5EF4-FFF2-40B4-BE49-F238E27FC236}">
                <a16:creationId xmlns:a16="http://schemas.microsoft.com/office/drawing/2014/main" id="{73185A2B-2981-4690-85BF-5783ED7B83E6}"/>
              </a:ext>
            </a:extLst>
          </p:cNvPr>
          <p:cNvSpPr txBox="1"/>
          <p:nvPr/>
        </p:nvSpPr>
        <p:spPr>
          <a:xfrm>
            <a:off x="649224" y="301752"/>
            <a:ext cx="2505456" cy="646331"/>
          </a:xfrm>
          <a:prstGeom prst="rect">
            <a:avLst/>
          </a:prstGeom>
          <a:noFill/>
        </p:spPr>
        <p:txBody>
          <a:bodyPr wrap="square" rtlCol="0">
            <a:spAutoFit/>
          </a:bodyPr>
          <a:lstStyle/>
          <a:p>
            <a:r>
              <a:rPr lang="en-IN" sz="3600" b="1" u="sng" dirty="0"/>
              <a:t>Conclusion:</a:t>
            </a:r>
          </a:p>
        </p:txBody>
      </p:sp>
    </p:spTree>
    <p:extLst>
      <p:ext uri="{BB962C8B-B14F-4D97-AF65-F5344CB8AC3E}">
        <p14:creationId xmlns:p14="http://schemas.microsoft.com/office/powerpoint/2010/main" val="1891755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7894E-9199-4B01-9AA3-64000873F749}"/>
              </a:ext>
            </a:extLst>
          </p:cNvPr>
          <p:cNvSpPr txBox="1"/>
          <p:nvPr/>
        </p:nvSpPr>
        <p:spPr>
          <a:xfrm>
            <a:off x="429768" y="265176"/>
            <a:ext cx="4310924" cy="646331"/>
          </a:xfrm>
          <a:prstGeom prst="rect">
            <a:avLst/>
          </a:prstGeom>
          <a:noFill/>
        </p:spPr>
        <p:txBody>
          <a:bodyPr wrap="none" rtlCol="0">
            <a:spAutoFit/>
          </a:bodyPr>
          <a:lstStyle/>
          <a:p>
            <a:r>
              <a:rPr lang="en-IN" sz="3600" b="1" u="sng" dirty="0"/>
              <a:t>Future Enhancement:</a:t>
            </a:r>
          </a:p>
        </p:txBody>
      </p:sp>
      <p:sp>
        <p:nvSpPr>
          <p:cNvPr id="3" name="TextBox 2">
            <a:extLst>
              <a:ext uri="{FF2B5EF4-FFF2-40B4-BE49-F238E27FC236}">
                <a16:creationId xmlns:a16="http://schemas.microsoft.com/office/drawing/2014/main" id="{48880E5F-4052-48C1-80D8-6D64CF69364C}"/>
              </a:ext>
            </a:extLst>
          </p:cNvPr>
          <p:cNvSpPr txBox="1"/>
          <p:nvPr/>
        </p:nvSpPr>
        <p:spPr>
          <a:xfrm>
            <a:off x="879348" y="1173087"/>
            <a:ext cx="10433304" cy="3416320"/>
          </a:xfrm>
          <a:prstGeom prst="rect">
            <a:avLst/>
          </a:prstGeom>
          <a:noFill/>
        </p:spPr>
        <p:txBody>
          <a:bodyPr wrap="square" rtlCol="0">
            <a:spAutoFit/>
          </a:bodyPr>
          <a:lstStyle/>
          <a:p>
            <a:pPr algn="just"/>
            <a:r>
              <a:rPr lang="en-US" sz="2400" dirty="0"/>
              <a:t>In future, it is possible to provide extensions or modifications to the proposed clustering and classification algorithms in ensemble using intelligent agents to achieve further increased performance. Apart from the machine learning techniques combination of data mining techniques, further combinations such as artificial intelligence, soft computing and other clustering algorithms can be used to improve the detection accuracy and to reduce the rate of false negative alarm and false positive alarm. Finally, the intrusion detection system can be extended as an intrusion prevention system to enhance the performance of the system. In future, Intrusion detection system can improved to Intrusion prevention system.</a:t>
            </a:r>
            <a:endParaRPr lang="en-IN" sz="2400" dirty="0"/>
          </a:p>
        </p:txBody>
      </p:sp>
    </p:spTree>
    <p:extLst>
      <p:ext uri="{BB962C8B-B14F-4D97-AF65-F5344CB8AC3E}">
        <p14:creationId xmlns:p14="http://schemas.microsoft.com/office/powerpoint/2010/main" val="382026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A2F2FD-AF8A-4FB1-B1BA-656F17D7D6DC}"/>
              </a:ext>
            </a:extLst>
          </p:cNvPr>
          <p:cNvSpPr/>
          <p:nvPr/>
        </p:nvSpPr>
        <p:spPr>
          <a:xfrm>
            <a:off x="373496" y="299966"/>
            <a:ext cx="2229072" cy="646331"/>
          </a:xfrm>
          <a:prstGeom prst="rect">
            <a:avLst/>
          </a:prstGeom>
        </p:spPr>
        <p:txBody>
          <a:bodyPr wrap="none">
            <a:spAutoFit/>
          </a:bodyPr>
          <a:lstStyle/>
          <a:p>
            <a:r>
              <a:rPr lang="en-IN" sz="3600" b="1" u="sng" dirty="0"/>
              <a:t>Reference:</a:t>
            </a:r>
          </a:p>
        </p:txBody>
      </p:sp>
      <p:sp>
        <p:nvSpPr>
          <p:cNvPr id="3" name="Rectangle 2">
            <a:extLst>
              <a:ext uri="{FF2B5EF4-FFF2-40B4-BE49-F238E27FC236}">
                <a16:creationId xmlns:a16="http://schemas.microsoft.com/office/drawing/2014/main" id="{C67DCA33-9FD4-4ADB-BACC-75072E6F8046}"/>
              </a:ext>
            </a:extLst>
          </p:cNvPr>
          <p:cNvSpPr/>
          <p:nvPr/>
        </p:nvSpPr>
        <p:spPr>
          <a:xfrm>
            <a:off x="908304" y="1121355"/>
            <a:ext cx="10375392" cy="5262979"/>
          </a:xfrm>
          <a:prstGeom prst="rect">
            <a:avLst/>
          </a:prstGeom>
        </p:spPr>
        <p:txBody>
          <a:bodyPr wrap="square">
            <a:spAutoFit/>
          </a:bodyPr>
          <a:lstStyle/>
          <a:p>
            <a:r>
              <a:rPr lang="en-US" sz="2400" dirty="0"/>
              <a:t>[1] </a:t>
            </a:r>
            <a:r>
              <a:rPr lang="en-US" sz="2400" dirty="0" err="1"/>
              <a:t>Kinam</a:t>
            </a:r>
            <a:r>
              <a:rPr lang="en-US" sz="2400" dirty="0"/>
              <a:t> Park, </a:t>
            </a:r>
            <a:r>
              <a:rPr lang="en-US" sz="2400" dirty="0" err="1"/>
              <a:t>Youngrok</a:t>
            </a:r>
            <a:r>
              <a:rPr lang="en-US" sz="2400" dirty="0"/>
              <a:t> Song and Yun-</a:t>
            </a:r>
            <a:r>
              <a:rPr lang="en-US" sz="2400" dirty="0" err="1"/>
              <a:t>Gyung</a:t>
            </a:r>
            <a:r>
              <a:rPr lang="en-US" sz="2400" dirty="0"/>
              <a:t> Cheong (2018), </a:t>
            </a:r>
            <a:r>
              <a:rPr lang="en-US" sz="2400" b="1" dirty="0"/>
              <a:t>Classification of Attack Types for Intrusion Detection Systems using a Machine Learning Algorithm, </a:t>
            </a:r>
            <a:r>
              <a:rPr lang="en-US" sz="2400" dirty="0"/>
              <a:t>2018 IEEE Fourth International Conference on Big Data Computing Service and Applications. </a:t>
            </a:r>
          </a:p>
          <a:p>
            <a:r>
              <a:rPr lang="en-IN" sz="2400" dirty="0"/>
              <a:t>[2] Chibuzor John Ugochukwu, &amp; E. O Bennett (2018), </a:t>
            </a:r>
            <a:r>
              <a:rPr lang="en-IN" sz="2400" b="1" dirty="0"/>
              <a:t>An Intrusion Detection System Using Machine Learning Algorithm</a:t>
            </a:r>
            <a:r>
              <a:rPr lang="en-IN" sz="2400" dirty="0"/>
              <a:t>, International Journal of Computer Science and Mathematical Theory ISSN 2545-5699 Vol. 4 No.1 2018.</a:t>
            </a:r>
          </a:p>
          <a:p>
            <a:endParaRPr lang="en-IN" sz="2400" dirty="0"/>
          </a:p>
          <a:p>
            <a:r>
              <a:rPr lang="en-IN" sz="2400" b="1" dirty="0"/>
              <a:t>Websites :</a:t>
            </a:r>
          </a:p>
          <a:p>
            <a:r>
              <a:rPr lang="en-IN" sz="2400" b="1" dirty="0"/>
              <a:t>	</a:t>
            </a:r>
            <a:r>
              <a:rPr lang="en-IN" sz="2400" dirty="0" err="1"/>
              <a:t>stackoverflow</a:t>
            </a:r>
            <a:endParaRPr lang="en-IN" sz="2400" dirty="0"/>
          </a:p>
          <a:p>
            <a:r>
              <a:rPr lang="en-IN" sz="2400" dirty="0"/>
              <a:t>	</a:t>
            </a:r>
            <a:r>
              <a:rPr lang="en-IN" sz="2400" dirty="0" err="1"/>
              <a:t>github</a:t>
            </a:r>
            <a:endParaRPr lang="en-IN" sz="2400" dirty="0"/>
          </a:p>
          <a:p>
            <a:r>
              <a:rPr lang="en-IN" sz="2400" dirty="0"/>
              <a:t>	</a:t>
            </a:r>
            <a:r>
              <a:rPr lang="en-IN" sz="2400" dirty="0" err="1"/>
              <a:t>giks</a:t>
            </a:r>
            <a:r>
              <a:rPr lang="en-IN" sz="2400" dirty="0"/>
              <a:t> for </a:t>
            </a:r>
            <a:r>
              <a:rPr lang="en-IN" sz="2400" dirty="0" err="1"/>
              <a:t>giks</a:t>
            </a:r>
            <a:endParaRPr lang="en-IN" sz="2400" dirty="0"/>
          </a:p>
          <a:p>
            <a:r>
              <a:rPr lang="en-IN" sz="2400" b="1" dirty="0"/>
              <a:t>	</a:t>
            </a:r>
          </a:p>
          <a:p>
            <a:endParaRPr lang="en-IN" sz="2400" b="1" dirty="0"/>
          </a:p>
        </p:txBody>
      </p:sp>
    </p:spTree>
    <p:extLst>
      <p:ext uri="{BB962C8B-B14F-4D97-AF65-F5344CB8AC3E}">
        <p14:creationId xmlns:p14="http://schemas.microsoft.com/office/powerpoint/2010/main" val="175030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17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D219DB-4B39-48CE-BB45-66DA3B9ABAB6}"/>
              </a:ext>
            </a:extLst>
          </p:cNvPr>
          <p:cNvSpPr txBox="1"/>
          <p:nvPr/>
        </p:nvSpPr>
        <p:spPr>
          <a:xfrm>
            <a:off x="861134" y="719091"/>
            <a:ext cx="2175980" cy="646331"/>
          </a:xfrm>
          <a:prstGeom prst="rect">
            <a:avLst/>
          </a:prstGeom>
          <a:noFill/>
        </p:spPr>
        <p:txBody>
          <a:bodyPr wrap="none" rtlCol="0">
            <a:spAutoFit/>
          </a:bodyPr>
          <a:lstStyle/>
          <a:p>
            <a:r>
              <a:rPr lang="en-IN" sz="3600" b="1" u="sng" dirty="0"/>
              <a:t>ABSTRACT</a:t>
            </a:r>
          </a:p>
        </p:txBody>
      </p:sp>
      <p:sp>
        <p:nvSpPr>
          <p:cNvPr id="3" name="TextBox 2">
            <a:extLst>
              <a:ext uri="{FF2B5EF4-FFF2-40B4-BE49-F238E27FC236}">
                <a16:creationId xmlns:a16="http://schemas.microsoft.com/office/drawing/2014/main" id="{9A227AAE-7990-457A-B24E-A8C305EC5595}"/>
              </a:ext>
            </a:extLst>
          </p:cNvPr>
          <p:cNvSpPr txBox="1"/>
          <p:nvPr/>
        </p:nvSpPr>
        <p:spPr>
          <a:xfrm>
            <a:off x="1287263" y="1757779"/>
            <a:ext cx="9401452" cy="4154984"/>
          </a:xfrm>
          <a:prstGeom prst="rect">
            <a:avLst/>
          </a:prstGeom>
          <a:noFill/>
        </p:spPr>
        <p:txBody>
          <a:bodyPr wrap="square" rtlCol="0">
            <a:spAutoFit/>
          </a:bodyPr>
          <a:lstStyle/>
          <a:p>
            <a:pPr algn="just"/>
            <a:r>
              <a:rPr lang="en-IN" sz="2200" dirty="0"/>
              <a:t>Intrusion Detection Systems play a crucial role in defending computer networks. However, there concerns regarding feasibility and sustainability of current approaches when faced with the demands of modern networks. More specifically, these concerns relate to the increasing levels of required human interactions and the decreasing levels of detection accuracy. Intrusion Detection System most commonly used in enterprise networks are signature based, because they can efficiently detect known attacks while generating a relatively low number of false positives. As technology has been developed many threats are emerged for the data and network security which is not all good for sensitive data transactions, but as network security also possess equal importance in the computer infrastructure. Thus to overcome this we are proposing this project which is based on machine learning algorithms and techniques.</a:t>
            </a:r>
          </a:p>
        </p:txBody>
      </p:sp>
    </p:spTree>
    <p:extLst>
      <p:ext uri="{BB962C8B-B14F-4D97-AF65-F5344CB8AC3E}">
        <p14:creationId xmlns:p14="http://schemas.microsoft.com/office/powerpoint/2010/main" val="330046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E7AB6D-4F2E-4382-B8F0-5DB472CA402F}"/>
              </a:ext>
            </a:extLst>
          </p:cNvPr>
          <p:cNvSpPr txBox="1"/>
          <p:nvPr/>
        </p:nvSpPr>
        <p:spPr>
          <a:xfrm>
            <a:off x="896645" y="452761"/>
            <a:ext cx="2878865" cy="584775"/>
          </a:xfrm>
          <a:prstGeom prst="rect">
            <a:avLst/>
          </a:prstGeom>
          <a:noFill/>
        </p:spPr>
        <p:txBody>
          <a:bodyPr wrap="none" rtlCol="0">
            <a:spAutoFit/>
          </a:bodyPr>
          <a:lstStyle/>
          <a:p>
            <a:r>
              <a:rPr lang="en-IN" sz="3200" b="1" u="sng" dirty="0"/>
              <a:t>INTRODUCTION</a:t>
            </a:r>
          </a:p>
        </p:txBody>
      </p:sp>
      <p:sp>
        <p:nvSpPr>
          <p:cNvPr id="4" name="TextBox 3">
            <a:extLst>
              <a:ext uri="{FF2B5EF4-FFF2-40B4-BE49-F238E27FC236}">
                <a16:creationId xmlns:a16="http://schemas.microsoft.com/office/drawing/2014/main" id="{589C5C40-63B0-43FE-9659-E6F0C01ED0FE}"/>
              </a:ext>
            </a:extLst>
          </p:cNvPr>
          <p:cNvSpPr txBox="1"/>
          <p:nvPr/>
        </p:nvSpPr>
        <p:spPr>
          <a:xfrm>
            <a:off x="1137821" y="1450066"/>
            <a:ext cx="9916358" cy="4154984"/>
          </a:xfrm>
          <a:prstGeom prst="rect">
            <a:avLst/>
          </a:prstGeom>
          <a:noFill/>
        </p:spPr>
        <p:txBody>
          <a:bodyPr wrap="square" rtlCol="0">
            <a:spAutoFit/>
          </a:bodyPr>
          <a:lstStyle/>
          <a:p>
            <a:pPr algn="just"/>
            <a:r>
              <a:rPr lang="en-US" sz="2400" dirty="0"/>
              <a:t>Dangerous hackers are inventing new techniques in a daily basis to bypass security layers and avoid detection. Thus it is time to figure out new techniques to defend against cyber threats. Intrusion detection systems are a set of devices or pieces of software that play a huge role in modern organizations to defend against intrusions and malicious activities.</a:t>
            </a:r>
          </a:p>
          <a:p>
            <a:pPr algn="just"/>
            <a:endParaRPr lang="en-US" sz="2400" u="sng" dirty="0"/>
          </a:p>
          <a:p>
            <a:pPr algn="just"/>
            <a:r>
              <a:rPr lang="en-US" sz="2400" u="sng" dirty="0"/>
              <a:t>The detection can be done using two intrusion detection techniques:</a:t>
            </a:r>
          </a:p>
          <a:p>
            <a:pPr marL="342900" indent="-342900" algn="just">
              <a:buFont typeface="Arial" panose="020B0604020202020204" pitchFamily="34" charset="0"/>
              <a:buChar char="•"/>
            </a:pPr>
            <a:r>
              <a:rPr lang="en-US" sz="2400" dirty="0"/>
              <a:t>Signature based detection technique: the traffic is compared against a database of signatures of known threats</a:t>
            </a:r>
          </a:p>
          <a:p>
            <a:pPr marL="342900" indent="-342900" algn="just">
              <a:buFont typeface="Arial" panose="020B0604020202020204" pitchFamily="34" charset="0"/>
              <a:buChar char="•"/>
            </a:pPr>
            <a:r>
              <a:rPr lang="en-US" sz="2400" dirty="0"/>
              <a:t>Anomaly-based intrusion technique: inspects the traffic based on the behavior of activities.</a:t>
            </a:r>
            <a:endParaRPr lang="en-IN" sz="2400" dirty="0"/>
          </a:p>
        </p:txBody>
      </p:sp>
    </p:spTree>
    <p:extLst>
      <p:ext uri="{BB962C8B-B14F-4D97-AF65-F5344CB8AC3E}">
        <p14:creationId xmlns:p14="http://schemas.microsoft.com/office/powerpoint/2010/main" val="269915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284DDC-32AF-4547-BABC-F8B8C7434C9F}"/>
              </a:ext>
            </a:extLst>
          </p:cNvPr>
          <p:cNvSpPr txBox="1"/>
          <p:nvPr/>
        </p:nvSpPr>
        <p:spPr>
          <a:xfrm>
            <a:off x="133165" y="135881"/>
            <a:ext cx="2603726" cy="523220"/>
          </a:xfrm>
          <a:prstGeom prst="rect">
            <a:avLst/>
          </a:prstGeom>
          <a:noFill/>
        </p:spPr>
        <p:txBody>
          <a:bodyPr wrap="none" rtlCol="0">
            <a:spAutoFit/>
          </a:bodyPr>
          <a:lstStyle/>
          <a:p>
            <a:r>
              <a:rPr lang="en-IN" sz="2800" b="1" u="sng" dirty="0"/>
              <a:t>EXISTING WORK</a:t>
            </a:r>
          </a:p>
        </p:txBody>
      </p:sp>
      <p:graphicFrame>
        <p:nvGraphicFramePr>
          <p:cNvPr id="2" name="Table 1">
            <a:extLst>
              <a:ext uri="{FF2B5EF4-FFF2-40B4-BE49-F238E27FC236}">
                <a16:creationId xmlns:a16="http://schemas.microsoft.com/office/drawing/2014/main" id="{7010B93C-F85D-41DB-95C5-72875D34B864}"/>
              </a:ext>
            </a:extLst>
          </p:cNvPr>
          <p:cNvGraphicFramePr>
            <a:graphicFrameLocks noGrp="1"/>
          </p:cNvGraphicFramePr>
          <p:nvPr>
            <p:extLst>
              <p:ext uri="{D42A27DB-BD31-4B8C-83A1-F6EECF244321}">
                <p14:modId xmlns:p14="http://schemas.microsoft.com/office/powerpoint/2010/main" val="2523142029"/>
              </p:ext>
            </p:extLst>
          </p:nvPr>
        </p:nvGraphicFramePr>
        <p:xfrm>
          <a:off x="133165" y="848119"/>
          <a:ext cx="11646490" cy="5857240"/>
        </p:xfrm>
        <a:graphic>
          <a:graphicData uri="http://schemas.openxmlformats.org/drawingml/2006/table">
            <a:tbl>
              <a:tblPr firstRow="1" bandRow="1">
                <a:tableStyleId>{5C22544A-7EE6-4342-B048-85BDC9FD1C3A}</a:tableStyleId>
              </a:tblPr>
              <a:tblGrid>
                <a:gridCol w="854202">
                  <a:extLst>
                    <a:ext uri="{9D8B030D-6E8A-4147-A177-3AD203B41FA5}">
                      <a16:colId xmlns:a16="http://schemas.microsoft.com/office/drawing/2014/main" val="2378322931"/>
                    </a:ext>
                  </a:extLst>
                </a:gridCol>
                <a:gridCol w="2911876">
                  <a:extLst>
                    <a:ext uri="{9D8B030D-6E8A-4147-A177-3AD203B41FA5}">
                      <a16:colId xmlns:a16="http://schemas.microsoft.com/office/drawing/2014/main" val="2823253247"/>
                    </a:ext>
                  </a:extLst>
                </a:gridCol>
                <a:gridCol w="1579662">
                  <a:extLst>
                    <a:ext uri="{9D8B030D-6E8A-4147-A177-3AD203B41FA5}">
                      <a16:colId xmlns:a16="http://schemas.microsoft.com/office/drawing/2014/main" val="2197262800"/>
                    </a:ext>
                  </a:extLst>
                </a:gridCol>
                <a:gridCol w="740688">
                  <a:extLst>
                    <a:ext uri="{9D8B030D-6E8A-4147-A177-3AD203B41FA5}">
                      <a16:colId xmlns:a16="http://schemas.microsoft.com/office/drawing/2014/main" val="1706705950"/>
                    </a:ext>
                  </a:extLst>
                </a:gridCol>
                <a:gridCol w="2171751">
                  <a:extLst>
                    <a:ext uri="{9D8B030D-6E8A-4147-A177-3AD203B41FA5}">
                      <a16:colId xmlns:a16="http://schemas.microsoft.com/office/drawing/2014/main" val="507634761"/>
                    </a:ext>
                  </a:extLst>
                </a:gridCol>
                <a:gridCol w="1642369">
                  <a:extLst>
                    <a:ext uri="{9D8B030D-6E8A-4147-A177-3AD203B41FA5}">
                      <a16:colId xmlns:a16="http://schemas.microsoft.com/office/drawing/2014/main" val="716093981"/>
                    </a:ext>
                  </a:extLst>
                </a:gridCol>
                <a:gridCol w="1745942">
                  <a:extLst>
                    <a:ext uri="{9D8B030D-6E8A-4147-A177-3AD203B41FA5}">
                      <a16:colId xmlns:a16="http://schemas.microsoft.com/office/drawing/2014/main" val="2578777172"/>
                    </a:ext>
                  </a:extLst>
                </a:gridCol>
              </a:tblGrid>
              <a:tr h="370840">
                <a:tc>
                  <a:txBody>
                    <a:bodyPr/>
                    <a:lstStyle/>
                    <a:p>
                      <a:r>
                        <a:rPr lang="en-IN" dirty="0"/>
                        <a:t>SL NO.</a:t>
                      </a:r>
                    </a:p>
                  </a:txBody>
                  <a:tcPr/>
                </a:tc>
                <a:tc>
                  <a:txBody>
                    <a:bodyPr/>
                    <a:lstStyle/>
                    <a:p>
                      <a:r>
                        <a:rPr lang="en-IN" dirty="0"/>
                        <a:t>TITLE</a:t>
                      </a:r>
                    </a:p>
                  </a:txBody>
                  <a:tcPr/>
                </a:tc>
                <a:tc>
                  <a:txBody>
                    <a:bodyPr/>
                    <a:lstStyle/>
                    <a:p>
                      <a:r>
                        <a:rPr lang="en-IN" dirty="0"/>
                        <a:t>AUTHORS</a:t>
                      </a:r>
                    </a:p>
                  </a:txBody>
                  <a:tcPr/>
                </a:tc>
                <a:tc>
                  <a:txBody>
                    <a:bodyPr/>
                    <a:lstStyle/>
                    <a:p>
                      <a:r>
                        <a:rPr lang="en-IN" dirty="0"/>
                        <a:t>YEAR</a:t>
                      </a:r>
                    </a:p>
                  </a:txBody>
                  <a:tcPr/>
                </a:tc>
                <a:tc>
                  <a:txBody>
                    <a:bodyPr/>
                    <a:lstStyle/>
                    <a:p>
                      <a:r>
                        <a:rPr lang="en-IN" dirty="0"/>
                        <a:t>METHODOLOGY</a:t>
                      </a:r>
                    </a:p>
                  </a:txBody>
                  <a:tcPr/>
                </a:tc>
                <a:tc>
                  <a:txBody>
                    <a:bodyPr/>
                    <a:lstStyle/>
                    <a:p>
                      <a:r>
                        <a:rPr lang="en-IN" dirty="0"/>
                        <a:t>MERITS</a:t>
                      </a:r>
                    </a:p>
                  </a:txBody>
                  <a:tcPr/>
                </a:tc>
                <a:tc>
                  <a:txBody>
                    <a:bodyPr/>
                    <a:lstStyle/>
                    <a:p>
                      <a:r>
                        <a:rPr lang="en-IN" dirty="0"/>
                        <a:t>DEMERITS</a:t>
                      </a:r>
                    </a:p>
                  </a:txBody>
                  <a:tcPr/>
                </a:tc>
                <a:extLst>
                  <a:ext uri="{0D108BD9-81ED-4DB2-BD59-A6C34878D82A}">
                    <a16:rowId xmlns:a16="http://schemas.microsoft.com/office/drawing/2014/main" val="379206110"/>
                  </a:ext>
                </a:extLst>
              </a:tr>
              <a:tr h="370840">
                <a:tc>
                  <a:txBody>
                    <a:bodyPr/>
                    <a:lstStyle/>
                    <a:p>
                      <a:r>
                        <a:rPr lang="en-IN" dirty="0"/>
                        <a:t>    1</a:t>
                      </a:r>
                    </a:p>
                  </a:txBody>
                  <a:tcPr/>
                </a:tc>
                <a:tc>
                  <a:txBody>
                    <a:bodyPr/>
                    <a:lstStyle/>
                    <a:p>
                      <a:r>
                        <a:rPr lang="en-IN" dirty="0"/>
                        <a:t>Classification of attack types for intrusion detection system using machine learning algorithms</a:t>
                      </a:r>
                    </a:p>
                  </a:txBody>
                  <a:tcPr/>
                </a:tc>
                <a:tc>
                  <a:txBody>
                    <a:bodyPr/>
                    <a:lstStyle/>
                    <a:p>
                      <a:r>
                        <a:rPr lang="en-IN" dirty="0"/>
                        <a:t>-</a:t>
                      </a:r>
                      <a:r>
                        <a:rPr lang="en-IN" dirty="0" err="1"/>
                        <a:t>Kinam</a:t>
                      </a:r>
                      <a:r>
                        <a:rPr lang="en-IN" dirty="0"/>
                        <a:t> park</a:t>
                      </a:r>
                    </a:p>
                    <a:p>
                      <a:r>
                        <a:rPr lang="en-IN" dirty="0"/>
                        <a:t>-</a:t>
                      </a:r>
                      <a:r>
                        <a:rPr lang="en-IN" dirty="0" err="1"/>
                        <a:t>Youngrok</a:t>
                      </a:r>
                      <a:r>
                        <a:rPr lang="en-IN" dirty="0"/>
                        <a:t> song</a:t>
                      </a:r>
                    </a:p>
                    <a:p>
                      <a:r>
                        <a:rPr lang="en-IN" dirty="0"/>
                        <a:t>-Yun-</a:t>
                      </a:r>
                      <a:r>
                        <a:rPr lang="en-IN" dirty="0" err="1"/>
                        <a:t>Gyung</a:t>
                      </a:r>
                      <a:r>
                        <a:rPr lang="en-IN" dirty="0"/>
                        <a:t> Cheong</a:t>
                      </a:r>
                    </a:p>
                  </a:txBody>
                  <a:tcPr/>
                </a:tc>
                <a:tc>
                  <a:txBody>
                    <a:bodyPr/>
                    <a:lstStyle/>
                    <a:p>
                      <a:r>
                        <a:rPr lang="en-IN" dirty="0"/>
                        <a:t>2018</a:t>
                      </a:r>
                    </a:p>
                  </a:txBody>
                  <a:tcPr/>
                </a:tc>
                <a:tc>
                  <a:txBody>
                    <a:bodyPr/>
                    <a:lstStyle/>
                    <a:p>
                      <a:r>
                        <a:rPr lang="en-IN" dirty="0"/>
                        <a:t>-Class specific Detection</a:t>
                      </a:r>
                    </a:p>
                    <a:p>
                      <a:r>
                        <a:rPr lang="en-IN" dirty="0"/>
                        <a:t>-Random Forest Algorithm</a:t>
                      </a:r>
                    </a:p>
                    <a:p>
                      <a:r>
                        <a:rPr lang="en-IN" dirty="0"/>
                        <a:t>-kyoto2006+ dataset</a:t>
                      </a:r>
                    </a:p>
                  </a:txBody>
                  <a:tcPr/>
                </a:tc>
                <a:tc>
                  <a:txBody>
                    <a:bodyPr/>
                    <a:lstStyle/>
                    <a:p>
                      <a:r>
                        <a:rPr lang="en-IN" dirty="0"/>
                        <a:t>Overall performance is good enough to reach 0.99of F1 score for all evaluation metrics</a:t>
                      </a:r>
                    </a:p>
                  </a:txBody>
                  <a:tcPr/>
                </a:tc>
                <a:tc>
                  <a:txBody>
                    <a:bodyPr/>
                    <a:lstStyle/>
                    <a:p>
                      <a:r>
                        <a:rPr lang="en-IN" dirty="0"/>
                        <a:t>Data is highly unbalanced.</a:t>
                      </a:r>
                    </a:p>
                    <a:p>
                      <a:r>
                        <a:rPr lang="en-IN" dirty="0"/>
                        <a:t>The detection of shellcode attack shows a poor performance as low as 0.16 of F1 score</a:t>
                      </a:r>
                    </a:p>
                  </a:txBody>
                  <a:tcPr/>
                </a:tc>
                <a:extLst>
                  <a:ext uri="{0D108BD9-81ED-4DB2-BD59-A6C34878D82A}">
                    <a16:rowId xmlns:a16="http://schemas.microsoft.com/office/drawing/2014/main" val="1284630540"/>
                  </a:ext>
                </a:extLst>
              </a:tr>
              <a:tr h="370840">
                <a:tc>
                  <a:txBody>
                    <a:bodyPr/>
                    <a:lstStyle/>
                    <a:p>
                      <a:r>
                        <a:rPr lang="en-IN" dirty="0"/>
                        <a:t>    2</a:t>
                      </a:r>
                    </a:p>
                  </a:txBody>
                  <a:tcPr/>
                </a:tc>
                <a:tc>
                  <a:txBody>
                    <a:bodyPr/>
                    <a:lstStyle/>
                    <a:p>
                      <a:r>
                        <a:rPr lang="en-IN" dirty="0"/>
                        <a:t>An Intrusion Detection System using Machine Learning Algorithm</a:t>
                      </a:r>
                    </a:p>
                  </a:txBody>
                  <a:tcPr/>
                </a:tc>
                <a:tc>
                  <a:txBody>
                    <a:bodyPr/>
                    <a:lstStyle/>
                    <a:p>
                      <a:r>
                        <a:rPr lang="en-IN" dirty="0"/>
                        <a:t>-Chibuzor John Ugochukwu</a:t>
                      </a:r>
                    </a:p>
                    <a:p>
                      <a:r>
                        <a:rPr lang="en-IN" dirty="0"/>
                        <a:t>-E.O Bennett</a:t>
                      </a:r>
                    </a:p>
                  </a:txBody>
                  <a:tcPr/>
                </a:tc>
                <a:tc>
                  <a:txBody>
                    <a:bodyPr/>
                    <a:lstStyle/>
                    <a:p>
                      <a:r>
                        <a:rPr lang="en-IN" dirty="0"/>
                        <a:t>2018</a:t>
                      </a:r>
                    </a:p>
                  </a:txBody>
                  <a:tcPr/>
                </a:tc>
                <a:tc>
                  <a:txBody>
                    <a:bodyPr/>
                    <a:lstStyle/>
                    <a:p>
                      <a:r>
                        <a:rPr lang="en-IN" dirty="0"/>
                        <a:t>-WEKA Scripting Software </a:t>
                      </a:r>
                    </a:p>
                    <a:p>
                      <a:r>
                        <a:rPr lang="en-IN" dirty="0"/>
                        <a:t>-Bayes Net, J48 Random Forest and Random Tree algorithms</a:t>
                      </a:r>
                    </a:p>
                    <a:p>
                      <a:r>
                        <a:rPr lang="en-IN" dirty="0"/>
                        <a:t>-KDDCup99 dataset</a:t>
                      </a:r>
                    </a:p>
                  </a:txBody>
                  <a:tcPr/>
                </a:tc>
                <a:tc>
                  <a:txBody>
                    <a:bodyPr/>
                    <a:lstStyle/>
                    <a:p>
                      <a:r>
                        <a:rPr lang="en-IN" dirty="0"/>
                        <a:t>Random forest and Random tree algorithms are more efficient in performing classification</a:t>
                      </a:r>
                    </a:p>
                  </a:txBody>
                  <a:tcPr/>
                </a:tc>
                <a:tc>
                  <a:txBody>
                    <a:bodyPr/>
                    <a:lstStyle/>
                    <a:p>
                      <a:r>
                        <a:rPr lang="en-IN" dirty="0"/>
                        <a:t>Older dataset used</a:t>
                      </a:r>
                    </a:p>
                  </a:txBody>
                  <a:tcPr/>
                </a:tc>
                <a:extLst>
                  <a:ext uri="{0D108BD9-81ED-4DB2-BD59-A6C34878D82A}">
                    <a16:rowId xmlns:a16="http://schemas.microsoft.com/office/drawing/2014/main" val="1216620590"/>
                  </a:ext>
                </a:extLst>
              </a:tr>
              <a:tr h="370840">
                <a:tc>
                  <a:txBody>
                    <a:bodyPr/>
                    <a:lstStyle/>
                    <a:p>
                      <a:r>
                        <a:rPr lang="en-IN" dirty="0"/>
                        <a:t>    3</a:t>
                      </a:r>
                    </a:p>
                  </a:txBody>
                  <a:tcPr/>
                </a:tc>
                <a:tc>
                  <a:txBody>
                    <a:bodyPr/>
                    <a:lstStyle/>
                    <a:p>
                      <a:r>
                        <a:rPr lang="en-IN" dirty="0"/>
                        <a:t>Intelligent Intrusion Detection System using Artificial Neural Networks</a:t>
                      </a:r>
                    </a:p>
                  </a:txBody>
                  <a:tcPr/>
                </a:tc>
                <a:tc>
                  <a:txBody>
                    <a:bodyPr/>
                    <a:lstStyle/>
                    <a:p>
                      <a:r>
                        <a:rPr lang="en-IN" dirty="0"/>
                        <a:t>-Alex Shenfield</a:t>
                      </a:r>
                    </a:p>
                    <a:p>
                      <a:r>
                        <a:rPr lang="en-IN" dirty="0"/>
                        <a:t>-David Day</a:t>
                      </a:r>
                    </a:p>
                    <a:p>
                      <a:r>
                        <a:rPr lang="en-IN" dirty="0"/>
                        <a:t>-Aladdin </a:t>
                      </a:r>
                      <a:r>
                        <a:rPr lang="en-IN" dirty="0" err="1"/>
                        <a:t>Ayesh</a:t>
                      </a:r>
                      <a:r>
                        <a:rPr lang="en-IN" dirty="0"/>
                        <a:t> </a:t>
                      </a:r>
                    </a:p>
                  </a:txBody>
                  <a:tcPr/>
                </a:tc>
                <a:tc>
                  <a:txBody>
                    <a:bodyPr/>
                    <a:lstStyle/>
                    <a:p>
                      <a:r>
                        <a:rPr lang="en-IN" dirty="0"/>
                        <a:t>2018</a:t>
                      </a:r>
                    </a:p>
                  </a:txBody>
                  <a:tcPr/>
                </a:tc>
                <a:tc>
                  <a:txBody>
                    <a:bodyPr/>
                    <a:lstStyle/>
                    <a:p>
                      <a:r>
                        <a:rPr lang="en-IN" dirty="0"/>
                        <a:t>-signature based</a:t>
                      </a:r>
                    </a:p>
                    <a:p>
                      <a:r>
                        <a:rPr lang="en-IN" dirty="0"/>
                        <a:t>-Artificial Neural Network</a:t>
                      </a:r>
                    </a:p>
                    <a:p>
                      <a:endParaRPr lang="en-IN" dirty="0"/>
                    </a:p>
                  </a:txBody>
                  <a:tcPr/>
                </a:tc>
                <a:tc>
                  <a:txBody>
                    <a:bodyPr/>
                    <a:lstStyle/>
                    <a:p>
                      <a:r>
                        <a:rPr lang="en-IN" dirty="0"/>
                        <a:t>False positive rate of less than 2%</a:t>
                      </a:r>
                    </a:p>
                  </a:txBody>
                  <a:tcPr/>
                </a:tc>
                <a:tc>
                  <a:txBody>
                    <a:bodyPr/>
                    <a:lstStyle/>
                    <a:p>
                      <a:r>
                        <a:rPr lang="en-IN" dirty="0"/>
                        <a:t>Detecting only shellcode</a:t>
                      </a:r>
                    </a:p>
                  </a:txBody>
                  <a:tcPr/>
                </a:tc>
                <a:extLst>
                  <a:ext uri="{0D108BD9-81ED-4DB2-BD59-A6C34878D82A}">
                    <a16:rowId xmlns:a16="http://schemas.microsoft.com/office/drawing/2014/main" val="3995617629"/>
                  </a:ext>
                </a:extLst>
              </a:tr>
            </a:tbl>
          </a:graphicData>
        </a:graphic>
      </p:graphicFrame>
    </p:spTree>
    <p:extLst>
      <p:ext uri="{BB962C8B-B14F-4D97-AF65-F5344CB8AC3E}">
        <p14:creationId xmlns:p14="http://schemas.microsoft.com/office/powerpoint/2010/main" val="81131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C4399E-EDD4-4283-823F-C6F0433E9601}"/>
              </a:ext>
            </a:extLst>
          </p:cNvPr>
          <p:cNvSpPr txBox="1"/>
          <p:nvPr/>
        </p:nvSpPr>
        <p:spPr>
          <a:xfrm>
            <a:off x="267286" y="611631"/>
            <a:ext cx="3904120" cy="523220"/>
          </a:xfrm>
          <a:prstGeom prst="rect">
            <a:avLst/>
          </a:prstGeom>
          <a:noFill/>
        </p:spPr>
        <p:txBody>
          <a:bodyPr wrap="square" rtlCol="0">
            <a:spAutoFit/>
          </a:bodyPr>
          <a:lstStyle/>
          <a:p>
            <a:r>
              <a:rPr lang="en-IN" sz="2800" b="1" u="sng" dirty="0"/>
              <a:t>PROBLEM STATEMENT </a:t>
            </a:r>
          </a:p>
        </p:txBody>
      </p:sp>
      <p:sp>
        <p:nvSpPr>
          <p:cNvPr id="3" name="TextBox 2">
            <a:extLst>
              <a:ext uri="{FF2B5EF4-FFF2-40B4-BE49-F238E27FC236}">
                <a16:creationId xmlns:a16="http://schemas.microsoft.com/office/drawing/2014/main" id="{E001BC34-4E8F-415D-B3B1-9F295DA0CB5B}"/>
              </a:ext>
            </a:extLst>
          </p:cNvPr>
          <p:cNvSpPr txBox="1"/>
          <p:nvPr/>
        </p:nvSpPr>
        <p:spPr>
          <a:xfrm>
            <a:off x="792480" y="1583553"/>
            <a:ext cx="10380617" cy="5262979"/>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t>Project is a Hybrid Intrusion Detection System (HIDS)</a:t>
            </a:r>
          </a:p>
          <a:p>
            <a:pPr marL="285750" indent="-285750" algn="just">
              <a:buFont typeface="Arial" panose="020B0604020202020204" pitchFamily="34" charset="0"/>
              <a:buChar char="•"/>
            </a:pPr>
            <a:r>
              <a:rPr lang="en-IN" sz="2800" dirty="0"/>
              <a:t>Flow based intrusion detection approach is implemented in which, the communication patterns within the network are analysed, instead of contents of individual packets.  </a:t>
            </a:r>
          </a:p>
          <a:p>
            <a:pPr marL="285750" indent="-285750" algn="just">
              <a:buFont typeface="Arial" panose="020B0604020202020204" pitchFamily="34" charset="0"/>
              <a:buChar char="•"/>
            </a:pPr>
            <a:r>
              <a:rPr lang="en-IN" sz="2800" dirty="0"/>
              <a:t>HIDS  contains two module </a:t>
            </a:r>
          </a:p>
          <a:p>
            <a:pPr marL="1200150" lvl="2" indent="-285750" algn="just">
              <a:buFont typeface="Wingdings" panose="05000000000000000000" pitchFamily="2" charset="2"/>
              <a:buChar char="§"/>
            </a:pPr>
            <a:r>
              <a:rPr lang="en-IN" sz="2800" dirty="0"/>
              <a:t>one module for anomaly  based detection </a:t>
            </a:r>
          </a:p>
          <a:p>
            <a:pPr marL="1200150" lvl="2" indent="-285750" algn="just">
              <a:buFont typeface="Wingdings" panose="05000000000000000000" pitchFamily="2" charset="2"/>
              <a:buChar char="§"/>
            </a:pPr>
            <a:r>
              <a:rPr lang="en-IN" sz="2800" dirty="0"/>
              <a:t>second module for signature based detection </a:t>
            </a:r>
          </a:p>
          <a:p>
            <a:pPr marL="285750" indent="-285750" algn="just">
              <a:buFont typeface="Arial" panose="020B0604020202020204" pitchFamily="34" charset="0"/>
              <a:buChar char="•"/>
            </a:pPr>
            <a:r>
              <a:rPr lang="en-IN" sz="2800" dirty="0"/>
              <a:t>Neural networks is used to implement detection techniques along with Ensemble learning increase detection rate.</a:t>
            </a:r>
          </a:p>
          <a:p>
            <a:pPr marL="285750" indent="-285750" algn="just">
              <a:buFont typeface="Arial" panose="020B0604020202020204" pitchFamily="34" charset="0"/>
              <a:buChar char="•"/>
            </a:pPr>
            <a:r>
              <a:rPr lang="en-IN" sz="2800" dirty="0"/>
              <a:t>Standard dataset KDDCup99 was used in train and test the ML models. It has 41 features and 22 classes of attack. </a:t>
            </a:r>
          </a:p>
          <a:p>
            <a:pPr marL="285750" indent="-285750" algn="just">
              <a:buFont typeface="Arial" panose="020B0604020202020204" pitchFamily="34" charset="0"/>
              <a:buChar char="•"/>
            </a:pPr>
            <a:endParaRPr lang="en-IN" sz="2800" dirty="0"/>
          </a:p>
        </p:txBody>
      </p:sp>
    </p:spTree>
    <p:extLst>
      <p:ext uri="{BB962C8B-B14F-4D97-AF65-F5344CB8AC3E}">
        <p14:creationId xmlns:p14="http://schemas.microsoft.com/office/powerpoint/2010/main" val="84761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EEA52FB-E0F3-4F64-9B71-3A185445FF97}"/>
              </a:ext>
            </a:extLst>
          </p:cNvPr>
          <p:cNvSpPr/>
          <p:nvPr/>
        </p:nvSpPr>
        <p:spPr>
          <a:xfrm>
            <a:off x="3377542" y="368611"/>
            <a:ext cx="5143605" cy="461665"/>
          </a:xfrm>
          <a:prstGeom prst="rect">
            <a:avLst/>
          </a:prstGeom>
        </p:spPr>
        <p:txBody>
          <a:bodyPr wrap="square">
            <a:spAutoFit/>
          </a:bodyPr>
          <a:lstStyle/>
          <a:p>
            <a:pPr algn="ctr"/>
            <a:r>
              <a:rPr lang="en-IN" sz="2400" b="1" u="sng" dirty="0">
                <a:latin typeface="Times New Roman" panose="02020603050405020304" pitchFamily="18" charset="0"/>
                <a:cs typeface="Times New Roman" panose="02020603050405020304" pitchFamily="18" charset="0"/>
              </a:rPr>
              <a:t>SYSTEM   ARCHITECTURE</a:t>
            </a:r>
            <a:endParaRPr lang="en-IN" sz="2400"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E1B8612-9EC1-4EB7-AFA1-CA5667DC8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82" y="1251755"/>
            <a:ext cx="8931965" cy="5362575"/>
          </a:xfrm>
          <a:prstGeom prst="rect">
            <a:avLst/>
          </a:prstGeom>
        </p:spPr>
      </p:pic>
    </p:spTree>
    <p:extLst>
      <p:ext uri="{BB962C8B-B14F-4D97-AF65-F5344CB8AC3E}">
        <p14:creationId xmlns:p14="http://schemas.microsoft.com/office/powerpoint/2010/main" val="126105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8A4E87-B37B-4CD0-B3F0-28CC70B9039C}"/>
              </a:ext>
            </a:extLst>
          </p:cNvPr>
          <p:cNvSpPr/>
          <p:nvPr/>
        </p:nvSpPr>
        <p:spPr>
          <a:xfrm>
            <a:off x="4133047" y="825409"/>
            <a:ext cx="2405575" cy="488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Network</a:t>
            </a:r>
          </a:p>
        </p:txBody>
      </p:sp>
      <p:sp>
        <p:nvSpPr>
          <p:cNvPr id="4" name="Oval 3">
            <a:extLst>
              <a:ext uri="{FF2B5EF4-FFF2-40B4-BE49-F238E27FC236}">
                <a16:creationId xmlns:a16="http://schemas.microsoft.com/office/drawing/2014/main" id="{A268ECBE-811A-4BE5-A35B-D3756B1638B7}"/>
              </a:ext>
            </a:extLst>
          </p:cNvPr>
          <p:cNvSpPr/>
          <p:nvPr/>
        </p:nvSpPr>
        <p:spPr>
          <a:xfrm>
            <a:off x="3565807" y="2121655"/>
            <a:ext cx="3540369" cy="8222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Converted into the input form for a anomaly based model</a:t>
            </a:r>
          </a:p>
        </p:txBody>
      </p:sp>
      <p:sp>
        <p:nvSpPr>
          <p:cNvPr id="5" name="Oval 4">
            <a:extLst>
              <a:ext uri="{FF2B5EF4-FFF2-40B4-BE49-F238E27FC236}">
                <a16:creationId xmlns:a16="http://schemas.microsoft.com/office/drawing/2014/main" id="{926E1811-4742-4139-9DB1-B9A3075C2AB9}"/>
              </a:ext>
            </a:extLst>
          </p:cNvPr>
          <p:cNvSpPr/>
          <p:nvPr/>
        </p:nvSpPr>
        <p:spPr>
          <a:xfrm>
            <a:off x="3565649" y="3721040"/>
            <a:ext cx="3540369" cy="5593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Anomaly based module</a:t>
            </a:r>
          </a:p>
        </p:txBody>
      </p:sp>
      <p:cxnSp>
        <p:nvCxnSpPr>
          <p:cNvPr id="12" name="Straight Arrow Connector 11">
            <a:extLst>
              <a:ext uri="{FF2B5EF4-FFF2-40B4-BE49-F238E27FC236}">
                <a16:creationId xmlns:a16="http://schemas.microsoft.com/office/drawing/2014/main" id="{F1592DEB-F0D3-4AA3-8E9B-A2EEA452D265}"/>
              </a:ext>
            </a:extLst>
          </p:cNvPr>
          <p:cNvCxnSpPr>
            <a:cxnSpLocks/>
            <a:stCxn id="2" idx="3"/>
            <a:endCxn id="2" idx="3"/>
          </p:cNvCxnSpPr>
          <p:nvPr/>
        </p:nvCxnSpPr>
        <p:spPr>
          <a:xfrm>
            <a:off x="6538622" y="106963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4BFB56A-C834-4C9E-9E55-495AF96446DB}"/>
              </a:ext>
            </a:extLst>
          </p:cNvPr>
          <p:cNvSpPr/>
          <p:nvPr/>
        </p:nvSpPr>
        <p:spPr>
          <a:xfrm>
            <a:off x="9240738" y="3820455"/>
            <a:ext cx="2308011" cy="108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Signatures</a:t>
            </a:r>
          </a:p>
          <a:p>
            <a:pPr algn="ctr"/>
            <a:r>
              <a:rPr lang="en-IN" dirty="0"/>
              <a:t>comparison</a:t>
            </a:r>
          </a:p>
        </p:txBody>
      </p:sp>
      <p:sp>
        <p:nvSpPr>
          <p:cNvPr id="41" name="Oval 40">
            <a:extLst>
              <a:ext uri="{FF2B5EF4-FFF2-40B4-BE49-F238E27FC236}">
                <a16:creationId xmlns:a16="http://schemas.microsoft.com/office/drawing/2014/main" id="{8491E205-D4A2-4AA6-9D74-0C0330BE6F6F}"/>
              </a:ext>
            </a:extLst>
          </p:cNvPr>
          <p:cNvSpPr/>
          <p:nvPr/>
        </p:nvSpPr>
        <p:spPr>
          <a:xfrm>
            <a:off x="6110755" y="4855417"/>
            <a:ext cx="2366864" cy="600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Signature based module</a:t>
            </a:r>
          </a:p>
        </p:txBody>
      </p:sp>
      <p:sp>
        <p:nvSpPr>
          <p:cNvPr id="42" name="Oval 41">
            <a:extLst>
              <a:ext uri="{FF2B5EF4-FFF2-40B4-BE49-F238E27FC236}">
                <a16:creationId xmlns:a16="http://schemas.microsoft.com/office/drawing/2014/main" id="{0159A75D-B293-4E20-A02F-1E8B5392F408}"/>
              </a:ext>
            </a:extLst>
          </p:cNvPr>
          <p:cNvSpPr/>
          <p:nvPr/>
        </p:nvSpPr>
        <p:spPr>
          <a:xfrm>
            <a:off x="5264350" y="5841750"/>
            <a:ext cx="1692812" cy="6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Malicious request</a:t>
            </a:r>
          </a:p>
        </p:txBody>
      </p:sp>
      <p:sp>
        <p:nvSpPr>
          <p:cNvPr id="45" name="Rectangle 44">
            <a:extLst>
              <a:ext uri="{FF2B5EF4-FFF2-40B4-BE49-F238E27FC236}">
                <a16:creationId xmlns:a16="http://schemas.microsoft.com/office/drawing/2014/main" id="{32EA1B52-9130-494E-9B80-7C733A20F5D0}"/>
              </a:ext>
            </a:extLst>
          </p:cNvPr>
          <p:cNvSpPr/>
          <p:nvPr/>
        </p:nvSpPr>
        <p:spPr>
          <a:xfrm>
            <a:off x="1872060" y="5906942"/>
            <a:ext cx="2405575" cy="488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Alerting system</a:t>
            </a:r>
          </a:p>
        </p:txBody>
      </p:sp>
      <p:cxnSp>
        <p:nvCxnSpPr>
          <p:cNvPr id="79" name="Straight Arrow Connector 78">
            <a:extLst>
              <a:ext uri="{FF2B5EF4-FFF2-40B4-BE49-F238E27FC236}">
                <a16:creationId xmlns:a16="http://schemas.microsoft.com/office/drawing/2014/main" id="{EB9AF2E6-05B6-4C87-8A25-D57A7EC6B206}"/>
              </a:ext>
            </a:extLst>
          </p:cNvPr>
          <p:cNvCxnSpPr>
            <a:cxnSpLocks/>
            <a:stCxn id="4" idx="4"/>
            <a:endCxn id="5" idx="0"/>
          </p:cNvCxnSpPr>
          <p:nvPr/>
        </p:nvCxnSpPr>
        <p:spPr>
          <a:xfrm flipH="1">
            <a:off x="5335834" y="2943906"/>
            <a:ext cx="158" cy="777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2F98ABA0-70E3-4D3C-AE82-EADD7722C7FE}"/>
              </a:ext>
            </a:extLst>
          </p:cNvPr>
          <p:cNvSpPr txBox="1"/>
          <p:nvPr/>
        </p:nvSpPr>
        <p:spPr>
          <a:xfrm>
            <a:off x="5335833" y="1703421"/>
            <a:ext cx="1974451" cy="369332"/>
          </a:xfrm>
          <a:prstGeom prst="rect">
            <a:avLst/>
          </a:prstGeom>
          <a:noFill/>
        </p:spPr>
        <p:txBody>
          <a:bodyPr wrap="square" rtlCol="0">
            <a:spAutoFit/>
          </a:bodyPr>
          <a:lstStyle/>
          <a:p>
            <a:r>
              <a:rPr lang="en-IN" dirty="0"/>
              <a:t>Sniffed data packet</a:t>
            </a:r>
          </a:p>
        </p:txBody>
      </p:sp>
      <p:sp>
        <p:nvSpPr>
          <p:cNvPr id="109" name="TextBox 108">
            <a:extLst>
              <a:ext uri="{FF2B5EF4-FFF2-40B4-BE49-F238E27FC236}">
                <a16:creationId xmlns:a16="http://schemas.microsoft.com/office/drawing/2014/main" id="{216B30A4-842A-47BD-A0AE-C52B05627FAD}"/>
              </a:ext>
            </a:extLst>
          </p:cNvPr>
          <p:cNvSpPr txBox="1"/>
          <p:nvPr/>
        </p:nvSpPr>
        <p:spPr>
          <a:xfrm>
            <a:off x="5608026" y="4316124"/>
            <a:ext cx="1238801" cy="523220"/>
          </a:xfrm>
          <a:prstGeom prst="rect">
            <a:avLst/>
          </a:prstGeom>
          <a:noFill/>
        </p:spPr>
        <p:txBody>
          <a:bodyPr wrap="none" rtlCol="0">
            <a:spAutoFit/>
          </a:bodyPr>
          <a:lstStyle/>
          <a:p>
            <a:r>
              <a:rPr lang="en-IN" sz="1400" dirty="0"/>
              <a:t>malicious data</a:t>
            </a:r>
          </a:p>
          <a:p>
            <a:r>
              <a:rPr lang="en-IN" sz="1400" dirty="0"/>
              <a:t>packet</a:t>
            </a:r>
          </a:p>
        </p:txBody>
      </p:sp>
      <p:sp>
        <p:nvSpPr>
          <p:cNvPr id="114" name="TextBox 113">
            <a:extLst>
              <a:ext uri="{FF2B5EF4-FFF2-40B4-BE49-F238E27FC236}">
                <a16:creationId xmlns:a16="http://schemas.microsoft.com/office/drawing/2014/main" id="{1972FD95-55EB-44AF-95C6-82E5D46A8DE6}"/>
              </a:ext>
            </a:extLst>
          </p:cNvPr>
          <p:cNvSpPr txBox="1"/>
          <p:nvPr/>
        </p:nvSpPr>
        <p:spPr>
          <a:xfrm>
            <a:off x="1872060" y="4145289"/>
            <a:ext cx="1623358" cy="523220"/>
          </a:xfrm>
          <a:prstGeom prst="rect">
            <a:avLst/>
          </a:prstGeom>
          <a:noFill/>
        </p:spPr>
        <p:txBody>
          <a:bodyPr wrap="square" rtlCol="0">
            <a:spAutoFit/>
          </a:bodyPr>
          <a:lstStyle/>
          <a:p>
            <a:r>
              <a:rPr lang="en-IN" sz="1400" dirty="0"/>
              <a:t>normal data packet</a:t>
            </a:r>
          </a:p>
          <a:p>
            <a:endParaRPr lang="en-IN" sz="1400" dirty="0"/>
          </a:p>
        </p:txBody>
      </p:sp>
      <p:sp>
        <p:nvSpPr>
          <p:cNvPr id="7" name="TextBox 6">
            <a:extLst>
              <a:ext uri="{FF2B5EF4-FFF2-40B4-BE49-F238E27FC236}">
                <a16:creationId xmlns:a16="http://schemas.microsoft.com/office/drawing/2014/main" id="{2D1E553E-4E5D-4F05-AA48-BD020A8123AF}"/>
              </a:ext>
            </a:extLst>
          </p:cNvPr>
          <p:cNvSpPr txBox="1"/>
          <p:nvPr/>
        </p:nvSpPr>
        <p:spPr>
          <a:xfrm>
            <a:off x="262856" y="65842"/>
            <a:ext cx="11676596" cy="646331"/>
          </a:xfrm>
          <a:prstGeom prst="rect">
            <a:avLst/>
          </a:prstGeom>
          <a:noFill/>
        </p:spPr>
        <p:txBody>
          <a:bodyPr wrap="square" rtlCol="0">
            <a:spAutoFit/>
          </a:bodyPr>
          <a:lstStyle/>
          <a:p>
            <a:pPr algn="ctr"/>
            <a:r>
              <a:rPr lang="en-IN" sz="3600" b="1" u="sng" dirty="0"/>
              <a:t>DATA FLOW DIAGRAM </a:t>
            </a:r>
          </a:p>
        </p:txBody>
      </p:sp>
      <p:cxnSp>
        <p:nvCxnSpPr>
          <p:cNvPr id="8" name="Straight Arrow Connector 7">
            <a:extLst>
              <a:ext uri="{FF2B5EF4-FFF2-40B4-BE49-F238E27FC236}">
                <a16:creationId xmlns:a16="http://schemas.microsoft.com/office/drawing/2014/main" id="{D6E7D0DD-C598-4181-94D7-2EB4EE54C868}"/>
              </a:ext>
            </a:extLst>
          </p:cNvPr>
          <p:cNvCxnSpPr/>
          <p:nvPr/>
        </p:nvCxnSpPr>
        <p:spPr>
          <a:xfrm>
            <a:off x="9600691" y="629486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1D931A-C135-4077-9495-293802DD7642}"/>
              </a:ext>
            </a:extLst>
          </p:cNvPr>
          <p:cNvSpPr txBox="1"/>
          <p:nvPr/>
        </p:nvSpPr>
        <p:spPr>
          <a:xfrm flipH="1">
            <a:off x="9349921" y="5693161"/>
            <a:ext cx="2338211" cy="830997"/>
          </a:xfrm>
          <a:prstGeom prst="rect">
            <a:avLst/>
          </a:prstGeom>
          <a:noFill/>
        </p:spPr>
        <p:txBody>
          <a:bodyPr wrap="square" rtlCol="0">
            <a:spAutoFit/>
          </a:bodyPr>
          <a:lstStyle/>
          <a:p>
            <a:r>
              <a:rPr lang="en-IN" sz="1600" dirty="0"/>
              <a:t> train found new signatures to signature based module   </a:t>
            </a:r>
          </a:p>
        </p:txBody>
      </p:sp>
      <p:cxnSp>
        <p:nvCxnSpPr>
          <p:cNvPr id="52" name="Connector: Curved 51">
            <a:extLst>
              <a:ext uri="{FF2B5EF4-FFF2-40B4-BE49-F238E27FC236}">
                <a16:creationId xmlns:a16="http://schemas.microsoft.com/office/drawing/2014/main" id="{7988575B-B898-46E1-B4A0-54BC902A8B8A}"/>
              </a:ext>
            </a:extLst>
          </p:cNvPr>
          <p:cNvCxnSpPr>
            <a:stCxn id="5" idx="5"/>
            <a:endCxn id="41" idx="0"/>
          </p:cNvCxnSpPr>
          <p:nvPr/>
        </p:nvCxnSpPr>
        <p:spPr>
          <a:xfrm rot="16200000" flipH="1">
            <a:off x="6612404" y="4173634"/>
            <a:ext cx="656922" cy="70664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3E4F5062-B39D-42B1-8C2E-69EB61522758}"/>
              </a:ext>
            </a:extLst>
          </p:cNvPr>
          <p:cNvCxnSpPr>
            <a:stCxn id="5" idx="3"/>
            <a:endCxn id="42" idx="0"/>
          </p:cNvCxnSpPr>
          <p:nvPr/>
        </p:nvCxnSpPr>
        <p:spPr>
          <a:xfrm rot="16200000" flipH="1">
            <a:off x="4275813" y="4006806"/>
            <a:ext cx="1643255" cy="20266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12C4AE4-F2CE-4AC6-AA58-57E464897292}"/>
              </a:ext>
            </a:extLst>
          </p:cNvPr>
          <p:cNvSpPr/>
          <p:nvPr/>
        </p:nvSpPr>
        <p:spPr>
          <a:xfrm>
            <a:off x="262855" y="4631524"/>
            <a:ext cx="1962494" cy="623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Continue normal flow</a:t>
            </a:r>
          </a:p>
          <a:p>
            <a:pPr algn="ctr"/>
            <a:endParaRPr lang="en-IN" dirty="0"/>
          </a:p>
        </p:txBody>
      </p:sp>
      <p:sp>
        <p:nvSpPr>
          <p:cNvPr id="16" name="TextBox 15"/>
          <p:cNvSpPr txBox="1"/>
          <p:nvPr/>
        </p:nvSpPr>
        <p:spPr>
          <a:xfrm>
            <a:off x="7903744" y="4232067"/>
            <a:ext cx="1147750" cy="369332"/>
          </a:xfrm>
          <a:prstGeom prst="rect">
            <a:avLst/>
          </a:prstGeom>
          <a:noFill/>
        </p:spPr>
        <p:txBody>
          <a:bodyPr wrap="none" rtlCol="0">
            <a:spAutoFit/>
          </a:bodyPr>
          <a:lstStyle/>
          <a:p>
            <a:r>
              <a:rPr lang="en-US" dirty="0"/>
              <a:t>signatures</a:t>
            </a:r>
          </a:p>
        </p:txBody>
      </p:sp>
      <p:cxnSp>
        <p:nvCxnSpPr>
          <p:cNvPr id="25" name="Curved Connector 24"/>
          <p:cNvCxnSpPr>
            <a:stCxn id="5" idx="2"/>
            <a:endCxn id="6" idx="0"/>
          </p:cNvCxnSpPr>
          <p:nvPr/>
        </p:nvCxnSpPr>
        <p:spPr>
          <a:xfrm rot="10800000" flipV="1">
            <a:off x="1244103" y="4000726"/>
            <a:ext cx="2321547" cy="63079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42" idx="2"/>
            <a:endCxn id="45" idx="3"/>
          </p:cNvCxnSpPr>
          <p:nvPr/>
        </p:nvCxnSpPr>
        <p:spPr>
          <a:xfrm rot="10800000" flipV="1">
            <a:off x="4277636" y="6141839"/>
            <a:ext cx="986715" cy="932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41" idx="2"/>
            <a:endCxn id="45" idx="0"/>
          </p:cNvCxnSpPr>
          <p:nvPr/>
        </p:nvCxnSpPr>
        <p:spPr>
          <a:xfrm rot="10800000" flipV="1">
            <a:off x="3074849" y="5155504"/>
            <a:ext cx="3035907" cy="75143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445052" y="4989477"/>
            <a:ext cx="1147750" cy="369332"/>
          </a:xfrm>
          <a:prstGeom prst="rect">
            <a:avLst/>
          </a:prstGeom>
          <a:noFill/>
        </p:spPr>
        <p:txBody>
          <a:bodyPr wrap="none" rtlCol="0">
            <a:spAutoFit/>
          </a:bodyPr>
          <a:lstStyle/>
          <a:p>
            <a:r>
              <a:rPr lang="en-US" dirty="0"/>
              <a:t>signatures</a:t>
            </a:r>
          </a:p>
        </p:txBody>
      </p:sp>
      <p:cxnSp>
        <p:nvCxnSpPr>
          <p:cNvPr id="66" name="Curved Connector 65"/>
          <p:cNvCxnSpPr>
            <a:stCxn id="41" idx="7"/>
            <a:endCxn id="26" idx="2"/>
          </p:cNvCxnSpPr>
          <p:nvPr/>
        </p:nvCxnSpPr>
        <p:spPr>
          <a:xfrm rot="5400000" flipH="1" flipV="1">
            <a:off x="8395026" y="4097599"/>
            <a:ext cx="581687" cy="110973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41" idx="5"/>
            <a:endCxn id="26" idx="6"/>
          </p:cNvCxnSpPr>
          <p:nvPr/>
        </p:nvCxnSpPr>
        <p:spPr>
          <a:xfrm rot="5400000" flipH="1" flipV="1">
            <a:off x="9336836" y="3155787"/>
            <a:ext cx="1006075" cy="3417749"/>
          </a:xfrm>
          <a:prstGeom prst="curvedConnector4">
            <a:avLst>
              <a:gd name="adj1" fmla="val -31458"/>
              <a:gd name="adj2" fmla="val 10668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2"/>
            <a:endCxn id="4" idx="0"/>
          </p:cNvCxnSpPr>
          <p:nvPr/>
        </p:nvCxnSpPr>
        <p:spPr>
          <a:xfrm>
            <a:off x="5335835" y="1313851"/>
            <a:ext cx="157" cy="807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F98ABA0-70E3-4D3C-AE82-EADD7722C7FE}"/>
              </a:ext>
            </a:extLst>
          </p:cNvPr>
          <p:cNvSpPr txBox="1"/>
          <p:nvPr/>
        </p:nvSpPr>
        <p:spPr>
          <a:xfrm>
            <a:off x="5403900" y="3147807"/>
            <a:ext cx="1974451" cy="369332"/>
          </a:xfrm>
          <a:prstGeom prst="rect">
            <a:avLst/>
          </a:prstGeom>
          <a:noFill/>
        </p:spPr>
        <p:txBody>
          <a:bodyPr wrap="square" rtlCol="0">
            <a:spAutoFit/>
          </a:bodyPr>
          <a:lstStyle/>
          <a:p>
            <a:r>
              <a:rPr lang="en-IN" dirty="0"/>
              <a:t>KDDCup99 data</a:t>
            </a:r>
          </a:p>
        </p:txBody>
      </p:sp>
    </p:spTree>
    <p:extLst>
      <p:ext uri="{BB962C8B-B14F-4D97-AF65-F5344CB8AC3E}">
        <p14:creationId xmlns:p14="http://schemas.microsoft.com/office/powerpoint/2010/main" val="426650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3A1599-8345-4B1B-BF1A-49F44154A933}"/>
              </a:ext>
            </a:extLst>
          </p:cNvPr>
          <p:cNvSpPr txBox="1"/>
          <p:nvPr/>
        </p:nvSpPr>
        <p:spPr>
          <a:xfrm flipH="1">
            <a:off x="480911" y="727731"/>
            <a:ext cx="11057945" cy="3323987"/>
          </a:xfrm>
          <a:prstGeom prst="rect">
            <a:avLst/>
          </a:prstGeom>
          <a:noFill/>
        </p:spPr>
        <p:txBody>
          <a:bodyPr wrap="square" rtlCol="0">
            <a:spAutoFit/>
          </a:bodyPr>
          <a:lstStyle/>
          <a:p>
            <a:pPr algn="just"/>
            <a:r>
              <a:rPr lang="en-IN" sz="2400" b="1" u="sng" dirty="0"/>
              <a:t>IMPLEMENTATION:</a:t>
            </a:r>
          </a:p>
          <a:p>
            <a:pPr algn="just"/>
            <a:endParaRPr lang="en-IN" b="1" u="sng" dirty="0"/>
          </a:p>
          <a:p>
            <a:pPr algn="just"/>
            <a:r>
              <a:rPr lang="en-IN" sz="2400" dirty="0"/>
              <a:t>Stage 1: Data Selection, Pre-processing and Transformation:</a:t>
            </a:r>
          </a:p>
          <a:p>
            <a:pPr marL="800100" lvl="1" indent="-342900" algn="just">
              <a:buFont typeface="Arial" panose="020B0604020202020204" pitchFamily="34" charset="0"/>
              <a:buChar char="•"/>
            </a:pPr>
            <a:r>
              <a:rPr lang="en-IN" sz="2400" dirty="0"/>
              <a:t>KDDCup99 dataset is selected</a:t>
            </a:r>
          </a:p>
          <a:p>
            <a:pPr marL="800100" lvl="1" indent="-342900" algn="just">
              <a:buFont typeface="Arial" panose="020B0604020202020204" pitchFamily="34" charset="0"/>
              <a:buChar char="•"/>
            </a:pPr>
            <a:r>
              <a:rPr lang="en-IN" sz="2400" dirty="0"/>
              <a:t>It has 41 features for each record</a:t>
            </a:r>
          </a:p>
          <a:p>
            <a:pPr marL="800100" lvl="1" indent="-342900" algn="just">
              <a:buFont typeface="Arial" panose="020B0604020202020204" pitchFamily="34" charset="0"/>
              <a:buChar char="•"/>
            </a:pPr>
            <a:r>
              <a:rPr lang="en-IN" sz="2400" dirty="0"/>
              <a:t>22 classes of attack are recorded in the dataset</a:t>
            </a:r>
          </a:p>
          <a:p>
            <a:pPr marL="800100" lvl="1" indent="-342900" algn="just">
              <a:buFont typeface="Arial" panose="020B0604020202020204" pitchFamily="34" charset="0"/>
              <a:buChar char="•"/>
            </a:pPr>
            <a:r>
              <a:rPr lang="en-IN" sz="2400" dirty="0"/>
              <a:t>Dataset is processed, which removes duplicate rows and empty rows</a:t>
            </a:r>
          </a:p>
          <a:p>
            <a:pPr marL="800100" lvl="1" indent="-342900" algn="just">
              <a:buFont typeface="Arial" panose="020B0604020202020204" pitchFamily="34" charset="0"/>
              <a:buChar char="•"/>
            </a:pPr>
            <a:r>
              <a:rPr lang="en-IN" sz="2400" dirty="0"/>
              <a:t>Some features of datasets are label encoded</a:t>
            </a:r>
          </a:p>
          <a:p>
            <a:pPr marL="800100" lvl="1" indent="-342900" algn="just">
              <a:buFont typeface="Arial" panose="020B0604020202020204" pitchFamily="34" charset="0"/>
              <a:buChar char="•"/>
            </a:pPr>
            <a:r>
              <a:rPr lang="en-IN" sz="2400" dirty="0"/>
              <a:t>Standard scalers and normalizers are used to transform dataset.</a:t>
            </a:r>
          </a:p>
        </p:txBody>
      </p:sp>
      <p:sp>
        <p:nvSpPr>
          <p:cNvPr id="3" name="TextBox 2">
            <a:extLst>
              <a:ext uri="{FF2B5EF4-FFF2-40B4-BE49-F238E27FC236}">
                <a16:creationId xmlns:a16="http://schemas.microsoft.com/office/drawing/2014/main" id="{1D39EE29-CC4D-4E5F-9CD2-6EA3C6BE8D8C}"/>
              </a:ext>
            </a:extLst>
          </p:cNvPr>
          <p:cNvSpPr txBox="1"/>
          <p:nvPr/>
        </p:nvSpPr>
        <p:spPr>
          <a:xfrm>
            <a:off x="452845" y="4275909"/>
            <a:ext cx="11085720" cy="1938992"/>
          </a:xfrm>
          <a:prstGeom prst="rect">
            <a:avLst/>
          </a:prstGeom>
          <a:noFill/>
        </p:spPr>
        <p:txBody>
          <a:bodyPr wrap="square" rtlCol="0">
            <a:spAutoFit/>
          </a:bodyPr>
          <a:lstStyle/>
          <a:p>
            <a:pPr algn="just"/>
            <a:r>
              <a:rPr lang="en-IN" sz="2400" dirty="0"/>
              <a:t>Stage 2: Creating training and testing sets for ML models</a:t>
            </a:r>
          </a:p>
          <a:p>
            <a:pPr marL="1257300" lvl="2" indent="-342900" algn="just">
              <a:buFont typeface="Arial" panose="020B0604020202020204" pitchFamily="34" charset="0"/>
              <a:buChar char="•"/>
            </a:pPr>
            <a:r>
              <a:rPr lang="en-IN" sz="2400" dirty="0"/>
              <a:t>For anomaly based model	, dataset is binary classified where all attacks are considered as single class</a:t>
            </a:r>
          </a:p>
          <a:p>
            <a:pPr marL="1257300" lvl="2" indent="-342900" algn="just">
              <a:buFont typeface="Arial" panose="020B0604020202020204" pitchFamily="34" charset="0"/>
              <a:buChar char="•"/>
            </a:pPr>
            <a:r>
              <a:rPr lang="en-IN" sz="2400" dirty="0"/>
              <a:t>For signature based model, only attack records are used.</a:t>
            </a:r>
          </a:p>
          <a:p>
            <a:pPr algn="just"/>
            <a:r>
              <a:rPr lang="en-IN" sz="2400" dirty="0"/>
              <a:t> </a:t>
            </a:r>
          </a:p>
        </p:txBody>
      </p:sp>
    </p:spTree>
    <p:extLst>
      <p:ext uri="{BB962C8B-B14F-4D97-AF65-F5344CB8AC3E}">
        <p14:creationId xmlns:p14="http://schemas.microsoft.com/office/powerpoint/2010/main" val="370735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E3A48-24E5-468F-934C-8082BD1C272D}"/>
              </a:ext>
            </a:extLst>
          </p:cNvPr>
          <p:cNvSpPr txBox="1"/>
          <p:nvPr/>
        </p:nvSpPr>
        <p:spPr>
          <a:xfrm>
            <a:off x="489751" y="399684"/>
            <a:ext cx="11212497" cy="5632311"/>
          </a:xfrm>
          <a:prstGeom prst="rect">
            <a:avLst/>
          </a:prstGeom>
          <a:noFill/>
        </p:spPr>
        <p:txBody>
          <a:bodyPr wrap="square" rtlCol="0">
            <a:spAutoFit/>
          </a:bodyPr>
          <a:lstStyle/>
          <a:p>
            <a:pPr lvl="4" algn="just"/>
            <a:endParaRPr lang="en-IN" sz="2400" dirty="0"/>
          </a:p>
          <a:p>
            <a:pPr algn="just"/>
            <a:r>
              <a:rPr lang="en-IN" sz="2400" dirty="0"/>
              <a:t>Stage3: Implementing algorithms and Creating training models:</a:t>
            </a:r>
          </a:p>
          <a:p>
            <a:pPr marL="800100" lvl="1" indent="-342900" algn="just">
              <a:buFont typeface="Arial" panose="020B0604020202020204" pitchFamily="34" charset="0"/>
              <a:buChar char="•"/>
            </a:pPr>
            <a:r>
              <a:rPr lang="en-IN" sz="2400" dirty="0"/>
              <a:t>For anomaly model,</a:t>
            </a:r>
          </a:p>
          <a:p>
            <a:pPr lvl="1" algn="just"/>
            <a:r>
              <a:rPr lang="en-IN" sz="2400" dirty="0"/>
              <a:t>     -&gt; Binary classification ANN model is trained for attack and normal classes</a:t>
            </a:r>
          </a:p>
          <a:p>
            <a:pPr lvl="1" algn="just"/>
            <a:r>
              <a:rPr lang="en-IN" sz="2400" dirty="0"/>
              <a:t>     -&gt; Along with sigmoid and ReLU activations, loss function binary cross entropy is    	 	also used in the algorithm.</a:t>
            </a:r>
          </a:p>
          <a:p>
            <a:pPr lvl="1" algn="just"/>
            <a:endParaRPr lang="en-IN" sz="2400" dirty="0"/>
          </a:p>
          <a:p>
            <a:pPr marL="800100" lvl="1" indent="-342900" algn="just">
              <a:buFont typeface="Arial" panose="020B0604020202020204" pitchFamily="34" charset="0"/>
              <a:buChar char="•"/>
            </a:pPr>
            <a:r>
              <a:rPr lang="en-IN" sz="2400" dirty="0"/>
              <a:t>For signature model,</a:t>
            </a:r>
          </a:p>
          <a:p>
            <a:pPr lvl="1" algn="just"/>
            <a:r>
              <a:rPr lang="en-IN" sz="2400" dirty="0"/>
              <a:t>     -&gt; Multi classification CNN, GRU, DNN, LSTM and RNN models are trained for 22            	   classes of attack</a:t>
            </a:r>
          </a:p>
          <a:p>
            <a:pPr lvl="1" algn="just"/>
            <a:r>
              <a:rPr lang="en-IN" sz="2400" dirty="0"/>
              <a:t>     -&gt; Along with SoftMax and ReLU activation, loss function categorical cross entropy 	  is also used in the algorithms </a:t>
            </a:r>
          </a:p>
          <a:p>
            <a:pPr lvl="1" algn="just"/>
            <a:r>
              <a:rPr lang="en-IN" sz="2400" dirty="0"/>
              <a:t>     -&gt; Ensemble learning technique weighted majority voting is used to combine 	  	   results of above five algorithms to get a better and accurate prediction of 	    	   signature of attacks.</a:t>
            </a:r>
          </a:p>
        </p:txBody>
      </p:sp>
    </p:spTree>
    <p:extLst>
      <p:ext uri="{BB962C8B-B14F-4D97-AF65-F5344CB8AC3E}">
        <p14:creationId xmlns:p14="http://schemas.microsoft.com/office/powerpoint/2010/main" val="3360939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1074</Words>
  <Application>Microsoft Office PowerPoint</Application>
  <PresentationFormat>Widescreen</PresentationFormat>
  <Paragraphs>174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 N</dc:creator>
  <cp:lastModifiedBy>Prajwal N</cp:lastModifiedBy>
  <cp:revision>124</cp:revision>
  <dcterms:created xsi:type="dcterms:W3CDTF">2018-09-16T13:45:58Z</dcterms:created>
  <dcterms:modified xsi:type="dcterms:W3CDTF">2019-05-21T05:08:59Z</dcterms:modified>
</cp:coreProperties>
</file>