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58"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338068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7490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233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4104440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57694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65150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6950375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698596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2223644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C885E7-ADF9-48DB-9EDA-64FF9F135003}" type="datetimeFigureOut">
              <a:rPr lang="en-IN" smtClean="0"/>
              <a:t>27-04-2024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2509161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C885E7-ADF9-48DB-9EDA-64FF9F135003}"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486798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C885E7-ADF9-48DB-9EDA-64FF9F135003}" type="datetimeFigureOut">
              <a:rPr lang="en-IN" smtClean="0"/>
              <a:t>27-04-2024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2075724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C885E7-ADF9-48DB-9EDA-64FF9F135003}" type="datetimeFigureOut">
              <a:rPr lang="en-IN" smtClean="0"/>
              <a:t>27-04-2024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33274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885E7-ADF9-48DB-9EDA-64FF9F135003}" type="datetimeFigureOut">
              <a:rPr lang="en-IN" smtClean="0"/>
              <a:t>27-04-2024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510211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C885E7-ADF9-48DB-9EDA-64FF9F135003}"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352261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C885E7-ADF9-48DB-9EDA-64FF9F135003}" type="datetimeFigureOut">
              <a:rPr lang="en-IN" smtClean="0"/>
              <a:t>27-04-2024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401686B-B85F-43B3-83C6-DA32969B7CCF}" type="slidenum">
              <a:rPr lang="en-IN" smtClean="0"/>
              <a:t>‹#›</a:t>
            </a:fld>
            <a:endParaRPr lang="en-IN"/>
          </a:p>
        </p:txBody>
      </p:sp>
    </p:spTree>
    <p:extLst>
      <p:ext uri="{BB962C8B-B14F-4D97-AF65-F5344CB8AC3E}">
        <p14:creationId xmlns:p14="http://schemas.microsoft.com/office/powerpoint/2010/main" val="1956868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5C885E7-ADF9-48DB-9EDA-64FF9F135003}" type="datetimeFigureOut">
              <a:rPr lang="en-IN" smtClean="0"/>
              <a:t>27-04-2024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401686B-B85F-43B3-83C6-DA32969B7CCF}" type="slidenum">
              <a:rPr lang="en-IN" smtClean="0"/>
              <a:t>‹#›</a:t>
            </a:fld>
            <a:endParaRPr lang="en-IN"/>
          </a:p>
        </p:txBody>
      </p:sp>
    </p:spTree>
    <p:extLst>
      <p:ext uri="{BB962C8B-B14F-4D97-AF65-F5344CB8AC3E}">
        <p14:creationId xmlns:p14="http://schemas.microsoft.com/office/powerpoint/2010/main" val="6870152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5BB4-A508-7839-41CF-505D78877816}"/>
              </a:ext>
            </a:extLst>
          </p:cNvPr>
          <p:cNvSpPr>
            <a:spLocks noGrp="1"/>
          </p:cNvSpPr>
          <p:nvPr>
            <p:ph type="ctrTitle"/>
          </p:nvPr>
        </p:nvSpPr>
        <p:spPr>
          <a:xfrm>
            <a:off x="1230086" y="1005449"/>
            <a:ext cx="9368971" cy="858837"/>
          </a:xfrm>
        </p:spPr>
        <p:txBody>
          <a:bodyPr>
            <a:noAutofit/>
          </a:bodyPr>
          <a:lstStyle/>
          <a:p>
            <a:pPr algn="ctr"/>
            <a:r>
              <a:rPr lang="en-US" sz="4400" dirty="0">
                <a:solidFill>
                  <a:schemeClr val="tx1"/>
                </a:solidFill>
                <a:latin typeface="Times New Roman" panose="02020603050405020304" pitchFamily="18" charset="0"/>
                <a:cs typeface="Times New Roman" panose="02020603050405020304" pitchFamily="18" charset="0"/>
              </a:rPr>
              <a:t>Indian Institute of Information Technology, Nagpur</a:t>
            </a:r>
            <a:endParaRPr lang="en-IN" sz="44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93EDE5F-7C3E-84CF-0B6B-CC210E992929}"/>
              </a:ext>
            </a:extLst>
          </p:cNvPr>
          <p:cNvSpPr>
            <a:spLocks noGrp="1"/>
          </p:cNvSpPr>
          <p:nvPr>
            <p:ph type="subTitle" idx="1"/>
          </p:nvPr>
        </p:nvSpPr>
        <p:spPr>
          <a:xfrm>
            <a:off x="1523999" y="3137582"/>
            <a:ext cx="9144000" cy="858837"/>
          </a:xfrm>
        </p:spPr>
        <p:txBody>
          <a:bodyPr>
            <a:normAutofit fontScale="92500" lnSpcReduction="10000"/>
          </a:bodyPr>
          <a:lstStyle/>
          <a:p>
            <a:pPr algn="ctr"/>
            <a:r>
              <a:rPr lang="en-US" sz="2800" b="1" dirty="0" err="1">
                <a:solidFill>
                  <a:schemeClr val="tx1"/>
                </a:solidFill>
                <a:effectLst/>
                <a:latin typeface="Times New Roman" panose="02020603050405020304" pitchFamily="18" charset="0"/>
                <a:ea typeface="Times New Roman" panose="02020603050405020304" pitchFamily="18" charset="0"/>
              </a:rPr>
              <a:t>VisualVault</a:t>
            </a:r>
            <a:r>
              <a:rPr lang="en-US" sz="2800" b="1" dirty="0">
                <a:solidFill>
                  <a:schemeClr val="tx1"/>
                </a:solidFill>
                <a:effectLst/>
                <a:latin typeface="Times New Roman" panose="02020603050405020304" pitchFamily="18" charset="0"/>
                <a:ea typeface="Times New Roman" panose="02020603050405020304" pitchFamily="18" charset="0"/>
              </a:rPr>
              <a:t> : End to End encryption and decryption deep image steganography system using CNN</a:t>
            </a:r>
            <a:endParaRPr lang="en-IN" sz="2800" b="1"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642497F5-6952-EF03-24DB-2F8144018C91}"/>
              </a:ext>
            </a:extLst>
          </p:cNvPr>
          <p:cNvSpPr txBox="1">
            <a:spLocks/>
          </p:cNvSpPr>
          <p:nvPr/>
        </p:nvSpPr>
        <p:spPr>
          <a:xfrm>
            <a:off x="1411514" y="1606096"/>
            <a:ext cx="9368971" cy="8588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Computer Science and Engineering Department</a:t>
            </a:r>
            <a:endParaRPr lang="en-IN" sz="2000" dirty="0">
              <a:latin typeface="Times New Roman" panose="02020603050405020304" pitchFamily="18" charset="0"/>
              <a:cs typeface="Times New Roman" panose="02020603050405020304" pitchFamily="18" charset="0"/>
            </a:endParaRPr>
          </a:p>
        </p:txBody>
      </p:sp>
      <p:pic>
        <p:nvPicPr>
          <p:cNvPr id="1026" name="Picture 2" descr="Indian Institute of Information Technology, Nagpur">
            <a:extLst>
              <a:ext uri="{FF2B5EF4-FFF2-40B4-BE49-F238E27FC236}">
                <a16:creationId xmlns:a16="http://schemas.microsoft.com/office/drawing/2014/main" id="{61513649-5C56-2AA9-4110-6E2900D04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4288" y="471369"/>
            <a:ext cx="1023711" cy="1023711"/>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F4FFA454-4E18-A274-68F9-EF5BDF55CB96}"/>
              </a:ext>
            </a:extLst>
          </p:cNvPr>
          <p:cNvSpPr txBox="1">
            <a:spLocks/>
          </p:cNvSpPr>
          <p:nvPr/>
        </p:nvSpPr>
        <p:spPr>
          <a:xfrm>
            <a:off x="740226" y="4425722"/>
            <a:ext cx="3548745" cy="1908629"/>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latin typeface="Times New Roman" panose="02020603050405020304" pitchFamily="18" charset="0"/>
                <a:ea typeface="Times New Roman" panose="02020603050405020304" pitchFamily="18" charset="0"/>
              </a:rPr>
              <a:t>Authors:</a:t>
            </a:r>
          </a:p>
          <a:p>
            <a:pPr algn="l"/>
            <a:r>
              <a:rPr lang="en-US" sz="2200" dirty="0">
                <a:effectLst/>
                <a:latin typeface="Times New Roman" panose="02020603050405020304" pitchFamily="18" charset="0"/>
                <a:ea typeface="Times New Roman" panose="02020603050405020304" pitchFamily="18" charset="0"/>
              </a:rPr>
              <a:t>Chirag </a:t>
            </a:r>
            <a:r>
              <a:rPr lang="en-US" sz="2200" dirty="0" err="1">
                <a:effectLst/>
                <a:latin typeface="Times New Roman" panose="02020603050405020304" pitchFamily="18" charset="0"/>
                <a:ea typeface="Times New Roman" panose="02020603050405020304" pitchFamily="18" charset="0"/>
              </a:rPr>
              <a:t>Salwan</a:t>
            </a:r>
            <a:r>
              <a:rPr lang="en-US" sz="2200" dirty="0">
                <a:effectLst/>
                <a:latin typeface="Times New Roman" panose="02020603050405020304" pitchFamily="18" charset="0"/>
                <a:ea typeface="Times New Roman" panose="02020603050405020304" pitchFamily="18" charset="0"/>
              </a:rPr>
              <a:t> </a:t>
            </a:r>
          </a:p>
          <a:p>
            <a:pPr algn="l"/>
            <a:r>
              <a:rPr lang="en-US" sz="2200" dirty="0">
                <a:effectLst/>
                <a:latin typeface="Times New Roman" panose="02020603050405020304" pitchFamily="18" charset="0"/>
                <a:ea typeface="Times New Roman" panose="02020603050405020304" pitchFamily="18" charset="0"/>
              </a:rPr>
              <a:t>Avinash Wagh </a:t>
            </a:r>
          </a:p>
          <a:p>
            <a:pPr algn="l"/>
            <a:r>
              <a:rPr lang="en-US" sz="2200" dirty="0">
                <a:effectLst/>
                <a:latin typeface="Times New Roman" panose="02020603050405020304" pitchFamily="18" charset="0"/>
                <a:ea typeface="Times New Roman" panose="02020603050405020304" pitchFamily="18" charset="0"/>
              </a:rPr>
              <a:t>Parth</a:t>
            </a:r>
            <a:r>
              <a:rPr lang="en-US" sz="2200" spc="-100" dirty="0">
                <a:effectLst/>
                <a:latin typeface="Times New Roman" panose="02020603050405020304" pitchFamily="18" charset="0"/>
                <a:ea typeface="Times New Roman" panose="02020603050405020304" pitchFamily="18" charset="0"/>
              </a:rPr>
              <a:t> </a:t>
            </a:r>
            <a:r>
              <a:rPr lang="en-US" sz="2200" dirty="0" err="1">
                <a:effectLst/>
                <a:latin typeface="Times New Roman" panose="02020603050405020304" pitchFamily="18" charset="0"/>
                <a:ea typeface="Times New Roman" panose="02020603050405020304" pitchFamily="18" charset="0"/>
              </a:rPr>
              <a:t>Lanjewar</a:t>
            </a:r>
            <a:endParaRPr lang="en-US" sz="2200" dirty="0">
              <a:effectLst/>
              <a:latin typeface="Times New Roman" panose="02020603050405020304" pitchFamily="18" charset="0"/>
              <a:ea typeface="Times New Roman" panose="02020603050405020304" pitchFamily="18" charset="0"/>
            </a:endParaRPr>
          </a:p>
          <a:p>
            <a:pPr algn="l"/>
            <a:r>
              <a:rPr lang="en-US" sz="2200" dirty="0">
                <a:effectLst/>
                <a:latin typeface="Times New Roman" panose="02020603050405020304" pitchFamily="18" charset="0"/>
                <a:ea typeface="Times New Roman" panose="02020603050405020304" pitchFamily="18" charset="0"/>
              </a:rPr>
              <a:t>Prajwal Patil</a:t>
            </a:r>
            <a:endParaRPr lang="en-IN" sz="2600" dirty="0"/>
          </a:p>
        </p:txBody>
      </p:sp>
      <p:sp>
        <p:nvSpPr>
          <p:cNvPr id="6" name="Subtitle 2">
            <a:extLst>
              <a:ext uri="{FF2B5EF4-FFF2-40B4-BE49-F238E27FC236}">
                <a16:creationId xmlns:a16="http://schemas.microsoft.com/office/drawing/2014/main" id="{2AAB9063-AB7C-0619-C44F-55B44F251FD3}"/>
              </a:ext>
            </a:extLst>
          </p:cNvPr>
          <p:cNvSpPr txBox="1">
            <a:spLocks/>
          </p:cNvSpPr>
          <p:nvPr/>
        </p:nvSpPr>
        <p:spPr>
          <a:xfrm>
            <a:off x="6466112" y="4520065"/>
            <a:ext cx="4314373" cy="1866565"/>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effectLst/>
                <a:latin typeface="Times New Roman" panose="02020603050405020304" pitchFamily="18" charset="0"/>
                <a:ea typeface="Times New Roman" panose="02020603050405020304" pitchFamily="18" charset="0"/>
              </a:rPr>
              <a:t>Supervisor: </a:t>
            </a:r>
          </a:p>
          <a:p>
            <a:pPr algn="l"/>
            <a:r>
              <a:rPr lang="en-IN" sz="2000" i="0" dirty="0">
                <a:solidFill>
                  <a:srgbClr val="444444"/>
                </a:solidFill>
                <a:effectLst/>
                <a:highlight>
                  <a:srgbClr val="FFFFFF"/>
                </a:highlight>
                <a:latin typeface="Times New Roman" panose="02020603050405020304" pitchFamily="18" charset="0"/>
                <a:cs typeface="Times New Roman" panose="02020603050405020304" pitchFamily="18" charset="0"/>
              </a:rPr>
              <a:t>Dr . Nishat A. Ansari</a:t>
            </a:r>
          </a:p>
          <a:p>
            <a:pPr algn="l"/>
            <a:r>
              <a:rPr lang="en-IN" sz="1800" dirty="0">
                <a:solidFill>
                  <a:srgbClr val="444444"/>
                </a:solidFill>
                <a:highlight>
                  <a:srgbClr val="FFFFFF"/>
                </a:highlight>
                <a:latin typeface="Times New Roman" panose="02020603050405020304" pitchFamily="18" charset="0"/>
                <a:cs typeface="Times New Roman" panose="02020603050405020304" pitchFamily="18" charset="0"/>
              </a:rPr>
              <a:t>Assistant Professor</a:t>
            </a:r>
          </a:p>
          <a:p>
            <a:pPr algn="l"/>
            <a:r>
              <a:rPr lang="en-IN" sz="1800" dirty="0">
                <a:solidFill>
                  <a:srgbClr val="444444"/>
                </a:solidFill>
                <a:highlight>
                  <a:srgbClr val="FFFFFF"/>
                </a:highlight>
                <a:latin typeface="Times New Roman" panose="02020603050405020304" pitchFamily="18" charset="0"/>
                <a:cs typeface="Times New Roman" panose="02020603050405020304" pitchFamily="18" charset="0"/>
              </a:rPr>
              <a:t>Dept of CSE</a:t>
            </a:r>
          </a:p>
          <a:p>
            <a:pPr algn="l"/>
            <a:r>
              <a:rPr lang="en-IN" sz="1800" dirty="0">
                <a:solidFill>
                  <a:srgbClr val="444444"/>
                </a:solidFill>
                <a:highlight>
                  <a:srgbClr val="FFFFFF"/>
                </a:highlight>
                <a:latin typeface="Times New Roman" panose="02020603050405020304" pitchFamily="18" charset="0"/>
                <a:cs typeface="Times New Roman" panose="02020603050405020304" pitchFamily="18" charset="0"/>
              </a:rPr>
              <a:t>IIIT N</a:t>
            </a:r>
          </a:p>
          <a:p>
            <a:pPr algn="l"/>
            <a:endParaRPr lang="en-IN" sz="2000" i="0" dirty="0">
              <a:solidFill>
                <a:srgbClr val="444444"/>
              </a:solidFill>
              <a:effectLst/>
              <a:highlight>
                <a:srgbClr val="FFFFFF"/>
              </a:highlight>
              <a:latin typeface="Times New Roman" panose="02020603050405020304" pitchFamily="18" charset="0"/>
              <a:cs typeface="Times New Roman" panose="02020603050405020304" pitchFamily="18" charset="0"/>
            </a:endParaRPr>
          </a:p>
          <a:p>
            <a:pPr algn="l"/>
            <a:endPar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855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556D-52B9-78B1-2B6D-2FA1C3F0353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4D4477-4406-4552-2732-91677E88C145}"/>
              </a:ext>
            </a:extLst>
          </p:cNvPr>
          <p:cNvSpPr>
            <a:spLocks noGrp="1"/>
          </p:cNvSpPr>
          <p:nvPr>
            <p:ph idx="1"/>
          </p:nvPr>
        </p:nvSpPr>
        <p:spPr/>
        <p:txBody>
          <a:bodyPr/>
          <a:lstStyle/>
          <a:p>
            <a:r>
              <a:rPr lang="en-US" dirty="0"/>
              <a:t>Steganography is a technique to hide secret information within various forms of data like text, images, audio, or video, serving roles in cryptography, security, and privacy in the digital age. Yet, conventional methods embed data in less crucial parts of media, making them susceptible to detection and distortion from compression, noise, filtering, or cropping. Additionally, these techniques have restricted capacity and quality, hiding minimal data without altering media perceptibility.</a:t>
            </a:r>
            <a:endParaRPr lang="en-IN" dirty="0"/>
          </a:p>
        </p:txBody>
      </p:sp>
    </p:spTree>
    <p:extLst>
      <p:ext uri="{BB962C8B-B14F-4D97-AF65-F5344CB8AC3E}">
        <p14:creationId xmlns:p14="http://schemas.microsoft.com/office/powerpoint/2010/main" val="374304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DA18D-8791-57B8-5944-A218C94B1A82}"/>
              </a:ext>
            </a:extLst>
          </p:cNvPr>
          <p:cNvSpPr>
            <a:spLocks noGrp="1"/>
          </p:cNvSpPr>
          <p:nvPr>
            <p:ph type="title"/>
          </p:nvPr>
        </p:nvSpPr>
        <p:spPr/>
        <p:txBody>
          <a:bodyPr/>
          <a:lstStyle/>
          <a:p>
            <a:r>
              <a:rPr lang="en-US" b="1" dirty="0">
                <a:solidFill>
                  <a:schemeClr val="tx1"/>
                </a:solidFill>
              </a:rPr>
              <a:t>Proposed Model</a:t>
            </a:r>
          </a:p>
        </p:txBody>
      </p:sp>
      <p:sp>
        <p:nvSpPr>
          <p:cNvPr id="3" name="Content Placeholder 2">
            <a:extLst>
              <a:ext uri="{FF2B5EF4-FFF2-40B4-BE49-F238E27FC236}">
                <a16:creationId xmlns:a16="http://schemas.microsoft.com/office/drawing/2014/main" id="{938DD7DD-F7FD-B6E7-1A44-E554D65E4B58}"/>
              </a:ext>
            </a:extLst>
          </p:cNvPr>
          <p:cNvSpPr>
            <a:spLocks noGrp="1"/>
          </p:cNvSpPr>
          <p:nvPr>
            <p:ph idx="1"/>
          </p:nvPr>
        </p:nvSpPr>
        <p:spPr>
          <a:xfrm>
            <a:off x="677334" y="1368737"/>
            <a:ext cx="8596668" cy="3880773"/>
          </a:xfrm>
        </p:spPr>
        <p:txBody>
          <a:bodyPr/>
          <a:lstStyle/>
          <a:p>
            <a:r>
              <a:rPr lang="en-US" dirty="0"/>
              <a:t>We propose a 5 network , end to end deep image steganography system which creates cover image using stable diffusion, creates steganography images(container image) using cover and secret images, decodes these images and also enhances these secret image.</a:t>
            </a:r>
          </a:p>
        </p:txBody>
      </p:sp>
      <p:pic>
        <p:nvPicPr>
          <p:cNvPr id="7" name="Picture 6">
            <a:extLst>
              <a:ext uri="{FF2B5EF4-FFF2-40B4-BE49-F238E27FC236}">
                <a16:creationId xmlns:a16="http://schemas.microsoft.com/office/drawing/2014/main" id="{745DFE8C-29E3-547A-50D1-D42DAA19FC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4753"/>
            <a:ext cx="12192000" cy="2724510"/>
          </a:xfrm>
          <a:prstGeom prst="rect">
            <a:avLst/>
          </a:prstGeom>
        </p:spPr>
      </p:pic>
    </p:spTree>
    <p:extLst>
      <p:ext uri="{BB962C8B-B14F-4D97-AF65-F5344CB8AC3E}">
        <p14:creationId xmlns:p14="http://schemas.microsoft.com/office/powerpoint/2010/main" val="417474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ACF5-46A7-EA9B-D7D2-011AD4417CB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Demo</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C29E44-544D-5AC9-C61C-7B87640890F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04903642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119</TotalTime>
  <Words>184</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Times New Roman</vt:lpstr>
      <vt:lpstr>Trebuchet MS</vt:lpstr>
      <vt:lpstr>Wingdings 3</vt:lpstr>
      <vt:lpstr>Facet</vt:lpstr>
      <vt:lpstr>Indian Institute of Information Technology, Nagpur</vt:lpstr>
      <vt:lpstr>Introduction</vt:lpstr>
      <vt:lpstr>Proposed Model</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Indian Institute of Information Technology, Nagpur</dc:title>
  <dc:creator>Avinash Wagh</dc:creator>
  <cp:lastModifiedBy>Chirag Salwan</cp:lastModifiedBy>
  <cp:revision>3</cp:revision>
  <dcterms:created xsi:type="dcterms:W3CDTF">2024-04-25T15:45:56Z</dcterms:created>
  <dcterms:modified xsi:type="dcterms:W3CDTF">2024-04-27T07:56:21Z</dcterms:modified>
</cp:coreProperties>
</file>