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8" r:id="rId8"/>
    <p:sldId id="260" r:id="rId9"/>
    <p:sldId id="261"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BBE44F-E7DC-4B06-A8D9-FBCBBCCE4957}"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208485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BBE44F-E7DC-4B06-A8D9-FBCBBCCE4957}"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69098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BBE44F-E7DC-4B06-A8D9-FBCBBCCE4957}"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227791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BBE44F-E7DC-4B06-A8D9-FBCBBCCE4957}"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158333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BBE44F-E7DC-4B06-A8D9-FBCBBCCE4957}" type="datetimeFigureOut">
              <a:rPr lang="en-IN" smtClean="0"/>
              <a:t>26-11-2019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138425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BBE44F-E7DC-4B06-A8D9-FBCBBCCE4957}"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69418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BBE44F-E7DC-4B06-A8D9-FBCBBCCE4957}" type="datetimeFigureOut">
              <a:rPr lang="en-IN" smtClean="0"/>
              <a:t>26-11-2019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345552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BBE44F-E7DC-4B06-A8D9-FBCBBCCE4957}" type="datetimeFigureOut">
              <a:rPr lang="en-IN" smtClean="0"/>
              <a:t>26-11-2019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255177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BE44F-E7DC-4B06-A8D9-FBCBBCCE4957}" type="datetimeFigureOut">
              <a:rPr lang="en-IN" smtClean="0"/>
              <a:t>26-11-2019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90221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BBE44F-E7DC-4B06-A8D9-FBCBBCCE4957}"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57904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BBE44F-E7DC-4B06-A8D9-FBCBBCCE4957}" type="datetimeFigureOut">
              <a:rPr lang="en-IN" smtClean="0"/>
              <a:t>26-11-2019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84380-492E-4673-B1D5-50BD4C0C3AC0}" type="slidenum">
              <a:rPr lang="en-IN" smtClean="0"/>
              <a:t>‹#›</a:t>
            </a:fld>
            <a:endParaRPr lang="en-IN"/>
          </a:p>
        </p:txBody>
      </p:sp>
    </p:spTree>
    <p:extLst>
      <p:ext uri="{BB962C8B-B14F-4D97-AF65-F5344CB8AC3E}">
        <p14:creationId xmlns:p14="http://schemas.microsoft.com/office/powerpoint/2010/main" val="227042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BE44F-E7DC-4B06-A8D9-FBCBBCCE4957}" type="datetimeFigureOut">
              <a:rPr lang="en-IN" smtClean="0"/>
              <a:t>26-11-2019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84380-492E-4673-B1D5-50BD4C0C3AC0}" type="slidenum">
              <a:rPr lang="en-IN" smtClean="0"/>
              <a:t>‹#›</a:t>
            </a:fld>
            <a:endParaRPr lang="en-IN"/>
          </a:p>
        </p:txBody>
      </p:sp>
    </p:spTree>
    <p:extLst>
      <p:ext uri="{BB962C8B-B14F-4D97-AF65-F5344CB8AC3E}">
        <p14:creationId xmlns:p14="http://schemas.microsoft.com/office/powerpoint/2010/main" val="401596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solidFill>
                  <a:schemeClr val="bg1"/>
                </a:solidFill>
                <a:latin typeface="Times New Roman" panose="02020603050405020304" pitchFamily="18" charset="0"/>
                <a:cs typeface="Times New Roman" panose="02020603050405020304" pitchFamily="18" charset="0"/>
              </a:rPr>
              <a:t>	Machine Learning Project UE17CS303</a:t>
            </a:r>
            <a:br>
              <a:rPr lang="en-US" sz="4000" b="1" dirty="0" smtClean="0">
                <a:solidFill>
                  <a:schemeClr val="bg1"/>
                </a:solidFill>
                <a:latin typeface="Times New Roman" panose="02020603050405020304" pitchFamily="18" charset="0"/>
                <a:cs typeface="Times New Roman" panose="02020603050405020304" pitchFamily="18" charset="0"/>
              </a:rPr>
            </a:br>
            <a:r>
              <a:rPr lang="en-US" sz="4000" b="1" dirty="0" smtClean="0">
                <a:solidFill>
                  <a:schemeClr val="bg1"/>
                </a:solidFill>
                <a:latin typeface="Times New Roman" panose="02020603050405020304" pitchFamily="18" charset="0"/>
                <a:cs typeface="Times New Roman" panose="02020603050405020304" pitchFamily="18" charset="0"/>
              </a:rPr>
              <a:t>	Classification into Stars and Quasars</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en-US" sz="3200" b="1" dirty="0" smtClean="0">
                <a:solidFill>
                  <a:schemeClr val="bg1"/>
                </a:solidFill>
                <a:latin typeface="Times New Roman" panose="02020603050405020304" pitchFamily="18" charset="0"/>
                <a:cs typeface="Times New Roman" panose="02020603050405020304" pitchFamily="18" charset="0"/>
              </a:rPr>
              <a:t>		Algorithm Used: K-Nearest Neighbors</a:t>
            </a:r>
          </a:p>
          <a:p>
            <a:pPr marL="0" indent="0">
              <a:buNone/>
            </a:pPr>
            <a:endParaRPr lang="en-IN" sz="3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01971028"/>
              </p:ext>
            </p:extLst>
          </p:nvPr>
        </p:nvGraphicFramePr>
        <p:xfrm>
          <a:off x="2032000" y="2873930"/>
          <a:ext cx="8127999" cy="1828800"/>
        </p:xfrm>
        <a:graphic>
          <a:graphicData uri="http://schemas.openxmlformats.org/drawingml/2006/table">
            <a:tbl>
              <a:tblPr firstRow="1" bandRow="1">
                <a:tableStyleId>{AF606853-7671-496A-8E4F-DF71F8EC918B}</a:tableStyleId>
              </a:tblPr>
              <a:tblGrid>
                <a:gridCol w="2709333">
                  <a:extLst>
                    <a:ext uri="{9D8B030D-6E8A-4147-A177-3AD203B41FA5}">
                      <a16:colId xmlns:a16="http://schemas.microsoft.com/office/drawing/2014/main" val="2962619419"/>
                    </a:ext>
                  </a:extLst>
                </a:gridCol>
                <a:gridCol w="2709333">
                  <a:extLst>
                    <a:ext uri="{9D8B030D-6E8A-4147-A177-3AD203B41FA5}">
                      <a16:colId xmlns:a16="http://schemas.microsoft.com/office/drawing/2014/main" val="2813523329"/>
                    </a:ext>
                  </a:extLst>
                </a:gridCol>
                <a:gridCol w="2709333">
                  <a:extLst>
                    <a:ext uri="{9D8B030D-6E8A-4147-A177-3AD203B41FA5}">
                      <a16:colId xmlns:a16="http://schemas.microsoft.com/office/drawing/2014/main" val="3614002525"/>
                    </a:ext>
                  </a:extLst>
                </a:gridCol>
              </a:tblGrid>
              <a:tr h="370840">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Serial</a:t>
                      </a:r>
                      <a:r>
                        <a:rPr lang="en-US" sz="2400" b="1" baseline="0" dirty="0" smtClean="0">
                          <a:solidFill>
                            <a:schemeClr val="bg1"/>
                          </a:solidFill>
                          <a:latin typeface="Times New Roman" panose="02020603050405020304" pitchFamily="18" charset="0"/>
                          <a:cs typeface="Times New Roman" panose="02020603050405020304" pitchFamily="18" charset="0"/>
                        </a:rPr>
                        <a:t> No.</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Name</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SRN</a:t>
                      </a:r>
                      <a:endParaRPr lang="en-IN" sz="2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932615"/>
                  </a:ext>
                </a:extLst>
              </a:tr>
              <a:tr h="370840">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1</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err="1" smtClean="0">
                          <a:solidFill>
                            <a:schemeClr val="bg1"/>
                          </a:solidFill>
                          <a:latin typeface="Times New Roman" panose="02020603050405020304" pitchFamily="18" charset="0"/>
                          <a:cs typeface="Times New Roman" panose="02020603050405020304" pitchFamily="18" charset="0"/>
                        </a:rPr>
                        <a:t>V.S.Vishruth</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PES1201701878</a:t>
                      </a:r>
                      <a:endParaRPr lang="en-IN" sz="2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2022677"/>
                  </a:ext>
                </a:extLst>
              </a:tr>
              <a:tr h="370840">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2</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err="1" smtClean="0">
                          <a:solidFill>
                            <a:schemeClr val="bg1"/>
                          </a:solidFill>
                          <a:latin typeface="Times New Roman" panose="02020603050405020304" pitchFamily="18" charset="0"/>
                          <a:cs typeface="Times New Roman" panose="02020603050405020304" pitchFamily="18" charset="0"/>
                        </a:rPr>
                        <a:t>Vithal</a:t>
                      </a:r>
                      <a:r>
                        <a:rPr lang="en-US" sz="2400" b="1" dirty="0" smtClean="0">
                          <a:solidFill>
                            <a:schemeClr val="bg1"/>
                          </a:solidFill>
                          <a:latin typeface="Times New Roman" panose="02020603050405020304" pitchFamily="18" charset="0"/>
                          <a:cs typeface="Times New Roman" panose="02020603050405020304" pitchFamily="18" charset="0"/>
                        </a:rPr>
                        <a:t> P </a:t>
                      </a:r>
                      <a:r>
                        <a:rPr lang="en-US" sz="2400" b="1" dirty="0" err="1" smtClean="0">
                          <a:solidFill>
                            <a:schemeClr val="bg1"/>
                          </a:solidFill>
                          <a:latin typeface="Times New Roman" panose="02020603050405020304" pitchFamily="18" charset="0"/>
                          <a:cs typeface="Times New Roman" panose="02020603050405020304" pitchFamily="18" charset="0"/>
                        </a:rPr>
                        <a:t>Nakod</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PES1201701746</a:t>
                      </a:r>
                      <a:endParaRPr lang="en-IN" sz="2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1889556"/>
                  </a:ext>
                </a:extLst>
              </a:tr>
              <a:tr h="370840">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3</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err="1" smtClean="0">
                          <a:solidFill>
                            <a:schemeClr val="bg1"/>
                          </a:solidFill>
                          <a:latin typeface="Times New Roman" panose="02020603050405020304" pitchFamily="18" charset="0"/>
                          <a:cs typeface="Times New Roman" panose="02020603050405020304" pitchFamily="18" charset="0"/>
                        </a:rPr>
                        <a:t>Prajwal</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Pothalkar</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chemeClr val="bg1"/>
                          </a:solidFill>
                          <a:latin typeface="Times New Roman" panose="02020603050405020304" pitchFamily="18" charset="0"/>
                          <a:cs typeface="Times New Roman" panose="02020603050405020304" pitchFamily="18" charset="0"/>
                        </a:rPr>
                        <a:t>PES1201701703</a:t>
                      </a:r>
                      <a:endParaRPr lang="en-IN" sz="2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021062"/>
                  </a:ext>
                </a:extLst>
              </a:tr>
            </a:tbl>
          </a:graphicData>
        </a:graphic>
      </p:graphicFrame>
    </p:spTree>
    <p:extLst>
      <p:ext uri="{BB962C8B-B14F-4D97-AF65-F5344CB8AC3E}">
        <p14:creationId xmlns:p14="http://schemas.microsoft.com/office/powerpoint/2010/main" val="351995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55631" cy="347797"/>
          </a:xfrm>
        </p:spPr>
        <p:txBody>
          <a:bodyPr>
            <a:normAutofit fontScale="90000"/>
          </a:bodyPr>
          <a:lstStyle/>
          <a:p>
            <a:r>
              <a:rPr lang="en-US" sz="2800" b="1" dirty="0" smtClean="0">
                <a:solidFill>
                  <a:schemeClr val="bg1"/>
                </a:solidFill>
              </a:rPr>
              <a:t>			</a:t>
            </a:r>
            <a:r>
              <a:rPr lang="en-US" sz="2800" b="1" dirty="0" smtClean="0">
                <a:solidFill>
                  <a:schemeClr val="bg1"/>
                </a:solidFill>
                <a:latin typeface="Times New Roman" panose="02020603050405020304" pitchFamily="18" charset="0"/>
                <a:cs typeface="Times New Roman" panose="02020603050405020304" pitchFamily="18" charset="0"/>
              </a:rPr>
              <a:t>Summary of Results Catalog 4</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883402"/>
            <a:ext cx="10537556" cy="5736136"/>
          </a:xfrm>
        </p:spPr>
      </p:pic>
    </p:spTree>
    <p:extLst>
      <p:ext uri="{BB962C8B-B14F-4D97-AF65-F5344CB8AC3E}">
        <p14:creationId xmlns:p14="http://schemas.microsoft.com/office/powerpoint/2010/main" val="286545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				</a:t>
            </a:r>
            <a:r>
              <a:rPr lang="en-US" sz="3600" b="1" u="sng" dirty="0" smtClean="0">
                <a:solidFill>
                  <a:schemeClr val="bg1"/>
                </a:solidFill>
                <a:latin typeface="Times New Roman" panose="02020603050405020304" pitchFamily="18" charset="0"/>
                <a:cs typeface="Times New Roman" panose="02020603050405020304" pitchFamily="18" charset="0"/>
              </a:rPr>
              <a:t>Comparison:</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normAutofit/>
          </a:bodyPr>
          <a:lstStyle/>
          <a:p>
            <a:r>
              <a:rPr lang="en-US" sz="2800" u="sng" dirty="0" smtClean="0">
                <a:solidFill>
                  <a:schemeClr val="bg1"/>
                </a:solidFill>
                <a:latin typeface="Times New Roman" panose="02020603050405020304" pitchFamily="18" charset="0"/>
                <a:cs typeface="Times New Roman" panose="02020603050405020304" pitchFamily="18" charset="0"/>
              </a:rPr>
              <a:t>Normal Validation</a:t>
            </a:r>
            <a:endParaRPr lang="en-IN" sz="2800" u="sng"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Cat1=&gt;</a:t>
            </a:r>
            <a:r>
              <a:rPr lang="en-IN" b="1" dirty="0" smtClean="0">
                <a:solidFill>
                  <a:schemeClr val="bg1"/>
                </a:solidFill>
                <a:latin typeface="Times New Roman" panose="02020603050405020304" pitchFamily="18" charset="0"/>
                <a:cs typeface="Times New Roman" panose="02020603050405020304" pitchFamily="18" charset="0"/>
              </a:rPr>
              <a:t> Accuracy: 0.9685</a:t>
            </a:r>
          </a:p>
          <a:p>
            <a:r>
              <a:rPr lang="en-US" b="1" dirty="0" smtClean="0">
                <a:solidFill>
                  <a:schemeClr val="bg1"/>
                </a:solidFill>
                <a:latin typeface="Times New Roman" panose="02020603050405020304" pitchFamily="18" charset="0"/>
                <a:cs typeface="Times New Roman" panose="02020603050405020304" pitchFamily="18" charset="0"/>
              </a:rPr>
              <a:t>Cat2=&gt; Accuracy: </a:t>
            </a:r>
            <a:r>
              <a:rPr lang="en-US" b="1" dirty="0" smtClean="0">
                <a:solidFill>
                  <a:schemeClr val="bg1"/>
                </a:solidFill>
                <a:latin typeface="Times New Roman" panose="02020603050405020304" pitchFamily="18" charset="0"/>
                <a:cs typeface="Times New Roman" panose="02020603050405020304" pitchFamily="18" charset="0"/>
              </a:rPr>
              <a:t>0.9467</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Cat3=&gt; Accuracy: 0.9464</a:t>
            </a:r>
          </a:p>
          <a:p>
            <a:r>
              <a:rPr lang="en-US" b="1" dirty="0" smtClean="0">
                <a:solidFill>
                  <a:schemeClr val="bg1"/>
                </a:solidFill>
                <a:latin typeface="Times New Roman" panose="02020603050405020304" pitchFamily="18" charset="0"/>
                <a:cs typeface="Times New Roman" panose="02020603050405020304" pitchFamily="18" charset="0"/>
              </a:rPr>
              <a:t>Cat4=&gt; Accuracy: 0.8654</a:t>
            </a:r>
          </a:p>
        </p:txBody>
      </p:sp>
      <p:sp>
        <p:nvSpPr>
          <p:cNvPr id="6" name="Text Placeholder 5"/>
          <p:cNvSpPr>
            <a:spLocks noGrp="1"/>
          </p:cNvSpPr>
          <p:nvPr>
            <p:ph type="body" sz="quarter" idx="3"/>
          </p:nvPr>
        </p:nvSpPr>
        <p:spPr/>
        <p:txBody>
          <a:bodyPr>
            <a:normAutofit/>
          </a:bodyPr>
          <a:lstStyle/>
          <a:p>
            <a:r>
              <a:rPr lang="en-US" sz="2800" u="sng" dirty="0" smtClean="0">
                <a:solidFill>
                  <a:schemeClr val="bg1"/>
                </a:solidFill>
                <a:latin typeface="Times New Roman" panose="02020603050405020304" pitchFamily="18" charset="0"/>
                <a:cs typeface="Times New Roman" panose="02020603050405020304" pitchFamily="18" charset="0"/>
              </a:rPr>
              <a:t>Cross Validation</a:t>
            </a:r>
            <a:endParaRPr lang="en-IN" sz="2800" u="sng"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p:txBody>
          <a:bodyPr/>
          <a:lstStyle/>
          <a:p>
            <a:r>
              <a:rPr lang="en-US" b="1" dirty="0" smtClean="0">
                <a:solidFill>
                  <a:schemeClr val="bg1"/>
                </a:solidFill>
              </a:rPr>
              <a:t>Cat1=&gt; Accuracy: 0.9760</a:t>
            </a:r>
          </a:p>
          <a:p>
            <a:r>
              <a:rPr lang="en-US" b="1" dirty="0" smtClean="0">
                <a:solidFill>
                  <a:schemeClr val="bg1"/>
                </a:solidFill>
              </a:rPr>
              <a:t>Cat2=&gt; Accuracy: </a:t>
            </a:r>
            <a:r>
              <a:rPr lang="en-US" b="1" dirty="0" smtClean="0">
                <a:solidFill>
                  <a:schemeClr val="bg1"/>
                </a:solidFill>
              </a:rPr>
              <a:t>0.9484</a:t>
            </a:r>
            <a:endParaRPr lang="en-US" b="1" dirty="0" smtClean="0">
              <a:solidFill>
                <a:schemeClr val="bg1"/>
              </a:solidFill>
            </a:endParaRPr>
          </a:p>
          <a:p>
            <a:r>
              <a:rPr lang="en-US" b="1" dirty="0" smtClean="0">
                <a:solidFill>
                  <a:schemeClr val="bg1"/>
                </a:solidFill>
              </a:rPr>
              <a:t>Cat3=&gt; Accuracy: 0.9485</a:t>
            </a:r>
            <a:endParaRPr lang="en-IN" b="1" dirty="0">
              <a:solidFill>
                <a:schemeClr val="bg1"/>
              </a:solidFill>
            </a:endParaRPr>
          </a:p>
        </p:txBody>
      </p:sp>
    </p:spTree>
    <p:extLst>
      <p:ext uri="{BB962C8B-B14F-4D97-AF65-F5344CB8AC3E}">
        <p14:creationId xmlns:p14="http://schemas.microsoft.com/office/powerpoint/2010/main" val="2641353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dirty="0" smtClean="0">
                <a:solidFill>
                  <a:schemeClr val="bg1"/>
                </a:solidFill>
                <a:latin typeface="Times New Roman" panose="02020603050405020304" pitchFamily="18" charset="0"/>
                <a:cs typeface="Times New Roman" panose="02020603050405020304" pitchFamily="18" charset="0"/>
              </a:rPr>
              <a:t>				Conclusion:</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Hence we have found out the accuracies for each catalog based on normal and cross validation for the given classification problem of separating stars from quasars.</a:t>
            </a:r>
          </a:p>
          <a:p>
            <a:r>
              <a:rPr lang="en-US" b="1" dirty="0" smtClean="0">
                <a:solidFill>
                  <a:schemeClr val="bg1"/>
                </a:solidFill>
                <a:latin typeface="Times New Roman" panose="02020603050405020304" pitchFamily="18" charset="0"/>
                <a:cs typeface="Times New Roman" panose="02020603050405020304" pitchFamily="18" charset="0"/>
              </a:rPr>
              <a:t>Thus we </a:t>
            </a:r>
            <a:r>
              <a:rPr lang="en-US" b="1" smtClean="0">
                <a:solidFill>
                  <a:schemeClr val="bg1"/>
                </a:solidFill>
                <a:latin typeface="Times New Roman" panose="02020603050405020304" pitchFamily="18" charset="0"/>
                <a:cs typeface="Times New Roman" panose="02020603050405020304" pitchFamily="18" charset="0"/>
              </a:rPr>
              <a:t>can also observe </a:t>
            </a:r>
            <a:r>
              <a:rPr lang="en-US" b="1" dirty="0" smtClean="0">
                <a:solidFill>
                  <a:schemeClr val="bg1"/>
                </a:solidFill>
                <a:latin typeface="Times New Roman" panose="02020603050405020304" pitchFamily="18" charset="0"/>
                <a:cs typeface="Times New Roman" panose="02020603050405020304" pitchFamily="18" charset="0"/>
              </a:rPr>
              <a:t>that the accuracy obtained with cross validation is better than just splitting the data into train and test data once and using the KNN Algorithm in the case of normal validation.</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437176" cy="704258"/>
          </a:xfrm>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				Problem Statement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9384"/>
            <a:ext cx="10894017" cy="1568504"/>
          </a:xfrm>
        </p:spPr>
        <p:txBody>
          <a:bodyPr>
            <a:normAutofit lnSpcReduction="10000"/>
          </a:bodyPr>
          <a:lstStyle/>
          <a:p>
            <a:r>
              <a:rPr lang="en-IN" b="1" dirty="0">
                <a:solidFill>
                  <a:schemeClr val="bg1"/>
                </a:solidFill>
                <a:latin typeface="Times New Roman" panose="02020603050405020304" pitchFamily="18" charset="0"/>
                <a:cs typeface="Times New Roman" panose="02020603050405020304" pitchFamily="18" charset="0"/>
              </a:rPr>
              <a:t>Classifying matched sources in the </a:t>
            </a:r>
            <a:r>
              <a:rPr lang="en-IN" b="1" dirty="0" err="1">
                <a:solidFill>
                  <a:schemeClr val="bg1"/>
                </a:solidFill>
                <a:latin typeface="Times New Roman" panose="02020603050405020304" pitchFamily="18" charset="0"/>
                <a:cs typeface="Times New Roman" panose="02020603050405020304" pitchFamily="18" charset="0"/>
              </a:rPr>
              <a:t>Galex</a:t>
            </a:r>
            <a:r>
              <a:rPr lang="en-IN" b="1" dirty="0">
                <a:solidFill>
                  <a:schemeClr val="bg1"/>
                </a:solidFill>
                <a:latin typeface="Times New Roman" panose="02020603050405020304" pitchFamily="18" charset="0"/>
                <a:cs typeface="Times New Roman" panose="02020603050405020304" pitchFamily="18" charset="0"/>
              </a:rPr>
              <a:t> (Galaxy Evolution Explorer) and SDSS (Sloan Digital Sky Survey) </a:t>
            </a:r>
            <a:r>
              <a:rPr lang="en-IN" b="1" dirty="0" err="1">
                <a:solidFill>
                  <a:schemeClr val="bg1"/>
                </a:solidFill>
                <a:latin typeface="Times New Roman" panose="02020603050405020304" pitchFamily="18" charset="0"/>
                <a:cs typeface="Times New Roman" panose="02020603050405020304" pitchFamily="18" charset="0"/>
              </a:rPr>
              <a:t>catalogs</a:t>
            </a:r>
            <a:r>
              <a:rPr lang="en-IN" b="1" dirty="0">
                <a:solidFill>
                  <a:schemeClr val="bg1"/>
                </a:solidFill>
                <a:latin typeface="Times New Roman" panose="02020603050405020304" pitchFamily="18" charset="0"/>
                <a:cs typeface="Times New Roman" panose="02020603050405020304" pitchFamily="18" charset="0"/>
              </a:rPr>
              <a:t> into stars and quasars and report the accuracy of the algorithm you have used to classify the dataset into stars and quasars</a:t>
            </a:r>
            <a:r>
              <a:rPr lang="en-IN" b="1" dirty="0" smtClean="0">
                <a:solidFill>
                  <a:schemeClr val="bg1"/>
                </a:solidFill>
                <a:latin typeface="Times New Roman" panose="02020603050405020304" pitchFamily="18" charset="0"/>
                <a:cs typeface="Times New Roman" panose="02020603050405020304" pitchFamily="18" charset="0"/>
              </a:rPr>
              <a:t>.</a:t>
            </a:r>
          </a:p>
          <a:p>
            <a:endParaRPr lang="en-IN" b="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1026" name="Picture 2" descr="Image result for sta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798" y="2750835"/>
            <a:ext cx="2804148" cy="22550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7910" y="2750835"/>
            <a:ext cx="2701228" cy="2255003"/>
          </a:xfrm>
          <a:prstGeom prst="rect">
            <a:avLst/>
          </a:prstGeom>
        </p:spPr>
      </p:pic>
      <p:sp>
        <p:nvSpPr>
          <p:cNvPr id="5" name="TextBox 4"/>
          <p:cNvSpPr txBox="1"/>
          <p:nvPr/>
        </p:nvSpPr>
        <p:spPr>
          <a:xfrm>
            <a:off x="2820692" y="5346915"/>
            <a:ext cx="6468446" cy="523220"/>
          </a:xfrm>
          <a:prstGeom prst="rect">
            <a:avLst/>
          </a:prstGeom>
          <a:noFill/>
        </p:spPr>
        <p:txBody>
          <a:bodyPr wrap="square" rtlCol="0">
            <a:spAutoFit/>
          </a:bodyPr>
          <a:lstStyle/>
          <a:p>
            <a:r>
              <a:rPr lang="en-US" dirty="0" smtClean="0"/>
              <a:t>                </a:t>
            </a:r>
            <a:r>
              <a:rPr lang="en-US" sz="2800" b="1" dirty="0" smtClean="0">
                <a:solidFill>
                  <a:schemeClr val="bg1"/>
                </a:solidFill>
                <a:latin typeface="Times New Roman" panose="02020603050405020304" pitchFamily="18" charset="0"/>
                <a:cs typeface="Times New Roman" panose="02020603050405020304" pitchFamily="18" charset="0"/>
              </a:rPr>
              <a:t>Stars				Quasars</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08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bg1"/>
                </a:solidFill>
                <a:latin typeface="Times New Roman" panose="02020603050405020304" pitchFamily="18" charset="0"/>
                <a:cs typeface="Times New Roman" panose="02020603050405020304" pitchFamily="18" charset="0"/>
              </a:rPr>
              <a:t>		Algorithm Used: K-Nearest Neighbors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IN" sz="3100" b="1" dirty="0">
                <a:solidFill>
                  <a:schemeClr val="bg1"/>
                </a:solidFill>
                <a:latin typeface="Times New Roman" panose="02020603050405020304" pitchFamily="18" charset="0"/>
                <a:cs typeface="Times New Roman" panose="02020603050405020304" pitchFamily="18" charset="0"/>
              </a:rPr>
              <a:t>K-Nearest Neighbours is one of the most basic yet essential classification algorithms in Machine Learning. It belongs to the supervised learning domain and finds intense application in pattern recognition, data mining and intrusion detection.</a:t>
            </a:r>
          </a:p>
          <a:p>
            <a:r>
              <a:rPr lang="en-IN" sz="3100" b="1" dirty="0">
                <a:solidFill>
                  <a:schemeClr val="bg1"/>
                </a:solidFill>
                <a:latin typeface="Times New Roman" panose="02020603050405020304" pitchFamily="18" charset="0"/>
                <a:cs typeface="Times New Roman" panose="02020603050405020304" pitchFamily="18" charset="0"/>
              </a:rPr>
              <a:t>We can implement a KNN model by following the below steps:</a:t>
            </a:r>
          </a:p>
          <a:p>
            <a:pPr lvl="0"/>
            <a:r>
              <a:rPr lang="en-IN" sz="3100" b="1" dirty="0">
                <a:solidFill>
                  <a:schemeClr val="bg1"/>
                </a:solidFill>
                <a:latin typeface="Times New Roman" panose="02020603050405020304" pitchFamily="18" charset="0"/>
                <a:cs typeface="Times New Roman" panose="02020603050405020304" pitchFamily="18" charset="0"/>
              </a:rPr>
              <a:t>Load the data</a:t>
            </a:r>
          </a:p>
          <a:p>
            <a:pPr lvl="0"/>
            <a:r>
              <a:rPr lang="en-IN" sz="3100" b="1" dirty="0">
                <a:solidFill>
                  <a:schemeClr val="bg1"/>
                </a:solidFill>
                <a:latin typeface="Times New Roman" panose="02020603050405020304" pitchFamily="18" charset="0"/>
                <a:cs typeface="Times New Roman" panose="02020603050405020304" pitchFamily="18" charset="0"/>
              </a:rPr>
              <a:t>Initialise the value of k</a:t>
            </a:r>
          </a:p>
          <a:p>
            <a:pPr lvl="0"/>
            <a:r>
              <a:rPr lang="en-IN" sz="3100" b="1" dirty="0">
                <a:solidFill>
                  <a:schemeClr val="bg1"/>
                </a:solidFill>
                <a:latin typeface="Times New Roman" panose="02020603050405020304" pitchFamily="18" charset="0"/>
                <a:cs typeface="Times New Roman" panose="02020603050405020304" pitchFamily="18" charset="0"/>
              </a:rPr>
              <a:t>For getting the predicted class, iterate from 1 to total number of training data points</a:t>
            </a:r>
          </a:p>
          <a:p>
            <a:pPr lvl="1"/>
            <a:r>
              <a:rPr lang="en-IN" sz="3100" b="1" dirty="0">
                <a:solidFill>
                  <a:schemeClr val="bg1"/>
                </a:solidFill>
                <a:latin typeface="Times New Roman" panose="02020603050405020304" pitchFamily="18" charset="0"/>
                <a:cs typeface="Times New Roman" panose="02020603050405020304" pitchFamily="18" charset="0"/>
              </a:rPr>
              <a:t>Calculate the distance between test data and each row of training data. Here we will use Euclidean distance as our distance metric.  Sort the calculated distances in ascending order based on distance values</a:t>
            </a:r>
          </a:p>
          <a:p>
            <a:pPr lvl="1"/>
            <a:r>
              <a:rPr lang="en-IN" sz="3100" b="1" dirty="0">
                <a:solidFill>
                  <a:schemeClr val="bg1"/>
                </a:solidFill>
                <a:latin typeface="Times New Roman" panose="02020603050405020304" pitchFamily="18" charset="0"/>
                <a:cs typeface="Times New Roman" panose="02020603050405020304" pitchFamily="18" charset="0"/>
              </a:rPr>
              <a:t>Get top k rows from the sorted array</a:t>
            </a:r>
          </a:p>
          <a:p>
            <a:pPr lvl="1"/>
            <a:r>
              <a:rPr lang="en-IN" sz="3100" b="1" dirty="0">
                <a:solidFill>
                  <a:schemeClr val="bg1"/>
                </a:solidFill>
                <a:latin typeface="Times New Roman" panose="02020603050405020304" pitchFamily="18" charset="0"/>
                <a:cs typeface="Times New Roman" panose="02020603050405020304" pitchFamily="18" charset="0"/>
              </a:rPr>
              <a:t>Get the most frequent class of these rows</a:t>
            </a:r>
          </a:p>
          <a:p>
            <a:pPr lvl="1"/>
            <a:r>
              <a:rPr lang="en-IN" sz="3100" b="1" dirty="0">
                <a:solidFill>
                  <a:schemeClr val="bg1"/>
                </a:solidFill>
                <a:latin typeface="Times New Roman" panose="02020603050405020304" pitchFamily="18" charset="0"/>
                <a:cs typeface="Times New Roman" panose="02020603050405020304" pitchFamily="18" charset="0"/>
              </a:rPr>
              <a:t>Return the predicted class</a:t>
            </a:r>
          </a:p>
          <a:p>
            <a:endParaRPr lang="en-IN" dirty="0"/>
          </a:p>
        </p:txBody>
      </p:sp>
    </p:spTree>
    <p:extLst>
      <p:ext uri="{BB962C8B-B14F-4D97-AF65-F5344CB8AC3E}">
        <p14:creationId xmlns:p14="http://schemas.microsoft.com/office/powerpoint/2010/main" val="7163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9437176" cy="301302"/>
          </a:xfrm>
        </p:spPr>
        <p:txBody>
          <a:bodyPr>
            <a:normAutofit fontScale="90000"/>
          </a:bodyPr>
          <a:lstStyle/>
          <a:p>
            <a:r>
              <a:rPr lang="en-US" sz="2800" b="1" dirty="0" smtClean="0">
                <a:solidFill>
                  <a:schemeClr val="bg1"/>
                </a:solidFill>
                <a:latin typeface="Times New Roman" panose="02020603050405020304" pitchFamily="18" charset="0"/>
                <a:cs typeface="Times New Roman" panose="02020603050405020304" pitchFamily="18" charset="0"/>
              </a:rPr>
              <a:t>				Code Snippets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28490" y="825284"/>
            <a:ext cx="10244310" cy="5759612"/>
          </a:xfrm>
          <a:prstGeom prst="rect">
            <a:avLst/>
          </a:prstGeom>
        </p:spPr>
      </p:pic>
    </p:spTree>
    <p:extLst>
      <p:ext uri="{BB962C8B-B14F-4D97-AF65-F5344CB8AC3E}">
        <p14:creationId xmlns:p14="http://schemas.microsoft.com/office/powerpoint/2010/main" val="58755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58207" cy="363295"/>
          </a:xfrm>
        </p:spPr>
        <p:txBody>
          <a:bodyPr>
            <a:normAutofit fontScale="90000"/>
          </a:bodyPr>
          <a:lstStyle/>
          <a:p>
            <a:r>
              <a:rPr lang="en-US" sz="2800" b="1" dirty="0" smtClean="0">
                <a:solidFill>
                  <a:schemeClr val="bg1"/>
                </a:solidFill>
                <a:latin typeface="Times New Roman" panose="02020603050405020304" pitchFamily="18" charset="0"/>
                <a:cs typeface="Times New Roman" panose="02020603050405020304" pitchFamily="18" charset="0"/>
              </a:rPr>
              <a:t>				Code Snippets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38200" y="728420"/>
            <a:ext cx="10213384" cy="5742224"/>
          </a:xfrm>
          <a:prstGeom prst="rect">
            <a:avLst/>
          </a:prstGeom>
        </p:spPr>
      </p:pic>
    </p:spTree>
    <p:extLst>
      <p:ext uri="{BB962C8B-B14F-4D97-AF65-F5344CB8AC3E}">
        <p14:creationId xmlns:p14="http://schemas.microsoft.com/office/powerpoint/2010/main" val="53073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20200" cy="285804"/>
          </a:xfrm>
        </p:spPr>
        <p:txBody>
          <a:bodyPr>
            <a:normAutofit fontScale="90000"/>
          </a:bodyPr>
          <a:lstStyle/>
          <a:p>
            <a:r>
              <a:rPr lang="en-US" sz="2800" b="1" dirty="0" smtClean="0">
                <a:solidFill>
                  <a:schemeClr val="bg1"/>
                </a:solidFill>
                <a:latin typeface="Times New Roman" panose="02020603050405020304" pitchFamily="18" charset="0"/>
                <a:cs typeface="Times New Roman" panose="02020603050405020304" pitchFamily="18" charset="0"/>
              </a:rPr>
              <a:t>			Summary of Results Catalog 1</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8188" y="790415"/>
            <a:ext cx="10581588" cy="5952143"/>
          </a:xfrm>
        </p:spPr>
      </p:pic>
    </p:spTree>
    <p:extLst>
      <p:ext uri="{BB962C8B-B14F-4D97-AF65-F5344CB8AC3E}">
        <p14:creationId xmlns:p14="http://schemas.microsoft.com/office/powerpoint/2010/main" val="103370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23156" cy="564773"/>
          </a:xfrm>
        </p:spPr>
        <p:txBody>
          <a:bodyPr>
            <a:normAutofit fontScale="90000"/>
          </a:bodyPr>
          <a:lstStyle/>
          <a:p>
            <a:r>
              <a:rPr lang="en-US" sz="3600" b="1" dirty="0" smtClean="0">
                <a:solidFill>
                  <a:schemeClr val="bg1"/>
                </a:solidFill>
                <a:latin typeface="Times New Roman" panose="02020603050405020304" pitchFamily="18" charset="0"/>
                <a:cs typeface="Times New Roman" panose="02020603050405020304" pitchFamily="18" charset="0"/>
              </a:rPr>
              <a:t>			Visualization on Catalog 1</a:t>
            </a:r>
            <a:endParaRPr lang="en-IN" sz="3600"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877" y="1091855"/>
            <a:ext cx="9934413" cy="5585381"/>
          </a:xfrm>
        </p:spPr>
      </p:pic>
    </p:spTree>
    <p:extLst>
      <p:ext uri="{BB962C8B-B14F-4D97-AF65-F5344CB8AC3E}">
        <p14:creationId xmlns:p14="http://schemas.microsoft.com/office/powerpoint/2010/main" val="428948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33122" cy="285803"/>
          </a:xfrm>
        </p:spPr>
        <p:txBody>
          <a:bodyPr>
            <a:normAutofit fontScale="90000"/>
          </a:bodyPr>
          <a:lstStyle/>
          <a:p>
            <a:r>
              <a:rPr lang="en-US" sz="2800" b="1" dirty="0" smtClean="0">
                <a:solidFill>
                  <a:schemeClr val="bg1"/>
                </a:solidFill>
                <a:latin typeface="Times New Roman" panose="02020603050405020304" pitchFamily="18" charset="0"/>
                <a:cs typeface="Times New Roman" panose="02020603050405020304" pitchFamily="18" charset="0"/>
              </a:rPr>
              <a:t>			Summary of Results Catalog 2</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821410"/>
            <a:ext cx="10353447" cy="5820972"/>
          </a:xfrm>
        </p:spPr>
      </p:pic>
    </p:spTree>
    <p:extLst>
      <p:ext uri="{BB962C8B-B14F-4D97-AF65-F5344CB8AC3E}">
        <p14:creationId xmlns:p14="http://schemas.microsoft.com/office/powerpoint/2010/main" val="3740796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44186" cy="285804"/>
          </a:xfrm>
        </p:spPr>
        <p:txBody>
          <a:bodyPr>
            <a:normAutofit fontScale="90000"/>
          </a:bodyPr>
          <a:lstStyle/>
          <a:p>
            <a:r>
              <a:rPr lang="en-US" sz="2800" b="1" dirty="0" smtClean="0">
                <a:solidFill>
                  <a:schemeClr val="bg1"/>
                </a:solidFill>
                <a:latin typeface="Times New Roman" panose="02020603050405020304" pitchFamily="18" charset="0"/>
                <a:cs typeface="Times New Roman" panose="02020603050405020304" pitchFamily="18" charset="0"/>
              </a:rPr>
              <a:t>			Summary of Results Catalog 3</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8460" y="837083"/>
            <a:ext cx="10397330" cy="5848498"/>
          </a:xfrm>
        </p:spPr>
      </p:pic>
    </p:spTree>
    <p:extLst>
      <p:ext uri="{BB962C8B-B14F-4D97-AF65-F5344CB8AC3E}">
        <p14:creationId xmlns:p14="http://schemas.microsoft.com/office/powerpoint/2010/main" val="2642374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251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Machine Learning Project UE17CS303  Classification into Stars and Quasars</vt:lpstr>
      <vt:lpstr>    Problem Statement</vt:lpstr>
      <vt:lpstr>  Algorithm Used: K-Nearest Neighbors</vt:lpstr>
      <vt:lpstr>    Code Snippets</vt:lpstr>
      <vt:lpstr>    Code Snippets</vt:lpstr>
      <vt:lpstr>   Summary of Results Catalog 1</vt:lpstr>
      <vt:lpstr>   Visualization on Catalog 1</vt:lpstr>
      <vt:lpstr>   Summary of Results Catalog 2</vt:lpstr>
      <vt:lpstr>   Summary of Results Catalog 3</vt:lpstr>
      <vt:lpstr>   Summary of Results Catalog 4</vt:lpstr>
      <vt:lpstr>    Comparison: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UE17CS303  Classification into Stars and Quasars</dc:title>
  <dc:creator>hp</dc:creator>
  <cp:lastModifiedBy>hp</cp:lastModifiedBy>
  <cp:revision>46</cp:revision>
  <dcterms:created xsi:type="dcterms:W3CDTF">2019-11-25T03:25:00Z</dcterms:created>
  <dcterms:modified xsi:type="dcterms:W3CDTF">2019-11-26T13:15:27Z</dcterms:modified>
</cp:coreProperties>
</file>