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PT Sans Narrow" panose="020B0604020202020204" charset="0"/>
      <p:regular r:id="rId40"/>
      <p:bold r:id="rId41"/>
    </p:embeddedFont>
    <p:embeddedFont>
      <p:font typeface="Open Sans" panose="020B0604020202020204" charset="0"/>
      <p:regular r:id="rId42"/>
      <p:bold r:id="rId43"/>
      <p:italic r:id="rId44"/>
      <p:boldItalic r:id="rId45"/>
    </p:embeddedFont>
    <p:embeddedFont>
      <p:font typeface="Roboto"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F33DC4-382B-4007-BFBC-D857972A22F5}">
  <a:tblStyle styleId="{F1F33DC4-382B-4007-BFBC-D857972A22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6e0ae0a3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6e0ae0a3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e0ae0a3c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e0ae0a3c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6e0ae0a3c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6e0ae0a3c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6e0ae0a3c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6e0ae0a3c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6e0ae0a3c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6e0ae0a3c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82adecd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82adecd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6e0ae0a3c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6e0ae0a3c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487b7ab6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487b7ab6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6e0ae0a3c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6e0ae0a3c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6e0ae0a3c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6e0ae0a3c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6e0ae0a3c_3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6e0ae0a3c_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562a8b1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562a8b1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6e0ae0a3c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6e0ae0a3c_3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6e0ae0a3c_3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6e0ae0a3c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487b7ab6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487b7ab6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6e0ae0a3c_3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6e0ae0a3c_3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487b7ab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487b7ab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487b7ab6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8487b7ab6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6e0ae0a3c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76e0ae0a3c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76e0ae0a3c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76e0ae0a3c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6e0ae0a3c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6e0ae0a3c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6e0ae0a3c_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6e0ae0a3c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562a8b10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562a8b10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562a8b10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562a8b1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6e0ae0a3c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6e0ae0a3c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562a8b1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562a8b1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562a8b1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562a8b1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6e0ae0a3c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6e0ae0a3c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009e99b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8009e99b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6e0ae0a3c_6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6e0ae0a3c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8562a8b10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8562a8b10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009e99b5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009e99b5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6e0ae0a3c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6e0ae0a3c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6e0ae0a3c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6e0ae0a3c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6e0ae0a3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6e0ae0a3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6e0ae0a3c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6e0ae0a3c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e0ae0a3c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e0ae0a3c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ieeexplore.ieee.org/author/37086542903" TargetMode="External"/><Relationship Id="rId7" Type="http://schemas.openxmlformats.org/officeDocument/2006/relationships/hyperlink" Target="https://ieeexplore.ieee.org/author/37338239000"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ieeexplore.ieee.org/author/37086547452" TargetMode="External"/><Relationship Id="rId5" Type="http://schemas.openxmlformats.org/officeDocument/2006/relationships/hyperlink" Target="https://ieeexplore.ieee.org/author/37086544442" TargetMode="External"/><Relationship Id="rId4" Type="http://schemas.openxmlformats.org/officeDocument/2006/relationships/hyperlink" Target="https://ieeexplore.ieee.org/author/38559559200"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subTitle" idx="1"/>
          </p:nvPr>
        </p:nvSpPr>
        <p:spPr>
          <a:xfrm>
            <a:off x="311700" y="1297325"/>
            <a:ext cx="8520600" cy="3678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endParaRPr sz="2200"/>
          </a:p>
        </p:txBody>
      </p:sp>
      <p:sp>
        <p:nvSpPr>
          <p:cNvPr id="67" name="Google Shape;67;p13"/>
          <p:cNvSpPr txBox="1">
            <a:spLocks noGrp="1"/>
          </p:cNvSpPr>
          <p:nvPr>
            <p:ph type="ctrTitle"/>
          </p:nvPr>
        </p:nvSpPr>
        <p:spPr>
          <a:xfrm>
            <a:off x="318575" y="1269100"/>
            <a:ext cx="8520600" cy="8643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 sz="3000">
                <a:solidFill>
                  <a:srgbClr val="666666"/>
                </a:solidFill>
                <a:latin typeface="Times New Roman"/>
                <a:ea typeface="Times New Roman"/>
                <a:cs typeface="Times New Roman"/>
                <a:sym typeface="Times New Roman"/>
              </a:rPr>
              <a:t>Implementation of a Custom 16-Bit Core on FPGA</a:t>
            </a:r>
            <a:endParaRPr sz="5100" b="1" u="sng">
              <a:solidFill>
                <a:srgbClr val="666666"/>
              </a:solidFill>
            </a:endParaRPr>
          </a:p>
        </p:txBody>
      </p:sp>
      <p:sp>
        <p:nvSpPr>
          <p:cNvPr id="68" name="Google Shape;68;p13"/>
          <p:cNvSpPr txBox="1"/>
          <p:nvPr/>
        </p:nvSpPr>
        <p:spPr>
          <a:xfrm>
            <a:off x="5044125" y="4204500"/>
            <a:ext cx="3946800" cy="9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Under the guidance of:</a:t>
            </a:r>
            <a:endParaRPr/>
          </a:p>
          <a:p>
            <a:pPr marL="0" lvl="0" indent="0" algn="l" rtl="0">
              <a:lnSpc>
                <a:spcPct val="115000"/>
              </a:lnSpc>
              <a:spcBef>
                <a:spcPts val="1000"/>
              </a:spcBef>
              <a:spcAft>
                <a:spcPts val="0"/>
              </a:spcAft>
              <a:buNone/>
            </a:pPr>
            <a:r>
              <a:rPr lang="en"/>
              <a:t>DRUVA KUMAR S. (Assistant Professor)</a:t>
            </a:r>
            <a:endParaRPr/>
          </a:p>
        </p:txBody>
      </p:sp>
      <p:sp>
        <p:nvSpPr>
          <p:cNvPr id="69" name="Google Shape;69;p13"/>
          <p:cNvSpPr txBox="1"/>
          <p:nvPr/>
        </p:nvSpPr>
        <p:spPr>
          <a:xfrm>
            <a:off x="2533771" y="2161625"/>
            <a:ext cx="4350503" cy="177137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r>
              <a:rPr lang="en" sz="1600" dirty="0"/>
              <a:t>Presented By:</a:t>
            </a:r>
            <a:endParaRPr sz="1600" dirty="0"/>
          </a:p>
          <a:p>
            <a:pPr marL="0" lvl="0" indent="0" algn="l" rtl="0">
              <a:lnSpc>
                <a:spcPct val="115000"/>
              </a:lnSpc>
              <a:spcBef>
                <a:spcPts val="0"/>
              </a:spcBef>
              <a:spcAft>
                <a:spcPts val="0"/>
              </a:spcAft>
              <a:buNone/>
            </a:pPr>
            <a:r>
              <a:rPr lang="en" sz="1600" dirty="0"/>
              <a:t>Aldrich Shawn Lewis	1DS16EC013</a:t>
            </a:r>
            <a:endParaRPr sz="1600" dirty="0"/>
          </a:p>
          <a:p>
            <a:pPr marL="0" lvl="0" indent="0" algn="l" rtl="0">
              <a:lnSpc>
                <a:spcPct val="115000"/>
              </a:lnSpc>
              <a:spcBef>
                <a:spcPts val="0"/>
              </a:spcBef>
              <a:spcAft>
                <a:spcPts val="0"/>
              </a:spcAft>
              <a:buNone/>
            </a:pPr>
            <a:r>
              <a:rPr lang="en" sz="1600" dirty="0"/>
              <a:t>Paarthvi Sharma    		1DS16EC090</a:t>
            </a:r>
            <a:endParaRPr sz="1600" dirty="0"/>
          </a:p>
          <a:p>
            <a:pPr marL="0" lvl="0" indent="0" algn="l" rtl="0">
              <a:lnSpc>
                <a:spcPct val="115000"/>
              </a:lnSpc>
              <a:spcBef>
                <a:spcPts val="0"/>
              </a:spcBef>
              <a:spcAft>
                <a:spcPts val="0"/>
              </a:spcAft>
              <a:buNone/>
            </a:pPr>
            <a:r>
              <a:rPr lang="en" sz="1600" dirty="0"/>
              <a:t>Prajwal Shenoy K P  	1DS16EC096</a:t>
            </a:r>
            <a:endParaRPr sz="1600" dirty="0"/>
          </a:p>
          <a:p>
            <a:pPr marL="0" lvl="0" indent="0" algn="l" rtl="0">
              <a:lnSpc>
                <a:spcPct val="115000"/>
              </a:lnSpc>
              <a:spcBef>
                <a:spcPts val="0"/>
              </a:spcBef>
              <a:spcAft>
                <a:spcPts val="0"/>
              </a:spcAft>
              <a:buNone/>
            </a:pPr>
            <a:r>
              <a:rPr lang="en" sz="1600" dirty="0"/>
              <a:t>Sanath S Naik  		1DS16EC115</a:t>
            </a:r>
            <a:endParaRPr sz="1600" dirty="0"/>
          </a:p>
        </p:txBody>
      </p:sp>
      <p:sp>
        <p:nvSpPr>
          <p:cNvPr id="70" name="Google Shape;70;p13"/>
          <p:cNvSpPr txBox="1"/>
          <p:nvPr/>
        </p:nvSpPr>
        <p:spPr>
          <a:xfrm>
            <a:off x="609600" y="152400"/>
            <a:ext cx="7606200" cy="653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t>DAYANANDA SAGAR COLLEGE OF ENGINEERING</a:t>
            </a:r>
            <a:endParaRPr sz="2000"/>
          </a:p>
          <a:p>
            <a:pPr marL="0" lvl="0" indent="0" algn="ctr" rtl="0">
              <a:lnSpc>
                <a:spcPct val="115000"/>
              </a:lnSpc>
              <a:spcBef>
                <a:spcPts val="0"/>
              </a:spcBef>
              <a:spcAft>
                <a:spcPts val="0"/>
              </a:spcAft>
              <a:buNone/>
            </a:pPr>
            <a:r>
              <a:rPr lang="en" sz="1200"/>
              <a:t>DEPARTMENT OF ELECTRONICS AND COMMUNICATION ENGINEERING</a:t>
            </a:r>
            <a:endParaRPr sz="1200"/>
          </a:p>
        </p:txBody>
      </p:sp>
      <p:pic>
        <p:nvPicPr>
          <p:cNvPr id="71" name="Google Shape;71;p13"/>
          <p:cNvPicPr preferRelativeResize="0"/>
          <p:nvPr/>
        </p:nvPicPr>
        <p:blipFill>
          <a:blip r:embed="rId3">
            <a:alphaModFix/>
          </a:blip>
          <a:stretch>
            <a:fillRect/>
          </a:stretch>
        </p:blipFill>
        <p:spPr>
          <a:xfrm>
            <a:off x="159547" y="116375"/>
            <a:ext cx="956084" cy="864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body" idx="1"/>
          </p:nvPr>
        </p:nvSpPr>
        <p:spPr>
          <a:xfrm>
            <a:off x="311700" y="1152475"/>
            <a:ext cx="8520600" cy="378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The program to be translated is stored is an .asm file. The assembler translates the .asm file into the binary equivalent. These binary instructions are written onto the ROM. Each command is translated individually.</a:t>
            </a:r>
            <a:endParaRPr sz="1400">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en" sz="1400">
                <a:solidFill>
                  <a:srgbClr val="000000"/>
                </a:solidFill>
                <a:latin typeface="Times New Roman"/>
                <a:ea typeface="Times New Roman"/>
                <a:cs typeface="Times New Roman"/>
                <a:sym typeface="Times New Roman"/>
              </a:rPr>
              <a:t>Each field of the assembly command is translated into machine code in accordance to the tables given in the next slides. To translate the assembly code to machine code the assembler first checks if the instruction is an A instruction or C instruction.</a:t>
            </a:r>
            <a:endParaRPr sz="1400">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en" sz="1400">
                <a:solidFill>
                  <a:srgbClr val="000000"/>
                </a:solidFill>
                <a:latin typeface="Times New Roman"/>
                <a:ea typeface="Times New Roman"/>
                <a:cs typeface="Times New Roman"/>
                <a:sym typeface="Times New Roman"/>
              </a:rPr>
              <a:t>There are mainly 2 types of instructions, A instructions and C instructions. The A instructions have the sole purpose of storing values into the A register while the C instruction can perform multiple operations.</a:t>
            </a:r>
            <a:endParaRPr sz="1400">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sz="1400">
              <a:solidFill>
                <a:srgbClr val="000000"/>
              </a:solidFill>
              <a:latin typeface="Times New Roman"/>
              <a:ea typeface="Times New Roman"/>
              <a:cs typeface="Times New Roman"/>
              <a:sym typeface="Times New Roman"/>
            </a:endParaRPr>
          </a:p>
        </p:txBody>
      </p:sp>
      <p:sp>
        <p:nvSpPr>
          <p:cNvPr id="130" name="Google Shape;13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TRANSLATION</a:t>
            </a:r>
            <a:endParaRPr sz="2500" b="1">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•For A instruction MSB=0 and for C instruction MSB is 1.</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•A represents a bit pointing to the A register and also acts as a control bit for the instruction set.</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•C represents the bits representing the operations that is computation bits.</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•D represents Destination address.</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•J represents jump instructions.</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1600"/>
              </a:spcAft>
              <a:buNone/>
            </a:pPr>
            <a:endParaRPr sz="1400">
              <a:solidFill>
                <a:srgbClr val="000000"/>
              </a:solidFill>
              <a:latin typeface="Times New Roman"/>
              <a:ea typeface="Times New Roman"/>
              <a:cs typeface="Times New Roman"/>
              <a:sym typeface="Times New Roman"/>
            </a:endParaRPr>
          </a:p>
        </p:txBody>
      </p:sp>
      <p:sp>
        <p:nvSpPr>
          <p:cNvPr id="136" name="Google Shape;13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INSTRUCTION FORMAT</a:t>
            </a:r>
            <a:endParaRPr sz="2500" b="1">
              <a:solidFill>
                <a:srgbClr val="000000"/>
              </a:solidFill>
              <a:latin typeface="Times New Roman"/>
              <a:ea typeface="Times New Roman"/>
              <a:cs typeface="Times New Roman"/>
              <a:sym typeface="Times New Roman"/>
            </a:endParaRPr>
          </a:p>
        </p:txBody>
      </p:sp>
      <p:graphicFrame>
        <p:nvGraphicFramePr>
          <p:cNvPr id="137" name="Google Shape;137;p23"/>
          <p:cNvGraphicFramePr/>
          <p:nvPr/>
        </p:nvGraphicFramePr>
        <p:xfrm>
          <a:off x="399950" y="1524000"/>
          <a:ext cx="3000000" cy="3000000"/>
        </p:xfrm>
        <a:graphic>
          <a:graphicData uri="http://schemas.openxmlformats.org/drawingml/2006/table">
            <a:tbl>
              <a:tblPr>
                <a:noFill/>
                <a:tableStyleId>{F1F33DC4-382B-4007-BFBC-D857972A22F5}</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42925">
                  <a:extLst>
                    <a:ext uri="{9D8B030D-6E8A-4147-A177-3AD203B41FA5}">
                      <a16:colId xmlns:a16="http://schemas.microsoft.com/office/drawing/2014/main" val="20013"/>
                    </a:ext>
                  </a:extLst>
                </a:gridCol>
                <a:gridCol w="461975">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gridSpan="3">
                  <a:txBody>
                    <a:bodyPr/>
                    <a:lstStyle/>
                    <a:p>
                      <a:pPr marL="0" lvl="0" indent="0" algn="l" rtl="0">
                        <a:spcBef>
                          <a:spcPts val="0"/>
                        </a:spcBef>
                        <a:spcAft>
                          <a:spcPts val="0"/>
                        </a:spcAft>
                        <a:buNone/>
                      </a:pPr>
                      <a:endParaRPr/>
                    </a:p>
                  </a:txBody>
                  <a:tcPr marL="91425" marR="91425" marT="91425" marB="91425"/>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a:t>Computation</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a:t>Destination</a:t>
                      </a:r>
                      <a:endParaRPr/>
                    </a:p>
                  </a:txBody>
                  <a:tcPr marL="91425" marR="91425" marT="91425" marB="91425"/>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a:t>Jump</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c1</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tc>
                  <a:txBody>
                    <a:bodyPr/>
                    <a:lstStyle/>
                    <a:p>
                      <a:pPr marL="0" lvl="0" indent="0" algn="l" rtl="0">
                        <a:spcBef>
                          <a:spcPts val="0"/>
                        </a:spcBef>
                        <a:spcAft>
                          <a:spcPts val="0"/>
                        </a:spcAft>
                        <a:buNone/>
                      </a:pPr>
                      <a:r>
                        <a:rPr lang="en"/>
                        <a:t>c4</a:t>
                      </a:r>
                      <a:endParaRPr/>
                    </a:p>
                  </a:txBody>
                  <a:tcPr marL="91425" marR="91425" marT="91425" marB="91425"/>
                </a:tc>
                <a:tc>
                  <a:txBody>
                    <a:bodyPr/>
                    <a:lstStyle/>
                    <a:p>
                      <a:pPr marL="0" lvl="0" indent="0" algn="l" rtl="0">
                        <a:spcBef>
                          <a:spcPts val="0"/>
                        </a:spcBef>
                        <a:spcAft>
                          <a:spcPts val="0"/>
                        </a:spcAft>
                        <a:buNone/>
                      </a:pPr>
                      <a:r>
                        <a:rPr lang="en"/>
                        <a:t>c5</a:t>
                      </a:r>
                      <a:endParaRPr/>
                    </a:p>
                  </a:txBody>
                  <a:tcPr marL="91425" marR="91425" marT="91425" marB="91425"/>
                </a:tc>
                <a:tc>
                  <a:txBody>
                    <a:bodyPr/>
                    <a:lstStyle/>
                    <a:p>
                      <a:pPr marL="0" lvl="0" indent="0" algn="l" rtl="0">
                        <a:spcBef>
                          <a:spcPts val="0"/>
                        </a:spcBef>
                        <a:spcAft>
                          <a:spcPts val="0"/>
                        </a:spcAft>
                        <a:buNone/>
                      </a:pPr>
                      <a:r>
                        <a:rPr lang="en"/>
                        <a:t>c6</a:t>
                      </a:r>
                      <a:endParaRPr/>
                    </a:p>
                  </a:txBody>
                  <a:tcPr marL="91425" marR="91425" marT="91425" marB="91425"/>
                </a:tc>
                <a:tc>
                  <a:txBody>
                    <a:bodyPr/>
                    <a:lstStyle/>
                    <a:p>
                      <a:pPr marL="0" lvl="0" indent="0" algn="l" rtl="0">
                        <a:spcBef>
                          <a:spcPts val="0"/>
                        </a:spcBef>
                        <a:spcAft>
                          <a:spcPts val="0"/>
                        </a:spcAft>
                        <a:buNone/>
                      </a:pPr>
                      <a:r>
                        <a:rPr lang="en"/>
                        <a:t>d1</a:t>
                      </a:r>
                      <a:endParaRPr/>
                    </a:p>
                  </a:txBody>
                  <a:tcPr marL="91425" marR="91425" marT="91425" marB="91425"/>
                </a:tc>
                <a:tc>
                  <a:txBody>
                    <a:bodyPr/>
                    <a:lstStyle/>
                    <a:p>
                      <a:pPr marL="0" lvl="0" indent="0" algn="l" rtl="0">
                        <a:spcBef>
                          <a:spcPts val="0"/>
                        </a:spcBef>
                        <a:spcAft>
                          <a:spcPts val="0"/>
                        </a:spcAft>
                        <a:buNone/>
                      </a:pPr>
                      <a:r>
                        <a:rPr lang="en"/>
                        <a:t>d2</a:t>
                      </a:r>
                      <a:endParaRPr/>
                    </a:p>
                  </a:txBody>
                  <a:tcPr marL="91425" marR="91425" marT="91425" marB="91425"/>
                </a:tc>
                <a:tc>
                  <a:txBody>
                    <a:bodyPr/>
                    <a:lstStyle/>
                    <a:p>
                      <a:pPr marL="0" lvl="0" indent="0" algn="l" rtl="0">
                        <a:spcBef>
                          <a:spcPts val="0"/>
                        </a:spcBef>
                        <a:spcAft>
                          <a:spcPts val="0"/>
                        </a:spcAft>
                        <a:buNone/>
                      </a:pPr>
                      <a:r>
                        <a:rPr lang="en"/>
                        <a:t>d3</a:t>
                      </a:r>
                      <a:endParaRPr/>
                    </a:p>
                  </a:txBody>
                  <a:tcPr marL="91425" marR="91425" marT="91425" marB="91425"/>
                </a:tc>
                <a:tc>
                  <a:txBody>
                    <a:bodyPr/>
                    <a:lstStyle/>
                    <a:p>
                      <a:pPr marL="0" lvl="0" indent="0" algn="l" rtl="0">
                        <a:spcBef>
                          <a:spcPts val="0"/>
                        </a:spcBef>
                        <a:spcAft>
                          <a:spcPts val="0"/>
                        </a:spcAft>
                        <a:buNone/>
                      </a:pPr>
                      <a:r>
                        <a:rPr lang="en"/>
                        <a:t>j1</a:t>
                      </a:r>
                      <a:endParaRPr/>
                    </a:p>
                  </a:txBody>
                  <a:tcPr marL="91425" marR="91425" marT="91425" marB="91425"/>
                </a:tc>
                <a:tc>
                  <a:txBody>
                    <a:bodyPr/>
                    <a:lstStyle/>
                    <a:p>
                      <a:pPr marL="0" lvl="0" indent="0" algn="l" rtl="0">
                        <a:spcBef>
                          <a:spcPts val="0"/>
                        </a:spcBef>
                        <a:spcAft>
                          <a:spcPts val="0"/>
                        </a:spcAft>
                        <a:buNone/>
                      </a:pPr>
                      <a:r>
                        <a:rPr lang="en"/>
                        <a:t>j2</a:t>
                      </a:r>
                      <a:endParaRPr/>
                    </a:p>
                  </a:txBody>
                  <a:tcPr marL="91425" marR="91425" marT="91425" marB="91425"/>
                </a:tc>
                <a:tc>
                  <a:txBody>
                    <a:bodyPr/>
                    <a:lstStyle/>
                    <a:p>
                      <a:pPr marL="0" lvl="0" indent="0" algn="l" rtl="0">
                        <a:spcBef>
                          <a:spcPts val="0"/>
                        </a:spcBef>
                        <a:spcAft>
                          <a:spcPts val="0"/>
                        </a:spcAft>
                        <a:buNone/>
                      </a:pPr>
                      <a:r>
                        <a:rPr lang="en"/>
                        <a:t>j3</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INSTRUCTION TABLE</a:t>
            </a:r>
            <a:endParaRPr sz="2500" b="1">
              <a:solidFill>
                <a:srgbClr val="000000"/>
              </a:solidFill>
              <a:latin typeface="Times New Roman"/>
              <a:ea typeface="Times New Roman"/>
              <a:cs typeface="Times New Roman"/>
              <a:sym typeface="Times New Roman"/>
            </a:endParaRPr>
          </a:p>
        </p:txBody>
      </p:sp>
      <p:sp>
        <p:nvSpPr>
          <p:cNvPr id="143" name="Google Shape;14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144" name="Google Shape;144;p24"/>
          <p:cNvPicPr preferRelativeResize="0"/>
          <p:nvPr/>
        </p:nvPicPr>
        <p:blipFill>
          <a:blip r:embed="rId3">
            <a:alphaModFix/>
          </a:blip>
          <a:stretch>
            <a:fillRect/>
          </a:stretch>
        </p:blipFill>
        <p:spPr>
          <a:xfrm>
            <a:off x="411325" y="1017725"/>
            <a:ext cx="3256825" cy="3947274"/>
          </a:xfrm>
          <a:prstGeom prst="rect">
            <a:avLst/>
          </a:prstGeom>
          <a:noFill/>
          <a:ln>
            <a:noFill/>
          </a:ln>
        </p:spPr>
      </p:pic>
      <p:pic>
        <p:nvPicPr>
          <p:cNvPr id="145" name="Google Shape;145;p24"/>
          <p:cNvPicPr preferRelativeResize="0"/>
          <p:nvPr/>
        </p:nvPicPr>
        <p:blipFill>
          <a:blip r:embed="rId4">
            <a:alphaModFix/>
          </a:blip>
          <a:stretch>
            <a:fillRect/>
          </a:stretch>
        </p:blipFill>
        <p:spPr>
          <a:xfrm>
            <a:off x="4872125" y="1017725"/>
            <a:ext cx="3488725" cy="1931775"/>
          </a:xfrm>
          <a:prstGeom prst="rect">
            <a:avLst/>
          </a:prstGeom>
          <a:noFill/>
          <a:ln>
            <a:noFill/>
          </a:ln>
        </p:spPr>
      </p:pic>
      <p:pic>
        <p:nvPicPr>
          <p:cNvPr id="146" name="Google Shape;146;p24"/>
          <p:cNvPicPr preferRelativeResize="0"/>
          <p:nvPr/>
        </p:nvPicPr>
        <p:blipFill>
          <a:blip r:embed="rId5">
            <a:alphaModFix/>
          </a:blip>
          <a:stretch>
            <a:fillRect/>
          </a:stretch>
        </p:blipFill>
        <p:spPr>
          <a:xfrm>
            <a:off x="4872125" y="3082750"/>
            <a:ext cx="3314700" cy="193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COMPONENTS USED</a:t>
            </a:r>
            <a:r>
              <a:rPr lang="en" sz="2500">
                <a:solidFill>
                  <a:srgbClr val="000000"/>
                </a:solidFill>
                <a:latin typeface="Times New Roman"/>
                <a:ea typeface="Times New Roman"/>
                <a:cs typeface="Times New Roman"/>
                <a:sym typeface="Times New Roman"/>
              </a:rPr>
              <a:t>.</a:t>
            </a:r>
            <a:endParaRPr sz="2500" b="1">
              <a:solidFill>
                <a:srgbClr val="000000"/>
              </a:solidFill>
              <a:latin typeface="Times New Roman"/>
              <a:ea typeface="Times New Roman"/>
              <a:cs typeface="Times New Roman"/>
              <a:sym typeface="Times New Roman"/>
            </a:endParaRPr>
          </a:p>
        </p:txBody>
      </p:sp>
      <p:sp>
        <p:nvSpPr>
          <p:cNvPr id="152" name="Google Shape;152;p25"/>
          <p:cNvSpPr txBox="1">
            <a:spLocks noGrp="1"/>
          </p:cNvSpPr>
          <p:nvPr>
            <p:ph type="body" idx="1"/>
          </p:nvPr>
        </p:nvSpPr>
        <p:spPr>
          <a:xfrm>
            <a:off x="311700" y="1152475"/>
            <a:ext cx="8254200" cy="3416400"/>
          </a:xfrm>
          <a:prstGeom prst="rect">
            <a:avLst/>
          </a:prstGeom>
        </p:spPr>
        <p:txBody>
          <a:bodyPr spcFirstLastPara="1" wrap="square" lIns="91425" tIns="91425" rIns="91425" bIns="91425" anchor="t" anchorCtr="0">
            <a:noAutofit/>
          </a:bodyPr>
          <a:lstStyle/>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NOT</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16 BIT NOT</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AND</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16 BIT AND</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OR</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16 BIT OR</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XOR</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16 BIT XOR</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MUX</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16 Bit MUX</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DEMUX</a:t>
            </a:r>
            <a:endParaRPr sz="1400">
              <a:solidFill>
                <a:srgbClr val="000000"/>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16 Bit DEMUX</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p>
            <a:pPr marL="0" lvl="0" indent="0" algn="l" rtl="0">
              <a:spcBef>
                <a:spcPts val="1600"/>
              </a:spcBef>
              <a:spcAft>
                <a:spcPts val="0"/>
              </a:spcAft>
              <a:buNone/>
            </a:pPr>
            <a:endParaRPr sz="1400">
              <a:latin typeface="Times New Roman"/>
              <a:ea typeface="Times New Roman"/>
              <a:cs typeface="Times New Roman"/>
              <a:sym typeface="Times New Roman"/>
            </a:endParaRPr>
          </a:p>
          <a:p>
            <a:pPr marL="0" lvl="0" indent="0" algn="l" rtl="0">
              <a:spcBef>
                <a:spcPts val="1600"/>
              </a:spcBef>
              <a:spcAft>
                <a:spcPts val="0"/>
              </a:spcAft>
              <a:buNone/>
            </a:pPr>
            <a:endParaRPr sz="1400">
              <a:latin typeface="Times New Roman"/>
              <a:ea typeface="Times New Roman"/>
              <a:cs typeface="Times New Roman"/>
              <a:sym typeface="Times New Roman"/>
            </a:endParaRPr>
          </a:p>
          <a:p>
            <a:pPr marL="0" lvl="0" indent="0" algn="l" rtl="0">
              <a:spcBef>
                <a:spcPts val="1600"/>
              </a:spcBef>
              <a:spcAft>
                <a:spcPts val="0"/>
              </a:spcAft>
              <a:buNone/>
            </a:pPr>
            <a:endParaRPr sz="1400">
              <a:latin typeface="Times New Roman"/>
              <a:ea typeface="Times New Roman"/>
              <a:cs typeface="Times New Roman"/>
              <a:sym typeface="Times New Roman"/>
            </a:endParaRPr>
          </a:p>
          <a:p>
            <a:pPr marL="0" lvl="0" indent="0" algn="l" rtl="0">
              <a:spcBef>
                <a:spcPts val="1600"/>
              </a:spcBef>
              <a:spcAft>
                <a:spcPts val="0"/>
              </a:spcAft>
              <a:buNone/>
            </a:pPr>
            <a:endParaRPr sz="1400">
              <a:latin typeface="Times New Roman"/>
              <a:ea typeface="Times New Roman"/>
              <a:cs typeface="Times New Roman"/>
              <a:sym typeface="Times New Roman"/>
            </a:endParaRPr>
          </a:p>
          <a:p>
            <a:pPr marL="0" lvl="0" indent="0" algn="l" rtl="0">
              <a:spcBef>
                <a:spcPts val="1600"/>
              </a:spcBef>
              <a:spcAft>
                <a:spcPts val="1600"/>
              </a:spcAft>
              <a:buNone/>
            </a:pPr>
            <a:endParaRPr sz="1400">
              <a:latin typeface="Times New Roman"/>
              <a:ea typeface="Times New Roman"/>
              <a:cs typeface="Times New Roman"/>
              <a:sym typeface="Times New Roman"/>
            </a:endParaRPr>
          </a:p>
        </p:txBody>
      </p:sp>
      <p:sp>
        <p:nvSpPr>
          <p:cNvPr id="153" name="Google Shape;153;p25"/>
          <p:cNvSpPr txBox="1"/>
          <p:nvPr/>
        </p:nvSpPr>
        <p:spPr>
          <a:xfrm>
            <a:off x="5070925" y="1152475"/>
            <a:ext cx="3452100" cy="2957400"/>
          </a:xfrm>
          <a:prstGeom prst="rect">
            <a:avLst/>
          </a:prstGeom>
          <a:noFill/>
          <a:ln>
            <a:noFill/>
          </a:ln>
        </p:spPr>
        <p:txBody>
          <a:bodyPr spcFirstLastPara="1" wrap="square" lIns="91425" tIns="91425" rIns="91425" bIns="91425" anchor="t" anchorCtr="0">
            <a:noAutofit/>
          </a:bodyPr>
          <a:lstStyle/>
          <a:p>
            <a:pPr marL="285750" lvl="0" indent="-260350" algn="l" rtl="0">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HALF ADDER</a:t>
            </a:r>
            <a:endParaRPr>
              <a:latin typeface="Times New Roman"/>
              <a:ea typeface="Times New Roman"/>
              <a:cs typeface="Times New Roman"/>
              <a:sym typeface="Times New Roman"/>
            </a:endParaRPr>
          </a:p>
          <a:p>
            <a:pPr marL="285750" lvl="0" indent="-260350" algn="l" rtl="0">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FULL ADDER</a:t>
            </a:r>
            <a:endParaRPr>
              <a:latin typeface="Times New Roman"/>
              <a:ea typeface="Times New Roman"/>
              <a:cs typeface="Times New Roman"/>
              <a:sym typeface="Times New Roman"/>
            </a:endParaRPr>
          </a:p>
          <a:p>
            <a:pPr marL="285750" lvl="0" indent="-260350" algn="l" rtl="0">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FLIP FLOP	</a:t>
            </a:r>
            <a:endParaRPr>
              <a:latin typeface="Times New Roman"/>
              <a:ea typeface="Times New Roman"/>
              <a:cs typeface="Times New Roman"/>
              <a:sym typeface="Times New Roman"/>
            </a:endParaRPr>
          </a:p>
          <a:p>
            <a:pPr marL="285750" lvl="0" indent="-260350" algn="l" rtl="0">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DECODER</a:t>
            </a:r>
            <a:endParaRPr>
              <a:latin typeface="Times New Roman"/>
              <a:ea typeface="Times New Roman"/>
              <a:cs typeface="Times New Roman"/>
              <a:sym typeface="Times New Roman"/>
            </a:endParaRPr>
          </a:p>
          <a:p>
            <a:pPr marL="285750" lvl="0" indent="-260350" algn="l" rtl="0">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ALU</a:t>
            </a:r>
            <a:endParaRPr>
              <a:latin typeface="Times New Roman"/>
              <a:ea typeface="Times New Roman"/>
              <a:cs typeface="Times New Roman"/>
              <a:sym typeface="Times New Roman"/>
            </a:endParaRPr>
          </a:p>
          <a:p>
            <a:pPr marL="285750" lvl="0" indent="-260350" algn="l" rtl="0">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PROGRAM COUNTER</a:t>
            </a:r>
            <a:endParaRPr>
              <a:latin typeface="Times New Roman"/>
              <a:ea typeface="Times New Roman"/>
              <a:cs typeface="Times New Roman"/>
              <a:sym typeface="Times New Roman"/>
            </a:endParaRPr>
          </a:p>
          <a:p>
            <a:pPr marL="285750" lvl="0" indent="-260350" algn="l" rtl="0">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CPU</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FLOW CHART</a:t>
            </a:r>
            <a:endParaRPr>
              <a:solidFill>
                <a:srgbClr val="000000"/>
              </a:solidFill>
            </a:endParaRPr>
          </a:p>
        </p:txBody>
      </p:sp>
      <p:sp>
        <p:nvSpPr>
          <p:cNvPr id="159" name="Google Shape;159;p26"/>
          <p:cNvSpPr txBox="1">
            <a:spLocks noGrp="1"/>
          </p:cNvSpPr>
          <p:nvPr>
            <p:ph type="body" idx="1"/>
          </p:nvPr>
        </p:nvSpPr>
        <p:spPr>
          <a:xfrm>
            <a:off x="311700" y="1266325"/>
            <a:ext cx="5216100" cy="2873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bottom up approach is used to design the computer.</a:t>
            </a:r>
            <a:endParaRPr sz="1400">
              <a:solidFill>
                <a:srgbClr val="000000"/>
              </a:solidFill>
              <a:latin typeface="Times New Roman"/>
              <a:ea typeface="Times New Roman"/>
              <a:cs typeface="Times New Roman"/>
              <a:sym typeface="Times New Roman"/>
            </a:endParaRPr>
          </a:p>
          <a:p>
            <a:pPr marL="457200" lvl="0" indent="0" algn="just" rtl="0">
              <a:spcBef>
                <a:spcPts val="1600"/>
              </a:spcBef>
              <a:spcAft>
                <a:spcPts val="0"/>
              </a:spcAft>
              <a:buNone/>
            </a:pPr>
            <a:endParaRPr sz="1400">
              <a:solidFill>
                <a:srgbClr val="000000"/>
              </a:solidFill>
              <a:latin typeface="Times New Roman"/>
              <a:ea typeface="Times New Roman"/>
              <a:cs typeface="Times New Roman"/>
              <a:sym typeface="Times New Roman"/>
            </a:endParaRPr>
          </a:p>
          <a:p>
            <a:pPr marL="457200" lvl="0" indent="-317500" algn="just" rtl="0">
              <a:spcBef>
                <a:spcPts val="160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The basic gates are designed form MOS level using the CMOS logic.</a:t>
            </a:r>
            <a:endParaRPr sz="1400">
              <a:solidFill>
                <a:srgbClr val="000000"/>
              </a:solidFill>
              <a:latin typeface="Times New Roman"/>
              <a:ea typeface="Times New Roman"/>
              <a:cs typeface="Times New Roman"/>
              <a:sym typeface="Times New Roman"/>
            </a:endParaRPr>
          </a:p>
          <a:p>
            <a:pPr marL="457200" lvl="0" indent="0" algn="just" rtl="0">
              <a:spcBef>
                <a:spcPts val="1600"/>
              </a:spcBef>
              <a:spcAft>
                <a:spcPts val="0"/>
              </a:spcAft>
              <a:buNone/>
            </a:pPr>
            <a:endParaRPr sz="1400">
              <a:solidFill>
                <a:srgbClr val="000000"/>
              </a:solidFill>
              <a:latin typeface="Times New Roman"/>
              <a:ea typeface="Times New Roman"/>
              <a:cs typeface="Times New Roman"/>
              <a:sym typeface="Times New Roman"/>
            </a:endParaRPr>
          </a:p>
          <a:p>
            <a:pPr marL="457200" lvl="0" indent="-317500" algn="just" rtl="0">
              <a:spcBef>
                <a:spcPts val="160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The 16- bit version of these combinational logic circuits are used for the CPU design as the CPU deals with 16 bit instructions</a:t>
            </a:r>
            <a:r>
              <a:rPr lang="en" sz="1400">
                <a:latin typeface="Times New Roman"/>
                <a:ea typeface="Times New Roman"/>
                <a:cs typeface="Times New Roman"/>
                <a:sym typeface="Times New Roman"/>
              </a:rPr>
              <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pic>
        <p:nvPicPr>
          <p:cNvPr id="160" name="Google Shape;160;p26"/>
          <p:cNvPicPr preferRelativeResize="0"/>
          <p:nvPr/>
        </p:nvPicPr>
        <p:blipFill>
          <a:blip r:embed="rId3">
            <a:alphaModFix/>
          </a:blip>
          <a:stretch>
            <a:fillRect/>
          </a:stretch>
        </p:blipFill>
        <p:spPr>
          <a:xfrm>
            <a:off x="6023450" y="867575"/>
            <a:ext cx="2300675" cy="3668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MOS LEVEL COMPONENTS</a:t>
            </a:r>
            <a:endParaRPr sz="2500" b="1">
              <a:solidFill>
                <a:srgbClr val="000000"/>
              </a:solidFill>
              <a:latin typeface="Times New Roman"/>
              <a:ea typeface="Times New Roman"/>
              <a:cs typeface="Times New Roman"/>
              <a:sym typeface="Times New Roman"/>
            </a:endParaRPr>
          </a:p>
        </p:txBody>
      </p:sp>
      <p:sp>
        <p:nvSpPr>
          <p:cNvPr id="166" name="Google Shape;166;p27"/>
          <p:cNvSpPr txBox="1">
            <a:spLocks noGrp="1"/>
          </p:cNvSpPr>
          <p:nvPr>
            <p:ph type="body" idx="1"/>
          </p:nvPr>
        </p:nvSpPr>
        <p:spPr>
          <a:xfrm>
            <a:off x="687550" y="3175125"/>
            <a:ext cx="1468800" cy="39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latin typeface="Times New Roman"/>
                <a:ea typeface="Times New Roman"/>
                <a:cs typeface="Times New Roman"/>
                <a:sym typeface="Times New Roman"/>
              </a:rPr>
              <a:t> NOT GATE</a:t>
            </a:r>
            <a:endParaRPr sz="1400">
              <a:solidFill>
                <a:srgbClr val="000000"/>
              </a:solidFill>
              <a:latin typeface="Times New Roman"/>
              <a:ea typeface="Times New Roman"/>
              <a:cs typeface="Times New Roman"/>
              <a:sym typeface="Times New Roman"/>
            </a:endParaRPr>
          </a:p>
        </p:txBody>
      </p:sp>
      <p:pic>
        <p:nvPicPr>
          <p:cNvPr id="167" name="Google Shape;167;p27"/>
          <p:cNvPicPr preferRelativeResize="0"/>
          <p:nvPr/>
        </p:nvPicPr>
        <p:blipFill rotWithShape="1">
          <a:blip r:embed="rId3">
            <a:alphaModFix/>
          </a:blip>
          <a:srcRect/>
          <a:stretch/>
        </p:blipFill>
        <p:spPr>
          <a:xfrm>
            <a:off x="371038" y="1262901"/>
            <a:ext cx="2386453" cy="1912223"/>
          </a:xfrm>
          <a:prstGeom prst="rect">
            <a:avLst/>
          </a:prstGeom>
          <a:noFill/>
          <a:ln>
            <a:noFill/>
          </a:ln>
        </p:spPr>
      </p:pic>
      <p:pic>
        <p:nvPicPr>
          <p:cNvPr id="168" name="Google Shape;168;p27"/>
          <p:cNvPicPr preferRelativeResize="0"/>
          <p:nvPr/>
        </p:nvPicPr>
        <p:blipFill rotWithShape="1">
          <a:blip r:embed="rId4">
            <a:alphaModFix/>
          </a:blip>
          <a:srcRect/>
          <a:stretch/>
        </p:blipFill>
        <p:spPr>
          <a:xfrm>
            <a:off x="3378768" y="1203988"/>
            <a:ext cx="2386454" cy="2030053"/>
          </a:xfrm>
          <a:prstGeom prst="rect">
            <a:avLst/>
          </a:prstGeom>
          <a:noFill/>
          <a:ln>
            <a:noFill/>
          </a:ln>
        </p:spPr>
      </p:pic>
      <p:sp>
        <p:nvSpPr>
          <p:cNvPr id="169" name="Google Shape;169;p27"/>
          <p:cNvSpPr txBox="1"/>
          <p:nvPr/>
        </p:nvSpPr>
        <p:spPr>
          <a:xfrm>
            <a:off x="3748825" y="3175125"/>
            <a:ext cx="1533300" cy="3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AND GATE</a:t>
            </a:r>
            <a:endParaRPr>
              <a:latin typeface="Times New Roman"/>
              <a:ea typeface="Times New Roman"/>
              <a:cs typeface="Times New Roman"/>
              <a:sym typeface="Times New Roman"/>
            </a:endParaRPr>
          </a:p>
        </p:txBody>
      </p:sp>
      <p:pic>
        <p:nvPicPr>
          <p:cNvPr id="170" name="Google Shape;170;p27"/>
          <p:cNvPicPr preferRelativeResize="0"/>
          <p:nvPr/>
        </p:nvPicPr>
        <p:blipFill rotWithShape="1">
          <a:blip r:embed="rId5">
            <a:alphaModFix/>
          </a:blip>
          <a:srcRect/>
          <a:stretch/>
        </p:blipFill>
        <p:spPr>
          <a:xfrm>
            <a:off x="6273450" y="1262900"/>
            <a:ext cx="2558850" cy="1912225"/>
          </a:xfrm>
          <a:prstGeom prst="rect">
            <a:avLst/>
          </a:prstGeom>
          <a:noFill/>
          <a:ln>
            <a:noFill/>
          </a:ln>
        </p:spPr>
      </p:pic>
      <p:sp>
        <p:nvSpPr>
          <p:cNvPr id="171" name="Google Shape;171;p27"/>
          <p:cNvSpPr txBox="1"/>
          <p:nvPr/>
        </p:nvSpPr>
        <p:spPr>
          <a:xfrm>
            <a:off x="6874600" y="3175125"/>
            <a:ext cx="1414500" cy="3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OR GATE</a:t>
            </a:r>
            <a:endParaRPr>
              <a:latin typeface="Times New Roman"/>
              <a:ea typeface="Times New Roman"/>
              <a:cs typeface="Times New Roman"/>
              <a:sym typeface="Times New Roman"/>
            </a:endParaRPr>
          </a:p>
        </p:txBody>
      </p:sp>
      <p:sp>
        <p:nvSpPr>
          <p:cNvPr id="172" name="Google Shape;172;p27"/>
          <p:cNvSpPr txBox="1"/>
          <p:nvPr/>
        </p:nvSpPr>
        <p:spPr>
          <a:xfrm>
            <a:off x="371050" y="4006000"/>
            <a:ext cx="8461200" cy="3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The three basic gates are designed form MOS level using the CMOS logic</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16-BIT NOT GATE AND XOR GATE</a:t>
            </a:r>
            <a:endParaRPr sz="2500" b="1">
              <a:solidFill>
                <a:srgbClr val="000000"/>
              </a:solidFill>
              <a:latin typeface="Times New Roman"/>
              <a:ea typeface="Times New Roman"/>
              <a:cs typeface="Times New Roman"/>
              <a:sym typeface="Times New Roman"/>
            </a:endParaRPr>
          </a:p>
        </p:txBody>
      </p:sp>
      <p:pic>
        <p:nvPicPr>
          <p:cNvPr id="178" name="Google Shape;178;p28"/>
          <p:cNvPicPr preferRelativeResize="0"/>
          <p:nvPr/>
        </p:nvPicPr>
        <p:blipFill rotWithShape="1">
          <a:blip r:embed="rId3">
            <a:alphaModFix/>
          </a:blip>
          <a:srcRect/>
          <a:stretch/>
        </p:blipFill>
        <p:spPr>
          <a:xfrm>
            <a:off x="5307674" y="1349798"/>
            <a:ext cx="2719175" cy="1550950"/>
          </a:xfrm>
          <a:prstGeom prst="rect">
            <a:avLst/>
          </a:prstGeom>
          <a:noFill/>
          <a:ln>
            <a:noFill/>
          </a:ln>
        </p:spPr>
      </p:pic>
      <p:pic>
        <p:nvPicPr>
          <p:cNvPr id="179" name="Google Shape;179;p28"/>
          <p:cNvPicPr preferRelativeResize="0"/>
          <p:nvPr/>
        </p:nvPicPr>
        <p:blipFill rotWithShape="1">
          <a:blip r:embed="rId4">
            <a:alphaModFix/>
          </a:blip>
          <a:srcRect l="21446" t="26262" r="22527" b="52323"/>
          <a:stretch/>
        </p:blipFill>
        <p:spPr>
          <a:xfrm>
            <a:off x="815475" y="1326825"/>
            <a:ext cx="2352050" cy="1596900"/>
          </a:xfrm>
          <a:prstGeom prst="rect">
            <a:avLst/>
          </a:prstGeom>
          <a:noFill/>
          <a:ln>
            <a:noFill/>
          </a:ln>
        </p:spPr>
      </p:pic>
      <p:sp>
        <p:nvSpPr>
          <p:cNvPr id="180" name="Google Shape;180;p28"/>
          <p:cNvSpPr txBox="1"/>
          <p:nvPr/>
        </p:nvSpPr>
        <p:spPr>
          <a:xfrm>
            <a:off x="992475" y="3118250"/>
            <a:ext cx="2111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16-BIT NOT GATE</a:t>
            </a:r>
            <a:endParaRPr>
              <a:latin typeface="Times New Roman"/>
              <a:ea typeface="Times New Roman"/>
              <a:cs typeface="Times New Roman"/>
              <a:sym typeface="Times New Roman"/>
            </a:endParaRPr>
          </a:p>
        </p:txBody>
      </p:sp>
      <p:sp>
        <p:nvSpPr>
          <p:cNvPr id="181" name="Google Shape;181;p28"/>
          <p:cNvSpPr txBox="1"/>
          <p:nvPr/>
        </p:nvSpPr>
        <p:spPr>
          <a:xfrm>
            <a:off x="5386250" y="3118250"/>
            <a:ext cx="2068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XOR GATE</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BLOCK DIAGRAM OF 16-BIT LOGIC GATES</a:t>
            </a:r>
            <a:endParaRPr sz="2500" b="1">
              <a:solidFill>
                <a:srgbClr val="000000"/>
              </a:solidFill>
              <a:latin typeface="Times New Roman"/>
              <a:ea typeface="Times New Roman"/>
              <a:cs typeface="Times New Roman"/>
              <a:sym typeface="Times New Roman"/>
            </a:endParaRPr>
          </a:p>
        </p:txBody>
      </p:sp>
      <p:sp>
        <p:nvSpPr>
          <p:cNvPr id="187" name="Google Shape;187;p29"/>
          <p:cNvSpPr txBox="1"/>
          <p:nvPr/>
        </p:nvSpPr>
        <p:spPr>
          <a:xfrm>
            <a:off x="311850" y="3096000"/>
            <a:ext cx="23520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9"/>
          <p:cNvSpPr txBox="1"/>
          <p:nvPr/>
        </p:nvSpPr>
        <p:spPr>
          <a:xfrm>
            <a:off x="586275" y="2680500"/>
            <a:ext cx="23520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16 BIT AND GATE</a:t>
            </a:r>
            <a:endParaRPr>
              <a:latin typeface="Times New Roman"/>
              <a:ea typeface="Times New Roman"/>
              <a:cs typeface="Times New Roman"/>
              <a:sym typeface="Times New Roman"/>
            </a:endParaRPr>
          </a:p>
        </p:txBody>
      </p:sp>
      <p:sp>
        <p:nvSpPr>
          <p:cNvPr id="189" name="Google Shape;189;p29"/>
          <p:cNvSpPr txBox="1"/>
          <p:nvPr/>
        </p:nvSpPr>
        <p:spPr>
          <a:xfrm>
            <a:off x="6414125" y="2680500"/>
            <a:ext cx="22452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16 BIT OR GATE</a:t>
            </a:r>
            <a:endParaRPr>
              <a:latin typeface="Times New Roman"/>
              <a:ea typeface="Times New Roman"/>
              <a:cs typeface="Times New Roman"/>
              <a:sym typeface="Times New Roman"/>
            </a:endParaRPr>
          </a:p>
        </p:txBody>
      </p:sp>
      <p:sp>
        <p:nvSpPr>
          <p:cNvPr id="190" name="Google Shape;190;p29"/>
          <p:cNvSpPr txBox="1"/>
          <p:nvPr/>
        </p:nvSpPr>
        <p:spPr>
          <a:xfrm>
            <a:off x="484675" y="3206700"/>
            <a:ext cx="8407800" cy="1557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latin typeface="Times New Roman"/>
                <a:ea typeface="Times New Roman"/>
                <a:cs typeface="Times New Roman"/>
                <a:sym typeface="Times New Roman"/>
              </a:rPr>
              <a:t>The 16 bit basic gates are designed from the previously implemented mos level basic gates. The gates are cascaded together, the least significant bits are given to the first gate the output of which is given to the next gate and so on. The output of the 15 gate is the output of the 16-bit gate. This performs the operation on all the 16 bits of the data.</a:t>
            </a:r>
            <a:endParaRPr>
              <a:latin typeface="Times New Roman"/>
              <a:ea typeface="Times New Roman"/>
              <a:cs typeface="Times New Roman"/>
              <a:sym typeface="Times New Roman"/>
            </a:endParaRPr>
          </a:p>
        </p:txBody>
      </p:sp>
      <p:pic>
        <p:nvPicPr>
          <p:cNvPr id="191" name="Google Shape;191;p29"/>
          <p:cNvPicPr preferRelativeResize="0"/>
          <p:nvPr/>
        </p:nvPicPr>
        <p:blipFill>
          <a:blip r:embed="rId3">
            <a:alphaModFix/>
          </a:blip>
          <a:stretch>
            <a:fillRect/>
          </a:stretch>
        </p:blipFill>
        <p:spPr>
          <a:xfrm>
            <a:off x="6414125" y="1017725"/>
            <a:ext cx="2109194" cy="1773475"/>
          </a:xfrm>
          <a:prstGeom prst="rect">
            <a:avLst/>
          </a:prstGeom>
          <a:noFill/>
          <a:ln>
            <a:noFill/>
          </a:ln>
        </p:spPr>
      </p:pic>
      <p:pic>
        <p:nvPicPr>
          <p:cNvPr id="192" name="Google Shape;192;p29"/>
          <p:cNvPicPr preferRelativeResize="0"/>
          <p:nvPr/>
        </p:nvPicPr>
        <p:blipFill>
          <a:blip r:embed="rId4">
            <a:alphaModFix/>
          </a:blip>
          <a:stretch>
            <a:fillRect/>
          </a:stretch>
        </p:blipFill>
        <p:spPr>
          <a:xfrm>
            <a:off x="586275" y="1274550"/>
            <a:ext cx="1803150" cy="1144800"/>
          </a:xfrm>
          <a:prstGeom prst="rect">
            <a:avLst/>
          </a:prstGeom>
          <a:noFill/>
          <a:ln>
            <a:noFill/>
          </a:ln>
        </p:spPr>
      </p:pic>
      <p:pic>
        <p:nvPicPr>
          <p:cNvPr id="193" name="Google Shape;193;p29"/>
          <p:cNvPicPr preferRelativeResize="0"/>
          <p:nvPr/>
        </p:nvPicPr>
        <p:blipFill>
          <a:blip r:embed="rId5">
            <a:alphaModFix/>
          </a:blip>
          <a:stretch>
            <a:fillRect/>
          </a:stretch>
        </p:blipFill>
        <p:spPr>
          <a:xfrm>
            <a:off x="3090675" y="1062975"/>
            <a:ext cx="2533807" cy="1728225"/>
          </a:xfrm>
          <a:prstGeom prst="rect">
            <a:avLst/>
          </a:prstGeom>
          <a:noFill/>
          <a:ln>
            <a:noFill/>
          </a:ln>
        </p:spPr>
      </p:pic>
      <p:sp>
        <p:nvSpPr>
          <p:cNvPr id="194" name="Google Shape;194;p29"/>
          <p:cNvSpPr txBox="1"/>
          <p:nvPr/>
        </p:nvSpPr>
        <p:spPr>
          <a:xfrm>
            <a:off x="3418275" y="2680500"/>
            <a:ext cx="17253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16 BIT XOR GATE</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16-BIT MUX</a:t>
            </a:r>
            <a:endParaRPr sz="2500" b="1">
              <a:solidFill>
                <a:srgbClr val="000000"/>
              </a:solidFill>
              <a:latin typeface="Times New Roman"/>
              <a:ea typeface="Times New Roman"/>
              <a:cs typeface="Times New Roman"/>
              <a:sym typeface="Times New Roman"/>
            </a:endParaRPr>
          </a:p>
        </p:txBody>
      </p:sp>
      <p:pic>
        <p:nvPicPr>
          <p:cNvPr id="200" name="Google Shape;200;p30"/>
          <p:cNvPicPr preferRelativeResize="0"/>
          <p:nvPr/>
        </p:nvPicPr>
        <p:blipFill rotWithShape="1">
          <a:blip r:embed="rId3">
            <a:alphaModFix/>
          </a:blip>
          <a:srcRect l="12830" t="27878" r="39224" b="46666"/>
          <a:stretch/>
        </p:blipFill>
        <p:spPr>
          <a:xfrm>
            <a:off x="311700" y="1017725"/>
            <a:ext cx="2479000" cy="1754800"/>
          </a:xfrm>
          <a:prstGeom prst="rect">
            <a:avLst/>
          </a:prstGeom>
          <a:noFill/>
          <a:ln>
            <a:noFill/>
          </a:ln>
        </p:spPr>
      </p:pic>
      <p:pic>
        <p:nvPicPr>
          <p:cNvPr id="201" name="Google Shape;201;p30"/>
          <p:cNvPicPr preferRelativeResize="0"/>
          <p:nvPr/>
        </p:nvPicPr>
        <p:blipFill rotWithShape="1">
          <a:blip r:embed="rId4">
            <a:alphaModFix/>
          </a:blip>
          <a:srcRect/>
          <a:stretch/>
        </p:blipFill>
        <p:spPr>
          <a:xfrm>
            <a:off x="6353298" y="1022271"/>
            <a:ext cx="2394617" cy="1745674"/>
          </a:xfrm>
          <a:prstGeom prst="rect">
            <a:avLst/>
          </a:prstGeom>
          <a:noFill/>
          <a:ln>
            <a:noFill/>
          </a:ln>
        </p:spPr>
      </p:pic>
      <p:sp>
        <p:nvSpPr>
          <p:cNvPr id="202" name="Google Shape;202;p30"/>
          <p:cNvSpPr txBox="1"/>
          <p:nvPr/>
        </p:nvSpPr>
        <p:spPr>
          <a:xfrm>
            <a:off x="553900" y="2772500"/>
            <a:ext cx="22368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16-BIT 2:1 MUX</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03" name="Google Shape;203;p30"/>
          <p:cNvSpPr txBox="1"/>
          <p:nvPr/>
        </p:nvSpPr>
        <p:spPr>
          <a:xfrm>
            <a:off x="3293825" y="2772500"/>
            <a:ext cx="22368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16-BIT 4:1 MUX</a:t>
            </a:r>
            <a:endParaRPr>
              <a:latin typeface="Times New Roman"/>
              <a:ea typeface="Times New Roman"/>
              <a:cs typeface="Times New Roman"/>
              <a:sym typeface="Times New Roman"/>
            </a:endParaRPr>
          </a:p>
        </p:txBody>
      </p:sp>
      <p:pic>
        <p:nvPicPr>
          <p:cNvPr id="204" name="Google Shape;204;p30"/>
          <p:cNvPicPr preferRelativeResize="0"/>
          <p:nvPr/>
        </p:nvPicPr>
        <p:blipFill rotWithShape="1">
          <a:blip r:embed="rId5">
            <a:alphaModFix/>
          </a:blip>
          <a:srcRect l="11753" t="27677" r="32489" b="43232"/>
          <a:stretch/>
        </p:blipFill>
        <p:spPr>
          <a:xfrm>
            <a:off x="2978281" y="1022284"/>
            <a:ext cx="2867890" cy="1745674"/>
          </a:xfrm>
          <a:prstGeom prst="rect">
            <a:avLst/>
          </a:prstGeom>
          <a:noFill/>
          <a:ln>
            <a:noFill/>
          </a:ln>
        </p:spPr>
      </p:pic>
      <p:sp>
        <p:nvSpPr>
          <p:cNvPr id="205" name="Google Shape;205;p30"/>
          <p:cNvSpPr txBox="1"/>
          <p:nvPr/>
        </p:nvSpPr>
        <p:spPr>
          <a:xfrm>
            <a:off x="6353300" y="2772500"/>
            <a:ext cx="22368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16-BIT 8:1 MUX</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06" name="Google Shape;206;p30"/>
          <p:cNvSpPr txBox="1"/>
          <p:nvPr/>
        </p:nvSpPr>
        <p:spPr>
          <a:xfrm>
            <a:off x="553900" y="3354000"/>
            <a:ext cx="8193900" cy="1114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latin typeface="Times New Roman"/>
                <a:ea typeface="Times New Roman"/>
                <a:cs typeface="Times New Roman"/>
                <a:sym typeface="Times New Roman"/>
              </a:rPr>
              <a:t>The multiplexers have 16-bit input lines as inputs and select lines to select which input is given as output. if ‘</a:t>
            </a:r>
            <a:r>
              <a:rPr lang="en" b="1">
                <a:latin typeface="Times New Roman"/>
                <a:ea typeface="Times New Roman"/>
                <a:cs typeface="Times New Roman"/>
                <a:sym typeface="Times New Roman"/>
              </a:rPr>
              <a:t>N</a:t>
            </a:r>
            <a:r>
              <a:rPr lang="en">
                <a:latin typeface="Times New Roman"/>
                <a:ea typeface="Times New Roman"/>
                <a:cs typeface="Times New Roman"/>
                <a:sym typeface="Times New Roman"/>
              </a:rPr>
              <a:t>’ is the number of select lines then we can have is </a:t>
            </a:r>
            <a:r>
              <a:rPr lang="en" b="1">
                <a:latin typeface="Times New Roman"/>
                <a:ea typeface="Times New Roman"/>
                <a:cs typeface="Times New Roman"/>
                <a:sym typeface="Times New Roman"/>
              </a:rPr>
              <a:t>2</a:t>
            </a:r>
            <a:r>
              <a:rPr lang="en" b="1" baseline="30000">
                <a:latin typeface="Times New Roman"/>
                <a:ea typeface="Times New Roman"/>
                <a:cs typeface="Times New Roman"/>
                <a:sym typeface="Times New Roman"/>
              </a:rPr>
              <a:t>N</a:t>
            </a:r>
            <a:r>
              <a:rPr lang="en">
                <a:latin typeface="Times New Roman"/>
                <a:ea typeface="Times New Roman"/>
                <a:cs typeface="Times New Roman"/>
                <a:sym typeface="Times New Roman"/>
              </a:rPr>
              <a:t>.</a:t>
            </a:r>
            <a:endParaRPr baseline="30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16-BIT DEMUX</a:t>
            </a:r>
            <a:endParaRPr sz="2500" b="1">
              <a:solidFill>
                <a:srgbClr val="000000"/>
              </a:solidFill>
              <a:latin typeface="Times New Roman"/>
              <a:ea typeface="Times New Roman"/>
              <a:cs typeface="Times New Roman"/>
              <a:sym typeface="Times New Roman"/>
            </a:endParaRPr>
          </a:p>
        </p:txBody>
      </p:sp>
      <p:pic>
        <p:nvPicPr>
          <p:cNvPr id="212" name="Google Shape;212;p31"/>
          <p:cNvPicPr preferRelativeResize="0"/>
          <p:nvPr/>
        </p:nvPicPr>
        <p:blipFill rotWithShape="1">
          <a:blip r:embed="rId3">
            <a:alphaModFix/>
          </a:blip>
          <a:srcRect l="21953" t="28648" r="24012" b="40957"/>
          <a:stretch/>
        </p:blipFill>
        <p:spPr>
          <a:xfrm>
            <a:off x="311705" y="1017723"/>
            <a:ext cx="2587995" cy="1756332"/>
          </a:xfrm>
          <a:prstGeom prst="rect">
            <a:avLst/>
          </a:prstGeom>
          <a:noFill/>
          <a:ln>
            <a:noFill/>
          </a:ln>
        </p:spPr>
      </p:pic>
      <p:pic>
        <p:nvPicPr>
          <p:cNvPr id="213" name="Google Shape;213;p31"/>
          <p:cNvPicPr preferRelativeResize="0"/>
          <p:nvPr/>
        </p:nvPicPr>
        <p:blipFill rotWithShape="1">
          <a:blip r:embed="rId4">
            <a:alphaModFix/>
          </a:blip>
          <a:srcRect l="23063" t="21009" r="30606" b="47273"/>
          <a:stretch/>
        </p:blipFill>
        <p:spPr>
          <a:xfrm>
            <a:off x="3202777" y="976148"/>
            <a:ext cx="2738445" cy="1797894"/>
          </a:xfrm>
          <a:prstGeom prst="rect">
            <a:avLst/>
          </a:prstGeom>
          <a:noFill/>
          <a:ln>
            <a:noFill/>
          </a:ln>
        </p:spPr>
      </p:pic>
      <p:pic>
        <p:nvPicPr>
          <p:cNvPr id="214" name="Google Shape;214;p31"/>
          <p:cNvPicPr preferRelativeResize="0"/>
          <p:nvPr/>
        </p:nvPicPr>
        <p:blipFill rotWithShape="1">
          <a:blip r:embed="rId5">
            <a:alphaModFix/>
          </a:blip>
          <a:srcRect/>
          <a:stretch/>
        </p:blipFill>
        <p:spPr>
          <a:xfrm>
            <a:off x="6328397" y="976148"/>
            <a:ext cx="2503893" cy="1756331"/>
          </a:xfrm>
          <a:prstGeom prst="rect">
            <a:avLst/>
          </a:prstGeom>
          <a:noFill/>
          <a:ln>
            <a:noFill/>
          </a:ln>
        </p:spPr>
      </p:pic>
      <p:sp>
        <p:nvSpPr>
          <p:cNvPr id="215" name="Google Shape;215;p31"/>
          <p:cNvSpPr txBox="1"/>
          <p:nvPr/>
        </p:nvSpPr>
        <p:spPr>
          <a:xfrm>
            <a:off x="504475" y="2774050"/>
            <a:ext cx="1998000" cy="3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16-BIT 1:2 DEMUX</a:t>
            </a:r>
            <a:endParaRPr>
              <a:latin typeface="Times New Roman"/>
              <a:ea typeface="Times New Roman"/>
              <a:cs typeface="Times New Roman"/>
              <a:sym typeface="Times New Roman"/>
            </a:endParaRPr>
          </a:p>
        </p:txBody>
      </p:sp>
      <p:sp>
        <p:nvSpPr>
          <p:cNvPr id="216" name="Google Shape;216;p31"/>
          <p:cNvSpPr txBox="1"/>
          <p:nvPr/>
        </p:nvSpPr>
        <p:spPr>
          <a:xfrm>
            <a:off x="3573000" y="2774050"/>
            <a:ext cx="1998000" cy="3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16-BIT 1:4 DEMUX</a:t>
            </a:r>
            <a:endParaRPr>
              <a:latin typeface="Times New Roman"/>
              <a:ea typeface="Times New Roman"/>
              <a:cs typeface="Times New Roman"/>
              <a:sym typeface="Times New Roman"/>
            </a:endParaRPr>
          </a:p>
        </p:txBody>
      </p:sp>
      <p:sp>
        <p:nvSpPr>
          <p:cNvPr id="217" name="Google Shape;217;p31"/>
          <p:cNvSpPr txBox="1"/>
          <p:nvPr/>
        </p:nvSpPr>
        <p:spPr>
          <a:xfrm>
            <a:off x="6641525" y="2774050"/>
            <a:ext cx="1998000" cy="3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16-BIT 1:8 DEMUX</a:t>
            </a:r>
            <a:endParaRPr>
              <a:latin typeface="Times New Roman"/>
              <a:ea typeface="Times New Roman"/>
              <a:cs typeface="Times New Roman"/>
              <a:sym typeface="Times New Roman"/>
            </a:endParaRPr>
          </a:p>
        </p:txBody>
      </p:sp>
      <p:sp>
        <p:nvSpPr>
          <p:cNvPr id="218" name="Google Shape;218;p31"/>
          <p:cNvSpPr txBox="1"/>
          <p:nvPr/>
        </p:nvSpPr>
        <p:spPr>
          <a:xfrm>
            <a:off x="504475" y="3300425"/>
            <a:ext cx="8135100" cy="4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The demultiplexers have one input line and 2</a:t>
            </a:r>
            <a:r>
              <a:rPr lang="en" baseline="30000">
                <a:latin typeface="Times New Roman"/>
                <a:ea typeface="Times New Roman"/>
                <a:cs typeface="Times New Roman"/>
                <a:sym typeface="Times New Roman"/>
              </a:rPr>
              <a:t>N</a:t>
            </a:r>
            <a:r>
              <a:rPr lang="en">
                <a:latin typeface="Times New Roman"/>
                <a:ea typeface="Times New Roman"/>
                <a:cs typeface="Times New Roman"/>
                <a:sym typeface="Times New Roman"/>
              </a:rPr>
              <a:t> output lines. where N is the number of select lines.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a:t>
            </a:r>
            <a:endParaRPr/>
          </a:p>
        </p:txBody>
      </p:sp>
      <p:sp>
        <p:nvSpPr>
          <p:cNvPr id="77" name="Google Shape;77;p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pic>
        <p:nvPicPr>
          <p:cNvPr id="78" name="Google Shape;78;p14"/>
          <p:cNvPicPr preferRelativeResize="0"/>
          <p:nvPr/>
        </p:nvPicPr>
        <p:blipFill>
          <a:blip r:embed="rId3">
            <a:alphaModFix/>
          </a:blip>
          <a:stretch>
            <a:fillRect/>
          </a:stretch>
        </p:blipFill>
        <p:spPr>
          <a:xfrm>
            <a:off x="439637" y="749399"/>
            <a:ext cx="8265725" cy="3829725"/>
          </a:xfrm>
          <a:prstGeom prst="rect">
            <a:avLst/>
          </a:prstGeom>
          <a:noFill/>
          <a:ln>
            <a:noFill/>
          </a:ln>
        </p:spPr>
      </p:pic>
      <p:sp>
        <p:nvSpPr>
          <p:cNvPr id="79" name="Google Shape;79;p14"/>
          <p:cNvSpPr txBox="1"/>
          <p:nvPr/>
        </p:nvSpPr>
        <p:spPr>
          <a:xfrm>
            <a:off x="678000" y="86750"/>
            <a:ext cx="7250400" cy="5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CO-PO Mapping</a:t>
            </a:r>
            <a:endParaRPr sz="2500" b="1">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HALF ADDER, FULL ADDER</a:t>
            </a:r>
            <a:endParaRPr sz="2500" b="1">
              <a:solidFill>
                <a:srgbClr val="000000"/>
              </a:solidFill>
              <a:latin typeface="Times New Roman"/>
              <a:ea typeface="Times New Roman"/>
              <a:cs typeface="Times New Roman"/>
              <a:sym typeface="Times New Roman"/>
            </a:endParaRPr>
          </a:p>
        </p:txBody>
      </p:sp>
      <p:pic>
        <p:nvPicPr>
          <p:cNvPr id="224" name="Google Shape;224;p32"/>
          <p:cNvPicPr preferRelativeResize="0"/>
          <p:nvPr/>
        </p:nvPicPr>
        <p:blipFill rotWithShape="1">
          <a:blip r:embed="rId3">
            <a:alphaModFix/>
          </a:blip>
          <a:srcRect/>
          <a:stretch/>
        </p:blipFill>
        <p:spPr>
          <a:xfrm>
            <a:off x="311700" y="1017725"/>
            <a:ext cx="2636261" cy="1554025"/>
          </a:xfrm>
          <a:prstGeom prst="rect">
            <a:avLst/>
          </a:prstGeom>
          <a:noFill/>
          <a:ln>
            <a:noFill/>
          </a:ln>
        </p:spPr>
      </p:pic>
      <p:pic>
        <p:nvPicPr>
          <p:cNvPr id="225" name="Google Shape;225;p32"/>
          <p:cNvPicPr preferRelativeResize="0"/>
          <p:nvPr/>
        </p:nvPicPr>
        <p:blipFill rotWithShape="1">
          <a:blip r:embed="rId4">
            <a:alphaModFix/>
          </a:blip>
          <a:srcRect/>
          <a:stretch/>
        </p:blipFill>
        <p:spPr>
          <a:xfrm>
            <a:off x="3639350" y="1107200"/>
            <a:ext cx="5192951" cy="1316750"/>
          </a:xfrm>
          <a:prstGeom prst="rect">
            <a:avLst/>
          </a:prstGeom>
          <a:noFill/>
          <a:ln>
            <a:noFill/>
          </a:ln>
        </p:spPr>
      </p:pic>
      <p:sp>
        <p:nvSpPr>
          <p:cNvPr id="226" name="Google Shape;226;p32"/>
          <p:cNvSpPr txBox="1"/>
          <p:nvPr/>
        </p:nvSpPr>
        <p:spPr>
          <a:xfrm>
            <a:off x="1042975" y="2638550"/>
            <a:ext cx="1612200" cy="27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HALF ADDER</a:t>
            </a:r>
            <a:endParaRPr>
              <a:latin typeface="Times New Roman"/>
              <a:ea typeface="Times New Roman"/>
              <a:cs typeface="Times New Roman"/>
              <a:sym typeface="Times New Roman"/>
            </a:endParaRPr>
          </a:p>
        </p:txBody>
      </p:sp>
      <p:sp>
        <p:nvSpPr>
          <p:cNvPr id="227" name="Google Shape;227;p32"/>
          <p:cNvSpPr txBox="1"/>
          <p:nvPr/>
        </p:nvSpPr>
        <p:spPr>
          <a:xfrm>
            <a:off x="5078575" y="2638550"/>
            <a:ext cx="2314500" cy="27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FULL ADDER</a:t>
            </a:r>
            <a:endParaRPr>
              <a:latin typeface="Times New Roman"/>
              <a:ea typeface="Times New Roman"/>
              <a:cs typeface="Times New Roman"/>
              <a:sym typeface="Times New Roman"/>
            </a:endParaRPr>
          </a:p>
        </p:txBody>
      </p:sp>
      <p:pic>
        <p:nvPicPr>
          <p:cNvPr id="228" name="Google Shape;228;p32"/>
          <p:cNvPicPr preferRelativeResize="0"/>
          <p:nvPr/>
        </p:nvPicPr>
        <p:blipFill rotWithShape="1">
          <a:blip r:embed="rId5">
            <a:alphaModFix/>
          </a:blip>
          <a:srcRect l="24253" t="34994" r="18436" b="39227"/>
          <a:stretch/>
        </p:blipFill>
        <p:spPr>
          <a:xfrm>
            <a:off x="2947950" y="2944813"/>
            <a:ext cx="2600325" cy="1562100"/>
          </a:xfrm>
          <a:prstGeom prst="rect">
            <a:avLst/>
          </a:prstGeom>
          <a:noFill/>
          <a:ln>
            <a:noFill/>
          </a:ln>
        </p:spPr>
      </p:pic>
      <p:sp>
        <p:nvSpPr>
          <p:cNvPr id="229" name="Google Shape;229;p32"/>
          <p:cNvSpPr txBox="1"/>
          <p:nvPr/>
        </p:nvSpPr>
        <p:spPr>
          <a:xfrm>
            <a:off x="3322163" y="4326175"/>
            <a:ext cx="1851900" cy="27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16 BIT FULL ADDER</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ALU</a:t>
            </a:r>
            <a:endParaRPr sz="2500" b="1">
              <a:solidFill>
                <a:srgbClr val="000000"/>
              </a:solidFill>
              <a:latin typeface="Times New Roman"/>
              <a:ea typeface="Times New Roman"/>
              <a:cs typeface="Times New Roman"/>
              <a:sym typeface="Times New Roman"/>
            </a:endParaRPr>
          </a:p>
        </p:txBody>
      </p:sp>
      <p:pic>
        <p:nvPicPr>
          <p:cNvPr id="235" name="Google Shape;235;p33"/>
          <p:cNvPicPr preferRelativeResize="0"/>
          <p:nvPr/>
        </p:nvPicPr>
        <p:blipFill rotWithShape="1">
          <a:blip r:embed="rId3">
            <a:alphaModFix/>
          </a:blip>
          <a:srcRect/>
          <a:stretch/>
        </p:blipFill>
        <p:spPr>
          <a:xfrm>
            <a:off x="4535825" y="1152475"/>
            <a:ext cx="4296475" cy="3416400"/>
          </a:xfrm>
          <a:prstGeom prst="rect">
            <a:avLst/>
          </a:prstGeom>
          <a:noFill/>
          <a:ln>
            <a:noFill/>
          </a:ln>
        </p:spPr>
      </p:pic>
      <p:sp>
        <p:nvSpPr>
          <p:cNvPr id="236" name="Google Shape;236;p33"/>
          <p:cNvSpPr txBox="1">
            <a:spLocks noGrp="1"/>
          </p:cNvSpPr>
          <p:nvPr>
            <p:ph type="body" idx="1"/>
          </p:nvPr>
        </p:nvSpPr>
        <p:spPr>
          <a:xfrm>
            <a:off x="311700" y="1152475"/>
            <a:ext cx="4048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a:solidFill>
                  <a:srgbClr val="000000"/>
                </a:solidFill>
                <a:highlight>
                  <a:srgbClr val="FFFFFF"/>
                </a:highlight>
                <a:latin typeface="Times New Roman"/>
                <a:ea typeface="Times New Roman"/>
                <a:cs typeface="Times New Roman"/>
                <a:sym typeface="Times New Roman"/>
              </a:rPr>
              <a:t>Alu</a:t>
            </a:r>
            <a:r>
              <a:rPr lang="en" sz="1400">
                <a:solidFill>
                  <a:srgbClr val="000000"/>
                </a:solidFill>
                <a:highlight>
                  <a:srgbClr val="FFFFFF"/>
                </a:highlight>
                <a:latin typeface="Times New Roman"/>
                <a:ea typeface="Times New Roman"/>
                <a:cs typeface="Times New Roman"/>
                <a:sym typeface="Times New Roman"/>
              </a:rPr>
              <a:t> is the digital circuit used to perform arithmetic and logic operations.</a:t>
            </a:r>
            <a:endParaRPr sz="1400">
              <a:solidFill>
                <a:srgbClr val="000000"/>
              </a:solidFill>
              <a:highlight>
                <a:srgbClr val="FFFFFF"/>
              </a:highlight>
              <a:latin typeface="Times New Roman"/>
              <a:ea typeface="Times New Roman"/>
              <a:cs typeface="Times New Roman"/>
              <a:sym typeface="Times New Roman"/>
            </a:endParaRPr>
          </a:p>
          <a:p>
            <a:pPr marL="0" lvl="0" indent="0" algn="just" rtl="0">
              <a:spcBef>
                <a:spcPts val="1600"/>
              </a:spcBef>
              <a:spcAft>
                <a:spcPts val="1600"/>
              </a:spcAft>
              <a:buNone/>
            </a:pPr>
            <a:r>
              <a:rPr lang="en" sz="1400">
                <a:solidFill>
                  <a:srgbClr val="000000"/>
                </a:solidFill>
                <a:highlight>
                  <a:srgbClr val="FFFFFF"/>
                </a:highlight>
                <a:latin typeface="Times New Roman"/>
                <a:ea typeface="Times New Roman"/>
                <a:cs typeface="Times New Roman"/>
                <a:sym typeface="Times New Roman"/>
              </a:rPr>
              <a:t>The alu is the fundamental part of the 16-bit hack cpu.</a:t>
            </a:r>
            <a:endParaRPr sz="1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311700" y="4450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REGISTER</a:t>
            </a:r>
            <a:endParaRPr sz="2500" b="1">
              <a:solidFill>
                <a:srgbClr val="000000"/>
              </a:solidFill>
              <a:latin typeface="Times New Roman"/>
              <a:ea typeface="Times New Roman"/>
              <a:cs typeface="Times New Roman"/>
              <a:sym typeface="Times New Roman"/>
            </a:endParaRPr>
          </a:p>
        </p:txBody>
      </p:sp>
      <p:sp>
        <p:nvSpPr>
          <p:cNvPr id="242" name="Google Shape;242;p3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register consists of a D Flip Flop and a 2:1 Multiplexer.</a:t>
            </a:r>
            <a:endParaRPr sz="1400">
              <a:solidFill>
                <a:srgbClr val="000000"/>
              </a:solidFill>
              <a:highlight>
                <a:srgbClr val="FFFFFF"/>
              </a:highlight>
              <a:latin typeface="Times New Roman"/>
              <a:ea typeface="Times New Roman"/>
              <a:cs typeface="Times New Roman"/>
              <a:sym typeface="Times New Roman"/>
            </a:endParaRPr>
          </a:p>
          <a:p>
            <a:pPr marL="0" lvl="0" indent="0" algn="just" rtl="0">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When the LOAD is high, the register stores the I/P value on the positive edge of the clock.</a:t>
            </a:r>
            <a:endParaRPr sz="1400">
              <a:solidFill>
                <a:srgbClr val="000000"/>
              </a:solidFill>
              <a:highlight>
                <a:srgbClr val="FFFFFF"/>
              </a:highlight>
              <a:latin typeface="Times New Roman"/>
              <a:ea typeface="Times New Roman"/>
              <a:cs typeface="Times New Roman"/>
              <a:sym typeface="Times New Roman"/>
            </a:endParaRPr>
          </a:p>
          <a:p>
            <a:pPr marL="0" lvl="0" indent="0" algn="just" rtl="0">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When LOAD is low, no changes are made in the register.</a:t>
            </a:r>
            <a:endParaRPr sz="1400">
              <a:solidFill>
                <a:srgbClr val="000000"/>
              </a:solidFill>
              <a:highlight>
                <a:srgbClr val="FFFFFF"/>
              </a:highlight>
              <a:latin typeface="Times New Roman"/>
              <a:ea typeface="Times New Roman"/>
              <a:cs typeface="Times New Roman"/>
              <a:sym typeface="Times New Roman"/>
            </a:endParaRPr>
          </a:p>
          <a:p>
            <a:pPr marL="0" lvl="0" indent="0" algn="just" rtl="0">
              <a:spcBef>
                <a:spcPts val="1600"/>
              </a:spcBef>
              <a:spcAft>
                <a:spcPts val="1600"/>
              </a:spcAft>
              <a:buNone/>
            </a:pPr>
            <a:endParaRPr sz="1400">
              <a:solidFill>
                <a:srgbClr val="000000"/>
              </a:solidFill>
              <a:highlight>
                <a:srgbClr val="FFFFFF"/>
              </a:highlight>
              <a:latin typeface="Times New Roman"/>
              <a:ea typeface="Times New Roman"/>
              <a:cs typeface="Times New Roman"/>
              <a:sym typeface="Times New Roman"/>
            </a:endParaRPr>
          </a:p>
        </p:txBody>
      </p:sp>
      <p:pic>
        <p:nvPicPr>
          <p:cNvPr id="243" name="Google Shape;243;p34"/>
          <p:cNvPicPr preferRelativeResize="0"/>
          <p:nvPr/>
        </p:nvPicPr>
        <p:blipFill rotWithShape="1">
          <a:blip r:embed="rId3">
            <a:alphaModFix/>
          </a:blip>
          <a:srcRect l="6508" t="9678" r="14702" b="28714"/>
          <a:stretch/>
        </p:blipFill>
        <p:spPr>
          <a:xfrm>
            <a:off x="5145100" y="1243025"/>
            <a:ext cx="3362326" cy="1971675"/>
          </a:xfrm>
          <a:prstGeom prst="rect">
            <a:avLst/>
          </a:prstGeom>
          <a:noFill/>
          <a:ln>
            <a:noFill/>
          </a:ln>
        </p:spPr>
      </p:pic>
      <p:sp>
        <p:nvSpPr>
          <p:cNvPr id="244" name="Google Shape;244;p34"/>
          <p:cNvSpPr txBox="1"/>
          <p:nvPr/>
        </p:nvSpPr>
        <p:spPr>
          <a:xfrm flipH="1">
            <a:off x="6192700" y="1785950"/>
            <a:ext cx="1716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Open Sans"/>
                <a:ea typeface="Open Sans"/>
                <a:cs typeface="Open Sans"/>
                <a:sym typeface="Open Sans"/>
              </a:rPr>
              <a:t>Q</a:t>
            </a:r>
            <a:endParaRPr sz="9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PROGRAM COUNTER</a:t>
            </a:r>
            <a:endParaRPr sz="2500" b="1">
              <a:solidFill>
                <a:srgbClr val="000000"/>
              </a:solidFill>
              <a:latin typeface="Times New Roman"/>
              <a:ea typeface="Times New Roman"/>
              <a:cs typeface="Times New Roman"/>
              <a:sym typeface="Times New Roman"/>
            </a:endParaRPr>
          </a:p>
        </p:txBody>
      </p:sp>
      <p:pic>
        <p:nvPicPr>
          <p:cNvPr id="250" name="Google Shape;250;p35"/>
          <p:cNvPicPr preferRelativeResize="0"/>
          <p:nvPr/>
        </p:nvPicPr>
        <p:blipFill>
          <a:blip r:embed="rId3">
            <a:alphaModFix/>
          </a:blip>
          <a:stretch>
            <a:fillRect/>
          </a:stretch>
        </p:blipFill>
        <p:spPr>
          <a:xfrm>
            <a:off x="5096800" y="1017725"/>
            <a:ext cx="3735500" cy="2722025"/>
          </a:xfrm>
          <a:prstGeom prst="rect">
            <a:avLst/>
          </a:prstGeom>
          <a:noFill/>
          <a:ln>
            <a:noFill/>
          </a:ln>
        </p:spPr>
      </p:pic>
      <p:sp>
        <p:nvSpPr>
          <p:cNvPr id="251" name="Google Shape;251;p35"/>
          <p:cNvSpPr txBox="1">
            <a:spLocks noGrp="1"/>
          </p:cNvSpPr>
          <p:nvPr>
            <p:ph type="body" idx="1"/>
          </p:nvPr>
        </p:nvSpPr>
        <p:spPr>
          <a:xfrm>
            <a:off x="311700" y="1152475"/>
            <a:ext cx="4260300" cy="3437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 program counter is a register  that contains the address of the instruction being executed at the current time. </a:t>
            </a:r>
            <a:endParaRPr sz="1400">
              <a:solidFill>
                <a:srgbClr val="000000"/>
              </a:solidFill>
              <a:highlight>
                <a:srgbClr val="FFFFFF"/>
              </a:highlight>
              <a:latin typeface="Times New Roman"/>
              <a:ea typeface="Times New Roman"/>
              <a:cs typeface="Times New Roman"/>
              <a:sym typeface="Times New Roman"/>
            </a:endParaRPr>
          </a:p>
          <a:p>
            <a:pPr marL="0" lvl="0" indent="0" algn="just" rtl="0">
              <a:spcBef>
                <a:spcPts val="1600"/>
              </a:spcBef>
              <a:spcAft>
                <a:spcPts val="1600"/>
              </a:spcAft>
              <a:buNone/>
            </a:pPr>
            <a:r>
              <a:rPr lang="en" sz="1400">
                <a:solidFill>
                  <a:srgbClr val="000000"/>
                </a:solidFill>
                <a:highlight>
                  <a:srgbClr val="FFFFFF"/>
                </a:highlight>
                <a:latin typeface="Times New Roman"/>
                <a:ea typeface="Times New Roman"/>
                <a:cs typeface="Times New Roman"/>
                <a:sym typeface="Times New Roman"/>
              </a:rPr>
              <a:t>As each instruction is fetched, the program counter increases its stored value by 1.</a:t>
            </a:r>
            <a:endParaRPr sz="1400">
              <a:solidFill>
                <a:srgbClr val="000000"/>
              </a:solidFill>
              <a:latin typeface="Times New Roman"/>
              <a:ea typeface="Times New Roman"/>
              <a:cs typeface="Times New Roman"/>
              <a:sym typeface="Times New Roman"/>
            </a:endParaRPr>
          </a:p>
        </p:txBody>
      </p:sp>
      <p:sp>
        <p:nvSpPr>
          <p:cNvPr id="252" name="Google Shape;252;p35"/>
          <p:cNvSpPr/>
          <p:nvPr/>
        </p:nvSpPr>
        <p:spPr>
          <a:xfrm>
            <a:off x="7158050" y="3595700"/>
            <a:ext cx="152400" cy="209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DECODER</a:t>
            </a:r>
            <a:endParaRPr sz="2500" b="1">
              <a:solidFill>
                <a:srgbClr val="000000"/>
              </a:solidFill>
              <a:latin typeface="Times New Roman"/>
              <a:ea typeface="Times New Roman"/>
              <a:cs typeface="Times New Roman"/>
              <a:sym typeface="Times New Roman"/>
            </a:endParaRPr>
          </a:p>
        </p:txBody>
      </p:sp>
      <p:sp>
        <p:nvSpPr>
          <p:cNvPr id="258" name="Google Shape;258;p3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The decoder uses combinational logic coupled with multiplexer logic to decipher the instruction input from the rom.</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The decoder distinguishes the input instruction into the C type or the A type</a:t>
            </a:r>
            <a:endParaRPr>
              <a:solidFill>
                <a:srgbClr val="000000"/>
              </a:solidFill>
              <a:latin typeface="Times New Roman"/>
              <a:ea typeface="Times New Roman"/>
              <a:cs typeface="Times New Roman"/>
              <a:sym typeface="Times New Roman"/>
            </a:endParaRPr>
          </a:p>
        </p:txBody>
      </p:sp>
      <p:pic>
        <p:nvPicPr>
          <p:cNvPr id="259" name="Google Shape;259;p36"/>
          <p:cNvPicPr preferRelativeResize="0"/>
          <p:nvPr/>
        </p:nvPicPr>
        <p:blipFill>
          <a:blip r:embed="rId3">
            <a:alphaModFix/>
          </a:blip>
          <a:stretch>
            <a:fillRect/>
          </a:stretch>
        </p:blipFill>
        <p:spPr>
          <a:xfrm>
            <a:off x="4724400" y="1170125"/>
            <a:ext cx="4107900" cy="30381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CPU</a:t>
            </a:r>
            <a:endParaRPr sz="2500" b="1">
              <a:solidFill>
                <a:srgbClr val="000000"/>
              </a:solidFill>
              <a:latin typeface="Times New Roman"/>
              <a:ea typeface="Times New Roman"/>
              <a:cs typeface="Times New Roman"/>
              <a:sym typeface="Times New Roman"/>
            </a:endParaRPr>
          </a:p>
        </p:txBody>
      </p:sp>
      <p:sp>
        <p:nvSpPr>
          <p:cNvPr id="265" name="Google Shape;265;p37"/>
          <p:cNvSpPr txBox="1">
            <a:spLocks noGrp="1"/>
          </p:cNvSpPr>
          <p:nvPr>
            <p:ph type="body" idx="1"/>
          </p:nvPr>
        </p:nvSpPr>
        <p:spPr>
          <a:xfrm>
            <a:off x="311700" y="1152475"/>
            <a:ext cx="42102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The combination of these components to forms the cpu.</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The CPU deals with 16-bit operands at every positive edge instance of a clock.</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The CPU consists of a decoder, two general-purpose registers a and d, an alu and a program counter. all cpu components are designed using multiplexer logic.</a:t>
            </a:r>
            <a:endParaRPr sz="1400">
              <a:solidFill>
                <a:srgbClr val="000000"/>
              </a:solidFill>
              <a:latin typeface="Times New Roman"/>
              <a:ea typeface="Times New Roman"/>
              <a:cs typeface="Times New Roman"/>
              <a:sym typeface="Times New Roman"/>
            </a:endParaRPr>
          </a:p>
        </p:txBody>
      </p:sp>
      <p:pic>
        <p:nvPicPr>
          <p:cNvPr id="266" name="Google Shape;266;p37"/>
          <p:cNvPicPr preferRelativeResize="0"/>
          <p:nvPr/>
        </p:nvPicPr>
        <p:blipFill>
          <a:blip r:embed="rId3">
            <a:alphaModFix/>
          </a:blip>
          <a:stretch>
            <a:fillRect/>
          </a:stretch>
        </p:blipFill>
        <p:spPr>
          <a:xfrm>
            <a:off x="4572000" y="1170125"/>
            <a:ext cx="4419601" cy="2912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b="1">
                <a:solidFill>
                  <a:srgbClr val="000000"/>
                </a:solidFill>
                <a:latin typeface="Times New Roman"/>
                <a:ea typeface="Times New Roman"/>
                <a:cs typeface="Times New Roman"/>
                <a:sym typeface="Times New Roman"/>
              </a:rPr>
              <a:t>RESULTS</a:t>
            </a:r>
            <a:endParaRPr sz="2500" b="1">
              <a:solidFill>
                <a:srgbClr val="000000"/>
              </a:solidFill>
              <a:latin typeface="Times New Roman"/>
              <a:ea typeface="Times New Roman"/>
              <a:cs typeface="Times New Roman"/>
              <a:sym typeface="Times New Roman"/>
            </a:endParaRPr>
          </a:p>
        </p:txBody>
      </p:sp>
      <p:sp>
        <p:nvSpPr>
          <p:cNvPr id="272" name="Google Shape;272;p38"/>
          <p:cNvSpPr txBox="1">
            <a:spLocks noGrp="1"/>
          </p:cNvSpPr>
          <p:nvPr>
            <p:ph type="body" idx="1"/>
          </p:nvPr>
        </p:nvSpPr>
        <p:spPr>
          <a:xfrm>
            <a:off x="311700" y="1152475"/>
            <a:ext cx="8520600" cy="33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latin typeface="Times New Roman"/>
                <a:ea typeface="Times New Roman"/>
                <a:cs typeface="Times New Roman"/>
                <a:sym typeface="Times New Roman"/>
              </a:rPr>
              <a:t>1. ARITHMETIC LOGICAL UNIT</a:t>
            </a:r>
            <a:endParaRPr sz="1400">
              <a:solidFill>
                <a:srgbClr val="000000"/>
              </a:solidFill>
              <a:latin typeface="Times New Roman"/>
              <a:ea typeface="Times New Roman"/>
              <a:cs typeface="Times New Roman"/>
              <a:sym typeface="Times New Roman"/>
            </a:endParaRPr>
          </a:p>
        </p:txBody>
      </p:sp>
      <p:pic>
        <p:nvPicPr>
          <p:cNvPr id="273" name="Google Shape;273;p38"/>
          <p:cNvPicPr preferRelativeResize="0"/>
          <p:nvPr/>
        </p:nvPicPr>
        <p:blipFill>
          <a:blip r:embed="rId3">
            <a:alphaModFix/>
          </a:blip>
          <a:stretch>
            <a:fillRect/>
          </a:stretch>
        </p:blipFill>
        <p:spPr>
          <a:xfrm>
            <a:off x="442925" y="1587500"/>
            <a:ext cx="8474124" cy="3219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p:txBody>
      </p:sp>
      <p:sp>
        <p:nvSpPr>
          <p:cNvPr id="279" name="Google Shape;279;p39"/>
          <p:cNvSpPr txBox="1">
            <a:spLocks noGrp="1"/>
          </p:cNvSpPr>
          <p:nvPr>
            <p:ph type="body" idx="1"/>
          </p:nvPr>
        </p:nvSpPr>
        <p:spPr>
          <a:xfrm>
            <a:off x="311700" y="445025"/>
            <a:ext cx="8520600" cy="412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latin typeface="Times New Roman"/>
                <a:ea typeface="Times New Roman"/>
                <a:cs typeface="Times New Roman"/>
                <a:sym typeface="Times New Roman"/>
              </a:rPr>
              <a:t>2. PROGRAM COUNTER</a:t>
            </a:r>
            <a:endParaRPr sz="1400">
              <a:solidFill>
                <a:srgbClr val="000000"/>
              </a:solidFill>
              <a:latin typeface="Times New Roman"/>
              <a:ea typeface="Times New Roman"/>
              <a:cs typeface="Times New Roman"/>
              <a:sym typeface="Times New Roman"/>
            </a:endParaRPr>
          </a:p>
        </p:txBody>
      </p:sp>
      <p:pic>
        <p:nvPicPr>
          <p:cNvPr id="280" name="Google Shape;280;p39"/>
          <p:cNvPicPr preferRelativeResize="0"/>
          <p:nvPr/>
        </p:nvPicPr>
        <p:blipFill>
          <a:blip r:embed="rId3">
            <a:alphaModFix/>
          </a:blip>
          <a:stretch>
            <a:fillRect/>
          </a:stretch>
        </p:blipFill>
        <p:spPr>
          <a:xfrm>
            <a:off x="311700" y="1229250"/>
            <a:ext cx="8520601" cy="318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p:txBody>
      </p:sp>
      <p:sp>
        <p:nvSpPr>
          <p:cNvPr id="286" name="Google Shape;286;p40"/>
          <p:cNvSpPr txBox="1">
            <a:spLocks noGrp="1"/>
          </p:cNvSpPr>
          <p:nvPr>
            <p:ph type="body" idx="1"/>
          </p:nvPr>
        </p:nvSpPr>
        <p:spPr>
          <a:xfrm>
            <a:off x="311700" y="393275"/>
            <a:ext cx="8520600" cy="6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latin typeface="Times New Roman"/>
                <a:ea typeface="Times New Roman"/>
                <a:cs typeface="Times New Roman"/>
                <a:sym typeface="Times New Roman"/>
              </a:rPr>
              <a:t>3.DECODER</a:t>
            </a:r>
            <a:endParaRPr sz="1400">
              <a:solidFill>
                <a:srgbClr val="000000"/>
              </a:solidFill>
              <a:latin typeface="Times New Roman"/>
              <a:ea typeface="Times New Roman"/>
              <a:cs typeface="Times New Roman"/>
              <a:sym typeface="Times New Roman"/>
            </a:endParaRPr>
          </a:p>
        </p:txBody>
      </p:sp>
      <p:pic>
        <p:nvPicPr>
          <p:cNvPr id="287" name="Google Shape;287;p40"/>
          <p:cNvPicPr preferRelativeResize="0"/>
          <p:nvPr/>
        </p:nvPicPr>
        <p:blipFill rotWithShape="1">
          <a:blip r:embed="rId3">
            <a:alphaModFix/>
          </a:blip>
          <a:srcRect b="36483"/>
          <a:stretch/>
        </p:blipFill>
        <p:spPr>
          <a:xfrm>
            <a:off x="354575" y="1456300"/>
            <a:ext cx="8410899" cy="263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293" name="Google Shape;293;p41"/>
          <p:cNvSpPr txBox="1">
            <a:spLocks noGrp="1"/>
          </p:cNvSpPr>
          <p:nvPr>
            <p:ph type="body" idx="1"/>
          </p:nvPr>
        </p:nvSpPr>
        <p:spPr>
          <a:xfrm>
            <a:off x="254075" y="372525"/>
            <a:ext cx="8520600" cy="64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latin typeface="Times New Roman"/>
                <a:ea typeface="Times New Roman"/>
                <a:cs typeface="Times New Roman"/>
                <a:sym typeface="Times New Roman"/>
              </a:rPr>
              <a:t>4. CENTRAL PROCESSING UNIT</a:t>
            </a:r>
            <a:endParaRPr sz="1400">
              <a:solidFill>
                <a:srgbClr val="000000"/>
              </a:solidFill>
              <a:latin typeface="Times New Roman"/>
              <a:ea typeface="Times New Roman"/>
              <a:cs typeface="Times New Roman"/>
              <a:sym typeface="Times New Roman"/>
            </a:endParaRPr>
          </a:p>
        </p:txBody>
      </p:sp>
      <p:pic>
        <p:nvPicPr>
          <p:cNvPr id="294" name="Google Shape;294;p41"/>
          <p:cNvPicPr preferRelativeResize="0"/>
          <p:nvPr/>
        </p:nvPicPr>
        <p:blipFill>
          <a:blip r:embed="rId3">
            <a:alphaModFix/>
          </a:blip>
          <a:stretch>
            <a:fillRect/>
          </a:stretch>
        </p:blipFill>
        <p:spPr>
          <a:xfrm>
            <a:off x="254075" y="854650"/>
            <a:ext cx="8684076" cy="4123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ctrTitle"/>
          </p:nvPr>
        </p:nvSpPr>
        <p:spPr>
          <a:xfrm>
            <a:off x="768675" y="17765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a:t>
            </a:r>
            <a:endParaRPr/>
          </a:p>
        </p:txBody>
      </p:sp>
      <p:sp>
        <p:nvSpPr>
          <p:cNvPr id="85" name="Google Shape;85;p15"/>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pic>
        <p:nvPicPr>
          <p:cNvPr id="86" name="Google Shape;86;p15"/>
          <p:cNvPicPr preferRelativeResize="0"/>
          <p:nvPr/>
        </p:nvPicPr>
        <p:blipFill>
          <a:blip r:embed="rId3">
            <a:alphaModFix/>
          </a:blip>
          <a:stretch>
            <a:fillRect/>
          </a:stretch>
        </p:blipFill>
        <p:spPr>
          <a:xfrm>
            <a:off x="1549250" y="1055525"/>
            <a:ext cx="6085450" cy="3032425"/>
          </a:xfrm>
          <a:prstGeom prst="rect">
            <a:avLst/>
          </a:prstGeom>
          <a:noFill/>
          <a:ln>
            <a:noFill/>
          </a:ln>
        </p:spPr>
      </p:pic>
      <p:sp>
        <p:nvSpPr>
          <p:cNvPr id="87" name="Google Shape;87;p15"/>
          <p:cNvSpPr txBox="1"/>
          <p:nvPr/>
        </p:nvSpPr>
        <p:spPr>
          <a:xfrm>
            <a:off x="1041100" y="210675"/>
            <a:ext cx="3000000" cy="6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Budget</a:t>
            </a:r>
            <a:endParaRPr sz="2500" b="1">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title"/>
          </p:nvPr>
        </p:nvSpPr>
        <p:spPr>
          <a:xfrm>
            <a:off x="311700" y="497400"/>
            <a:ext cx="8520600" cy="70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400" b="0">
                <a:solidFill>
                  <a:srgbClr val="000000"/>
                </a:solidFill>
                <a:latin typeface="Times New Roman"/>
                <a:ea typeface="Times New Roman"/>
                <a:cs typeface="Times New Roman"/>
                <a:sym typeface="Times New Roman"/>
              </a:rPr>
              <a:t>5. Simulation of program - maximum of two numbers</a:t>
            </a:r>
            <a:endParaRPr>
              <a:solidFill>
                <a:srgbClr val="000000"/>
              </a:solidFill>
            </a:endParaRPr>
          </a:p>
        </p:txBody>
      </p:sp>
      <p:pic>
        <p:nvPicPr>
          <p:cNvPr id="300" name="Google Shape;300;p42"/>
          <p:cNvPicPr preferRelativeResize="0"/>
          <p:nvPr/>
        </p:nvPicPr>
        <p:blipFill>
          <a:blip r:embed="rId3">
            <a:alphaModFix/>
          </a:blip>
          <a:stretch>
            <a:fillRect/>
          </a:stretch>
        </p:blipFill>
        <p:spPr>
          <a:xfrm>
            <a:off x="0" y="1466550"/>
            <a:ext cx="9144001" cy="3183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HARDWARE AND SOFTWARE TOOLS USED</a:t>
            </a:r>
            <a:endParaRPr sz="2500" b="1">
              <a:solidFill>
                <a:srgbClr val="000000"/>
              </a:solidFill>
              <a:latin typeface="Times New Roman"/>
              <a:ea typeface="Times New Roman"/>
              <a:cs typeface="Times New Roman"/>
              <a:sym typeface="Times New Roman"/>
            </a:endParaRPr>
          </a:p>
        </p:txBody>
      </p:sp>
      <p:sp>
        <p:nvSpPr>
          <p:cNvPr id="306" name="Google Shape;306;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Hardware tools used :</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Spartan 6 - development board for the FPGA implementation of the processor</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Software tools used :</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Xilinx ISE for the development of Verilog code and simulations and uploading bit file to the FPGA.</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Model Sim for simulation purposes and RTL diagrams.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COMPILER DESIGNED USING PYTHON</a:t>
            </a:r>
            <a:endParaRPr sz="2500">
              <a:solidFill>
                <a:srgbClr val="000000"/>
              </a:solidFill>
              <a:latin typeface="Times New Roman"/>
              <a:ea typeface="Times New Roman"/>
              <a:cs typeface="Times New Roman"/>
              <a:sym typeface="Times New Roman"/>
            </a:endParaRPr>
          </a:p>
        </p:txBody>
      </p:sp>
      <p:sp>
        <p:nvSpPr>
          <p:cNvPr id="312" name="Google Shape;312;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designed a compiler using the python programming language to convert the assembly code into the  CPU understandable machine code.</a:t>
            </a:r>
            <a:endParaRPr sz="1400">
              <a:solidFill>
                <a:srgbClr val="000000"/>
              </a:solidFill>
              <a:latin typeface="Times New Roman"/>
              <a:ea typeface="Times New Roman"/>
              <a:cs typeface="Times New Roman"/>
              <a:sym typeface="Times New Roman"/>
            </a:endParaRPr>
          </a:p>
          <a:p>
            <a:pPr marL="457200" lvl="0" indent="0" algn="l" rtl="0">
              <a:spcBef>
                <a:spcPts val="1600"/>
              </a:spcBef>
              <a:spcAft>
                <a:spcPts val="0"/>
              </a:spcAft>
              <a:buNone/>
            </a:pPr>
            <a:endParaRPr sz="1400">
              <a:solidFill>
                <a:srgbClr val="000000"/>
              </a:solidFill>
              <a:latin typeface="Times New Roman"/>
              <a:ea typeface="Times New Roman"/>
              <a:cs typeface="Times New Roman"/>
              <a:sym typeface="Times New Roman"/>
            </a:endParaRPr>
          </a:p>
          <a:p>
            <a:pPr marL="457200" lvl="0" indent="-317500" algn="l" rtl="0">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file written in the assembly language is given as the input to the compiler program.</a:t>
            </a:r>
            <a:endParaRPr sz="1400">
              <a:solidFill>
                <a:srgbClr val="000000"/>
              </a:solidFill>
              <a:latin typeface="Times New Roman"/>
              <a:ea typeface="Times New Roman"/>
              <a:cs typeface="Times New Roman"/>
              <a:sym typeface="Times New Roman"/>
            </a:endParaRPr>
          </a:p>
          <a:p>
            <a:pPr marL="457200" lvl="0" indent="0" algn="l" rtl="0">
              <a:spcBef>
                <a:spcPts val="1600"/>
              </a:spcBef>
              <a:spcAft>
                <a:spcPts val="0"/>
              </a:spcAft>
              <a:buNone/>
            </a:pPr>
            <a:endParaRPr sz="1400">
              <a:solidFill>
                <a:srgbClr val="000000"/>
              </a:solidFill>
              <a:latin typeface="Times New Roman"/>
              <a:ea typeface="Times New Roman"/>
              <a:cs typeface="Times New Roman"/>
              <a:sym typeface="Times New Roman"/>
            </a:endParaRPr>
          </a:p>
          <a:p>
            <a:pPr marL="457200" lvl="0" indent="-317500" algn="l" rtl="0">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compiler outputs two separate files - </a:t>
            </a:r>
            <a:endParaRPr sz="1400">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A .txt file containing the machine code.</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A .v code in the format of the ROM so that the machine code can be transfered to the ROM.</a:t>
            </a:r>
            <a:endParaRPr>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311700" y="1831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EXAMPLE CODE</a:t>
            </a:r>
            <a:endParaRPr sz="2500">
              <a:solidFill>
                <a:srgbClr val="000000"/>
              </a:solidFill>
              <a:latin typeface="Times New Roman"/>
              <a:ea typeface="Times New Roman"/>
              <a:cs typeface="Times New Roman"/>
              <a:sym typeface="Times New Roman"/>
            </a:endParaRPr>
          </a:p>
        </p:txBody>
      </p:sp>
      <p:graphicFrame>
        <p:nvGraphicFramePr>
          <p:cNvPr id="318" name="Google Shape;318;p45"/>
          <p:cNvGraphicFramePr/>
          <p:nvPr/>
        </p:nvGraphicFramePr>
        <p:xfrm>
          <a:off x="952500" y="1090800"/>
          <a:ext cx="3000000" cy="3000000"/>
        </p:xfrm>
        <a:graphic>
          <a:graphicData uri="http://schemas.openxmlformats.org/drawingml/2006/table">
            <a:tbl>
              <a:tblPr>
                <a:noFill/>
                <a:tableStyleId>{F1F33DC4-382B-4007-BFBC-D857972A22F5}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37850">
                <a:tc>
                  <a:txBody>
                    <a:bodyPr/>
                    <a:lstStyle/>
                    <a:p>
                      <a:pPr marL="0" lvl="0" indent="0" algn="l" rtl="0">
                        <a:spcBef>
                          <a:spcPts val="0"/>
                        </a:spcBef>
                        <a:spcAft>
                          <a:spcPts val="0"/>
                        </a:spcAft>
                        <a:buNone/>
                      </a:pPr>
                      <a:r>
                        <a:rPr lang="en"/>
                        <a:t>Assembly code</a:t>
                      </a:r>
                      <a:endParaRPr/>
                    </a:p>
                  </a:txBody>
                  <a:tcPr marL="91425" marR="91425" marT="91425" marB="91425"/>
                </a:tc>
                <a:tc>
                  <a:txBody>
                    <a:bodyPr/>
                    <a:lstStyle/>
                    <a:p>
                      <a:pPr marL="0" lvl="0" indent="0" algn="l" rtl="0">
                        <a:spcBef>
                          <a:spcPts val="0"/>
                        </a:spcBef>
                        <a:spcAft>
                          <a:spcPts val="0"/>
                        </a:spcAft>
                        <a:buNone/>
                      </a:pPr>
                      <a:r>
                        <a:rPr lang="en"/>
                        <a:t>Machine code</a:t>
                      </a:r>
                      <a:endParaRPr/>
                    </a:p>
                  </a:txBody>
                  <a:tcPr marL="91425" marR="91425" marT="91425" marB="91425"/>
                </a:tc>
                <a:extLst>
                  <a:ext uri="{0D108BD9-81ED-4DB2-BD59-A6C34878D82A}">
                    <a16:rowId xmlns:a16="http://schemas.microsoft.com/office/drawing/2014/main" val="10000"/>
                  </a:ext>
                </a:extLst>
              </a:tr>
              <a:tr h="3405075">
                <a:tc>
                  <a:txBody>
                    <a:bodyPr/>
                    <a:lstStyle/>
                    <a:p>
                      <a:pPr marL="0" lvl="0" indent="0" algn="l" rtl="0">
                        <a:spcBef>
                          <a:spcPts val="0"/>
                        </a:spcBef>
                        <a:spcAft>
                          <a:spcPts val="0"/>
                        </a:spcAft>
                        <a:buNone/>
                      </a:pPr>
                      <a:r>
                        <a:rPr lang="en" sz="1150">
                          <a:latin typeface="Roboto"/>
                          <a:ea typeface="Roboto"/>
                          <a:cs typeface="Roboto"/>
                          <a:sym typeface="Roboto"/>
                        </a:rPr>
                        <a:t>  </a:t>
                      </a:r>
                      <a:r>
                        <a:rPr lang="en" sz="950">
                          <a:latin typeface="Roboto"/>
                          <a:ea typeface="Roboto"/>
                          <a:cs typeface="Roboto"/>
                          <a:sym typeface="Roboto"/>
                        </a:rPr>
                        <a:t>@R0</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D=M         </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@R1</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D=D-M        	</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@OUTPUT_FIRST</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D;JGT        	</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@R1</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D=M          </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@OUTPUT_D</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0;JMP    </a:t>
                      </a:r>
                      <a:endParaRPr sz="950">
                        <a:latin typeface="Roboto"/>
                        <a:ea typeface="Roboto"/>
                        <a:cs typeface="Roboto"/>
                        <a:sym typeface="Roboto"/>
                      </a:endParaRPr>
                    </a:p>
                    <a:p>
                      <a:pPr marL="0" lvl="0" indent="0" algn="l" rtl="0">
                        <a:spcBef>
                          <a:spcPts val="0"/>
                        </a:spcBef>
                        <a:spcAft>
                          <a:spcPts val="0"/>
                        </a:spcAft>
                        <a:buNone/>
                      </a:pP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(OUTPUT_FIRST)</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@R0</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D=M      </a:t>
                      </a:r>
                      <a:endParaRPr sz="950">
                        <a:latin typeface="Roboto"/>
                        <a:ea typeface="Roboto"/>
                        <a:cs typeface="Roboto"/>
                        <a:sym typeface="Roboto"/>
                      </a:endParaRPr>
                    </a:p>
                    <a:p>
                      <a:pPr marL="0" lvl="0" indent="0" algn="l" rtl="0">
                        <a:spcBef>
                          <a:spcPts val="0"/>
                        </a:spcBef>
                        <a:spcAft>
                          <a:spcPts val="0"/>
                        </a:spcAft>
                        <a:buNone/>
                      </a:pP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(OUTPUT_D)</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@R2</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M=D          	</a:t>
                      </a:r>
                      <a:endParaRPr sz="950">
                        <a:latin typeface="Roboto"/>
                        <a:ea typeface="Roboto"/>
                        <a:cs typeface="Roboto"/>
                        <a:sym typeface="Roboto"/>
                      </a:endParaRPr>
                    </a:p>
                    <a:p>
                      <a:pPr marL="0" lvl="0" indent="0" algn="l" rtl="0">
                        <a:spcBef>
                          <a:spcPts val="0"/>
                        </a:spcBef>
                        <a:spcAft>
                          <a:spcPts val="0"/>
                        </a:spcAft>
                        <a:buNone/>
                      </a:pP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(INFINITE_LOOP)</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@INFINITE_LOOP</a:t>
                      </a:r>
                      <a:endParaRPr sz="950">
                        <a:latin typeface="Roboto"/>
                        <a:ea typeface="Roboto"/>
                        <a:cs typeface="Roboto"/>
                        <a:sym typeface="Roboto"/>
                      </a:endParaRPr>
                    </a:p>
                    <a:p>
                      <a:pPr marL="0" lvl="0" indent="0" algn="l" rtl="0">
                        <a:spcBef>
                          <a:spcPts val="0"/>
                        </a:spcBef>
                        <a:spcAft>
                          <a:spcPts val="0"/>
                        </a:spcAft>
                        <a:buNone/>
                      </a:pPr>
                      <a:r>
                        <a:rPr lang="en" sz="950">
                          <a:latin typeface="Roboto"/>
                          <a:ea typeface="Roboto"/>
                          <a:cs typeface="Roboto"/>
                          <a:sym typeface="Roboto"/>
                        </a:rPr>
                        <a:t>  0;JMP  </a:t>
                      </a:r>
                      <a:endParaRPr sz="1200"/>
                    </a:p>
                  </a:txBody>
                  <a:tcPr marL="91425" marR="91425" marT="91425" marB="91425"/>
                </a:tc>
                <a:tc>
                  <a:txBody>
                    <a:bodyPr/>
                    <a:lstStyle/>
                    <a:p>
                      <a:pPr marL="0" lvl="0" indent="0" algn="l" rtl="0">
                        <a:spcBef>
                          <a:spcPts val="0"/>
                        </a:spcBef>
                        <a:spcAft>
                          <a:spcPts val="0"/>
                        </a:spcAft>
                        <a:buNone/>
                      </a:pPr>
                      <a:r>
                        <a:rPr lang="en" sz="1150">
                          <a:latin typeface="Roboto"/>
                          <a:ea typeface="Roboto"/>
                          <a:cs typeface="Roboto"/>
                          <a:sym typeface="Roboto"/>
                        </a:rPr>
                        <a:t>0000000000000000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1111110000010000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0000000000000001</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1111010011010000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0000000000001010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1110001100000001</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0000000000000001</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1111110000010000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0000000000001100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1110101010000111</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0000000000000000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1111110000010000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0000000000000010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1110001100001000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0000000000001110</a:t>
                      </a:r>
                      <a:endParaRPr sz="1150">
                        <a:latin typeface="Roboto"/>
                        <a:ea typeface="Roboto"/>
                        <a:cs typeface="Roboto"/>
                        <a:sym typeface="Roboto"/>
                      </a:endParaRPr>
                    </a:p>
                    <a:p>
                      <a:pPr marL="0" lvl="0" indent="0" algn="l" rtl="0">
                        <a:spcBef>
                          <a:spcPts val="0"/>
                        </a:spcBef>
                        <a:spcAft>
                          <a:spcPts val="0"/>
                        </a:spcAft>
                        <a:buNone/>
                      </a:pPr>
                      <a:r>
                        <a:rPr lang="en" sz="1150">
                          <a:latin typeface="Roboto"/>
                          <a:ea typeface="Roboto"/>
                          <a:cs typeface="Roboto"/>
                          <a:sym typeface="Roboto"/>
                        </a:rPr>
                        <a:t>1110101010000111</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APPLICATIONS</a:t>
            </a:r>
            <a:endParaRPr sz="2500" b="1">
              <a:solidFill>
                <a:srgbClr val="000000"/>
              </a:solidFill>
              <a:latin typeface="Times New Roman"/>
              <a:ea typeface="Times New Roman"/>
              <a:cs typeface="Times New Roman"/>
              <a:sym typeface="Times New Roman"/>
            </a:endParaRPr>
          </a:p>
        </p:txBody>
      </p:sp>
      <p:sp>
        <p:nvSpPr>
          <p:cNvPr id="324" name="Google Shape;324;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This can be used as a model to teach and experiment in schools and colleges for the students to learn computer architecture.</a:t>
            </a:r>
            <a:endParaRPr sz="1400">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en" sz="1400">
                <a:solidFill>
                  <a:srgbClr val="000000"/>
                </a:solidFill>
                <a:latin typeface="Times New Roman"/>
                <a:ea typeface="Times New Roman"/>
                <a:cs typeface="Times New Roman"/>
                <a:sym typeface="Times New Roman"/>
              </a:rPr>
              <a:t>Also since the processor is modular and is highly customisable, it can be easily modified to meet the custom requirements as and when required.</a:t>
            </a:r>
            <a:endParaRPr sz="1400">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r>
              <a:rPr lang="en" sz="1400">
                <a:solidFill>
                  <a:srgbClr val="000000"/>
                </a:solidFill>
                <a:latin typeface="Times New Roman"/>
                <a:ea typeface="Times New Roman"/>
                <a:cs typeface="Times New Roman"/>
                <a:sym typeface="Times New Roman"/>
              </a:rPr>
              <a:t>This processor can be used in places where there are low processing power requirements to mitigate the high cost of processors when an FPGA is readily available.</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CONCLUSION AND FUTURE SCOPE</a:t>
            </a:r>
            <a:endParaRPr sz="2500" b="1">
              <a:solidFill>
                <a:srgbClr val="000000"/>
              </a:solidFill>
              <a:latin typeface="Times New Roman"/>
              <a:ea typeface="Times New Roman"/>
              <a:cs typeface="Times New Roman"/>
              <a:sym typeface="Times New Roman"/>
            </a:endParaRPr>
          </a:p>
        </p:txBody>
      </p:sp>
      <p:sp>
        <p:nvSpPr>
          <p:cNvPr id="330" name="Google Shape;330;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400">
                <a:solidFill>
                  <a:srgbClr val="000000"/>
                </a:solidFill>
                <a:latin typeface="Times New Roman"/>
                <a:ea typeface="Times New Roman"/>
                <a:cs typeface="Times New Roman"/>
                <a:sym typeface="Times New Roman"/>
              </a:rPr>
              <a:t>This paper has explained the methodology of designing the 16bit processor, explaining the bottom up approach. This paper has also explained the translation of the Hack language to machine code which the processor can follow the instruction stored in storage. The implementation of the processor has also been explained along with the simulation results of the major components. From these simulations and the example program mentioned in the previous sections, this paper explains the implementation of a 16bit processor. In addition to this, creation of additional modules which can be swappable with the present existing modules such that ready customisation can be easy. Examples to this would be creation of different addition modules and swapping between them to check the performance factors of the processor. Future work for this project would be the creation of multiple swappable modules to swap out existing modules with the customised features for performance benefits, space constraints, etc.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REFERENCES</a:t>
            </a:r>
            <a:endParaRPr sz="2500" b="1">
              <a:solidFill>
                <a:srgbClr val="000000"/>
              </a:solidFill>
              <a:latin typeface="Times New Roman"/>
              <a:ea typeface="Times New Roman"/>
              <a:cs typeface="Times New Roman"/>
              <a:sym typeface="Times New Roman"/>
            </a:endParaRPr>
          </a:p>
        </p:txBody>
      </p:sp>
      <p:sp>
        <p:nvSpPr>
          <p:cNvPr id="336" name="Google Shape;336;p48"/>
          <p:cNvSpPr txBox="1">
            <a:spLocks noGrp="1"/>
          </p:cNvSpPr>
          <p:nvPr>
            <p:ph type="body" idx="1"/>
          </p:nvPr>
        </p:nvSpPr>
        <p:spPr>
          <a:xfrm>
            <a:off x="251475" y="1152475"/>
            <a:ext cx="8520600" cy="3416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[1] Samir Palnitkar, </a:t>
            </a:r>
            <a:r>
              <a:rPr lang="en" sz="800" i="1">
                <a:solidFill>
                  <a:srgbClr val="000000"/>
                </a:solidFill>
                <a:latin typeface="Times New Roman"/>
                <a:ea typeface="Times New Roman"/>
                <a:cs typeface="Times New Roman"/>
                <a:sym typeface="Times New Roman"/>
              </a:rPr>
              <a:t>Verilog HDL- A Guide to Digital Design and Synthesis, </a:t>
            </a:r>
            <a:r>
              <a:rPr lang="en" sz="800">
                <a:solidFill>
                  <a:srgbClr val="000000"/>
                </a:solidFill>
                <a:latin typeface="Times New Roman"/>
                <a:ea typeface="Times New Roman"/>
                <a:cs typeface="Times New Roman"/>
                <a:sym typeface="Times New Roman"/>
              </a:rPr>
              <a:t>2nd ed.,1996.</a:t>
            </a:r>
            <a:endParaRPr sz="1100">
              <a:solidFill>
                <a:srgbClr val="000000"/>
              </a:solidFill>
            </a:endParaRPr>
          </a:p>
          <a:p>
            <a:pPr marL="0" lvl="0" indent="0" algn="just" rtl="0">
              <a:lnSpc>
                <a:spcPct val="115000"/>
              </a:lnSpc>
              <a:spcBef>
                <a:spcPts val="16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[2] Noam Nisan and Shimon Schocken, The</a:t>
            </a:r>
            <a:r>
              <a:rPr lang="en" sz="800" i="1">
                <a:solidFill>
                  <a:srgbClr val="000000"/>
                </a:solidFill>
                <a:latin typeface="Times New Roman"/>
                <a:ea typeface="Times New Roman"/>
                <a:cs typeface="Times New Roman"/>
                <a:sym typeface="Times New Roman"/>
              </a:rPr>
              <a:t> Elements of Computing System: Building a Modern Computer from First Principles, </a:t>
            </a:r>
            <a:r>
              <a:rPr lang="en" sz="800">
                <a:solidFill>
                  <a:srgbClr val="000000"/>
                </a:solidFill>
                <a:latin typeface="Times New Roman"/>
                <a:ea typeface="Times New Roman"/>
                <a:cs typeface="Times New Roman"/>
                <a:sym typeface="Times New Roman"/>
              </a:rPr>
              <a:t>2005.</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[3] Iftach Amit,</a:t>
            </a:r>
            <a:r>
              <a:rPr lang="en" sz="800" i="1">
                <a:solidFill>
                  <a:srgbClr val="000000"/>
                </a:solidFill>
                <a:latin typeface="Times New Roman"/>
                <a:ea typeface="Times New Roman"/>
                <a:cs typeface="Times New Roman"/>
                <a:sym typeface="Times New Roman"/>
              </a:rPr>
              <a:t> Hack Project (Formerly: The I Computer)</a:t>
            </a:r>
            <a:r>
              <a:rPr lang="en" sz="800">
                <a:solidFill>
                  <a:srgbClr val="000000"/>
                </a:solidFill>
                <a:latin typeface="Times New Roman"/>
                <a:ea typeface="Times New Roman"/>
                <a:cs typeface="Times New Roman"/>
                <a:sym typeface="Times New Roman"/>
              </a:rPr>
              <a:t>, The Interdisciplinary Center, Herzlya</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[4] Bertrand Russell, Computer</a:t>
            </a:r>
            <a:r>
              <a:rPr lang="en" sz="800" i="1">
                <a:solidFill>
                  <a:srgbClr val="000000"/>
                </a:solidFill>
                <a:latin typeface="Times New Roman"/>
                <a:ea typeface="Times New Roman"/>
                <a:cs typeface="Times New Roman"/>
                <a:sym typeface="Times New Roman"/>
              </a:rPr>
              <a:t> Architecture: A Software Perspective.</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[5] Kai Hwang, </a:t>
            </a:r>
            <a:r>
              <a:rPr lang="en" sz="800" i="1">
                <a:solidFill>
                  <a:srgbClr val="000000"/>
                </a:solidFill>
                <a:latin typeface="Times New Roman"/>
                <a:ea typeface="Times New Roman"/>
                <a:cs typeface="Times New Roman"/>
                <a:sym typeface="Times New Roman"/>
              </a:rPr>
              <a:t>Advanced Computer Architecture</a:t>
            </a:r>
            <a:r>
              <a:rPr lang="en" sz="800">
                <a:solidFill>
                  <a:srgbClr val="000000"/>
                </a:solidFill>
                <a:latin typeface="Times New Roman"/>
                <a:ea typeface="Times New Roman"/>
                <a:cs typeface="Times New Roman"/>
                <a:sym typeface="Times New Roman"/>
              </a:rPr>
              <a:t>,2001.</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[6] Frank Vahid and Tony Givragis, </a:t>
            </a:r>
            <a:r>
              <a:rPr lang="en" sz="800" i="1">
                <a:solidFill>
                  <a:srgbClr val="000000"/>
                </a:solidFill>
                <a:latin typeface="Times New Roman"/>
                <a:ea typeface="Times New Roman"/>
                <a:cs typeface="Times New Roman"/>
                <a:sym typeface="Times New Roman"/>
              </a:rPr>
              <a:t>Embedded System Design: A Unified Hardware/Software Approach</a:t>
            </a:r>
            <a:r>
              <a:rPr lang="en" sz="800">
                <a:solidFill>
                  <a:srgbClr val="000000"/>
                </a:solidFill>
                <a:latin typeface="Times New Roman"/>
                <a:ea typeface="Times New Roman"/>
                <a:cs typeface="Times New Roman"/>
                <a:sym typeface="Times New Roman"/>
              </a:rPr>
              <a:t>,1999.</a:t>
            </a:r>
            <a:endParaRPr sz="1100">
              <a:solidFill>
                <a:srgbClr val="000000"/>
              </a:solidFill>
            </a:endParaRPr>
          </a:p>
          <a:p>
            <a:pPr marL="0" lvl="0" indent="0" algn="just" rtl="0">
              <a:lnSpc>
                <a:spcPct val="115000"/>
              </a:lnSpc>
              <a:spcBef>
                <a:spcPts val="1200"/>
              </a:spcBef>
              <a:spcAft>
                <a:spcPts val="0"/>
              </a:spcAft>
              <a:buNone/>
            </a:pPr>
            <a:r>
              <a:rPr lang="en" sz="800">
                <a:solidFill>
                  <a:srgbClr val="000000"/>
                </a:solidFill>
                <a:latin typeface="Times New Roman"/>
                <a:ea typeface="Times New Roman"/>
                <a:cs typeface="Times New Roman"/>
                <a:sym typeface="Times New Roman"/>
              </a:rPr>
              <a:t>[7] Raj Kamal, </a:t>
            </a:r>
            <a:r>
              <a:rPr lang="en" sz="800" i="1">
                <a:solidFill>
                  <a:srgbClr val="000000"/>
                </a:solidFill>
                <a:latin typeface="Times New Roman"/>
                <a:ea typeface="Times New Roman"/>
                <a:cs typeface="Times New Roman"/>
                <a:sym typeface="Times New Roman"/>
              </a:rPr>
              <a:t>Embedded System: Architecture, Programming and Design</a:t>
            </a:r>
            <a:r>
              <a:rPr lang="en" sz="800">
                <a:solidFill>
                  <a:srgbClr val="000000"/>
                </a:solidFill>
                <a:latin typeface="Times New Roman"/>
                <a:ea typeface="Times New Roman"/>
                <a:cs typeface="Times New Roman"/>
                <a:sym typeface="Times New Roman"/>
              </a:rPr>
              <a:t>, 2nd ed.</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rPr>
              <a:t>[8] David A. Patterson, David R. Ditzel, </a:t>
            </a:r>
            <a:r>
              <a:rPr lang="en" sz="800" i="1">
                <a:solidFill>
                  <a:srgbClr val="000000"/>
                </a:solidFill>
              </a:rPr>
              <a:t>The Case for the Reduced Instruction Set Computer.</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[9] Sizhuo Zhang, Andrew Wright, Thomas Bourgeat, Arvind, </a:t>
            </a:r>
            <a:r>
              <a:rPr lang="en" sz="800" i="1">
                <a:solidFill>
                  <a:srgbClr val="000000"/>
                </a:solidFill>
                <a:latin typeface="Times New Roman"/>
                <a:ea typeface="Times New Roman"/>
                <a:cs typeface="Times New Roman"/>
                <a:sym typeface="Times New Roman"/>
              </a:rPr>
              <a:t>Composable Building Blocks to Open up Processor Design.</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[10] Shraddha M Bhagat, Sheetal U Bhandari. </a:t>
            </a:r>
            <a:r>
              <a:rPr lang="en" sz="800" i="1">
                <a:solidFill>
                  <a:srgbClr val="000000"/>
                </a:solidFill>
                <a:latin typeface="Times New Roman"/>
                <a:ea typeface="Times New Roman"/>
                <a:cs typeface="Times New Roman"/>
                <a:sym typeface="Times New Roman"/>
              </a:rPr>
              <a:t>Design and Analysis of 16-bit RISC Processor</a:t>
            </a:r>
            <a:r>
              <a:rPr lang="en" sz="800">
                <a:solidFill>
                  <a:srgbClr val="000000"/>
                </a:solidFill>
                <a:latin typeface="Times New Roman"/>
                <a:ea typeface="Times New Roman"/>
                <a:cs typeface="Times New Roman"/>
                <a:sym typeface="Times New Roman"/>
              </a:rPr>
              <a:t>.</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[11] Supraj Gaonkar, Anitha M, </a:t>
            </a:r>
            <a:r>
              <a:rPr lang="en" sz="800" i="1">
                <a:solidFill>
                  <a:srgbClr val="000000"/>
                </a:solidFill>
                <a:latin typeface="Times New Roman"/>
                <a:ea typeface="Times New Roman"/>
                <a:cs typeface="Times New Roman"/>
                <a:sym typeface="Times New Roman"/>
              </a:rPr>
              <a:t>Design of 16-bit RISC Processor</a:t>
            </a:r>
            <a:r>
              <a:rPr lang="en" sz="800">
                <a:solidFill>
                  <a:srgbClr val="000000"/>
                </a:solidFill>
                <a:latin typeface="Times New Roman"/>
                <a:ea typeface="Times New Roman"/>
                <a:cs typeface="Times New Roman"/>
                <a:sym typeface="Times New Roman"/>
              </a:rPr>
              <a:t>.</a:t>
            </a:r>
            <a:endParaRPr sz="1100">
              <a:solidFill>
                <a:srgbClr val="000000"/>
              </a:solidFill>
            </a:endParaRPr>
          </a:p>
          <a:p>
            <a:pPr marL="0" lvl="0" indent="0" algn="just" rtl="0">
              <a:lnSpc>
                <a:spcPct val="115000"/>
              </a:lnSpc>
              <a:spcBef>
                <a:spcPts val="1200"/>
              </a:spcBef>
              <a:spcAft>
                <a:spcPts val="0"/>
              </a:spcAft>
              <a:buClr>
                <a:schemeClr val="dk1"/>
              </a:buClr>
              <a:buSzPts val="1100"/>
              <a:buFont typeface="Arial"/>
              <a:buNone/>
            </a:pPr>
            <a:r>
              <a:rPr lang="en" sz="800">
                <a:solidFill>
                  <a:srgbClr val="000000"/>
                </a:solidFill>
                <a:latin typeface="Times New Roman"/>
                <a:ea typeface="Times New Roman"/>
                <a:cs typeface="Times New Roman"/>
                <a:sym typeface="Times New Roman"/>
              </a:rPr>
              <a:t>[12]</a:t>
            </a:r>
            <a:r>
              <a:rPr lang="en" sz="800">
                <a:solidFill>
                  <a:srgbClr val="000000"/>
                </a:solidFill>
                <a:uFill>
                  <a:noFill/>
                </a:uFill>
                <a:latin typeface="Times New Roman"/>
                <a:ea typeface="Times New Roman"/>
                <a:cs typeface="Times New Roman"/>
                <a:sym typeface="Times New Roman"/>
                <a:hlinkClick r:id="rId3"/>
              </a:rPr>
              <a:t> Abdullah Yıldız</a:t>
            </a:r>
            <a:r>
              <a:rPr lang="en" sz="800">
                <a:solidFill>
                  <a:srgbClr val="000000"/>
                </a:solidFill>
                <a:latin typeface="Times New Roman"/>
                <a:ea typeface="Times New Roman"/>
                <a:cs typeface="Times New Roman"/>
                <a:sym typeface="Times New Roman"/>
              </a:rPr>
              <a:t>,</a:t>
            </a:r>
            <a:r>
              <a:rPr lang="en" sz="800">
                <a:solidFill>
                  <a:srgbClr val="000000"/>
                </a:solidFill>
                <a:uFill>
                  <a:noFill/>
                </a:uFill>
                <a:latin typeface="Times New Roman"/>
                <a:ea typeface="Times New Roman"/>
                <a:cs typeface="Times New Roman"/>
                <a:sym typeface="Times New Roman"/>
                <a:hlinkClick r:id="rId4"/>
              </a:rPr>
              <a:t> H. Fatih Ugurdag</a:t>
            </a:r>
            <a:r>
              <a:rPr lang="en" sz="800">
                <a:solidFill>
                  <a:srgbClr val="000000"/>
                </a:solidFill>
                <a:latin typeface="Times New Roman"/>
                <a:ea typeface="Times New Roman"/>
                <a:cs typeface="Times New Roman"/>
                <a:sym typeface="Times New Roman"/>
              </a:rPr>
              <a:t>,</a:t>
            </a:r>
            <a:r>
              <a:rPr lang="en" sz="800">
                <a:solidFill>
                  <a:srgbClr val="000000"/>
                </a:solidFill>
                <a:uFill>
                  <a:noFill/>
                </a:uFill>
                <a:latin typeface="Times New Roman"/>
                <a:ea typeface="Times New Roman"/>
                <a:cs typeface="Times New Roman"/>
                <a:sym typeface="Times New Roman"/>
                <a:hlinkClick r:id="rId5"/>
              </a:rPr>
              <a:t> Barış Aktemur</a:t>
            </a:r>
            <a:r>
              <a:rPr lang="en" sz="800">
                <a:solidFill>
                  <a:srgbClr val="000000"/>
                </a:solidFill>
                <a:latin typeface="Times New Roman"/>
                <a:ea typeface="Times New Roman"/>
                <a:cs typeface="Times New Roman"/>
                <a:sym typeface="Times New Roman"/>
              </a:rPr>
              <a:t>,</a:t>
            </a:r>
            <a:r>
              <a:rPr lang="en" sz="800">
                <a:solidFill>
                  <a:srgbClr val="000000"/>
                </a:solidFill>
                <a:uFill>
                  <a:noFill/>
                </a:uFill>
                <a:latin typeface="Times New Roman"/>
                <a:ea typeface="Times New Roman"/>
                <a:cs typeface="Times New Roman"/>
                <a:sym typeface="Times New Roman"/>
                <a:hlinkClick r:id="rId6"/>
              </a:rPr>
              <a:t> Deniz İskender</a:t>
            </a:r>
            <a:r>
              <a:rPr lang="en" sz="800">
                <a:solidFill>
                  <a:srgbClr val="000000"/>
                </a:solidFill>
                <a:latin typeface="Times New Roman"/>
                <a:ea typeface="Times New Roman"/>
                <a:cs typeface="Times New Roman"/>
                <a:sym typeface="Times New Roman"/>
              </a:rPr>
              <a:t>,</a:t>
            </a:r>
            <a:r>
              <a:rPr lang="en" sz="800">
                <a:solidFill>
                  <a:srgbClr val="000000"/>
                </a:solidFill>
                <a:uFill>
                  <a:noFill/>
                </a:uFill>
                <a:latin typeface="Times New Roman"/>
                <a:ea typeface="Times New Roman"/>
                <a:cs typeface="Times New Roman"/>
                <a:sym typeface="Times New Roman"/>
                <a:hlinkClick r:id="rId7"/>
              </a:rPr>
              <a:t> Sezer Gören</a:t>
            </a:r>
            <a:r>
              <a:rPr lang="en" sz="800">
                <a:solidFill>
                  <a:srgbClr val="000000"/>
                </a:solidFill>
                <a:latin typeface="Times New Roman"/>
                <a:ea typeface="Times New Roman"/>
                <a:cs typeface="Times New Roman"/>
                <a:sym typeface="Times New Roman"/>
              </a:rPr>
              <a:t>. </a:t>
            </a:r>
            <a:r>
              <a:rPr lang="en" sz="800" i="1">
                <a:solidFill>
                  <a:srgbClr val="000000"/>
                </a:solidFill>
                <a:latin typeface="Times New Roman"/>
                <a:ea typeface="Times New Roman"/>
                <a:cs typeface="Times New Roman"/>
                <a:sym typeface="Times New Roman"/>
              </a:rPr>
              <a:t>CPU design simplified</a:t>
            </a:r>
            <a:r>
              <a:rPr lang="en" sz="800">
                <a:solidFill>
                  <a:srgbClr val="000000"/>
                </a:solidFill>
                <a:latin typeface="Times New Roman"/>
                <a:ea typeface="Times New Roman"/>
                <a:cs typeface="Times New Roman"/>
                <a:sym typeface="Times New Roman"/>
              </a:rPr>
              <a:t>.</a:t>
            </a:r>
            <a:endParaRPr sz="8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endParaRPr sz="1100">
              <a:solidFill>
                <a:srgbClr val="000000"/>
              </a:solidFill>
            </a:endParaRPr>
          </a:p>
          <a:p>
            <a:pPr marL="0" lvl="0" indent="0" algn="l" rtl="0">
              <a:spcBef>
                <a:spcPts val="0"/>
              </a:spcBef>
              <a:spcAft>
                <a:spcPts val="1600"/>
              </a:spcAft>
              <a:buNone/>
            </a:pP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311700" y="17440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THANK YOU</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84800" y="207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OVERVIEW OF THE PRESENTATION</a:t>
            </a:r>
            <a:endParaRPr sz="2500" b="1">
              <a:solidFill>
                <a:srgbClr val="000000"/>
              </a:solidFill>
              <a:latin typeface="Times New Roman"/>
              <a:ea typeface="Times New Roman"/>
              <a:cs typeface="Times New Roman"/>
              <a:sym typeface="Times New Roman"/>
            </a:endParaRPr>
          </a:p>
        </p:txBody>
      </p:sp>
      <p:sp>
        <p:nvSpPr>
          <p:cNvPr id="93" name="Google Shape;93;p16"/>
          <p:cNvSpPr txBox="1">
            <a:spLocks noGrp="1"/>
          </p:cNvSpPr>
          <p:nvPr>
            <p:ph type="body" idx="1"/>
          </p:nvPr>
        </p:nvSpPr>
        <p:spPr>
          <a:xfrm>
            <a:off x="457875" y="1015400"/>
            <a:ext cx="8520600" cy="44295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Introduction</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Abstract</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Review of Literature</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Aim / Objective</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Proposed Block Diagram of Seminar Work</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Translation</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Component used</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Hardware and Software used</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Results</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Applications of the seminar work undertaken</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Conclusions &amp; future scope</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References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84800" y="207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INTRODUCTION</a:t>
            </a:r>
            <a:endParaRPr sz="2500" b="1">
              <a:solidFill>
                <a:srgbClr val="000000"/>
              </a:solidFill>
              <a:latin typeface="Times New Roman"/>
              <a:ea typeface="Times New Roman"/>
              <a:cs typeface="Times New Roman"/>
              <a:sym typeface="Times New Roman"/>
            </a:endParaRPr>
          </a:p>
        </p:txBody>
      </p:sp>
      <p:sp>
        <p:nvSpPr>
          <p:cNvPr id="99" name="Google Shape;99;p17"/>
          <p:cNvSpPr txBox="1">
            <a:spLocks noGrp="1"/>
          </p:cNvSpPr>
          <p:nvPr>
            <p:ph type="body" idx="1"/>
          </p:nvPr>
        </p:nvSpPr>
        <p:spPr>
          <a:xfrm>
            <a:off x="457875" y="1015400"/>
            <a:ext cx="8520600" cy="44295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700"/>
              </a:spcAft>
              <a:buNone/>
            </a:pPr>
            <a:r>
              <a:rPr lang="en" sz="1400">
                <a:solidFill>
                  <a:srgbClr val="000000"/>
                </a:solidFill>
                <a:latin typeface="Times New Roman"/>
                <a:ea typeface="Times New Roman"/>
                <a:cs typeface="Times New Roman"/>
                <a:sym typeface="Times New Roman"/>
              </a:rPr>
              <a:t>Processors are small silicon chips which execute instructions to complete tasks. These instructions are written in the storage device connected to the processor.These instructions are executed one at a time in a logical manner by the processor. These instructions can be of varied sizes. The unit of an instruction is a bit, a digital value which can represent 2 states 1 (logic HIGH and 0 logic LOW). Some of the most common instruction sizes are 8bit, 16bit, 32 bit and 64 bits. An instruction of size 16 bits can represent a total of 2 16 unique instructions. These instructions decide which type of operation the processor should execute. The instructions are designed such that each bit has a specific function and controls a specific part of the processor. The 16 bit processor is designed in a modular manner such that any individual component could be swapped to a different component to observe performance changes without the need to redesign the whole processor again. The processor has also been designed in a bottom up approach (starting by creation of the logic gates using MOSFETS) so that any changes made in any level reflect upwards without any redesigning. The method of abstraction has also been implemented here such that an architect does not have to worry about the underlying core components present.</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161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ABSTRACT</a:t>
            </a:r>
            <a:endParaRPr sz="25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5" name="Google Shape;105;p18"/>
          <p:cNvSpPr txBox="1">
            <a:spLocks noGrp="1"/>
          </p:cNvSpPr>
          <p:nvPr>
            <p:ph type="body" idx="1"/>
          </p:nvPr>
        </p:nvSpPr>
        <p:spPr>
          <a:xfrm>
            <a:off x="311700" y="671475"/>
            <a:ext cx="8520600" cy="39285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This paper presents the design and implementation of a 16-Bit hack CPU which is a modular processor. The paper is intended to showcase the process involved in building a complex circuit capable of performing real world computations, from the most basic component used for digital data representation that is the CMOS. The design methodology used is a bottom up approach, this starts with the construction of basic gates and moving up to major components like the program counter, ALU, etc. and ends with the complete construction of the CPU using the previously built components in a modular manner. The aim of this paper is to give the reader a complete understanding of the functioning of a simple computer in a digital electronics abstract. This paper will also give an idea about the data flow in a CPU triggered by a CPU. An idea regarding the way a low level programming language controls this data flow can also be understood. This CPU design is easily implementable on an FPGA and is hence a great tool to teach students about the basics of Computer Architecture and Digital System Design. The CPU reads instructions from the ROM and performs operations using the A register, D register, or the RAM memory units based on the instruction type. There are mainly 2 types of instructions, A instructions and C instructions. The A instructions have the sole purpose of storing values into the A register while the C instruction can perform multiple operations.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203275" y="123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REVIEW OF LITERATURE</a:t>
            </a:r>
            <a:endParaRPr sz="2500" b="1">
              <a:solidFill>
                <a:srgbClr val="000000"/>
              </a:solidFill>
              <a:latin typeface="Times New Roman"/>
              <a:ea typeface="Times New Roman"/>
              <a:cs typeface="Times New Roman"/>
              <a:sym typeface="Times New Roman"/>
            </a:endParaRPr>
          </a:p>
        </p:txBody>
      </p:sp>
      <p:sp>
        <p:nvSpPr>
          <p:cNvPr id="111" name="Google Shape;111;p19"/>
          <p:cNvSpPr txBox="1">
            <a:spLocks noGrp="1"/>
          </p:cNvSpPr>
          <p:nvPr>
            <p:ph type="body" idx="1"/>
          </p:nvPr>
        </p:nvSpPr>
        <p:spPr>
          <a:xfrm>
            <a:off x="203275" y="877375"/>
            <a:ext cx="8520600" cy="39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highlight>
                  <a:srgbClr val="FFFFFF"/>
                </a:highlight>
                <a:latin typeface="Times New Roman"/>
                <a:ea typeface="Times New Roman"/>
                <a:cs typeface="Times New Roman"/>
                <a:sym typeface="Times New Roman"/>
              </a:rPr>
              <a:t>1]Lee, J. H., Lee, S. E., Yu, H. C., &amp; Suh, T. (2012). </a:t>
            </a:r>
            <a:r>
              <a:rPr lang="en" sz="1200" b="1" i="1">
                <a:solidFill>
                  <a:srgbClr val="000000"/>
                </a:solidFill>
                <a:highlight>
                  <a:srgbClr val="FFFFFF"/>
                </a:highlight>
                <a:latin typeface="Times New Roman"/>
                <a:ea typeface="Times New Roman"/>
                <a:cs typeface="Times New Roman"/>
                <a:sym typeface="Times New Roman"/>
              </a:rPr>
              <a:t>Pipelined CPU Design With FPGA in Teaching Computer Architecture. IEEE Transactions on Education, 55(3), 341–348.</a:t>
            </a:r>
            <a:r>
              <a:rPr lang="en" sz="1200" b="1">
                <a:solidFill>
                  <a:srgbClr val="000000"/>
                </a:solidFill>
                <a:highlight>
                  <a:srgbClr val="FFFFFF"/>
                </a:highlight>
                <a:latin typeface="Times New Roman"/>
                <a:ea typeface="Times New Roman"/>
                <a:cs typeface="Times New Roman"/>
                <a:sym typeface="Times New Roman"/>
              </a:rPr>
              <a:t> doi:10.1109/te.2011.2175227 </a:t>
            </a:r>
            <a:endParaRPr sz="1200" b="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This paper presents a pipelined CPU design project with a field programmable gate array (FPGA) system in a computer architecture course.The goal of the project is to educate students effectively via hands-on learning. This paper was in alignment with the vision of our project.  The disadvantage of this paper was that the CPU design was not structurally done.</a:t>
            </a:r>
            <a:br>
              <a:rPr lang="en" sz="1200">
                <a:solidFill>
                  <a:srgbClr val="000000"/>
                </a:solidFill>
                <a:highlight>
                  <a:srgbClr val="FFFFFF"/>
                </a:highlight>
                <a:latin typeface="Times New Roman"/>
                <a:ea typeface="Times New Roman"/>
                <a:cs typeface="Times New Roman"/>
                <a:sym typeface="Times New Roman"/>
              </a:rPr>
            </a:br>
            <a:r>
              <a:rPr lang="en" sz="1000">
                <a:solidFill>
                  <a:srgbClr val="000000"/>
                </a:solidFill>
                <a:highlight>
                  <a:srgbClr val="FFFFFF"/>
                </a:highlight>
                <a:latin typeface="Times New Roman"/>
                <a:ea typeface="Times New Roman"/>
                <a:cs typeface="Times New Roman"/>
                <a:sym typeface="Times New Roman"/>
              </a:rPr>
              <a:t/>
            </a:r>
            <a:br>
              <a:rPr lang="en" sz="1000">
                <a:solidFill>
                  <a:srgbClr val="000000"/>
                </a:solidFill>
                <a:highlight>
                  <a:srgbClr val="FFFFFF"/>
                </a:highlight>
                <a:latin typeface="Times New Roman"/>
                <a:ea typeface="Times New Roman"/>
                <a:cs typeface="Times New Roman"/>
                <a:sym typeface="Times New Roman"/>
              </a:rPr>
            </a:br>
            <a:r>
              <a:rPr lang="en" sz="1200" b="1">
                <a:solidFill>
                  <a:srgbClr val="000000"/>
                </a:solidFill>
                <a:highlight>
                  <a:srgbClr val="FFFFFF"/>
                </a:highlight>
                <a:latin typeface="Times New Roman"/>
                <a:ea typeface="Times New Roman"/>
                <a:cs typeface="Times New Roman"/>
                <a:sym typeface="Times New Roman"/>
              </a:rPr>
              <a:t>2] Noam Nisan and Shimon Schocken, The</a:t>
            </a:r>
            <a:r>
              <a:rPr lang="en" sz="1200" b="1" i="1">
                <a:solidFill>
                  <a:srgbClr val="000000"/>
                </a:solidFill>
                <a:highlight>
                  <a:srgbClr val="FFFFFF"/>
                </a:highlight>
                <a:latin typeface="Times New Roman"/>
                <a:ea typeface="Times New Roman"/>
                <a:cs typeface="Times New Roman"/>
                <a:sym typeface="Times New Roman"/>
              </a:rPr>
              <a:t> Elements of Computing System: Building a Modern Computer from First Principles, </a:t>
            </a:r>
            <a:r>
              <a:rPr lang="en" sz="1200" b="1">
                <a:solidFill>
                  <a:srgbClr val="000000"/>
                </a:solidFill>
                <a:highlight>
                  <a:srgbClr val="FFFFFF"/>
                </a:highlight>
                <a:latin typeface="Times New Roman"/>
                <a:ea typeface="Times New Roman"/>
                <a:cs typeface="Times New Roman"/>
                <a:sym typeface="Times New Roman"/>
              </a:rPr>
              <a:t>2005</a:t>
            </a:r>
            <a:endParaRPr sz="1200" b="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This paper gave us a basic framework for the project’s execution. It deals with the fundamental requirements for designing a simple computer. The basic functioning of assemblers was a take away from this paper.</a:t>
            </a: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en" sz="1200" b="1">
                <a:solidFill>
                  <a:srgbClr val="000000"/>
                </a:solidFill>
                <a:highlight>
                  <a:srgbClr val="FFFFFF"/>
                </a:highlight>
                <a:latin typeface="Times New Roman"/>
                <a:ea typeface="Times New Roman"/>
                <a:cs typeface="Times New Roman"/>
                <a:sym typeface="Times New Roman"/>
              </a:rPr>
              <a:t>3]Nakano, K., &amp; Ito, Y. (2008). </a:t>
            </a:r>
            <a:r>
              <a:rPr lang="en" sz="1200" b="1" i="1">
                <a:solidFill>
                  <a:srgbClr val="000000"/>
                </a:solidFill>
                <a:highlight>
                  <a:srgbClr val="FFFFFF"/>
                </a:highlight>
                <a:latin typeface="Times New Roman"/>
                <a:ea typeface="Times New Roman"/>
                <a:cs typeface="Times New Roman"/>
                <a:sym typeface="Times New Roman"/>
              </a:rPr>
              <a:t>Processor, Assembler, and Compiler Design Education Using an FPGA. 2008 14th IEEE International Conference on Parallel and Distributed Systems.</a:t>
            </a:r>
            <a:r>
              <a:rPr lang="en" sz="1200" b="1">
                <a:solidFill>
                  <a:srgbClr val="000000"/>
                </a:solidFill>
                <a:highlight>
                  <a:srgbClr val="FFFFFF"/>
                </a:highlight>
                <a:latin typeface="Times New Roman"/>
                <a:ea typeface="Times New Roman"/>
                <a:cs typeface="Times New Roman"/>
                <a:sym typeface="Times New Roman"/>
              </a:rPr>
              <a:t> doi:10.1109/icpads.2008.71 </a:t>
            </a:r>
            <a:endParaRPr sz="1200" b="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1600"/>
              </a:spcAft>
              <a:buNone/>
            </a:pPr>
            <a:r>
              <a:rPr lang="en" sz="1200">
                <a:solidFill>
                  <a:srgbClr val="000000"/>
                </a:solidFill>
                <a:highlight>
                  <a:srgbClr val="FFFFFF"/>
                </a:highlight>
                <a:latin typeface="Times New Roman"/>
                <a:ea typeface="Times New Roman"/>
                <a:cs typeface="Times New Roman"/>
                <a:sym typeface="Times New Roman"/>
              </a:rPr>
              <a:t>This paper uses a 16-bit processor TINYCPU, cross assembler TINYASM, and cross compiler TINYC. They are designed very simple and compact: The total number of lines of the source code is only 427. This paper helped us with the assembler design.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The aim of this project is to give the reader a complete understanding of the functioning of a simple computer in a digital electronics abstract.It intends to showcase the process involved in building a complex circuit capable of performing real world computations, from the most basic component used for digital data representation that is the CMOS. Also,it aims to develop a processor which is completely modular that is every element in the layers of abstraction can be customized to an individual applications need and hence a great tool to teach students about the basics of Computer Architecture and Digital System Design.</a:t>
            </a:r>
            <a:endParaRPr sz="1400">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sz="1400">
              <a:latin typeface="Times New Roman"/>
              <a:ea typeface="Times New Roman"/>
              <a:cs typeface="Times New Roman"/>
              <a:sym typeface="Times New Roman"/>
            </a:endParaRPr>
          </a:p>
        </p:txBody>
      </p:sp>
      <p:sp>
        <p:nvSpPr>
          <p:cNvPr id="117" name="Google Shape;117;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AIM OF THE PROJECT</a:t>
            </a:r>
            <a:endParaRPr sz="2500" b="1">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body" idx="1"/>
          </p:nvPr>
        </p:nvSpPr>
        <p:spPr>
          <a:xfrm>
            <a:off x="311700" y="941675"/>
            <a:ext cx="1902000" cy="407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Times New Roman"/>
                <a:ea typeface="Times New Roman"/>
                <a:cs typeface="Times New Roman"/>
                <a:sym typeface="Times New Roman"/>
              </a:rPr>
              <a:t>This is the proposed block diagram of the structure of 16-Bit Processor with the CPU enclosed within the dotted lines.</a:t>
            </a:r>
            <a:endParaRPr sz="1400">
              <a:latin typeface="Times New Roman"/>
              <a:ea typeface="Times New Roman"/>
              <a:cs typeface="Times New Roman"/>
              <a:sym typeface="Times New Roman"/>
            </a:endParaRPr>
          </a:p>
          <a:p>
            <a:pPr marL="0" lvl="0" indent="0" algn="just" rtl="0">
              <a:spcBef>
                <a:spcPts val="1600"/>
              </a:spcBef>
              <a:spcAft>
                <a:spcPts val="0"/>
              </a:spcAft>
              <a:buNone/>
            </a:pPr>
            <a:r>
              <a:rPr lang="en" sz="1400">
                <a:latin typeface="Times New Roman"/>
                <a:ea typeface="Times New Roman"/>
                <a:cs typeface="Times New Roman"/>
                <a:sym typeface="Times New Roman"/>
              </a:rPr>
              <a:t>The CPU reads instructions from the ROM and performs operations using the A register, D register, or the RAM memory units based on the instruction type.</a:t>
            </a:r>
            <a:endParaRPr sz="1400">
              <a:latin typeface="Times New Roman"/>
              <a:ea typeface="Times New Roman"/>
              <a:cs typeface="Times New Roman"/>
              <a:sym typeface="Times New Roman"/>
            </a:endParaRPr>
          </a:p>
          <a:p>
            <a:pPr marL="0" lvl="0" indent="0" algn="just" rtl="0">
              <a:spcBef>
                <a:spcPts val="1600"/>
              </a:spcBef>
              <a:spcAft>
                <a:spcPts val="1600"/>
              </a:spcAft>
              <a:buNone/>
            </a:pPr>
            <a:endParaRPr sz="1400">
              <a:latin typeface="Times New Roman"/>
              <a:ea typeface="Times New Roman"/>
              <a:cs typeface="Times New Roman"/>
              <a:sym typeface="Times New Roman"/>
            </a:endParaRPr>
          </a:p>
        </p:txBody>
      </p:sp>
      <p:sp>
        <p:nvSpPr>
          <p:cNvPr id="123" name="Google Shape;123;p21"/>
          <p:cNvSpPr txBox="1">
            <a:spLocks noGrp="1"/>
          </p:cNvSpPr>
          <p:nvPr>
            <p:ph type="title"/>
          </p:nvPr>
        </p:nvSpPr>
        <p:spPr>
          <a:xfrm>
            <a:off x="311700" y="286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00"/>
                </a:solidFill>
                <a:latin typeface="Times New Roman"/>
                <a:ea typeface="Times New Roman"/>
                <a:cs typeface="Times New Roman"/>
                <a:sym typeface="Times New Roman"/>
              </a:rPr>
              <a:t>PROPOSED BLOCK DIAGRAM</a:t>
            </a:r>
            <a:endParaRPr sz="2500" b="1">
              <a:solidFill>
                <a:srgbClr val="000000"/>
              </a:solidFill>
              <a:latin typeface="Times New Roman"/>
              <a:ea typeface="Times New Roman"/>
              <a:cs typeface="Times New Roman"/>
              <a:sym typeface="Times New Roman"/>
            </a:endParaRPr>
          </a:p>
        </p:txBody>
      </p:sp>
      <p:pic>
        <p:nvPicPr>
          <p:cNvPr id="124" name="Google Shape;124;p21"/>
          <p:cNvPicPr preferRelativeResize="0"/>
          <p:nvPr/>
        </p:nvPicPr>
        <p:blipFill>
          <a:blip r:embed="rId3">
            <a:alphaModFix/>
          </a:blip>
          <a:stretch>
            <a:fillRect/>
          </a:stretch>
        </p:blipFill>
        <p:spPr>
          <a:xfrm>
            <a:off x="2392825" y="1094075"/>
            <a:ext cx="6492622" cy="39392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2237</Words>
  <Application>Microsoft Office PowerPoint</Application>
  <PresentationFormat>On-screen Show (16:9)</PresentationFormat>
  <Paragraphs>243</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PT Sans Narrow</vt:lpstr>
      <vt:lpstr>Open Sans</vt:lpstr>
      <vt:lpstr>Arial</vt:lpstr>
      <vt:lpstr>Times New Roman</vt:lpstr>
      <vt:lpstr>Roboto</vt:lpstr>
      <vt:lpstr>Tropic</vt:lpstr>
      <vt:lpstr>Implementation of a Custom 16-Bit Core on FPGA</vt:lpstr>
      <vt:lpstr>   </vt:lpstr>
      <vt:lpstr> </vt:lpstr>
      <vt:lpstr>OVERVIEW OF THE PRESENTATION</vt:lpstr>
      <vt:lpstr>INTRODUCTION</vt:lpstr>
      <vt:lpstr>ABSTRACT </vt:lpstr>
      <vt:lpstr>REVIEW OF LITERATURE</vt:lpstr>
      <vt:lpstr>AIM OF THE PROJECT</vt:lpstr>
      <vt:lpstr>PROPOSED BLOCK DIAGRAM</vt:lpstr>
      <vt:lpstr>TRANSLATION</vt:lpstr>
      <vt:lpstr>INSTRUCTION FORMAT</vt:lpstr>
      <vt:lpstr>INSTRUCTION TABLE</vt:lpstr>
      <vt:lpstr>COMPONENTS USED.</vt:lpstr>
      <vt:lpstr>FLOW CHART</vt:lpstr>
      <vt:lpstr>MOS LEVEL COMPONENTS</vt:lpstr>
      <vt:lpstr>16-BIT NOT GATE AND XOR GATE</vt:lpstr>
      <vt:lpstr>BLOCK DIAGRAM OF 16-BIT LOGIC GATES</vt:lpstr>
      <vt:lpstr>16-BIT MUX</vt:lpstr>
      <vt:lpstr>16-BIT DEMUX</vt:lpstr>
      <vt:lpstr>HALF ADDER, FULL ADDER</vt:lpstr>
      <vt:lpstr>ALU</vt:lpstr>
      <vt:lpstr>REGISTER</vt:lpstr>
      <vt:lpstr>PROGRAM COUNTER</vt:lpstr>
      <vt:lpstr>DECODER</vt:lpstr>
      <vt:lpstr>CPU</vt:lpstr>
      <vt:lpstr>RESULTS</vt:lpstr>
      <vt:lpstr> </vt:lpstr>
      <vt:lpstr> </vt:lpstr>
      <vt:lpstr> </vt:lpstr>
      <vt:lpstr>5. Simulation of program - maximum of two numbers</vt:lpstr>
      <vt:lpstr>HARDWARE AND SOFTWARE TOOLS USED</vt:lpstr>
      <vt:lpstr>COMPILER DESIGNED USING PYTHON</vt:lpstr>
      <vt:lpstr>EXAMPLE CODE</vt:lpstr>
      <vt:lpstr>APPLICATIONS</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Custom 16-Bit Core on FPGA</dc:title>
  <cp:lastModifiedBy>Paarthvi Sharma</cp:lastModifiedBy>
  <cp:revision>1</cp:revision>
  <dcterms:modified xsi:type="dcterms:W3CDTF">2020-05-20T15:06:19Z</dcterms:modified>
</cp:coreProperties>
</file>