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87577" y="595375"/>
            <a:ext cx="3712844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53" y="4509694"/>
            <a:ext cx="18204092" cy="505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15" y="217016"/>
            <a:ext cx="739076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7000" spc="-155">
                <a:latin typeface="Trebuchet MS"/>
                <a:cs typeface="Trebuchet MS"/>
              </a:rPr>
              <a:t>E</a:t>
            </a:r>
            <a:r>
              <a:rPr dirty="0" u="none" sz="7000" spc="525">
                <a:latin typeface="Trebuchet MS"/>
                <a:cs typeface="Trebuchet MS"/>
              </a:rPr>
              <a:t>x</a:t>
            </a:r>
            <a:r>
              <a:rPr dirty="0" u="none" sz="7000" spc="65">
                <a:latin typeface="Trebuchet MS"/>
                <a:cs typeface="Trebuchet MS"/>
              </a:rPr>
              <a:t>i</a:t>
            </a:r>
            <a:r>
              <a:rPr dirty="0" u="none" sz="7000" spc="955">
                <a:latin typeface="Trebuchet MS"/>
                <a:cs typeface="Trebuchet MS"/>
              </a:rPr>
              <a:t>s</a:t>
            </a:r>
            <a:r>
              <a:rPr dirty="0" u="none" sz="7000" spc="165">
                <a:latin typeface="Trebuchet MS"/>
                <a:cs typeface="Trebuchet MS"/>
              </a:rPr>
              <a:t>t</a:t>
            </a:r>
            <a:r>
              <a:rPr dirty="0" u="none" sz="7000" spc="65">
                <a:latin typeface="Trebuchet MS"/>
                <a:cs typeface="Trebuchet MS"/>
              </a:rPr>
              <a:t>i</a:t>
            </a:r>
            <a:r>
              <a:rPr dirty="0" u="none" sz="7000" spc="660">
                <a:latin typeface="Trebuchet MS"/>
                <a:cs typeface="Trebuchet MS"/>
              </a:rPr>
              <a:t>n</a:t>
            </a:r>
            <a:r>
              <a:rPr dirty="0" u="none" sz="7000" spc="1245">
                <a:latin typeface="Trebuchet MS"/>
                <a:cs typeface="Trebuchet MS"/>
              </a:rPr>
              <a:t>g</a:t>
            </a:r>
            <a:r>
              <a:rPr dirty="0" u="none" sz="7000" spc="-775">
                <a:latin typeface="Trebuchet MS"/>
                <a:cs typeface="Trebuchet MS"/>
              </a:rPr>
              <a:t> </a:t>
            </a:r>
            <a:r>
              <a:rPr dirty="0" u="none" sz="7000" spc="755">
                <a:latin typeface="Trebuchet MS"/>
                <a:cs typeface="Trebuchet MS"/>
              </a:rPr>
              <a:t>S</a:t>
            </a:r>
            <a:r>
              <a:rPr dirty="0" u="none" sz="7000" spc="840">
                <a:latin typeface="Trebuchet MS"/>
                <a:cs typeface="Trebuchet MS"/>
              </a:rPr>
              <a:t>y</a:t>
            </a:r>
            <a:r>
              <a:rPr dirty="0" u="none" sz="7000" spc="955">
                <a:latin typeface="Trebuchet MS"/>
                <a:cs typeface="Trebuchet MS"/>
              </a:rPr>
              <a:t>s</a:t>
            </a:r>
            <a:r>
              <a:rPr dirty="0" u="none" sz="7000" spc="165">
                <a:latin typeface="Trebuchet MS"/>
                <a:cs typeface="Trebuchet MS"/>
              </a:rPr>
              <a:t>t</a:t>
            </a:r>
            <a:r>
              <a:rPr dirty="0" u="none" sz="7000" spc="280">
                <a:latin typeface="Trebuchet MS"/>
                <a:cs typeface="Trebuchet MS"/>
              </a:rPr>
              <a:t>e</a:t>
            </a:r>
            <a:r>
              <a:rPr dirty="0" u="none" sz="7000" spc="1450">
                <a:latin typeface="Trebuchet MS"/>
                <a:cs typeface="Trebuchet MS"/>
              </a:rPr>
              <a:t>m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2664" y="259"/>
            <a:ext cx="7535335" cy="1027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0715" y="1755312"/>
            <a:ext cx="10050145" cy="75158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65">
                <a:latin typeface="Tahoma"/>
                <a:cs typeface="Tahoma"/>
              </a:rPr>
              <a:t>Existing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system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for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federated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learning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-34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ahoma"/>
              <a:cs typeface="Tahoma"/>
            </a:endParaRPr>
          </a:p>
          <a:p>
            <a:pPr algn="just" marL="12700" marR="10160">
              <a:lnSpc>
                <a:spcPct val="114599"/>
              </a:lnSpc>
              <a:buAutoNum type="arabicPeriod"/>
              <a:tabLst>
                <a:tab pos="397510" algn="l"/>
              </a:tabLst>
            </a:pPr>
            <a:r>
              <a:rPr dirty="0" u="heavy" sz="2400" spc="2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FATE:</a:t>
            </a:r>
            <a:r>
              <a:rPr dirty="0" u="heavy" sz="2400" spc="2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Federated </a:t>
            </a:r>
            <a:r>
              <a:rPr dirty="0" sz="2400" spc="80">
                <a:latin typeface="Tahoma"/>
                <a:cs typeface="Tahoma"/>
              </a:rPr>
              <a:t>AI </a:t>
            </a:r>
            <a:r>
              <a:rPr dirty="0" sz="2400" spc="170">
                <a:latin typeface="Tahoma"/>
                <a:cs typeface="Tahoma"/>
              </a:rPr>
              <a:t>Technology </a:t>
            </a:r>
            <a:r>
              <a:rPr dirty="0" sz="2400" spc="135">
                <a:latin typeface="Tahoma"/>
                <a:cs typeface="Tahoma"/>
              </a:rPr>
              <a:t>Enabler, </a:t>
            </a:r>
            <a:r>
              <a:rPr dirty="0" sz="2400" spc="95">
                <a:latin typeface="Tahoma"/>
                <a:cs typeface="Tahoma"/>
              </a:rPr>
              <a:t>is </a:t>
            </a:r>
            <a:r>
              <a:rPr dirty="0" sz="2400" spc="195">
                <a:latin typeface="Tahoma"/>
                <a:cs typeface="Tahoma"/>
              </a:rPr>
              <a:t>an </a:t>
            </a:r>
            <a:r>
              <a:rPr dirty="0" sz="2400" spc="170">
                <a:latin typeface="Tahoma"/>
                <a:cs typeface="Tahoma"/>
              </a:rPr>
              <a:t>open-source </a:t>
            </a:r>
            <a:r>
              <a:rPr dirty="0" sz="2400" spc="175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framework </a:t>
            </a:r>
            <a:r>
              <a:rPr dirty="0" sz="2400" spc="190">
                <a:latin typeface="Tahoma"/>
                <a:cs typeface="Tahoma"/>
              </a:rPr>
              <a:t>that </a:t>
            </a:r>
            <a:r>
              <a:rPr dirty="0" sz="2400" spc="175">
                <a:latin typeface="Tahoma"/>
                <a:cs typeface="Tahoma"/>
              </a:rPr>
              <a:t>supports </a:t>
            </a:r>
            <a:r>
              <a:rPr dirty="0" sz="2400" spc="165">
                <a:latin typeface="Tahoma"/>
                <a:cs typeface="Tahoma"/>
              </a:rPr>
              <a:t>federated </a:t>
            </a:r>
            <a:r>
              <a:rPr dirty="0" sz="2400" spc="170">
                <a:latin typeface="Tahoma"/>
                <a:cs typeface="Tahoma"/>
              </a:rPr>
              <a:t>learning </a:t>
            </a:r>
            <a:r>
              <a:rPr dirty="0" sz="2400" spc="220">
                <a:latin typeface="Tahoma"/>
                <a:cs typeface="Tahoma"/>
              </a:rPr>
              <a:t>on </a:t>
            </a:r>
            <a:r>
              <a:rPr dirty="0" sz="2400" spc="170">
                <a:latin typeface="Tahoma"/>
                <a:cs typeface="Tahoma"/>
              </a:rPr>
              <a:t>heterogeneous </a:t>
            </a:r>
            <a:r>
              <a:rPr dirty="0" sz="2400" spc="17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data</a:t>
            </a:r>
            <a:r>
              <a:rPr dirty="0" sz="2400" spc="140">
                <a:latin typeface="Tahoma"/>
                <a:cs typeface="Tahoma"/>
              </a:rPr>
              <a:t> </a:t>
            </a:r>
            <a:r>
              <a:rPr dirty="0" sz="2400" spc="100">
                <a:latin typeface="Tahoma"/>
                <a:cs typeface="Tahoma"/>
              </a:rPr>
              <a:t>sources.</a:t>
            </a:r>
            <a:r>
              <a:rPr dirty="0" sz="2400" spc="1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It</a:t>
            </a:r>
            <a:r>
              <a:rPr dirty="0" sz="2400" spc="145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has</a:t>
            </a:r>
            <a:r>
              <a:rPr dirty="0" sz="2400" spc="140">
                <a:latin typeface="Tahoma"/>
                <a:cs typeface="Tahoma"/>
              </a:rPr>
              <a:t> </a:t>
            </a:r>
            <a:r>
              <a:rPr dirty="0" sz="2400" spc="210">
                <a:latin typeface="Tahoma"/>
                <a:cs typeface="Tahoma"/>
              </a:rPr>
              <a:t>been</a:t>
            </a:r>
            <a:r>
              <a:rPr dirty="0" sz="2400" spc="145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used</a:t>
            </a:r>
            <a:r>
              <a:rPr dirty="0" sz="2400" spc="140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in</a:t>
            </a:r>
            <a:r>
              <a:rPr dirty="0" sz="2400" spc="145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various</a:t>
            </a:r>
            <a:r>
              <a:rPr dirty="0" sz="2400" spc="140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healthcare</a:t>
            </a:r>
            <a:r>
              <a:rPr dirty="0" sz="2400" spc="145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applications </a:t>
            </a:r>
            <a:r>
              <a:rPr dirty="0" sz="2400" spc="-740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such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00">
                <a:latin typeface="Tahoma"/>
                <a:cs typeface="Tahoma"/>
              </a:rPr>
              <a:t>as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patient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prediction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225">
                <a:latin typeface="Tahoma"/>
                <a:cs typeface="Tahoma"/>
              </a:rPr>
              <a:t>models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235">
                <a:latin typeface="Tahoma"/>
                <a:cs typeface="Tahoma"/>
              </a:rPr>
              <a:t>and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229">
                <a:latin typeface="Tahoma"/>
                <a:cs typeface="Tahoma"/>
              </a:rPr>
              <a:t>medical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220">
                <a:latin typeface="Tahoma"/>
                <a:cs typeface="Tahoma"/>
              </a:rPr>
              <a:t>imaging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90">
                <a:latin typeface="Tahoma"/>
                <a:cs typeface="Tahoma"/>
              </a:rPr>
              <a:t>analysis.</a:t>
            </a:r>
            <a:endParaRPr sz="2400">
              <a:latin typeface="Tahoma"/>
              <a:cs typeface="Tahoma"/>
            </a:endParaRPr>
          </a:p>
          <a:p>
            <a:pPr algn="just" marL="12700" marR="5080">
              <a:lnSpc>
                <a:spcPct val="114599"/>
              </a:lnSpc>
              <a:buAutoNum type="arabicPeriod"/>
              <a:tabLst>
                <a:tab pos="404495" algn="l"/>
              </a:tabLst>
            </a:pPr>
            <a:r>
              <a:rPr dirty="0" u="heavy" sz="2400" spc="1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Goo</a:t>
            </a:r>
            <a:r>
              <a:rPr dirty="0" sz="2400" spc="15" b="1">
                <a:latin typeface="Tahoma"/>
                <a:cs typeface="Tahoma"/>
              </a:rPr>
              <a:t>g</a:t>
            </a:r>
            <a:r>
              <a:rPr dirty="0" u="heavy" sz="2400" spc="1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le's </a:t>
            </a:r>
            <a:r>
              <a:rPr dirty="0" u="heavy" sz="2400" spc="4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Federated </a:t>
            </a:r>
            <a:r>
              <a:rPr dirty="0" u="heavy" sz="2400" spc="2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Learning </a:t>
            </a:r>
            <a:r>
              <a:rPr dirty="0" u="heavy" sz="2400" spc="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 </a:t>
            </a:r>
            <a:r>
              <a:rPr dirty="0" u="heavy" sz="2400" spc="5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Mobile </a:t>
            </a:r>
            <a:r>
              <a:rPr dirty="0" u="heavy" sz="2400" spc="4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Health </a:t>
            </a:r>
            <a:r>
              <a:rPr dirty="0" u="heavy" sz="2400" spc="-30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:</a:t>
            </a:r>
            <a:r>
              <a:rPr dirty="0" sz="2400" spc="-295" b="1"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is </a:t>
            </a:r>
            <a:r>
              <a:rPr dirty="0" sz="2400" spc="145">
                <a:latin typeface="Tahoma"/>
                <a:cs typeface="Tahoma"/>
              </a:rPr>
              <a:t>a </a:t>
            </a:r>
            <a:r>
              <a:rPr dirty="0" sz="2400" spc="165">
                <a:latin typeface="Tahoma"/>
                <a:cs typeface="Tahoma"/>
              </a:rPr>
              <a:t>system </a:t>
            </a:r>
            <a:r>
              <a:rPr dirty="0" sz="2400" spc="170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that</a:t>
            </a:r>
            <a:r>
              <a:rPr dirty="0" sz="2400" spc="40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enables</a:t>
            </a:r>
            <a:r>
              <a:rPr dirty="0" sz="2400" spc="45">
                <a:latin typeface="Tahoma"/>
                <a:cs typeface="Tahoma"/>
              </a:rPr>
              <a:t> </a:t>
            </a:r>
            <a:r>
              <a:rPr dirty="0" sz="2400" spc="240">
                <a:latin typeface="Tahoma"/>
                <a:cs typeface="Tahoma"/>
              </a:rPr>
              <a:t>machine</a:t>
            </a:r>
            <a:r>
              <a:rPr dirty="0" sz="2400" spc="40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learning</a:t>
            </a:r>
            <a:r>
              <a:rPr dirty="0" sz="2400" spc="45">
                <a:latin typeface="Tahoma"/>
                <a:cs typeface="Tahoma"/>
              </a:rPr>
              <a:t> </a:t>
            </a:r>
            <a:r>
              <a:rPr dirty="0" sz="2400" spc="220">
                <a:latin typeface="Tahoma"/>
                <a:cs typeface="Tahoma"/>
              </a:rPr>
              <a:t>on</a:t>
            </a:r>
            <a:r>
              <a:rPr dirty="0" sz="2400" spc="40">
                <a:latin typeface="Tahoma"/>
                <a:cs typeface="Tahoma"/>
              </a:rPr>
              <a:t> </a:t>
            </a:r>
            <a:r>
              <a:rPr dirty="0" sz="2400" spc="235">
                <a:latin typeface="Tahoma"/>
                <a:cs typeface="Tahoma"/>
              </a:rPr>
              <a:t>mobile</a:t>
            </a:r>
            <a:r>
              <a:rPr dirty="0" sz="2400" spc="45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devices</a:t>
            </a:r>
            <a:r>
              <a:rPr dirty="0" sz="2400" spc="40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by</a:t>
            </a:r>
            <a:r>
              <a:rPr dirty="0" sz="2400" spc="45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aggregating </a:t>
            </a:r>
            <a:r>
              <a:rPr dirty="0" sz="2400" spc="-740">
                <a:latin typeface="Tahoma"/>
                <a:cs typeface="Tahoma"/>
              </a:rPr>
              <a:t> </a:t>
            </a:r>
            <a:r>
              <a:rPr dirty="0" sz="2400" spc="260">
                <a:latin typeface="Tahoma"/>
                <a:cs typeface="Tahoma"/>
              </a:rPr>
              <a:t>model </a:t>
            </a:r>
            <a:r>
              <a:rPr dirty="0" sz="2400" spc="195">
                <a:latin typeface="Tahoma"/>
                <a:cs typeface="Tahoma"/>
              </a:rPr>
              <a:t>updates </a:t>
            </a:r>
            <a:r>
              <a:rPr dirty="0" sz="2400" spc="204">
                <a:latin typeface="Tahoma"/>
                <a:cs typeface="Tahoma"/>
              </a:rPr>
              <a:t>from </a:t>
            </a:r>
            <a:r>
              <a:rPr dirty="0" sz="2400" spc="220">
                <a:latin typeface="Tahoma"/>
                <a:cs typeface="Tahoma"/>
              </a:rPr>
              <a:t>multiple </a:t>
            </a:r>
            <a:r>
              <a:rPr dirty="0" sz="2400" spc="110">
                <a:latin typeface="Tahoma"/>
                <a:cs typeface="Tahoma"/>
              </a:rPr>
              <a:t>devices, </a:t>
            </a:r>
            <a:r>
              <a:rPr dirty="0" sz="2400" spc="210">
                <a:latin typeface="Tahoma"/>
                <a:cs typeface="Tahoma"/>
              </a:rPr>
              <a:t>while maintaining </a:t>
            </a:r>
            <a:r>
              <a:rPr dirty="0" sz="2400" spc="190">
                <a:latin typeface="Tahoma"/>
                <a:cs typeface="Tahoma"/>
              </a:rPr>
              <a:t>data </a:t>
            </a:r>
            <a:r>
              <a:rPr dirty="0" sz="2400" spc="195">
                <a:latin typeface="Tahoma"/>
                <a:cs typeface="Tahoma"/>
              </a:rPr>
              <a:t> </a:t>
            </a:r>
            <a:r>
              <a:rPr dirty="0" sz="2400" spc="105">
                <a:latin typeface="Tahoma"/>
                <a:cs typeface="Tahoma"/>
              </a:rPr>
              <a:t>privacy.</a:t>
            </a:r>
            <a:endParaRPr sz="2400">
              <a:latin typeface="Tahoma"/>
              <a:cs typeface="Tahoma"/>
            </a:endParaRPr>
          </a:p>
          <a:p>
            <a:pPr algn="just" marL="12700" marR="8255">
              <a:lnSpc>
                <a:spcPct val="114599"/>
              </a:lnSpc>
              <a:buAutoNum type="arabicPeriod"/>
              <a:tabLst>
                <a:tab pos="486409" algn="l"/>
              </a:tabLst>
            </a:pPr>
            <a:r>
              <a:rPr dirty="0" u="heavy" sz="2400" spc="7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FEDERATEDHEALTH</a:t>
            </a:r>
            <a:r>
              <a:rPr dirty="0" u="heavy" sz="2400" spc="8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-30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:</a:t>
            </a:r>
            <a:r>
              <a:rPr dirty="0" u="heavy" sz="2400" spc="-29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is</a:t>
            </a:r>
            <a:r>
              <a:rPr dirty="0" sz="2400" spc="100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a</a:t>
            </a:r>
            <a:r>
              <a:rPr dirty="0" sz="2400" spc="150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federated</a:t>
            </a:r>
            <a:r>
              <a:rPr dirty="0" sz="2400" spc="170">
                <a:latin typeface="Tahoma"/>
                <a:cs typeface="Tahoma"/>
              </a:rPr>
              <a:t> learning</a:t>
            </a:r>
            <a:r>
              <a:rPr dirty="0" sz="2400" spc="175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system</a:t>
            </a:r>
            <a:r>
              <a:rPr dirty="0" sz="2400" spc="170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for </a:t>
            </a:r>
            <a:r>
              <a:rPr dirty="0" sz="2400" spc="114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electronic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health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record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data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90">
                <a:latin typeface="Tahoma"/>
                <a:cs typeface="Tahoma"/>
              </a:rPr>
              <a:t>analysis.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It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enables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the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collaborative </a:t>
            </a:r>
            <a:r>
              <a:rPr dirty="0" sz="2400" spc="-740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learning </a:t>
            </a:r>
            <a:r>
              <a:rPr dirty="0" sz="2400" spc="125">
                <a:latin typeface="Tahoma"/>
                <a:cs typeface="Tahoma"/>
              </a:rPr>
              <a:t>of </a:t>
            </a:r>
            <a:r>
              <a:rPr dirty="0" sz="2400" spc="225">
                <a:latin typeface="Tahoma"/>
                <a:cs typeface="Tahoma"/>
              </a:rPr>
              <a:t>models </a:t>
            </a:r>
            <a:r>
              <a:rPr dirty="0" sz="2400" spc="130">
                <a:latin typeface="Tahoma"/>
                <a:cs typeface="Tahoma"/>
              </a:rPr>
              <a:t>across </a:t>
            </a:r>
            <a:r>
              <a:rPr dirty="0" sz="2400" spc="220">
                <a:latin typeface="Tahoma"/>
                <a:cs typeface="Tahoma"/>
              </a:rPr>
              <a:t>multiple </a:t>
            </a:r>
            <a:r>
              <a:rPr dirty="0" sz="2400" spc="160">
                <a:latin typeface="Tahoma"/>
                <a:cs typeface="Tahoma"/>
              </a:rPr>
              <a:t>institutions </a:t>
            </a:r>
            <a:r>
              <a:rPr dirty="0" sz="2400" spc="210">
                <a:latin typeface="Tahoma"/>
                <a:cs typeface="Tahoma"/>
              </a:rPr>
              <a:t>while </a:t>
            </a:r>
            <a:r>
              <a:rPr dirty="0" sz="2400" spc="170">
                <a:latin typeface="Tahoma"/>
                <a:cs typeface="Tahoma"/>
              </a:rPr>
              <a:t>ensuring </a:t>
            </a:r>
            <a:r>
              <a:rPr dirty="0" sz="2400" spc="175">
                <a:latin typeface="Tahoma"/>
                <a:cs typeface="Tahoma"/>
              </a:rPr>
              <a:t> </a:t>
            </a:r>
            <a:r>
              <a:rPr dirty="0" sz="2400" spc="150">
                <a:latin typeface="Tahoma"/>
                <a:cs typeface="Tahoma"/>
              </a:rPr>
              <a:t>privacy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of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patient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data.</a:t>
            </a:r>
            <a:endParaRPr sz="2400">
              <a:latin typeface="Tahoma"/>
              <a:cs typeface="Tahoma"/>
            </a:endParaRPr>
          </a:p>
          <a:p>
            <a:pPr algn="just" marL="12700" marR="8890">
              <a:lnSpc>
                <a:spcPct val="114599"/>
              </a:lnSpc>
              <a:buAutoNum type="arabicPeriod"/>
              <a:tabLst>
                <a:tab pos="355600" algn="l"/>
              </a:tabLst>
            </a:pPr>
            <a:r>
              <a:rPr dirty="0" u="heavy" sz="2400" spc="4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Federated</a:t>
            </a:r>
            <a:r>
              <a:rPr dirty="0" u="heavy" sz="2400" spc="-114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2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Learnin</a:t>
            </a:r>
            <a:r>
              <a:rPr dirty="0" sz="2400" spc="25" b="1">
                <a:latin typeface="Tahoma"/>
                <a:cs typeface="Tahoma"/>
              </a:rPr>
              <a:t>g</a:t>
            </a:r>
            <a:r>
              <a:rPr dirty="0" u="heavy" sz="2400" spc="-12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</a:t>
            </a:r>
            <a:r>
              <a:rPr dirty="0" u="heavy" sz="2400" spc="-114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3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Brain</a:t>
            </a:r>
            <a:r>
              <a:rPr dirty="0" u="heavy" sz="2400" spc="-114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5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Tumor</a:t>
            </a:r>
            <a:r>
              <a:rPr dirty="0" u="heavy" sz="2400" spc="-1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2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Segmentation:</a:t>
            </a:r>
            <a:r>
              <a:rPr dirty="0" sz="2400" spc="-40" b="1"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is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a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system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that </a:t>
            </a:r>
            <a:r>
              <a:rPr dirty="0" sz="2400" spc="120">
                <a:latin typeface="Tahoma"/>
                <a:cs typeface="Tahoma"/>
              </a:rPr>
              <a:t>uses </a:t>
            </a:r>
            <a:r>
              <a:rPr dirty="0" sz="2400" spc="165">
                <a:latin typeface="Tahoma"/>
                <a:cs typeface="Tahoma"/>
              </a:rPr>
              <a:t>federated </a:t>
            </a:r>
            <a:r>
              <a:rPr dirty="0" sz="2400" spc="170">
                <a:latin typeface="Tahoma"/>
                <a:cs typeface="Tahoma"/>
              </a:rPr>
              <a:t>learning </a:t>
            </a:r>
            <a:r>
              <a:rPr dirty="0" sz="2400" spc="185">
                <a:latin typeface="Tahoma"/>
                <a:cs typeface="Tahoma"/>
              </a:rPr>
              <a:t>to </a:t>
            </a:r>
            <a:r>
              <a:rPr dirty="0" sz="2400" spc="155">
                <a:latin typeface="Tahoma"/>
                <a:cs typeface="Tahoma"/>
              </a:rPr>
              <a:t>train </a:t>
            </a:r>
            <a:r>
              <a:rPr dirty="0" sz="2400" spc="225">
                <a:latin typeface="Tahoma"/>
                <a:cs typeface="Tahoma"/>
              </a:rPr>
              <a:t>models </a:t>
            </a:r>
            <a:r>
              <a:rPr dirty="0" sz="2400" spc="110">
                <a:latin typeface="Tahoma"/>
                <a:cs typeface="Tahoma"/>
              </a:rPr>
              <a:t>for </a:t>
            </a:r>
            <a:r>
              <a:rPr dirty="0" sz="2400" spc="180">
                <a:latin typeface="Tahoma"/>
                <a:cs typeface="Tahoma"/>
              </a:rPr>
              <a:t>brain </a:t>
            </a:r>
            <a:r>
              <a:rPr dirty="0" sz="2400" spc="229">
                <a:latin typeface="Tahoma"/>
                <a:cs typeface="Tahoma"/>
              </a:rPr>
              <a:t>tumor </a:t>
            </a:r>
            <a:r>
              <a:rPr dirty="0" sz="2400" spc="235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segmentation </a:t>
            </a:r>
            <a:r>
              <a:rPr dirty="0" sz="2400" spc="220">
                <a:latin typeface="Tahoma"/>
                <a:cs typeface="Tahoma"/>
              </a:rPr>
              <a:t>on </a:t>
            </a:r>
            <a:r>
              <a:rPr dirty="0" sz="2400" spc="145">
                <a:latin typeface="Tahoma"/>
                <a:cs typeface="Tahoma"/>
              </a:rPr>
              <a:t>MRI </a:t>
            </a:r>
            <a:r>
              <a:rPr dirty="0" sz="2400" spc="110">
                <a:latin typeface="Tahoma"/>
                <a:cs typeface="Tahoma"/>
              </a:rPr>
              <a:t>data. </a:t>
            </a:r>
            <a:r>
              <a:rPr dirty="0" sz="2400">
                <a:latin typeface="Tahoma"/>
                <a:cs typeface="Tahoma"/>
              </a:rPr>
              <a:t>It </a:t>
            </a:r>
            <a:r>
              <a:rPr dirty="0" sz="2400" spc="170">
                <a:latin typeface="Tahoma"/>
                <a:cs typeface="Tahoma"/>
              </a:rPr>
              <a:t>enables </a:t>
            </a:r>
            <a:r>
              <a:rPr dirty="0" sz="2400" spc="220">
                <a:latin typeface="Tahoma"/>
                <a:cs typeface="Tahoma"/>
              </a:rPr>
              <a:t>multiple </a:t>
            </a:r>
            <a:r>
              <a:rPr dirty="0" sz="2400" spc="160">
                <a:latin typeface="Tahoma"/>
                <a:cs typeface="Tahoma"/>
              </a:rPr>
              <a:t>institutions </a:t>
            </a:r>
            <a:r>
              <a:rPr dirty="0" sz="2400" spc="185">
                <a:latin typeface="Tahoma"/>
                <a:cs typeface="Tahoma"/>
              </a:rPr>
              <a:t>to </a:t>
            </a:r>
            <a:r>
              <a:rPr dirty="0" sz="2400" spc="190">
                <a:latin typeface="Tahoma"/>
                <a:cs typeface="Tahoma"/>
              </a:rPr>
              <a:t> contribute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data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210">
                <a:latin typeface="Tahoma"/>
                <a:cs typeface="Tahoma"/>
              </a:rPr>
              <a:t>while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210">
                <a:latin typeface="Tahoma"/>
                <a:cs typeface="Tahoma"/>
              </a:rPr>
              <a:t>maintaining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data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05">
                <a:latin typeface="Tahoma"/>
                <a:cs typeface="Tahoma"/>
              </a:rPr>
              <a:t>privacy.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52664" y="256"/>
            <a:ext cx="7535545" cy="10274300"/>
            <a:chOff x="10752664" y="256"/>
            <a:chExt cx="7535545" cy="10274300"/>
          </a:xfrm>
        </p:grpSpPr>
        <p:sp>
          <p:nvSpPr>
            <p:cNvPr id="3" name="object 3"/>
            <p:cNvSpPr/>
            <p:nvPr/>
          </p:nvSpPr>
          <p:spPr>
            <a:xfrm>
              <a:off x="10752664" y="256"/>
              <a:ext cx="7535545" cy="10274300"/>
            </a:xfrm>
            <a:custGeom>
              <a:avLst/>
              <a:gdLst/>
              <a:ahLst/>
              <a:cxnLst/>
              <a:rect l="l" t="t" r="r" b="b"/>
              <a:pathLst>
                <a:path w="7535544" h="10274300">
                  <a:moveTo>
                    <a:pt x="4157275" y="12699"/>
                  </a:moveTo>
                  <a:lnTo>
                    <a:pt x="3570712" y="12699"/>
                  </a:lnTo>
                  <a:lnTo>
                    <a:pt x="3624322" y="0"/>
                  </a:lnTo>
                  <a:lnTo>
                    <a:pt x="4051633" y="0"/>
                  </a:lnTo>
                  <a:lnTo>
                    <a:pt x="4157275" y="12699"/>
                  </a:lnTo>
                  <a:close/>
                </a:path>
                <a:path w="7535544" h="10274300">
                  <a:moveTo>
                    <a:pt x="2036122" y="9944099"/>
                  </a:moveTo>
                  <a:lnTo>
                    <a:pt x="1364021" y="9944099"/>
                  </a:lnTo>
                  <a:lnTo>
                    <a:pt x="1174181" y="9893299"/>
                  </a:lnTo>
                  <a:lnTo>
                    <a:pt x="1127854" y="9867899"/>
                  </a:lnTo>
                  <a:lnTo>
                    <a:pt x="1081999" y="9855199"/>
                  </a:lnTo>
                  <a:lnTo>
                    <a:pt x="1035071" y="9829799"/>
                  </a:lnTo>
                  <a:lnTo>
                    <a:pt x="897279" y="9753599"/>
                  </a:lnTo>
                  <a:lnTo>
                    <a:pt x="854771" y="9728199"/>
                  </a:lnTo>
                  <a:lnTo>
                    <a:pt x="814553" y="9702799"/>
                  </a:lnTo>
                  <a:lnTo>
                    <a:pt x="775810" y="9664699"/>
                  </a:lnTo>
                  <a:lnTo>
                    <a:pt x="737726" y="9639299"/>
                  </a:lnTo>
                  <a:lnTo>
                    <a:pt x="700825" y="9601199"/>
                  </a:lnTo>
                  <a:lnTo>
                    <a:pt x="664661" y="9575799"/>
                  </a:lnTo>
                  <a:lnTo>
                    <a:pt x="629205" y="9537699"/>
                  </a:lnTo>
                  <a:lnTo>
                    <a:pt x="594428" y="9499599"/>
                  </a:lnTo>
                  <a:lnTo>
                    <a:pt x="557878" y="9461499"/>
                  </a:lnTo>
                  <a:lnTo>
                    <a:pt x="522954" y="9423399"/>
                  </a:lnTo>
                  <a:lnTo>
                    <a:pt x="489551" y="9385299"/>
                  </a:lnTo>
                  <a:lnTo>
                    <a:pt x="457566" y="9347199"/>
                  </a:lnTo>
                  <a:lnTo>
                    <a:pt x="426892" y="9296399"/>
                  </a:lnTo>
                  <a:lnTo>
                    <a:pt x="397427" y="9258299"/>
                  </a:lnTo>
                  <a:lnTo>
                    <a:pt x="369065" y="9220199"/>
                  </a:lnTo>
                  <a:lnTo>
                    <a:pt x="341703" y="9169399"/>
                  </a:lnTo>
                  <a:lnTo>
                    <a:pt x="315987" y="9131299"/>
                  </a:lnTo>
                  <a:lnTo>
                    <a:pt x="291264" y="9080499"/>
                  </a:lnTo>
                  <a:lnTo>
                    <a:pt x="267511" y="9029699"/>
                  </a:lnTo>
                  <a:lnTo>
                    <a:pt x="244705" y="8991599"/>
                  </a:lnTo>
                  <a:lnTo>
                    <a:pt x="222823" y="8940799"/>
                  </a:lnTo>
                  <a:lnTo>
                    <a:pt x="201841" y="8902699"/>
                  </a:lnTo>
                  <a:lnTo>
                    <a:pt x="181736" y="8851899"/>
                  </a:lnTo>
                  <a:lnTo>
                    <a:pt x="162485" y="8801099"/>
                  </a:lnTo>
                  <a:lnTo>
                    <a:pt x="144065" y="8750299"/>
                  </a:lnTo>
                  <a:lnTo>
                    <a:pt x="126452" y="8712199"/>
                  </a:lnTo>
                  <a:lnTo>
                    <a:pt x="109624" y="8661399"/>
                  </a:lnTo>
                  <a:lnTo>
                    <a:pt x="93558" y="8610599"/>
                  </a:lnTo>
                  <a:lnTo>
                    <a:pt x="78229" y="8559799"/>
                  </a:lnTo>
                  <a:lnTo>
                    <a:pt x="63278" y="8508999"/>
                  </a:lnTo>
                  <a:lnTo>
                    <a:pt x="50220" y="8458199"/>
                  </a:lnTo>
                  <a:lnTo>
                    <a:pt x="39009" y="8407399"/>
                  </a:lnTo>
                  <a:lnTo>
                    <a:pt x="29599" y="8343899"/>
                  </a:lnTo>
                  <a:lnTo>
                    <a:pt x="21942" y="8293099"/>
                  </a:lnTo>
                  <a:lnTo>
                    <a:pt x="15991" y="8242299"/>
                  </a:lnTo>
                  <a:lnTo>
                    <a:pt x="13474" y="8216899"/>
                  </a:lnTo>
                  <a:lnTo>
                    <a:pt x="11227" y="8191499"/>
                  </a:lnTo>
                  <a:lnTo>
                    <a:pt x="8231" y="8127999"/>
                  </a:lnTo>
                  <a:lnTo>
                    <a:pt x="9607" y="8089899"/>
                  </a:lnTo>
                  <a:lnTo>
                    <a:pt x="7596" y="8051799"/>
                  </a:lnTo>
                  <a:lnTo>
                    <a:pt x="3844" y="8000999"/>
                  </a:lnTo>
                  <a:lnTo>
                    <a:pt x="0" y="7962899"/>
                  </a:lnTo>
                  <a:lnTo>
                    <a:pt x="90" y="7912099"/>
                  </a:lnTo>
                  <a:lnTo>
                    <a:pt x="4738" y="7873999"/>
                  </a:lnTo>
                  <a:lnTo>
                    <a:pt x="9061" y="7823199"/>
                  </a:lnTo>
                  <a:lnTo>
                    <a:pt x="8179" y="7772399"/>
                  </a:lnTo>
                  <a:lnTo>
                    <a:pt x="11963" y="7721599"/>
                  </a:lnTo>
                  <a:lnTo>
                    <a:pt x="18043" y="7670799"/>
                  </a:lnTo>
                  <a:lnTo>
                    <a:pt x="25869" y="7619999"/>
                  </a:lnTo>
                  <a:lnTo>
                    <a:pt x="34894" y="7569199"/>
                  </a:lnTo>
                  <a:lnTo>
                    <a:pt x="44567" y="7518399"/>
                  </a:lnTo>
                  <a:lnTo>
                    <a:pt x="54697" y="7454899"/>
                  </a:lnTo>
                  <a:lnTo>
                    <a:pt x="65346" y="7404099"/>
                  </a:lnTo>
                  <a:lnTo>
                    <a:pt x="76787" y="7353299"/>
                  </a:lnTo>
                  <a:lnTo>
                    <a:pt x="89294" y="7302499"/>
                  </a:lnTo>
                  <a:lnTo>
                    <a:pt x="103141" y="7251699"/>
                  </a:lnTo>
                  <a:lnTo>
                    <a:pt x="118602" y="7200899"/>
                  </a:lnTo>
                  <a:lnTo>
                    <a:pt x="134548" y="7150099"/>
                  </a:lnTo>
                  <a:lnTo>
                    <a:pt x="151423" y="7099299"/>
                  </a:lnTo>
                  <a:lnTo>
                    <a:pt x="169186" y="7061199"/>
                  </a:lnTo>
                  <a:lnTo>
                    <a:pt x="187798" y="7010399"/>
                  </a:lnTo>
                  <a:lnTo>
                    <a:pt x="207216" y="6959599"/>
                  </a:lnTo>
                  <a:lnTo>
                    <a:pt x="227400" y="6908799"/>
                  </a:lnTo>
                  <a:lnTo>
                    <a:pt x="247161" y="6870699"/>
                  </a:lnTo>
                  <a:lnTo>
                    <a:pt x="267134" y="6819899"/>
                  </a:lnTo>
                  <a:lnTo>
                    <a:pt x="287415" y="6781799"/>
                  </a:lnTo>
                  <a:lnTo>
                    <a:pt x="308103" y="6730999"/>
                  </a:lnTo>
                  <a:lnTo>
                    <a:pt x="329295" y="6692899"/>
                  </a:lnTo>
                  <a:lnTo>
                    <a:pt x="351088" y="6654799"/>
                  </a:lnTo>
                  <a:lnTo>
                    <a:pt x="373664" y="6603999"/>
                  </a:lnTo>
                  <a:lnTo>
                    <a:pt x="396456" y="6565899"/>
                  </a:lnTo>
                  <a:lnTo>
                    <a:pt x="419462" y="6515099"/>
                  </a:lnTo>
                  <a:lnTo>
                    <a:pt x="442678" y="6476999"/>
                  </a:lnTo>
                  <a:lnTo>
                    <a:pt x="466103" y="6426199"/>
                  </a:lnTo>
                  <a:lnTo>
                    <a:pt x="489733" y="6388099"/>
                  </a:lnTo>
                  <a:lnTo>
                    <a:pt x="513567" y="6349999"/>
                  </a:lnTo>
                  <a:lnTo>
                    <a:pt x="537601" y="6299199"/>
                  </a:lnTo>
                  <a:lnTo>
                    <a:pt x="561833" y="6261099"/>
                  </a:lnTo>
                  <a:lnTo>
                    <a:pt x="586261" y="6210299"/>
                  </a:lnTo>
                  <a:lnTo>
                    <a:pt x="610881" y="6172199"/>
                  </a:lnTo>
                  <a:lnTo>
                    <a:pt x="660315" y="6083299"/>
                  </a:lnTo>
                  <a:lnTo>
                    <a:pt x="709069" y="6007099"/>
                  </a:lnTo>
                  <a:lnTo>
                    <a:pt x="733277" y="5956299"/>
                  </a:lnTo>
                  <a:lnTo>
                    <a:pt x="805692" y="5829299"/>
                  </a:lnTo>
                  <a:lnTo>
                    <a:pt x="829889" y="5791199"/>
                  </a:lnTo>
                  <a:lnTo>
                    <a:pt x="854181" y="5740399"/>
                  </a:lnTo>
                  <a:lnTo>
                    <a:pt x="878607" y="5702299"/>
                  </a:lnTo>
                  <a:lnTo>
                    <a:pt x="903203" y="5664199"/>
                  </a:lnTo>
                  <a:lnTo>
                    <a:pt x="929510" y="5613399"/>
                  </a:lnTo>
                  <a:lnTo>
                    <a:pt x="955399" y="5562599"/>
                  </a:lnTo>
                  <a:lnTo>
                    <a:pt x="980864" y="5524499"/>
                  </a:lnTo>
                  <a:lnTo>
                    <a:pt x="1005899" y="5473699"/>
                  </a:lnTo>
                  <a:lnTo>
                    <a:pt x="1030499" y="5422899"/>
                  </a:lnTo>
                  <a:lnTo>
                    <a:pt x="1054656" y="5384799"/>
                  </a:lnTo>
                  <a:lnTo>
                    <a:pt x="1078366" y="5333999"/>
                  </a:lnTo>
                  <a:lnTo>
                    <a:pt x="1101621" y="5283199"/>
                  </a:lnTo>
                  <a:lnTo>
                    <a:pt x="1124417" y="5245099"/>
                  </a:lnTo>
                  <a:lnTo>
                    <a:pt x="1145847" y="5194299"/>
                  </a:lnTo>
                  <a:lnTo>
                    <a:pt x="1166781" y="5143499"/>
                  </a:lnTo>
                  <a:lnTo>
                    <a:pt x="1187149" y="5105399"/>
                  </a:lnTo>
                  <a:lnTo>
                    <a:pt x="1206881" y="5054599"/>
                  </a:lnTo>
                  <a:lnTo>
                    <a:pt x="1225908" y="5003799"/>
                  </a:lnTo>
                  <a:lnTo>
                    <a:pt x="1244160" y="4965699"/>
                  </a:lnTo>
                  <a:lnTo>
                    <a:pt x="1261565" y="4914899"/>
                  </a:lnTo>
                  <a:lnTo>
                    <a:pt x="1278056" y="4864099"/>
                  </a:lnTo>
                  <a:lnTo>
                    <a:pt x="1293561" y="4813299"/>
                  </a:lnTo>
                  <a:lnTo>
                    <a:pt x="1308011" y="4775199"/>
                  </a:lnTo>
                  <a:lnTo>
                    <a:pt x="1321336" y="4724399"/>
                  </a:lnTo>
                  <a:lnTo>
                    <a:pt x="1333465" y="4673599"/>
                  </a:lnTo>
                  <a:lnTo>
                    <a:pt x="1344756" y="4622799"/>
                  </a:lnTo>
                  <a:lnTo>
                    <a:pt x="1354943" y="4571999"/>
                  </a:lnTo>
                  <a:lnTo>
                    <a:pt x="1364053" y="4521199"/>
                  </a:lnTo>
                  <a:lnTo>
                    <a:pt x="1372110" y="4470399"/>
                  </a:lnTo>
                  <a:lnTo>
                    <a:pt x="1379139" y="4419599"/>
                  </a:lnTo>
                  <a:lnTo>
                    <a:pt x="1385164" y="4368799"/>
                  </a:lnTo>
                  <a:lnTo>
                    <a:pt x="1389305" y="4317999"/>
                  </a:lnTo>
                  <a:lnTo>
                    <a:pt x="1391777" y="4267199"/>
                  </a:lnTo>
                  <a:lnTo>
                    <a:pt x="1392661" y="4216399"/>
                  </a:lnTo>
                  <a:lnTo>
                    <a:pt x="1392038" y="4178299"/>
                  </a:lnTo>
                  <a:lnTo>
                    <a:pt x="1389988" y="4127499"/>
                  </a:lnTo>
                  <a:lnTo>
                    <a:pt x="1387073" y="4076699"/>
                  </a:lnTo>
                  <a:lnTo>
                    <a:pt x="1383875" y="4025899"/>
                  </a:lnTo>
                  <a:lnTo>
                    <a:pt x="1379931" y="3975099"/>
                  </a:lnTo>
                  <a:lnTo>
                    <a:pt x="1374781" y="3924299"/>
                  </a:lnTo>
                  <a:lnTo>
                    <a:pt x="1367966" y="3873499"/>
                  </a:lnTo>
                  <a:lnTo>
                    <a:pt x="1360843" y="3822699"/>
                  </a:lnTo>
                  <a:lnTo>
                    <a:pt x="1354888" y="3771899"/>
                  </a:lnTo>
                  <a:lnTo>
                    <a:pt x="1349532" y="3721099"/>
                  </a:lnTo>
                  <a:lnTo>
                    <a:pt x="1344206" y="3670299"/>
                  </a:lnTo>
                  <a:lnTo>
                    <a:pt x="1338342" y="3619499"/>
                  </a:lnTo>
                  <a:lnTo>
                    <a:pt x="1331136" y="3568699"/>
                  </a:lnTo>
                  <a:lnTo>
                    <a:pt x="1323484" y="3517899"/>
                  </a:lnTo>
                  <a:lnTo>
                    <a:pt x="1315565" y="3454399"/>
                  </a:lnTo>
                  <a:lnTo>
                    <a:pt x="1307564" y="3403599"/>
                  </a:lnTo>
                  <a:lnTo>
                    <a:pt x="1299727" y="3352799"/>
                  </a:lnTo>
                  <a:lnTo>
                    <a:pt x="1291794" y="3289299"/>
                  </a:lnTo>
                  <a:lnTo>
                    <a:pt x="1275864" y="3187699"/>
                  </a:lnTo>
                  <a:lnTo>
                    <a:pt x="1254513" y="3035299"/>
                  </a:lnTo>
                  <a:lnTo>
                    <a:pt x="1247863" y="2997199"/>
                  </a:lnTo>
                  <a:lnTo>
                    <a:pt x="1241382" y="2946399"/>
                  </a:lnTo>
                  <a:lnTo>
                    <a:pt x="1235154" y="2895599"/>
                  </a:lnTo>
                  <a:lnTo>
                    <a:pt x="1229333" y="2857499"/>
                  </a:lnTo>
                  <a:lnTo>
                    <a:pt x="1223776" y="2806699"/>
                  </a:lnTo>
                  <a:lnTo>
                    <a:pt x="1219125" y="2768599"/>
                  </a:lnTo>
                  <a:lnTo>
                    <a:pt x="1216016" y="2717799"/>
                  </a:lnTo>
                  <a:lnTo>
                    <a:pt x="1213347" y="2679699"/>
                  </a:lnTo>
                  <a:lnTo>
                    <a:pt x="1210184" y="2628899"/>
                  </a:lnTo>
                  <a:lnTo>
                    <a:pt x="1206836" y="2578099"/>
                  </a:lnTo>
                  <a:lnTo>
                    <a:pt x="1203610" y="2527299"/>
                  </a:lnTo>
                  <a:lnTo>
                    <a:pt x="1200814" y="2489199"/>
                  </a:lnTo>
                  <a:lnTo>
                    <a:pt x="1198755" y="2438399"/>
                  </a:lnTo>
                  <a:lnTo>
                    <a:pt x="1197743" y="2387599"/>
                  </a:lnTo>
                  <a:lnTo>
                    <a:pt x="1198084" y="2336799"/>
                  </a:lnTo>
                  <a:lnTo>
                    <a:pt x="1199708" y="2298699"/>
                  </a:lnTo>
                  <a:lnTo>
                    <a:pt x="1202206" y="2247899"/>
                  </a:lnTo>
                  <a:lnTo>
                    <a:pt x="1205619" y="2197099"/>
                  </a:lnTo>
                  <a:lnTo>
                    <a:pt x="1209987" y="2146299"/>
                  </a:lnTo>
                  <a:lnTo>
                    <a:pt x="1215350" y="2095499"/>
                  </a:lnTo>
                  <a:lnTo>
                    <a:pt x="1221749" y="2044699"/>
                  </a:lnTo>
                  <a:lnTo>
                    <a:pt x="1229224" y="1993899"/>
                  </a:lnTo>
                  <a:lnTo>
                    <a:pt x="1237815" y="1943099"/>
                  </a:lnTo>
                  <a:lnTo>
                    <a:pt x="1247563" y="1892299"/>
                  </a:lnTo>
                  <a:lnTo>
                    <a:pt x="1258507" y="1841499"/>
                  </a:lnTo>
                  <a:lnTo>
                    <a:pt x="1270688" y="1790699"/>
                  </a:lnTo>
                  <a:lnTo>
                    <a:pt x="1284146" y="1752599"/>
                  </a:lnTo>
                  <a:lnTo>
                    <a:pt x="1298922" y="1701799"/>
                  </a:lnTo>
                  <a:lnTo>
                    <a:pt x="1315055" y="1650999"/>
                  </a:lnTo>
                  <a:lnTo>
                    <a:pt x="1332586" y="1600199"/>
                  </a:lnTo>
                  <a:lnTo>
                    <a:pt x="1351555" y="1562099"/>
                  </a:lnTo>
                  <a:lnTo>
                    <a:pt x="1372959" y="1511299"/>
                  </a:lnTo>
                  <a:lnTo>
                    <a:pt x="1395552" y="1460499"/>
                  </a:lnTo>
                  <a:lnTo>
                    <a:pt x="1419257" y="1409699"/>
                  </a:lnTo>
                  <a:lnTo>
                    <a:pt x="1443993" y="1358899"/>
                  </a:lnTo>
                  <a:lnTo>
                    <a:pt x="1469684" y="1320799"/>
                  </a:lnTo>
                  <a:lnTo>
                    <a:pt x="1496249" y="1269999"/>
                  </a:lnTo>
                  <a:lnTo>
                    <a:pt x="1523611" y="1219199"/>
                  </a:lnTo>
                  <a:lnTo>
                    <a:pt x="1551690" y="1181099"/>
                  </a:lnTo>
                  <a:lnTo>
                    <a:pt x="1578213" y="1142999"/>
                  </a:lnTo>
                  <a:lnTo>
                    <a:pt x="1605652" y="1092199"/>
                  </a:lnTo>
                  <a:lnTo>
                    <a:pt x="1634029" y="1054099"/>
                  </a:lnTo>
                  <a:lnTo>
                    <a:pt x="1663365" y="1015999"/>
                  </a:lnTo>
                  <a:lnTo>
                    <a:pt x="1693681" y="977899"/>
                  </a:lnTo>
                  <a:lnTo>
                    <a:pt x="1725000" y="939799"/>
                  </a:lnTo>
                  <a:lnTo>
                    <a:pt x="1757342" y="901699"/>
                  </a:lnTo>
                  <a:lnTo>
                    <a:pt x="1790730" y="863599"/>
                  </a:lnTo>
                  <a:lnTo>
                    <a:pt x="1825862" y="825499"/>
                  </a:lnTo>
                  <a:lnTo>
                    <a:pt x="1861767" y="800099"/>
                  </a:lnTo>
                  <a:lnTo>
                    <a:pt x="1898404" y="761999"/>
                  </a:lnTo>
                  <a:lnTo>
                    <a:pt x="1935731" y="723899"/>
                  </a:lnTo>
                  <a:lnTo>
                    <a:pt x="1973707" y="698499"/>
                  </a:lnTo>
                  <a:lnTo>
                    <a:pt x="2012290" y="660399"/>
                  </a:lnTo>
                  <a:lnTo>
                    <a:pt x="2051438" y="634999"/>
                  </a:lnTo>
                  <a:lnTo>
                    <a:pt x="2091111" y="596899"/>
                  </a:lnTo>
                  <a:lnTo>
                    <a:pt x="2131266" y="571499"/>
                  </a:lnTo>
                  <a:lnTo>
                    <a:pt x="2171863" y="533399"/>
                  </a:lnTo>
                  <a:lnTo>
                    <a:pt x="2213210" y="507999"/>
                  </a:lnTo>
                  <a:lnTo>
                    <a:pt x="2297764" y="457199"/>
                  </a:lnTo>
                  <a:lnTo>
                    <a:pt x="2384572" y="406399"/>
                  </a:lnTo>
                  <a:lnTo>
                    <a:pt x="2518419" y="330199"/>
                  </a:lnTo>
                  <a:lnTo>
                    <a:pt x="2563869" y="317499"/>
                  </a:lnTo>
                  <a:lnTo>
                    <a:pt x="2655819" y="266699"/>
                  </a:lnTo>
                  <a:lnTo>
                    <a:pt x="2702252" y="253999"/>
                  </a:lnTo>
                  <a:lnTo>
                    <a:pt x="2748944" y="228599"/>
                  </a:lnTo>
                  <a:lnTo>
                    <a:pt x="2842099" y="203199"/>
                  </a:lnTo>
                  <a:lnTo>
                    <a:pt x="2888469" y="177799"/>
                  </a:lnTo>
                  <a:lnTo>
                    <a:pt x="2981667" y="152399"/>
                  </a:lnTo>
                  <a:lnTo>
                    <a:pt x="3028524" y="126999"/>
                  </a:lnTo>
                  <a:lnTo>
                    <a:pt x="3314159" y="50799"/>
                  </a:lnTo>
                  <a:lnTo>
                    <a:pt x="3364991" y="38099"/>
                  </a:lnTo>
                  <a:lnTo>
                    <a:pt x="3416025" y="38099"/>
                  </a:lnTo>
                  <a:lnTo>
                    <a:pt x="3518848" y="12699"/>
                  </a:lnTo>
                  <a:lnTo>
                    <a:pt x="4248674" y="12699"/>
                  </a:lnTo>
                  <a:lnTo>
                    <a:pt x="4294128" y="25399"/>
                  </a:lnTo>
                  <a:lnTo>
                    <a:pt x="4339509" y="25399"/>
                  </a:lnTo>
                  <a:lnTo>
                    <a:pt x="4384885" y="38099"/>
                  </a:lnTo>
                  <a:lnTo>
                    <a:pt x="4645423" y="101599"/>
                  </a:lnTo>
                  <a:lnTo>
                    <a:pt x="4690280" y="126999"/>
                  </a:lnTo>
                  <a:lnTo>
                    <a:pt x="4778592" y="152399"/>
                  </a:lnTo>
                  <a:lnTo>
                    <a:pt x="4822107" y="177799"/>
                  </a:lnTo>
                  <a:lnTo>
                    <a:pt x="4865234" y="190499"/>
                  </a:lnTo>
                  <a:lnTo>
                    <a:pt x="4992579" y="266699"/>
                  </a:lnTo>
                  <a:lnTo>
                    <a:pt x="5034821" y="279399"/>
                  </a:lnTo>
                  <a:lnTo>
                    <a:pt x="5244680" y="406399"/>
                  </a:lnTo>
                  <a:lnTo>
                    <a:pt x="5286883" y="419099"/>
                  </a:lnTo>
                  <a:lnTo>
                    <a:pt x="5521792" y="546099"/>
                  </a:lnTo>
                  <a:lnTo>
                    <a:pt x="5569076" y="558799"/>
                  </a:lnTo>
                  <a:lnTo>
                    <a:pt x="5662750" y="609599"/>
                  </a:lnTo>
                  <a:lnTo>
                    <a:pt x="5710168" y="622299"/>
                  </a:lnTo>
                  <a:lnTo>
                    <a:pt x="5757928" y="647699"/>
                  </a:lnTo>
                  <a:lnTo>
                    <a:pt x="5854348" y="673099"/>
                  </a:lnTo>
                  <a:lnTo>
                    <a:pt x="5902944" y="698499"/>
                  </a:lnTo>
                  <a:lnTo>
                    <a:pt x="6291587" y="800099"/>
                  </a:lnTo>
                  <a:lnTo>
                    <a:pt x="6340347" y="800099"/>
                  </a:lnTo>
                  <a:lnTo>
                    <a:pt x="6437884" y="825499"/>
                  </a:lnTo>
                  <a:lnTo>
                    <a:pt x="6482179" y="838199"/>
                  </a:lnTo>
                  <a:lnTo>
                    <a:pt x="7192651" y="838199"/>
                  </a:lnTo>
                  <a:lnTo>
                    <a:pt x="7240259" y="850899"/>
                  </a:lnTo>
                  <a:lnTo>
                    <a:pt x="7335313" y="850899"/>
                  </a:lnTo>
                  <a:lnTo>
                    <a:pt x="7382734" y="863599"/>
                  </a:lnTo>
                  <a:lnTo>
                    <a:pt x="7430066" y="863599"/>
                  </a:lnTo>
                  <a:lnTo>
                    <a:pt x="7476928" y="876299"/>
                  </a:lnTo>
                  <a:lnTo>
                    <a:pt x="7535334" y="876299"/>
                  </a:lnTo>
                  <a:lnTo>
                    <a:pt x="7535334" y="9474199"/>
                  </a:lnTo>
                  <a:lnTo>
                    <a:pt x="4103018" y="9474199"/>
                  </a:lnTo>
                  <a:lnTo>
                    <a:pt x="4066672" y="9486899"/>
                  </a:lnTo>
                  <a:lnTo>
                    <a:pt x="3903110" y="9486899"/>
                  </a:lnTo>
                  <a:lnTo>
                    <a:pt x="3848650" y="9499599"/>
                  </a:lnTo>
                  <a:lnTo>
                    <a:pt x="3794232" y="9499599"/>
                  </a:lnTo>
                  <a:lnTo>
                    <a:pt x="3741687" y="9512299"/>
                  </a:lnTo>
                  <a:lnTo>
                    <a:pt x="3689268" y="9512299"/>
                  </a:lnTo>
                  <a:lnTo>
                    <a:pt x="3584723" y="9537699"/>
                  </a:lnTo>
                  <a:lnTo>
                    <a:pt x="3532554" y="9537699"/>
                  </a:lnTo>
                  <a:lnTo>
                    <a:pt x="3327390" y="9588499"/>
                  </a:lnTo>
                  <a:lnTo>
                    <a:pt x="3276802" y="9588499"/>
                  </a:lnTo>
                  <a:lnTo>
                    <a:pt x="3226387" y="9601199"/>
                  </a:lnTo>
                  <a:lnTo>
                    <a:pt x="3175084" y="9626599"/>
                  </a:lnTo>
                  <a:lnTo>
                    <a:pt x="2920736" y="9690099"/>
                  </a:lnTo>
                  <a:lnTo>
                    <a:pt x="2870360" y="9715499"/>
                  </a:lnTo>
                  <a:lnTo>
                    <a:pt x="2820169" y="9728199"/>
                  </a:lnTo>
                  <a:lnTo>
                    <a:pt x="2770171" y="9753599"/>
                  </a:lnTo>
                  <a:lnTo>
                    <a:pt x="2625453" y="9791699"/>
                  </a:lnTo>
                  <a:lnTo>
                    <a:pt x="2576953" y="9817099"/>
                  </a:lnTo>
                  <a:lnTo>
                    <a:pt x="2134855" y="9931399"/>
                  </a:lnTo>
                  <a:lnTo>
                    <a:pt x="2085585" y="9931399"/>
                  </a:lnTo>
                  <a:lnTo>
                    <a:pt x="2036122" y="9944099"/>
                  </a:lnTo>
                  <a:close/>
                </a:path>
                <a:path w="7535544" h="10274300">
                  <a:moveTo>
                    <a:pt x="7038374" y="838199"/>
                  </a:moveTo>
                  <a:lnTo>
                    <a:pt x="6572462" y="838199"/>
                  </a:lnTo>
                  <a:lnTo>
                    <a:pt x="6617937" y="825499"/>
                  </a:lnTo>
                  <a:lnTo>
                    <a:pt x="6986924" y="825499"/>
                  </a:lnTo>
                  <a:lnTo>
                    <a:pt x="7038374" y="838199"/>
                  </a:lnTo>
                  <a:close/>
                </a:path>
                <a:path w="7535544" h="10274300">
                  <a:moveTo>
                    <a:pt x="7086252" y="10274299"/>
                  </a:moveTo>
                  <a:lnTo>
                    <a:pt x="6621634" y="10274299"/>
                  </a:lnTo>
                  <a:lnTo>
                    <a:pt x="6109347" y="10147299"/>
                  </a:lnTo>
                  <a:lnTo>
                    <a:pt x="6059395" y="10121899"/>
                  </a:lnTo>
                  <a:lnTo>
                    <a:pt x="6009667" y="10109199"/>
                  </a:lnTo>
                  <a:lnTo>
                    <a:pt x="5962162" y="10096499"/>
                  </a:lnTo>
                  <a:lnTo>
                    <a:pt x="5914907" y="10071099"/>
                  </a:lnTo>
                  <a:lnTo>
                    <a:pt x="5867878" y="10058399"/>
                  </a:lnTo>
                  <a:lnTo>
                    <a:pt x="5821047" y="10032999"/>
                  </a:lnTo>
                  <a:lnTo>
                    <a:pt x="5774389" y="10020299"/>
                  </a:lnTo>
                  <a:lnTo>
                    <a:pt x="5727879" y="9994899"/>
                  </a:lnTo>
                  <a:lnTo>
                    <a:pt x="5681491" y="9982199"/>
                  </a:lnTo>
                  <a:lnTo>
                    <a:pt x="5590028" y="9931399"/>
                  </a:lnTo>
                  <a:lnTo>
                    <a:pt x="5544457" y="9918699"/>
                  </a:lnTo>
                  <a:lnTo>
                    <a:pt x="5453517" y="9867899"/>
                  </a:lnTo>
                  <a:lnTo>
                    <a:pt x="5362691" y="9829799"/>
                  </a:lnTo>
                  <a:lnTo>
                    <a:pt x="5317262" y="9804399"/>
                  </a:lnTo>
                  <a:lnTo>
                    <a:pt x="5271790" y="9791699"/>
                  </a:lnTo>
                  <a:lnTo>
                    <a:pt x="5226252" y="9766299"/>
                  </a:lnTo>
                  <a:lnTo>
                    <a:pt x="5180625" y="9753599"/>
                  </a:lnTo>
                  <a:lnTo>
                    <a:pt x="5089007" y="9702799"/>
                  </a:lnTo>
                  <a:lnTo>
                    <a:pt x="5042969" y="9690099"/>
                  </a:lnTo>
                  <a:lnTo>
                    <a:pt x="4996748" y="9664699"/>
                  </a:lnTo>
                  <a:lnTo>
                    <a:pt x="4950319" y="9651999"/>
                  </a:lnTo>
                  <a:lnTo>
                    <a:pt x="4902430" y="9626599"/>
                  </a:lnTo>
                  <a:lnTo>
                    <a:pt x="4757070" y="9588499"/>
                  </a:lnTo>
                  <a:lnTo>
                    <a:pt x="4708008" y="9563099"/>
                  </a:lnTo>
                  <a:lnTo>
                    <a:pt x="4608895" y="9537699"/>
                  </a:lnTo>
                  <a:lnTo>
                    <a:pt x="4558818" y="9537699"/>
                  </a:lnTo>
                  <a:lnTo>
                    <a:pt x="4457557" y="9512299"/>
                  </a:lnTo>
                  <a:lnTo>
                    <a:pt x="4408616" y="9512299"/>
                  </a:lnTo>
                  <a:lnTo>
                    <a:pt x="4359660" y="9499599"/>
                  </a:lnTo>
                  <a:lnTo>
                    <a:pt x="4310636" y="9499599"/>
                  </a:lnTo>
                  <a:lnTo>
                    <a:pt x="4261491" y="9486899"/>
                  </a:lnTo>
                  <a:lnTo>
                    <a:pt x="4139383" y="9486899"/>
                  </a:lnTo>
                  <a:lnTo>
                    <a:pt x="4103018" y="9474199"/>
                  </a:lnTo>
                  <a:lnTo>
                    <a:pt x="7535334" y="9474199"/>
                  </a:lnTo>
                  <a:lnTo>
                    <a:pt x="7535334" y="10159999"/>
                  </a:lnTo>
                  <a:lnTo>
                    <a:pt x="7511032" y="10172699"/>
                  </a:lnTo>
                  <a:lnTo>
                    <a:pt x="7462263" y="10185399"/>
                  </a:lnTo>
                  <a:lnTo>
                    <a:pt x="7412982" y="10210799"/>
                  </a:lnTo>
                  <a:lnTo>
                    <a:pt x="7261896" y="10248899"/>
                  </a:lnTo>
                  <a:lnTo>
                    <a:pt x="7210399" y="10248899"/>
                  </a:lnTo>
                  <a:lnTo>
                    <a:pt x="7158308" y="10261599"/>
                  </a:lnTo>
                  <a:lnTo>
                    <a:pt x="7122290" y="10261599"/>
                  </a:lnTo>
                  <a:lnTo>
                    <a:pt x="7086252" y="10274299"/>
                  </a:lnTo>
                  <a:close/>
                </a:path>
                <a:path w="7535544" h="10274300">
                  <a:moveTo>
                    <a:pt x="1936598" y="9956799"/>
                  </a:moveTo>
                  <a:lnTo>
                    <a:pt x="1461527" y="9956799"/>
                  </a:lnTo>
                  <a:lnTo>
                    <a:pt x="1412566" y="9944099"/>
                  </a:lnTo>
                  <a:lnTo>
                    <a:pt x="1986462" y="9944099"/>
                  </a:lnTo>
                  <a:lnTo>
                    <a:pt x="1936598" y="9956799"/>
                  </a:lnTo>
                  <a:close/>
                </a:path>
              </a:pathLst>
            </a:custGeom>
            <a:solidFill>
              <a:srgbClr val="A0D9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490761" y="4383853"/>
              <a:ext cx="299720" cy="393065"/>
            </a:xfrm>
            <a:custGeom>
              <a:avLst/>
              <a:gdLst/>
              <a:ahLst/>
              <a:cxnLst/>
              <a:rect l="l" t="t" r="r" b="b"/>
              <a:pathLst>
                <a:path w="299719" h="393064">
                  <a:moveTo>
                    <a:pt x="282254" y="285867"/>
                  </a:moveTo>
                  <a:lnTo>
                    <a:pt x="22191" y="285867"/>
                  </a:lnTo>
                  <a:lnTo>
                    <a:pt x="65384" y="285738"/>
                  </a:lnTo>
                  <a:lnTo>
                    <a:pt x="108563" y="283024"/>
                  </a:lnTo>
                  <a:lnTo>
                    <a:pt x="146652" y="275012"/>
                  </a:lnTo>
                  <a:lnTo>
                    <a:pt x="179332" y="253617"/>
                  </a:lnTo>
                  <a:lnTo>
                    <a:pt x="192764" y="199238"/>
                  </a:lnTo>
                  <a:lnTo>
                    <a:pt x="187096" y="169225"/>
                  </a:lnTo>
                  <a:lnTo>
                    <a:pt x="168225" y="145789"/>
                  </a:lnTo>
                  <a:lnTo>
                    <a:pt x="133353" y="128227"/>
                  </a:lnTo>
                  <a:lnTo>
                    <a:pt x="79681" y="115839"/>
                  </a:lnTo>
                  <a:lnTo>
                    <a:pt x="4410" y="107923"/>
                  </a:lnTo>
                  <a:lnTo>
                    <a:pt x="4410" y="0"/>
                  </a:lnTo>
                  <a:lnTo>
                    <a:pt x="59675" y="4820"/>
                  </a:lnTo>
                  <a:lnTo>
                    <a:pt x="110786" y="12454"/>
                  </a:lnTo>
                  <a:lnTo>
                    <a:pt x="157116" y="23551"/>
                  </a:lnTo>
                  <a:lnTo>
                    <a:pt x="198037" y="38762"/>
                  </a:lnTo>
                  <a:lnTo>
                    <a:pt x="232924" y="58734"/>
                  </a:lnTo>
                  <a:lnTo>
                    <a:pt x="282086" y="115565"/>
                  </a:lnTo>
                  <a:lnTo>
                    <a:pt x="295108" y="153721"/>
                  </a:lnTo>
                  <a:lnTo>
                    <a:pt x="299588" y="199238"/>
                  </a:lnTo>
                  <a:lnTo>
                    <a:pt x="296444" y="239909"/>
                  </a:lnTo>
                  <a:lnTo>
                    <a:pt x="287045" y="276141"/>
                  </a:lnTo>
                  <a:lnTo>
                    <a:pt x="282254" y="285867"/>
                  </a:lnTo>
                  <a:close/>
                </a:path>
                <a:path w="299719" h="393064">
                  <a:moveTo>
                    <a:pt x="45141" y="392826"/>
                  </a:moveTo>
                  <a:lnTo>
                    <a:pt x="37078" y="392826"/>
                  </a:lnTo>
                  <a:lnTo>
                    <a:pt x="29152" y="392688"/>
                  </a:lnTo>
                  <a:lnTo>
                    <a:pt x="0" y="392550"/>
                  </a:lnTo>
                  <a:lnTo>
                    <a:pt x="0" y="285729"/>
                  </a:lnTo>
                  <a:lnTo>
                    <a:pt x="282254" y="285867"/>
                  </a:lnTo>
                  <a:lnTo>
                    <a:pt x="281575" y="287245"/>
                  </a:lnTo>
                  <a:lnTo>
                    <a:pt x="54101" y="287245"/>
                  </a:lnTo>
                  <a:lnTo>
                    <a:pt x="52115" y="287521"/>
                  </a:lnTo>
                  <a:lnTo>
                    <a:pt x="32115" y="287521"/>
                  </a:lnTo>
                  <a:lnTo>
                    <a:pt x="32047" y="391999"/>
                  </a:lnTo>
                  <a:lnTo>
                    <a:pt x="38801" y="392137"/>
                  </a:lnTo>
                  <a:lnTo>
                    <a:pt x="45141" y="392826"/>
                  </a:lnTo>
                  <a:close/>
                </a:path>
                <a:path w="299719" h="393064">
                  <a:moveTo>
                    <a:pt x="198209" y="369325"/>
                  </a:moveTo>
                  <a:lnTo>
                    <a:pt x="167758" y="329203"/>
                  </a:lnTo>
                  <a:lnTo>
                    <a:pt x="122149" y="300572"/>
                  </a:lnTo>
                  <a:lnTo>
                    <a:pt x="83735" y="289933"/>
                  </a:lnTo>
                  <a:lnTo>
                    <a:pt x="76223" y="288555"/>
                  </a:lnTo>
                  <a:lnTo>
                    <a:pt x="54101" y="287245"/>
                  </a:lnTo>
                  <a:lnTo>
                    <a:pt x="281575" y="287245"/>
                  </a:lnTo>
                  <a:lnTo>
                    <a:pt x="249691" y="334798"/>
                  </a:lnTo>
                  <a:lnTo>
                    <a:pt x="212068" y="362564"/>
                  </a:lnTo>
                  <a:lnTo>
                    <a:pt x="198209" y="369325"/>
                  </a:lnTo>
                  <a:close/>
                </a:path>
                <a:path w="299719" h="393064">
                  <a:moveTo>
                    <a:pt x="44590" y="287865"/>
                  </a:moveTo>
                  <a:lnTo>
                    <a:pt x="32115" y="287521"/>
                  </a:lnTo>
                  <a:lnTo>
                    <a:pt x="52115" y="287521"/>
                  </a:lnTo>
                  <a:lnTo>
                    <a:pt x="51619" y="287590"/>
                  </a:lnTo>
                  <a:lnTo>
                    <a:pt x="44590" y="287865"/>
                  </a:lnTo>
                  <a:close/>
                </a:path>
              </a:pathLst>
            </a:custGeom>
            <a:solidFill>
              <a:srgbClr val="2F81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098675" y="3116896"/>
              <a:ext cx="1031875" cy="2096135"/>
            </a:xfrm>
            <a:custGeom>
              <a:avLst/>
              <a:gdLst/>
              <a:ahLst/>
              <a:cxnLst/>
              <a:rect l="l" t="t" r="r" b="b"/>
              <a:pathLst>
                <a:path w="1031875" h="2096135">
                  <a:moveTo>
                    <a:pt x="606958" y="1694611"/>
                  </a:moveTo>
                  <a:lnTo>
                    <a:pt x="593242" y="1641983"/>
                  </a:lnTo>
                  <a:lnTo>
                    <a:pt x="564984" y="1601177"/>
                  </a:lnTo>
                  <a:lnTo>
                    <a:pt x="530821" y="1575447"/>
                  </a:lnTo>
                  <a:lnTo>
                    <a:pt x="484632" y="1558340"/>
                  </a:lnTo>
                  <a:lnTo>
                    <a:pt x="475818" y="1556893"/>
                  </a:lnTo>
                  <a:lnTo>
                    <a:pt x="468299" y="1555521"/>
                  </a:lnTo>
                  <a:lnTo>
                    <a:pt x="460514" y="1555102"/>
                  </a:lnTo>
                  <a:lnTo>
                    <a:pt x="456298" y="1554822"/>
                  </a:lnTo>
                  <a:lnTo>
                    <a:pt x="446176" y="1554213"/>
                  </a:lnTo>
                  <a:lnTo>
                    <a:pt x="443699" y="1554556"/>
                  </a:lnTo>
                  <a:lnTo>
                    <a:pt x="436676" y="1554822"/>
                  </a:lnTo>
                  <a:lnTo>
                    <a:pt x="424192" y="1554480"/>
                  </a:lnTo>
                  <a:lnTo>
                    <a:pt x="424129" y="1658962"/>
                  </a:lnTo>
                  <a:lnTo>
                    <a:pt x="432536" y="1659102"/>
                  </a:lnTo>
                  <a:lnTo>
                    <a:pt x="439432" y="1659991"/>
                  </a:lnTo>
                  <a:lnTo>
                    <a:pt x="443699" y="1660271"/>
                  </a:lnTo>
                  <a:lnTo>
                    <a:pt x="445211" y="1661172"/>
                  </a:lnTo>
                  <a:lnTo>
                    <a:pt x="447700" y="1661782"/>
                  </a:lnTo>
                  <a:lnTo>
                    <a:pt x="449834" y="1662201"/>
                  </a:lnTo>
                  <a:lnTo>
                    <a:pt x="453555" y="1663712"/>
                  </a:lnTo>
                  <a:lnTo>
                    <a:pt x="484911" y="1687563"/>
                  </a:lnTo>
                  <a:lnTo>
                    <a:pt x="486181" y="1701012"/>
                  </a:lnTo>
                  <a:lnTo>
                    <a:pt x="485597" y="1707324"/>
                  </a:lnTo>
                  <a:lnTo>
                    <a:pt x="455002" y="1738972"/>
                  </a:lnTo>
                  <a:lnTo>
                    <a:pt x="324078" y="1744014"/>
                  </a:lnTo>
                  <a:lnTo>
                    <a:pt x="301244" y="1744700"/>
                  </a:lnTo>
                  <a:lnTo>
                    <a:pt x="253352" y="1748142"/>
                  </a:lnTo>
                  <a:lnTo>
                    <a:pt x="213563" y="1755394"/>
                  </a:lnTo>
                  <a:lnTo>
                    <a:pt x="174447" y="1770519"/>
                  </a:lnTo>
                  <a:lnTo>
                    <a:pt x="141617" y="1798408"/>
                  </a:lnTo>
                  <a:lnTo>
                    <a:pt x="121196" y="1847088"/>
                  </a:lnTo>
                  <a:lnTo>
                    <a:pt x="119938" y="1863356"/>
                  </a:lnTo>
                  <a:lnTo>
                    <a:pt x="119938" y="1866303"/>
                  </a:lnTo>
                  <a:lnTo>
                    <a:pt x="124675" y="1915261"/>
                  </a:lnTo>
                  <a:lnTo>
                    <a:pt x="125920" y="1923122"/>
                  </a:lnTo>
                  <a:lnTo>
                    <a:pt x="127152" y="1931187"/>
                  </a:lnTo>
                  <a:lnTo>
                    <a:pt x="129438" y="1938286"/>
                  </a:lnTo>
                  <a:lnTo>
                    <a:pt x="131229" y="1945652"/>
                  </a:lnTo>
                  <a:lnTo>
                    <a:pt x="132943" y="1952891"/>
                  </a:lnTo>
                  <a:lnTo>
                    <a:pt x="135089" y="1959991"/>
                  </a:lnTo>
                  <a:lnTo>
                    <a:pt x="155765" y="2006638"/>
                  </a:lnTo>
                  <a:lnTo>
                    <a:pt x="179539" y="2040420"/>
                  </a:lnTo>
                  <a:lnTo>
                    <a:pt x="207683" y="2066455"/>
                  </a:lnTo>
                  <a:lnTo>
                    <a:pt x="251421" y="2089429"/>
                  </a:lnTo>
                  <a:lnTo>
                    <a:pt x="289115" y="2095969"/>
                  </a:lnTo>
                  <a:lnTo>
                    <a:pt x="296354" y="2096096"/>
                  </a:lnTo>
                  <a:lnTo>
                    <a:pt x="302628" y="2095754"/>
                  </a:lnTo>
                  <a:lnTo>
                    <a:pt x="308203" y="2094928"/>
                  </a:lnTo>
                  <a:lnTo>
                    <a:pt x="313588" y="2094445"/>
                  </a:lnTo>
                  <a:lnTo>
                    <a:pt x="318058" y="2093480"/>
                  </a:lnTo>
                  <a:lnTo>
                    <a:pt x="321716" y="2092312"/>
                  </a:lnTo>
                  <a:lnTo>
                    <a:pt x="328955" y="2090445"/>
                  </a:lnTo>
                  <a:lnTo>
                    <a:pt x="332536" y="2089137"/>
                  </a:lnTo>
                  <a:lnTo>
                    <a:pt x="322262" y="2084870"/>
                  </a:lnTo>
                  <a:lnTo>
                    <a:pt x="318884" y="2083765"/>
                  </a:lnTo>
                  <a:lnTo>
                    <a:pt x="315099" y="2081555"/>
                  </a:lnTo>
                  <a:lnTo>
                    <a:pt x="310692" y="2079358"/>
                  </a:lnTo>
                  <a:lnTo>
                    <a:pt x="306209" y="2077351"/>
                  </a:lnTo>
                  <a:lnTo>
                    <a:pt x="301320" y="2074456"/>
                  </a:lnTo>
                  <a:lnTo>
                    <a:pt x="296278" y="2070950"/>
                  </a:lnTo>
                  <a:lnTo>
                    <a:pt x="291109" y="2068055"/>
                  </a:lnTo>
                  <a:lnTo>
                    <a:pt x="285877" y="2063508"/>
                  </a:lnTo>
                  <a:lnTo>
                    <a:pt x="280504" y="2059368"/>
                  </a:lnTo>
                  <a:lnTo>
                    <a:pt x="275475" y="2054339"/>
                  </a:lnTo>
                  <a:lnTo>
                    <a:pt x="270027" y="2049513"/>
                  </a:lnTo>
                  <a:lnTo>
                    <a:pt x="265201" y="2043518"/>
                  </a:lnTo>
                  <a:lnTo>
                    <a:pt x="250545" y="2026031"/>
                  </a:lnTo>
                  <a:lnTo>
                    <a:pt x="229463" y="1993455"/>
                  </a:lnTo>
                  <a:lnTo>
                    <a:pt x="214033" y="1949424"/>
                  </a:lnTo>
                  <a:lnTo>
                    <a:pt x="216268" y="1897557"/>
                  </a:lnTo>
                  <a:lnTo>
                    <a:pt x="221132" y="1887067"/>
                  </a:lnTo>
                  <a:lnTo>
                    <a:pt x="228904" y="1875650"/>
                  </a:lnTo>
                  <a:lnTo>
                    <a:pt x="240461" y="1866303"/>
                  </a:lnTo>
                  <a:lnTo>
                    <a:pt x="256730" y="1862061"/>
                  </a:lnTo>
                  <a:lnTo>
                    <a:pt x="345592" y="1863991"/>
                  </a:lnTo>
                  <a:lnTo>
                    <a:pt x="400100" y="1865769"/>
                  </a:lnTo>
                  <a:lnTo>
                    <a:pt x="410908" y="1865972"/>
                  </a:lnTo>
                  <a:lnTo>
                    <a:pt x="421830" y="1866036"/>
                  </a:lnTo>
                  <a:lnTo>
                    <a:pt x="433158" y="1865985"/>
                  </a:lnTo>
                  <a:lnTo>
                    <a:pt x="447814" y="1865401"/>
                  </a:lnTo>
                  <a:lnTo>
                    <a:pt x="492429" y="1856955"/>
                  </a:lnTo>
                  <a:lnTo>
                    <a:pt x="535152" y="1837029"/>
                  </a:lnTo>
                  <a:lnTo>
                    <a:pt x="570572" y="1805546"/>
                  </a:lnTo>
                  <a:lnTo>
                    <a:pt x="599960" y="1751965"/>
                  </a:lnTo>
                  <a:lnTo>
                    <a:pt x="606196" y="1723199"/>
                  </a:lnTo>
                  <a:lnTo>
                    <a:pt x="606958" y="1694611"/>
                  </a:lnTo>
                  <a:close/>
                </a:path>
                <a:path w="1031875" h="2096135">
                  <a:moveTo>
                    <a:pt x="1031786" y="311492"/>
                  </a:moveTo>
                  <a:lnTo>
                    <a:pt x="1028115" y="265671"/>
                  </a:lnTo>
                  <a:lnTo>
                    <a:pt x="1017295" y="221894"/>
                  </a:lnTo>
                  <a:lnTo>
                    <a:pt x="999617" y="180809"/>
                  </a:lnTo>
                  <a:lnTo>
                    <a:pt x="975334" y="143040"/>
                  </a:lnTo>
                  <a:lnTo>
                    <a:pt x="944740" y="109232"/>
                  </a:lnTo>
                  <a:lnTo>
                    <a:pt x="889012" y="68440"/>
                  </a:lnTo>
                  <a:lnTo>
                    <a:pt x="822960" y="40170"/>
                  </a:lnTo>
                  <a:lnTo>
                    <a:pt x="823163" y="39827"/>
                  </a:lnTo>
                  <a:lnTo>
                    <a:pt x="801014" y="33604"/>
                  </a:lnTo>
                  <a:lnTo>
                    <a:pt x="742619" y="19913"/>
                  </a:lnTo>
                  <a:lnTo>
                    <a:pt x="660057" y="6223"/>
                  </a:lnTo>
                  <a:lnTo>
                    <a:pt x="565416" y="0"/>
                  </a:lnTo>
                  <a:lnTo>
                    <a:pt x="520687" y="2959"/>
                  </a:lnTo>
                  <a:lnTo>
                    <a:pt x="472973" y="12128"/>
                  </a:lnTo>
                  <a:lnTo>
                    <a:pt x="438404" y="35445"/>
                  </a:lnTo>
                  <a:lnTo>
                    <a:pt x="419455" y="76860"/>
                  </a:lnTo>
                  <a:lnTo>
                    <a:pt x="418617" y="140309"/>
                  </a:lnTo>
                  <a:lnTo>
                    <a:pt x="427977" y="170713"/>
                  </a:lnTo>
                  <a:lnTo>
                    <a:pt x="448640" y="189268"/>
                  </a:lnTo>
                  <a:lnTo>
                    <a:pt x="479259" y="197891"/>
                  </a:lnTo>
                  <a:lnTo>
                    <a:pt x="518477" y="198475"/>
                  </a:lnTo>
                  <a:lnTo>
                    <a:pt x="557352" y="195999"/>
                  </a:lnTo>
                  <a:lnTo>
                    <a:pt x="600900" y="178562"/>
                  </a:lnTo>
                  <a:lnTo>
                    <a:pt x="605523" y="173177"/>
                  </a:lnTo>
                  <a:lnTo>
                    <a:pt x="617613" y="161505"/>
                  </a:lnTo>
                  <a:lnTo>
                    <a:pt x="637095" y="147447"/>
                  </a:lnTo>
                  <a:lnTo>
                    <a:pt x="663778" y="134975"/>
                  </a:lnTo>
                  <a:lnTo>
                    <a:pt x="697458" y="128104"/>
                  </a:lnTo>
                  <a:lnTo>
                    <a:pt x="750049" y="132346"/>
                  </a:lnTo>
                  <a:lnTo>
                    <a:pt x="797001" y="143700"/>
                  </a:lnTo>
                  <a:lnTo>
                    <a:pt x="837742" y="162013"/>
                  </a:lnTo>
                  <a:lnTo>
                    <a:pt x="871689" y="187109"/>
                  </a:lnTo>
                  <a:lnTo>
                    <a:pt x="911186" y="243408"/>
                  </a:lnTo>
                  <a:lnTo>
                    <a:pt x="924953" y="311492"/>
                  </a:lnTo>
                  <a:lnTo>
                    <a:pt x="920089" y="353301"/>
                  </a:lnTo>
                  <a:lnTo>
                    <a:pt x="905573" y="393496"/>
                  </a:lnTo>
                  <a:lnTo>
                    <a:pt x="881545" y="430326"/>
                  </a:lnTo>
                  <a:lnTo>
                    <a:pt x="848106" y="462026"/>
                  </a:lnTo>
                  <a:lnTo>
                    <a:pt x="805395" y="486841"/>
                  </a:lnTo>
                  <a:lnTo>
                    <a:pt x="753529" y="503021"/>
                  </a:lnTo>
                  <a:lnTo>
                    <a:pt x="692632" y="508812"/>
                  </a:lnTo>
                  <a:lnTo>
                    <a:pt x="577265" y="509117"/>
                  </a:lnTo>
                  <a:lnTo>
                    <a:pt x="521436" y="509854"/>
                  </a:lnTo>
                  <a:lnTo>
                    <a:pt x="467156" y="511302"/>
                  </a:lnTo>
                  <a:lnTo>
                    <a:pt x="414667" y="513676"/>
                  </a:lnTo>
                  <a:lnTo>
                    <a:pt x="364197" y="517220"/>
                  </a:lnTo>
                  <a:lnTo>
                    <a:pt x="316001" y="522160"/>
                  </a:lnTo>
                  <a:lnTo>
                    <a:pt x="270294" y="528739"/>
                  </a:lnTo>
                  <a:lnTo>
                    <a:pt x="227330" y="537184"/>
                  </a:lnTo>
                  <a:lnTo>
                    <a:pt x="187325" y="547738"/>
                  </a:lnTo>
                  <a:lnTo>
                    <a:pt x="150533" y="560616"/>
                  </a:lnTo>
                  <a:lnTo>
                    <a:pt x="87515" y="594321"/>
                  </a:lnTo>
                  <a:lnTo>
                    <a:pt x="40157" y="640181"/>
                  </a:lnTo>
                  <a:lnTo>
                    <a:pt x="10363" y="700049"/>
                  </a:lnTo>
                  <a:lnTo>
                    <a:pt x="0" y="775792"/>
                  </a:lnTo>
                  <a:lnTo>
                    <a:pt x="4051" y="829233"/>
                  </a:lnTo>
                  <a:lnTo>
                    <a:pt x="16154" y="876668"/>
                  </a:lnTo>
                  <a:lnTo>
                    <a:pt x="36258" y="917930"/>
                  </a:lnTo>
                  <a:lnTo>
                    <a:pt x="64300" y="952842"/>
                  </a:lnTo>
                  <a:lnTo>
                    <a:pt x="102412" y="982624"/>
                  </a:lnTo>
                  <a:lnTo>
                    <a:pt x="145656" y="1003465"/>
                  </a:lnTo>
                  <a:lnTo>
                    <a:pt x="192557" y="1016952"/>
                  </a:lnTo>
                  <a:lnTo>
                    <a:pt x="241592" y="1024648"/>
                  </a:lnTo>
                  <a:lnTo>
                    <a:pt x="291299" y="1028115"/>
                  </a:lnTo>
                  <a:lnTo>
                    <a:pt x="340182" y="1028928"/>
                  </a:lnTo>
                  <a:lnTo>
                    <a:pt x="404279" y="1028573"/>
                  </a:lnTo>
                  <a:lnTo>
                    <a:pt x="404279" y="921829"/>
                  </a:lnTo>
                  <a:lnTo>
                    <a:pt x="319354" y="921931"/>
                  </a:lnTo>
                  <a:lnTo>
                    <a:pt x="266331" y="919746"/>
                  </a:lnTo>
                  <a:lnTo>
                    <a:pt x="216649" y="913053"/>
                  </a:lnTo>
                  <a:lnTo>
                    <a:pt x="173367" y="899553"/>
                  </a:lnTo>
                  <a:lnTo>
                    <a:pt x="139496" y="876960"/>
                  </a:lnTo>
                  <a:lnTo>
                    <a:pt x="114884" y="835571"/>
                  </a:lnTo>
                  <a:lnTo>
                    <a:pt x="106832" y="775792"/>
                  </a:lnTo>
                  <a:lnTo>
                    <a:pt x="109220" y="748334"/>
                  </a:lnTo>
                  <a:lnTo>
                    <a:pt x="129197" y="702919"/>
                  </a:lnTo>
                  <a:lnTo>
                    <a:pt x="171246" y="668896"/>
                  </a:lnTo>
                  <a:lnTo>
                    <a:pt x="237578" y="644715"/>
                  </a:lnTo>
                  <a:lnTo>
                    <a:pt x="280543" y="635850"/>
                  </a:lnTo>
                  <a:lnTo>
                    <a:pt x="330390" y="628878"/>
                  </a:lnTo>
                  <a:lnTo>
                    <a:pt x="387400" y="623595"/>
                  </a:lnTo>
                  <a:lnTo>
                    <a:pt x="451866" y="619823"/>
                  </a:lnTo>
                  <a:lnTo>
                    <a:pt x="524040" y="617359"/>
                  </a:lnTo>
                  <a:lnTo>
                    <a:pt x="604202" y="616026"/>
                  </a:lnTo>
                  <a:lnTo>
                    <a:pt x="692632" y="615632"/>
                  </a:lnTo>
                  <a:lnTo>
                    <a:pt x="750189" y="611873"/>
                  </a:lnTo>
                  <a:lnTo>
                    <a:pt x="802640" y="601078"/>
                  </a:lnTo>
                  <a:lnTo>
                    <a:pt x="849896" y="584022"/>
                  </a:lnTo>
                  <a:lnTo>
                    <a:pt x="891895" y="561441"/>
                  </a:lnTo>
                  <a:lnTo>
                    <a:pt x="928535" y="534085"/>
                  </a:lnTo>
                  <a:lnTo>
                    <a:pt x="959764" y="502691"/>
                  </a:lnTo>
                  <a:lnTo>
                    <a:pt x="985481" y="468020"/>
                  </a:lnTo>
                  <a:lnTo>
                    <a:pt x="1005624" y="430822"/>
                  </a:lnTo>
                  <a:lnTo>
                    <a:pt x="1020102" y="391833"/>
                  </a:lnTo>
                  <a:lnTo>
                    <a:pt x="1028852" y="351802"/>
                  </a:lnTo>
                  <a:lnTo>
                    <a:pt x="1031786" y="311492"/>
                  </a:lnTo>
                  <a:close/>
                </a:path>
              </a:pathLst>
            </a:custGeom>
            <a:solidFill>
              <a:srgbClr val="46B9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112799" y="2467075"/>
              <a:ext cx="2722245" cy="2941320"/>
            </a:xfrm>
            <a:custGeom>
              <a:avLst/>
              <a:gdLst/>
              <a:ahLst/>
              <a:cxnLst/>
              <a:rect l="l" t="t" r="r" b="b"/>
              <a:pathLst>
                <a:path w="2722244" h="2941320">
                  <a:moveTo>
                    <a:pt x="2721800" y="336169"/>
                  </a:moveTo>
                  <a:lnTo>
                    <a:pt x="2711881" y="310502"/>
                  </a:lnTo>
                  <a:lnTo>
                    <a:pt x="2684818" y="289521"/>
                  </a:lnTo>
                  <a:lnTo>
                    <a:pt x="2644686" y="275348"/>
                  </a:lnTo>
                  <a:lnTo>
                    <a:pt x="2595537" y="270154"/>
                  </a:lnTo>
                  <a:lnTo>
                    <a:pt x="1575409" y="270154"/>
                  </a:lnTo>
                  <a:lnTo>
                    <a:pt x="1575409" y="355955"/>
                  </a:lnTo>
                  <a:lnTo>
                    <a:pt x="1568297" y="391160"/>
                  </a:lnTo>
                  <a:lnTo>
                    <a:pt x="1548917" y="419900"/>
                  </a:lnTo>
                  <a:lnTo>
                    <a:pt x="1520190" y="439267"/>
                  </a:lnTo>
                  <a:lnTo>
                    <a:pt x="1485049" y="446366"/>
                  </a:lnTo>
                  <a:lnTo>
                    <a:pt x="1446199" y="446366"/>
                  </a:lnTo>
                  <a:lnTo>
                    <a:pt x="1449044" y="259511"/>
                  </a:lnTo>
                  <a:lnTo>
                    <a:pt x="1477911" y="230657"/>
                  </a:lnTo>
                  <a:lnTo>
                    <a:pt x="1498536" y="190842"/>
                  </a:lnTo>
                  <a:lnTo>
                    <a:pt x="1505940" y="144995"/>
                  </a:lnTo>
                  <a:lnTo>
                    <a:pt x="1498536" y="99161"/>
                  </a:lnTo>
                  <a:lnTo>
                    <a:pt x="1477911" y="59359"/>
                  </a:lnTo>
                  <a:lnTo>
                    <a:pt x="1446491" y="27978"/>
                  </a:lnTo>
                  <a:lnTo>
                    <a:pt x="1406677" y="7391"/>
                  </a:lnTo>
                  <a:lnTo>
                    <a:pt x="1360868" y="0"/>
                  </a:lnTo>
                  <a:lnTo>
                    <a:pt x="1315021" y="7391"/>
                  </a:lnTo>
                  <a:lnTo>
                    <a:pt x="1275207" y="27978"/>
                  </a:lnTo>
                  <a:lnTo>
                    <a:pt x="1243787" y="59359"/>
                  </a:lnTo>
                  <a:lnTo>
                    <a:pt x="1223187" y="99161"/>
                  </a:lnTo>
                  <a:lnTo>
                    <a:pt x="1215796" y="144995"/>
                  </a:lnTo>
                  <a:lnTo>
                    <a:pt x="1223187" y="190842"/>
                  </a:lnTo>
                  <a:lnTo>
                    <a:pt x="1243787" y="230657"/>
                  </a:lnTo>
                  <a:lnTo>
                    <a:pt x="1272667" y="259537"/>
                  </a:lnTo>
                  <a:lnTo>
                    <a:pt x="1275486" y="446366"/>
                  </a:lnTo>
                  <a:lnTo>
                    <a:pt x="1236738" y="446366"/>
                  </a:lnTo>
                  <a:lnTo>
                    <a:pt x="1201559" y="439267"/>
                  </a:lnTo>
                  <a:lnTo>
                    <a:pt x="1172819" y="419900"/>
                  </a:lnTo>
                  <a:lnTo>
                    <a:pt x="1153426" y="391160"/>
                  </a:lnTo>
                  <a:lnTo>
                    <a:pt x="1146327" y="355955"/>
                  </a:lnTo>
                  <a:lnTo>
                    <a:pt x="1146327" y="270154"/>
                  </a:lnTo>
                  <a:lnTo>
                    <a:pt x="126187" y="270154"/>
                  </a:lnTo>
                  <a:lnTo>
                    <a:pt x="77050" y="275348"/>
                  </a:lnTo>
                  <a:lnTo>
                    <a:pt x="36944" y="289521"/>
                  </a:lnTo>
                  <a:lnTo>
                    <a:pt x="9906" y="310502"/>
                  </a:lnTo>
                  <a:lnTo>
                    <a:pt x="0" y="336169"/>
                  </a:lnTo>
                  <a:lnTo>
                    <a:pt x="9906" y="361911"/>
                  </a:lnTo>
                  <a:lnTo>
                    <a:pt x="36944" y="382917"/>
                  </a:lnTo>
                  <a:lnTo>
                    <a:pt x="77050" y="397078"/>
                  </a:lnTo>
                  <a:lnTo>
                    <a:pt x="126187" y="402259"/>
                  </a:lnTo>
                  <a:lnTo>
                    <a:pt x="925093" y="402259"/>
                  </a:lnTo>
                  <a:lnTo>
                    <a:pt x="954862" y="423557"/>
                  </a:lnTo>
                  <a:lnTo>
                    <a:pt x="298488" y="423557"/>
                  </a:lnTo>
                  <a:lnTo>
                    <a:pt x="256146" y="428117"/>
                  </a:lnTo>
                  <a:lnTo>
                    <a:pt x="221602" y="440575"/>
                  </a:lnTo>
                  <a:lnTo>
                    <a:pt x="198335" y="459066"/>
                  </a:lnTo>
                  <a:lnTo>
                    <a:pt x="189801" y="481723"/>
                  </a:lnTo>
                  <a:lnTo>
                    <a:pt x="198335" y="504405"/>
                  </a:lnTo>
                  <a:lnTo>
                    <a:pt x="221602" y="522909"/>
                  </a:lnTo>
                  <a:lnTo>
                    <a:pt x="256146" y="535393"/>
                  </a:lnTo>
                  <a:lnTo>
                    <a:pt x="298488" y="539965"/>
                  </a:lnTo>
                  <a:lnTo>
                    <a:pt x="1118679" y="539965"/>
                  </a:lnTo>
                  <a:lnTo>
                    <a:pt x="1155966" y="566420"/>
                  </a:lnTo>
                  <a:lnTo>
                    <a:pt x="438734" y="566420"/>
                  </a:lnTo>
                  <a:lnTo>
                    <a:pt x="402018" y="570318"/>
                  </a:lnTo>
                  <a:lnTo>
                    <a:pt x="372059" y="580948"/>
                  </a:lnTo>
                  <a:lnTo>
                    <a:pt x="351853" y="596722"/>
                  </a:lnTo>
                  <a:lnTo>
                    <a:pt x="344449" y="616051"/>
                  </a:lnTo>
                  <a:lnTo>
                    <a:pt x="351853" y="635342"/>
                  </a:lnTo>
                  <a:lnTo>
                    <a:pt x="372059" y="651116"/>
                  </a:lnTo>
                  <a:lnTo>
                    <a:pt x="402018" y="661758"/>
                  </a:lnTo>
                  <a:lnTo>
                    <a:pt x="438734" y="665670"/>
                  </a:lnTo>
                  <a:lnTo>
                    <a:pt x="1210144" y="665670"/>
                  </a:lnTo>
                  <a:lnTo>
                    <a:pt x="1215377" y="691565"/>
                  </a:lnTo>
                  <a:lnTo>
                    <a:pt x="1229652" y="712724"/>
                  </a:lnTo>
                  <a:lnTo>
                    <a:pt x="1250810" y="726998"/>
                  </a:lnTo>
                  <a:lnTo>
                    <a:pt x="1276718" y="732243"/>
                  </a:lnTo>
                  <a:lnTo>
                    <a:pt x="1279817" y="732243"/>
                  </a:lnTo>
                  <a:lnTo>
                    <a:pt x="1311795" y="2843580"/>
                  </a:lnTo>
                  <a:lnTo>
                    <a:pt x="1316228" y="2881465"/>
                  </a:lnTo>
                  <a:lnTo>
                    <a:pt x="1326921" y="2912389"/>
                  </a:lnTo>
                  <a:lnTo>
                    <a:pt x="1342326" y="2933242"/>
                  </a:lnTo>
                  <a:lnTo>
                    <a:pt x="1360868" y="2940888"/>
                  </a:lnTo>
                  <a:lnTo>
                    <a:pt x="1379372" y="2933242"/>
                  </a:lnTo>
                  <a:lnTo>
                    <a:pt x="1394777" y="2912389"/>
                  </a:lnTo>
                  <a:lnTo>
                    <a:pt x="1405470" y="2881465"/>
                  </a:lnTo>
                  <a:lnTo>
                    <a:pt x="1409865" y="2843580"/>
                  </a:lnTo>
                  <a:lnTo>
                    <a:pt x="1441869" y="732243"/>
                  </a:lnTo>
                  <a:lnTo>
                    <a:pt x="1445018" y="732243"/>
                  </a:lnTo>
                  <a:lnTo>
                    <a:pt x="1470952" y="726998"/>
                  </a:lnTo>
                  <a:lnTo>
                    <a:pt x="1492135" y="712724"/>
                  </a:lnTo>
                  <a:lnTo>
                    <a:pt x="1506423" y="691565"/>
                  </a:lnTo>
                  <a:lnTo>
                    <a:pt x="1511655" y="665670"/>
                  </a:lnTo>
                  <a:lnTo>
                    <a:pt x="2282990" y="665670"/>
                  </a:lnTo>
                  <a:lnTo>
                    <a:pt x="2319718" y="661758"/>
                  </a:lnTo>
                  <a:lnTo>
                    <a:pt x="2349703" y="651116"/>
                  </a:lnTo>
                  <a:lnTo>
                    <a:pt x="2369921" y="635342"/>
                  </a:lnTo>
                  <a:lnTo>
                    <a:pt x="2377338" y="616051"/>
                  </a:lnTo>
                  <a:lnTo>
                    <a:pt x="2369921" y="596722"/>
                  </a:lnTo>
                  <a:lnTo>
                    <a:pt x="2349703" y="580948"/>
                  </a:lnTo>
                  <a:lnTo>
                    <a:pt x="2319718" y="570318"/>
                  </a:lnTo>
                  <a:lnTo>
                    <a:pt x="2282990" y="566420"/>
                  </a:lnTo>
                  <a:lnTo>
                    <a:pt x="1565757" y="566420"/>
                  </a:lnTo>
                  <a:lnTo>
                    <a:pt x="1603044" y="539965"/>
                  </a:lnTo>
                  <a:lnTo>
                    <a:pt x="2423236" y="539965"/>
                  </a:lnTo>
                  <a:lnTo>
                    <a:pt x="2465578" y="535393"/>
                  </a:lnTo>
                  <a:lnTo>
                    <a:pt x="2500122" y="522909"/>
                  </a:lnTo>
                  <a:lnTo>
                    <a:pt x="2523401" y="504405"/>
                  </a:lnTo>
                  <a:lnTo>
                    <a:pt x="2531922" y="481723"/>
                  </a:lnTo>
                  <a:lnTo>
                    <a:pt x="2523401" y="459066"/>
                  </a:lnTo>
                  <a:lnTo>
                    <a:pt x="2500122" y="440575"/>
                  </a:lnTo>
                  <a:lnTo>
                    <a:pt x="2465578" y="428117"/>
                  </a:lnTo>
                  <a:lnTo>
                    <a:pt x="2423236" y="423557"/>
                  </a:lnTo>
                  <a:lnTo>
                    <a:pt x="1766862" y="423557"/>
                  </a:lnTo>
                  <a:lnTo>
                    <a:pt x="1796630" y="402259"/>
                  </a:lnTo>
                  <a:lnTo>
                    <a:pt x="2595537" y="402259"/>
                  </a:lnTo>
                  <a:lnTo>
                    <a:pt x="2644686" y="397078"/>
                  </a:lnTo>
                  <a:lnTo>
                    <a:pt x="2684818" y="382917"/>
                  </a:lnTo>
                  <a:lnTo>
                    <a:pt x="2711881" y="361911"/>
                  </a:lnTo>
                  <a:lnTo>
                    <a:pt x="2721800" y="336169"/>
                  </a:lnTo>
                  <a:close/>
                </a:path>
              </a:pathLst>
            </a:custGeom>
            <a:solidFill>
              <a:srgbClr val="1226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59540" y="2720130"/>
              <a:ext cx="228326" cy="7381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816798" y="3116896"/>
              <a:ext cx="1031875" cy="2104390"/>
            </a:xfrm>
            <a:custGeom>
              <a:avLst/>
              <a:gdLst/>
              <a:ahLst/>
              <a:cxnLst/>
              <a:rect l="l" t="t" r="r" b="b"/>
              <a:pathLst>
                <a:path w="1031875" h="2104390">
                  <a:moveTo>
                    <a:pt x="598627" y="1546694"/>
                  </a:moveTo>
                  <a:lnTo>
                    <a:pt x="598081" y="1546212"/>
                  </a:lnTo>
                  <a:lnTo>
                    <a:pt x="598068" y="1546669"/>
                  </a:lnTo>
                  <a:lnTo>
                    <a:pt x="598627" y="1546694"/>
                  </a:lnTo>
                  <a:close/>
                </a:path>
                <a:path w="1031875" h="2104390">
                  <a:moveTo>
                    <a:pt x="924902" y="1867509"/>
                  </a:moveTo>
                  <a:lnTo>
                    <a:pt x="924890" y="1864537"/>
                  </a:lnTo>
                  <a:lnTo>
                    <a:pt x="924775" y="1863090"/>
                  </a:lnTo>
                  <a:lnTo>
                    <a:pt x="923594" y="1847799"/>
                  </a:lnTo>
                  <a:lnTo>
                    <a:pt x="909383" y="1807476"/>
                  </a:lnTo>
                  <a:lnTo>
                    <a:pt x="877544" y="1774329"/>
                  </a:lnTo>
                  <a:lnTo>
                    <a:pt x="828509" y="1753260"/>
                  </a:lnTo>
                  <a:lnTo>
                    <a:pt x="787539" y="1745792"/>
                  </a:lnTo>
                  <a:lnTo>
                    <a:pt x="738187" y="1742287"/>
                  </a:lnTo>
                  <a:lnTo>
                    <a:pt x="594423" y="1739938"/>
                  </a:lnTo>
                  <a:lnTo>
                    <a:pt x="586359" y="1738490"/>
                  </a:lnTo>
                  <a:lnTo>
                    <a:pt x="553212" y="1716849"/>
                  </a:lnTo>
                  <a:lnTo>
                    <a:pt x="547700" y="1697278"/>
                  </a:lnTo>
                  <a:lnTo>
                    <a:pt x="547979" y="1691220"/>
                  </a:lnTo>
                  <a:lnTo>
                    <a:pt x="577469" y="1660067"/>
                  </a:lnTo>
                  <a:lnTo>
                    <a:pt x="581266" y="1658962"/>
                  </a:lnTo>
                  <a:lnTo>
                    <a:pt x="585050" y="1657311"/>
                  </a:lnTo>
                  <a:lnTo>
                    <a:pt x="587324" y="1656892"/>
                  </a:lnTo>
                  <a:lnTo>
                    <a:pt x="589876" y="1656207"/>
                  </a:lnTo>
                  <a:lnTo>
                    <a:pt x="591388" y="1655305"/>
                  </a:lnTo>
                  <a:lnTo>
                    <a:pt x="595871" y="1655038"/>
                  </a:lnTo>
                  <a:lnTo>
                    <a:pt x="598068" y="1546669"/>
                  </a:lnTo>
                  <a:lnTo>
                    <a:pt x="591464" y="1546352"/>
                  </a:lnTo>
                  <a:lnTo>
                    <a:pt x="588772" y="1546009"/>
                  </a:lnTo>
                  <a:lnTo>
                    <a:pt x="581748" y="1546415"/>
                  </a:lnTo>
                  <a:lnTo>
                    <a:pt x="574090" y="1546974"/>
                  </a:lnTo>
                  <a:lnTo>
                    <a:pt x="566026" y="1547380"/>
                  </a:lnTo>
                  <a:lnTo>
                    <a:pt x="558380" y="1548828"/>
                  </a:lnTo>
                  <a:lnTo>
                    <a:pt x="549211" y="1550276"/>
                  </a:lnTo>
                  <a:lnTo>
                    <a:pt x="534720" y="1554060"/>
                  </a:lnTo>
                  <a:lnTo>
                    <a:pt x="483806" y="1579219"/>
                  </a:lnTo>
                  <a:lnTo>
                    <a:pt x="450545" y="1613636"/>
                  </a:lnTo>
                  <a:lnTo>
                    <a:pt x="427990" y="1662404"/>
                  </a:lnTo>
                  <a:lnTo>
                    <a:pt x="423227" y="1690636"/>
                  </a:lnTo>
                  <a:lnTo>
                    <a:pt x="424002" y="1720113"/>
                  </a:lnTo>
                  <a:lnTo>
                    <a:pt x="442671" y="1778393"/>
                  </a:lnTo>
                  <a:lnTo>
                    <a:pt x="471652" y="1816976"/>
                  </a:lnTo>
                  <a:lnTo>
                    <a:pt x="511289" y="1845640"/>
                  </a:lnTo>
                  <a:lnTo>
                    <a:pt x="556463" y="1862048"/>
                  </a:lnTo>
                  <a:lnTo>
                    <a:pt x="602284" y="1867230"/>
                  </a:lnTo>
                  <a:lnTo>
                    <a:pt x="613968" y="1867242"/>
                  </a:lnTo>
                  <a:lnTo>
                    <a:pt x="625246" y="1867179"/>
                  </a:lnTo>
                  <a:lnTo>
                    <a:pt x="784021" y="1863090"/>
                  </a:lnTo>
                  <a:lnTo>
                    <a:pt x="800823" y="1867509"/>
                  </a:lnTo>
                  <a:lnTo>
                    <a:pt x="812761" y="1877161"/>
                  </a:lnTo>
                  <a:lnTo>
                    <a:pt x="820775" y="1888934"/>
                  </a:lnTo>
                  <a:lnTo>
                    <a:pt x="825779" y="1899754"/>
                  </a:lnTo>
                  <a:lnTo>
                    <a:pt x="828065" y="1953158"/>
                  </a:lnTo>
                  <a:lnTo>
                    <a:pt x="812177" y="1998510"/>
                  </a:lnTo>
                  <a:lnTo>
                    <a:pt x="790486" y="2032088"/>
                  </a:lnTo>
                  <a:lnTo>
                    <a:pt x="775411" y="2050135"/>
                  </a:lnTo>
                  <a:lnTo>
                    <a:pt x="770305" y="2056333"/>
                  </a:lnTo>
                  <a:lnTo>
                    <a:pt x="764794" y="2061298"/>
                  </a:lnTo>
                  <a:lnTo>
                    <a:pt x="759548" y="2066467"/>
                  </a:lnTo>
                  <a:lnTo>
                    <a:pt x="753897" y="2070735"/>
                  </a:lnTo>
                  <a:lnTo>
                    <a:pt x="748665" y="2075294"/>
                  </a:lnTo>
                  <a:lnTo>
                    <a:pt x="743292" y="2078393"/>
                  </a:lnTo>
                  <a:lnTo>
                    <a:pt x="738047" y="2082038"/>
                  </a:lnTo>
                  <a:lnTo>
                    <a:pt x="733094" y="2084933"/>
                  </a:lnTo>
                  <a:lnTo>
                    <a:pt x="728472" y="2087079"/>
                  </a:lnTo>
                  <a:lnTo>
                    <a:pt x="723925" y="2089277"/>
                  </a:lnTo>
                  <a:lnTo>
                    <a:pt x="719924" y="2091550"/>
                  </a:lnTo>
                  <a:lnTo>
                    <a:pt x="716546" y="2092794"/>
                  </a:lnTo>
                  <a:lnTo>
                    <a:pt x="706005" y="2097138"/>
                  </a:lnTo>
                  <a:lnTo>
                    <a:pt x="709663" y="2098509"/>
                  </a:lnTo>
                  <a:lnTo>
                    <a:pt x="717105" y="2100440"/>
                  </a:lnTo>
                  <a:lnTo>
                    <a:pt x="720826" y="2101545"/>
                  </a:lnTo>
                  <a:lnTo>
                    <a:pt x="725512" y="2102573"/>
                  </a:lnTo>
                  <a:lnTo>
                    <a:pt x="731164" y="2103132"/>
                  </a:lnTo>
                  <a:lnTo>
                    <a:pt x="736739" y="2103958"/>
                  </a:lnTo>
                  <a:lnTo>
                    <a:pt x="743153" y="2104377"/>
                  </a:lnTo>
                  <a:lnTo>
                    <a:pt x="750658" y="2104097"/>
                  </a:lnTo>
                  <a:lnTo>
                    <a:pt x="762457" y="2103234"/>
                  </a:lnTo>
                  <a:lnTo>
                    <a:pt x="804138" y="2091486"/>
                  </a:lnTo>
                  <a:lnTo>
                    <a:pt x="849439" y="2061464"/>
                  </a:lnTo>
                  <a:lnTo>
                    <a:pt x="876503" y="2030425"/>
                  </a:lnTo>
                  <a:lnTo>
                    <a:pt x="898042" y="1992325"/>
                  </a:lnTo>
                  <a:lnTo>
                    <a:pt x="906487" y="1971294"/>
                  </a:lnTo>
                  <a:lnTo>
                    <a:pt x="909447" y="1964131"/>
                  </a:lnTo>
                  <a:lnTo>
                    <a:pt x="911517" y="1956752"/>
                  </a:lnTo>
                  <a:lnTo>
                    <a:pt x="913307" y="1949310"/>
                  </a:lnTo>
                  <a:lnTo>
                    <a:pt x="915314" y="1941728"/>
                  </a:lnTo>
                  <a:lnTo>
                    <a:pt x="917511" y="1934349"/>
                  </a:lnTo>
                  <a:lnTo>
                    <a:pt x="918692" y="1926082"/>
                  </a:lnTo>
                  <a:lnTo>
                    <a:pt x="921308" y="1909813"/>
                  </a:lnTo>
                  <a:lnTo>
                    <a:pt x="922680" y="1901482"/>
                  </a:lnTo>
                  <a:lnTo>
                    <a:pt x="923239" y="1894522"/>
                  </a:lnTo>
                  <a:lnTo>
                    <a:pt x="923925" y="1887562"/>
                  </a:lnTo>
                  <a:lnTo>
                    <a:pt x="924471" y="1880527"/>
                  </a:lnTo>
                  <a:lnTo>
                    <a:pt x="924902" y="1867509"/>
                  </a:lnTo>
                  <a:close/>
                </a:path>
                <a:path w="1031875" h="2104390">
                  <a:moveTo>
                    <a:pt x="1031786" y="775792"/>
                  </a:moveTo>
                  <a:lnTo>
                    <a:pt x="1029157" y="735812"/>
                  </a:lnTo>
                  <a:lnTo>
                    <a:pt x="1008849" y="668248"/>
                  </a:lnTo>
                  <a:lnTo>
                    <a:pt x="970051" y="615619"/>
                  </a:lnTo>
                  <a:lnTo>
                    <a:pt x="914641" y="576072"/>
                  </a:lnTo>
                  <a:lnTo>
                    <a:pt x="844511" y="547738"/>
                  </a:lnTo>
                  <a:lnTo>
                    <a:pt x="804519" y="537184"/>
                  </a:lnTo>
                  <a:lnTo>
                    <a:pt x="761555" y="528739"/>
                  </a:lnTo>
                  <a:lnTo>
                    <a:pt x="715860" y="522160"/>
                  </a:lnTo>
                  <a:lnTo>
                    <a:pt x="667664" y="517220"/>
                  </a:lnTo>
                  <a:lnTo>
                    <a:pt x="617207" y="513676"/>
                  </a:lnTo>
                  <a:lnTo>
                    <a:pt x="564718" y="511302"/>
                  </a:lnTo>
                  <a:lnTo>
                    <a:pt x="510438" y="509854"/>
                  </a:lnTo>
                  <a:lnTo>
                    <a:pt x="454609" y="509117"/>
                  </a:lnTo>
                  <a:lnTo>
                    <a:pt x="339217" y="508812"/>
                  </a:lnTo>
                  <a:lnTo>
                    <a:pt x="278333" y="503021"/>
                  </a:lnTo>
                  <a:lnTo>
                    <a:pt x="226466" y="486841"/>
                  </a:lnTo>
                  <a:lnTo>
                    <a:pt x="183756" y="462026"/>
                  </a:lnTo>
                  <a:lnTo>
                    <a:pt x="150317" y="430326"/>
                  </a:lnTo>
                  <a:lnTo>
                    <a:pt x="126276" y="393496"/>
                  </a:lnTo>
                  <a:lnTo>
                    <a:pt x="111760" y="353301"/>
                  </a:lnTo>
                  <a:lnTo>
                    <a:pt x="106895" y="311492"/>
                  </a:lnTo>
                  <a:lnTo>
                    <a:pt x="110401" y="276364"/>
                  </a:lnTo>
                  <a:lnTo>
                    <a:pt x="137401" y="213398"/>
                  </a:lnTo>
                  <a:lnTo>
                    <a:pt x="194132" y="162013"/>
                  </a:lnTo>
                  <a:lnTo>
                    <a:pt x="234861" y="143700"/>
                  </a:lnTo>
                  <a:lnTo>
                    <a:pt x="281813" y="132346"/>
                  </a:lnTo>
                  <a:lnTo>
                    <a:pt x="334391" y="128104"/>
                  </a:lnTo>
                  <a:lnTo>
                    <a:pt x="368084" y="134975"/>
                  </a:lnTo>
                  <a:lnTo>
                    <a:pt x="394792" y="147447"/>
                  </a:lnTo>
                  <a:lnTo>
                    <a:pt x="414299" y="161505"/>
                  </a:lnTo>
                  <a:lnTo>
                    <a:pt x="426402" y="173177"/>
                  </a:lnTo>
                  <a:lnTo>
                    <a:pt x="428955" y="176415"/>
                  </a:lnTo>
                  <a:lnTo>
                    <a:pt x="430885" y="178562"/>
                  </a:lnTo>
                  <a:lnTo>
                    <a:pt x="474510" y="195999"/>
                  </a:lnTo>
                  <a:lnTo>
                    <a:pt x="513372" y="198475"/>
                  </a:lnTo>
                  <a:lnTo>
                    <a:pt x="552653" y="197891"/>
                  </a:lnTo>
                  <a:lnTo>
                    <a:pt x="583260" y="189268"/>
                  </a:lnTo>
                  <a:lnTo>
                    <a:pt x="603897" y="170713"/>
                  </a:lnTo>
                  <a:lnTo>
                    <a:pt x="613244" y="140309"/>
                  </a:lnTo>
                  <a:lnTo>
                    <a:pt x="612406" y="76860"/>
                  </a:lnTo>
                  <a:lnTo>
                    <a:pt x="593445" y="35445"/>
                  </a:lnTo>
                  <a:lnTo>
                    <a:pt x="558876" y="12128"/>
                  </a:lnTo>
                  <a:lnTo>
                    <a:pt x="511175" y="2959"/>
                  </a:lnTo>
                  <a:lnTo>
                    <a:pt x="466585" y="0"/>
                  </a:lnTo>
                  <a:lnTo>
                    <a:pt x="371843" y="6223"/>
                  </a:lnTo>
                  <a:lnTo>
                    <a:pt x="289217" y="19913"/>
                  </a:lnTo>
                  <a:lnTo>
                    <a:pt x="230784" y="33604"/>
                  </a:lnTo>
                  <a:lnTo>
                    <a:pt x="208622" y="39827"/>
                  </a:lnTo>
                  <a:lnTo>
                    <a:pt x="208889" y="40170"/>
                  </a:lnTo>
                  <a:lnTo>
                    <a:pt x="174713" y="52743"/>
                  </a:lnTo>
                  <a:lnTo>
                    <a:pt x="113626" y="87274"/>
                  </a:lnTo>
                  <a:lnTo>
                    <a:pt x="56489" y="143040"/>
                  </a:lnTo>
                  <a:lnTo>
                    <a:pt x="32181" y="180809"/>
                  </a:lnTo>
                  <a:lnTo>
                    <a:pt x="14490" y="221894"/>
                  </a:lnTo>
                  <a:lnTo>
                    <a:pt x="3670" y="265671"/>
                  </a:lnTo>
                  <a:lnTo>
                    <a:pt x="0" y="311492"/>
                  </a:lnTo>
                  <a:lnTo>
                    <a:pt x="2946" y="351802"/>
                  </a:lnTo>
                  <a:lnTo>
                    <a:pt x="11696" y="391833"/>
                  </a:lnTo>
                  <a:lnTo>
                    <a:pt x="26200" y="430822"/>
                  </a:lnTo>
                  <a:lnTo>
                    <a:pt x="46355" y="468020"/>
                  </a:lnTo>
                  <a:lnTo>
                    <a:pt x="72097" y="502691"/>
                  </a:lnTo>
                  <a:lnTo>
                    <a:pt x="103339" y="534085"/>
                  </a:lnTo>
                  <a:lnTo>
                    <a:pt x="140004" y="561441"/>
                  </a:lnTo>
                  <a:lnTo>
                    <a:pt x="182003" y="584022"/>
                  </a:lnTo>
                  <a:lnTo>
                    <a:pt x="229260" y="601078"/>
                  </a:lnTo>
                  <a:lnTo>
                    <a:pt x="281686" y="611873"/>
                  </a:lnTo>
                  <a:lnTo>
                    <a:pt x="339217" y="615632"/>
                  </a:lnTo>
                  <a:lnTo>
                    <a:pt x="427647" y="616026"/>
                  </a:lnTo>
                  <a:lnTo>
                    <a:pt x="507822" y="617359"/>
                  </a:lnTo>
                  <a:lnTo>
                    <a:pt x="579996" y="619823"/>
                  </a:lnTo>
                  <a:lnTo>
                    <a:pt x="644448" y="623595"/>
                  </a:lnTo>
                  <a:lnTo>
                    <a:pt x="701471" y="628878"/>
                  </a:lnTo>
                  <a:lnTo>
                    <a:pt x="751319" y="635850"/>
                  </a:lnTo>
                  <a:lnTo>
                    <a:pt x="794270" y="644715"/>
                  </a:lnTo>
                  <a:lnTo>
                    <a:pt x="860602" y="668896"/>
                  </a:lnTo>
                  <a:lnTo>
                    <a:pt x="902652" y="702919"/>
                  </a:lnTo>
                  <a:lnTo>
                    <a:pt x="922629" y="748334"/>
                  </a:lnTo>
                  <a:lnTo>
                    <a:pt x="925029" y="775792"/>
                  </a:lnTo>
                  <a:lnTo>
                    <a:pt x="923010" y="808075"/>
                  </a:lnTo>
                  <a:lnTo>
                    <a:pt x="906741" y="858481"/>
                  </a:lnTo>
                  <a:lnTo>
                    <a:pt x="858507" y="899553"/>
                  </a:lnTo>
                  <a:lnTo>
                    <a:pt x="815213" y="913053"/>
                  </a:lnTo>
                  <a:lnTo>
                    <a:pt x="765517" y="919746"/>
                  </a:lnTo>
                  <a:lnTo>
                    <a:pt x="712482" y="921931"/>
                  </a:lnTo>
                  <a:lnTo>
                    <a:pt x="627646" y="921829"/>
                  </a:lnTo>
                  <a:lnTo>
                    <a:pt x="627646" y="922032"/>
                  </a:lnTo>
                  <a:lnTo>
                    <a:pt x="574713" y="927341"/>
                  </a:lnTo>
                  <a:lnTo>
                    <a:pt x="525297" y="939939"/>
                  </a:lnTo>
                  <a:lnTo>
                    <a:pt x="481228" y="959789"/>
                  </a:lnTo>
                  <a:lnTo>
                    <a:pt x="444385" y="986878"/>
                  </a:lnTo>
                  <a:lnTo>
                    <a:pt x="416026" y="1019429"/>
                  </a:lnTo>
                  <a:lnTo>
                    <a:pt x="395287" y="1056500"/>
                  </a:lnTo>
                  <a:lnTo>
                    <a:pt x="382562" y="1097140"/>
                  </a:lnTo>
                  <a:lnTo>
                    <a:pt x="378231" y="1140434"/>
                  </a:lnTo>
                  <a:lnTo>
                    <a:pt x="381368" y="1180312"/>
                  </a:lnTo>
                  <a:lnTo>
                    <a:pt x="390931" y="1219517"/>
                  </a:lnTo>
                  <a:lnTo>
                    <a:pt x="407149" y="1256753"/>
                  </a:lnTo>
                  <a:lnTo>
                    <a:pt x="430212" y="1290764"/>
                  </a:lnTo>
                  <a:lnTo>
                    <a:pt x="460349" y="1320253"/>
                  </a:lnTo>
                  <a:lnTo>
                    <a:pt x="497789" y="1343964"/>
                  </a:lnTo>
                  <a:lnTo>
                    <a:pt x="542721" y="1360601"/>
                  </a:lnTo>
                  <a:lnTo>
                    <a:pt x="595388" y="1368894"/>
                  </a:lnTo>
                  <a:lnTo>
                    <a:pt x="593661" y="1260144"/>
                  </a:lnTo>
                  <a:lnTo>
                    <a:pt x="540499" y="1245501"/>
                  </a:lnTo>
                  <a:lnTo>
                    <a:pt x="507187" y="1217549"/>
                  </a:lnTo>
                  <a:lnTo>
                    <a:pt x="489953" y="1180960"/>
                  </a:lnTo>
                  <a:lnTo>
                    <a:pt x="485051" y="1140434"/>
                  </a:lnTo>
                  <a:lnTo>
                    <a:pt x="486829" y="1118590"/>
                  </a:lnTo>
                  <a:lnTo>
                    <a:pt x="502526" y="1079398"/>
                  </a:lnTo>
                  <a:lnTo>
                    <a:pt x="551078" y="1044371"/>
                  </a:lnTo>
                  <a:lnTo>
                    <a:pt x="609396" y="1029385"/>
                  </a:lnTo>
                  <a:lnTo>
                    <a:pt x="691667" y="1028928"/>
                  </a:lnTo>
                  <a:lnTo>
                    <a:pt x="740575" y="1028115"/>
                  </a:lnTo>
                  <a:lnTo>
                    <a:pt x="790282" y="1024648"/>
                  </a:lnTo>
                  <a:lnTo>
                    <a:pt x="839330" y="1016952"/>
                  </a:lnTo>
                  <a:lnTo>
                    <a:pt x="886231" y="1003465"/>
                  </a:lnTo>
                  <a:lnTo>
                    <a:pt x="929487" y="982624"/>
                  </a:lnTo>
                  <a:lnTo>
                    <a:pt x="967613" y="952842"/>
                  </a:lnTo>
                  <a:lnTo>
                    <a:pt x="995616" y="917930"/>
                  </a:lnTo>
                  <a:lnTo>
                    <a:pt x="1015669" y="876668"/>
                  </a:lnTo>
                  <a:lnTo>
                    <a:pt x="1027747" y="829233"/>
                  </a:lnTo>
                  <a:lnTo>
                    <a:pt x="1031786" y="775792"/>
                  </a:lnTo>
                  <a:close/>
                </a:path>
              </a:pathLst>
            </a:custGeom>
            <a:solidFill>
              <a:srgbClr val="2F81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190889" y="3116896"/>
              <a:ext cx="651510" cy="1659889"/>
            </a:xfrm>
            <a:custGeom>
              <a:avLst/>
              <a:gdLst/>
              <a:ahLst/>
              <a:cxnLst/>
              <a:rect l="l" t="t" r="r" b="b"/>
              <a:pathLst>
                <a:path w="651509" h="1659889">
                  <a:moveTo>
                    <a:pt x="578713" y="1141603"/>
                  </a:moveTo>
                  <a:lnTo>
                    <a:pt x="574586" y="1103350"/>
                  </a:lnTo>
                  <a:lnTo>
                    <a:pt x="563181" y="1065377"/>
                  </a:lnTo>
                  <a:lnTo>
                    <a:pt x="545884" y="1029779"/>
                  </a:lnTo>
                  <a:lnTo>
                    <a:pt x="524129" y="998664"/>
                  </a:lnTo>
                  <a:lnTo>
                    <a:pt x="480275" y="1011542"/>
                  </a:lnTo>
                  <a:lnTo>
                    <a:pt x="435851" y="1021029"/>
                  </a:lnTo>
                  <a:lnTo>
                    <a:pt x="390969" y="1026909"/>
                  </a:lnTo>
                  <a:lnTo>
                    <a:pt x="345770" y="1028928"/>
                  </a:lnTo>
                  <a:lnTo>
                    <a:pt x="332193" y="1028852"/>
                  </a:lnTo>
                  <a:lnTo>
                    <a:pt x="364744" y="1031900"/>
                  </a:lnTo>
                  <a:lnTo>
                    <a:pt x="418795" y="1050480"/>
                  </a:lnTo>
                  <a:lnTo>
                    <a:pt x="453428" y="1081836"/>
                  </a:lnTo>
                  <a:lnTo>
                    <a:pt x="469773" y="1120165"/>
                  </a:lnTo>
                  <a:lnTo>
                    <a:pt x="471881" y="1141603"/>
                  </a:lnTo>
                  <a:lnTo>
                    <a:pt x="466293" y="1176959"/>
                  </a:lnTo>
                  <a:lnTo>
                    <a:pt x="449211" y="1210170"/>
                  </a:lnTo>
                  <a:lnTo>
                    <a:pt x="420230" y="1237932"/>
                  </a:lnTo>
                  <a:lnTo>
                    <a:pt x="378904" y="1256982"/>
                  </a:lnTo>
                  <a:lnTo>
                    <a:pt x="324815" y="1264069"/>
                  </a:lnTo>
                  <a:lnTo>
                    <a:pt x="320611" y="1264069"/>
                  </a:lnTo>
                  <a:lnTo>
                    <a:pt x="320611" y="1264386"/>
                  </a:lnTo>
                  <a:lnTo>
                    <a:pt x="271106" y="1266913"/>
                  </a:lnTo>
                  <a:lnTo>
                    <a:pt x="218414" y="1272108"/>
                  </a:lnTo>
                  <a:lnTo>
                    <a:pt x="170446" y="1280160"/>
                  </a:lnTo>
                  <a:lnTo>
                    <a:pt x="127596" y="1291678"/>
                  </a:lnTo>
                  <a:lnTo>
                    <a:pt x="90246" y="1307274"/>
                  </a:lnTo>
                  <a:lnTo>
                    <a:pt x="33680" y="1353070"/>
                  </a:lnTo>
                  <a:lnTo>
                    <a:pt x="3873" y="1422349"/>
                  </a:lnTo>
                  <a:lnTo>
                    <a:pt x="0" y="1467307"/>
                  </a:lnTo>
                  <a:lnTo>
                    <a:pt x="3136" y="1507972"/>
                  </a:lnTo>
                  <a:lnTo>
                    <a:pt x="28054" y="1575879"/>
                  </a:lnTo>
                  <a:lnTo>
                    <a:pt x="89979" y="1634172"/>
                  </a:lnTo>
                  <a:lnTo>
                    <a:pt x="131457" y="1651254"/>
                  </a:lnTo>
                  <a:lnTo>
                    <a:pt x="176072" y="1658366"/>
                  </a:lnTo>
                  <a:lnTo>
                    <a:pt x="225704" y="1659788"/>
                  </a:lnTo>
                  <a:lnTo>
                    <a:pt x="223989" y="1546212"/>
                  </a:lnTo>
                  <a:lnTo>
                    <a:pt x="189141" y="1547291"/>
                  </a:lnTo>
                  <a:lnTo>
                    <a:pt x="164325" y="1547215"/>
                  </a:lnTo>
                  <a:lnTo>
                    <a:pt x="125095" y="1526984"/>
                  </a:lnTo>
                  <a:lnTo>
                    <a:pt x="106756" y="1467307"/>
                  </a:lnTo>
                  <a:lnTo>
                    <a:pt x="111544" y="1439202"/>
                  </a:lnTo>
                  <a:lnTo>
                    <a:pt x="156438" y="1398651"/>
                  </a:lnTo>
                  <a:lnTo>
                    <a:pt x="200964" y="1385379"/>
                  </a:lnTo>
                  <a:lnTo>
                    <a:pt x="263156" y="1376235"/>
                  </a:lnTo>
                  <a:lnTo>
                    <a:pt x="345211" y="1370825"/>
                  </a:lnTo>
                  <a:lnTo>
                    <a:pt x="344906" y="1369009"/>
                  </a:lnTo>
                  <a:lnTo>
                    <a:pt x="383070" y="1365529"/>
                  </a:lnTo>
                  <a:lnTo>
                    <a:pt x="434060" y="1350632"/>
                  </a:lnTo>
                  <a:lnTo>
                    <a:pt x="477621" y="1327581"/>
                  </a:lnTo>
                  <a:lnTo>
                    <a:pt x="513613" y="1297876"/>
                  </a:lnTo>
                  <a:lnTo>
                    <a:pt x="541858" y="1262951"/>
                  </a:lnTo>
                  <a:lnTo>
                    <a:pt x="562229" y="1224280"/>
                  </a:lnTo>
                  <a:lnTo>
                    <a:pt x="574560" y="1183347"/>
                  </a:lnTo>
                  <a:lnTo>
                    <a:pt x="578713" y="1141603"/>
                  </a:lnTo>
                  <a:close/>
                </a:path>
                <a:path w="651509" h="1659889">
                  <a:moveTo>
                    <a:pt x="651281" y="20116"/>
                  </a:moveTo>
                  <a:lnTo>
                    <a:pt x="612876" y="14122"/>
                  </a:lnTo>
                  <a:lnTo>
                    <a:pt x="564565" y="7518"/>
                  </a:lnTo>
                  <a:lnTo>
                    <a:pt x="515099" y="2184"/>
                  </a:lnTo>
                  <a:lnTo>
                    <a:pt x="473202" y="0"/>
                  </a:lnTo>
                  <a:lnTo>
                    <a:pt x="428472" y="2959"/>
                  </a:lnTo>
                  <a:lnTo>
                    <a:pt x="380758" y="12128"/>
                  </a:lnTo>
                  <a:lnTo>
                    <a:pt x="346189" y="35445"/>
                  </a:lnTo>
                  <a:lnTo>
                    <a:pt x="327240" y="76860"/>
                  </a:lnTo>
                  <a:lnTo>
                    <a:pt x="326402" y="140309"/>
                  </a:lnTo>
                  <a:lnTo>
                    <a:pt x="335762" y="170713"/>
                  </a:lnTo>
                  <a:lnTo>
                    <a:pt x="356425" y="189268"/>
                  </a:lnTo>
                  <a:lnTo>
                    <a:pt x="387045" y="197891"/>
                  </a:lnTo>
                  <a:lnTo>
                    <a:pt x="426262" y="198475"/>
                  </a:lnTo>
                  <a:lnTo>
                    <a:pt x="465137" y="195999"/>
                  </a:lnTo>
                  <a:lnTo>
                    <a:pt x="510755" y="176415"/>
                  </a:lnTo>
                  <a:lnTo>
                    <a:pt x="513308" y="173177"/>
                  </a:lnTo>
                  <a:lnTo>
                    <a:pt x="525399" y="161505"/>
                  </a:lnTo>
                  <a:lnTo>
                    <a:pt x="544880" y="147447"/>
                  </a:lnTo>
                  <a:lnTo>
                    <a:pt x="571563" y="134975"/>
                  </a:lnTo>
                  <a:lnTo>
                    <a:pt x="605243" y="128104"/>
                  </a:lnTo>
                  <a:lnTo>
                    <a:pt x="607860" y="128244"/>
                  </a:lnTo>
                  <a:lnTo>
                    <a:pt x="651281" y="20116"/>
                  </a:lnTo>
                  <a:close/>
                </a:path>
              </a:pathLst>
            </a:custGeom>
            <a:solidFill>
              <a:srgbClr val="46B9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13432" y="3159340"/>
              <a:ext cx="320675" cy="38735"/>
            </a:xfrm>
            <a:custGeom>
              <a:avLst/>
              <a:gdLst/>
              <a:ahLst/>
              <a:cxnLst/>
              <a:rect l="l" t="t" r="r" b="b"/>
              <a:pathLst>
                <a:path w="320675" h="38735">
                  <a:moveTo>
                    <a:pt x="38519" y="19304"/>
                  </a:moveTo>
                  <a:lnTo>
                    <a:pt x="37007" y="11811"/>
                  </a:lnTo>
                  <a:lnTo>
                    <a:pt x="32893" y="5676"/>
                  </a:lnTo>
                  <a:lnTo>
                    <a:pt x="26771" y="1524"/>
                  </a:lnTo>
                  <a:lnTo>
                    <a:pt x="19291" y="0"/>
                  </a:lnTo>
                  <a:lnTo>
                    <a:pt x="11772" y="1524"/>
                  </a:lnTo>
                  <a:lnTo>
                    <a:pt x="5638" y="5676"/>
                  </a:lnTo>
                  <a:lnTo>
                    <a:pt x="1511" y="11811"/>
                  </a:lnTo>
                  <a:lnTo>
                    <a:pt x="0" y="19304"/>
                  </a:lnTo>
                  <a:lnTo>
                    <a:pt x="1511" y="26784"/>
                  </a:lnTo>
                  <a:lnTo>
                    <a:pt x="5638" y="32893"/>
                  </a:lnTo>
                  <a:lnTo>
                    <a:pt x="11772" y="37020"/>
                  </a:lnTo>
                  <a:lnTo>
                    <a:pt x="19291" y="38531"/>
                  </a:lnTo>
                  <a:lnTo>
                    <a:pt x="26771" y="37020"/>
                  </a:lnTo>
                  <a:lnTo>
                    <a:pt x="32893" y="32893"/>
                  </a:lnTo>
                  <a:lnTo>
                    <a:pt x="37007" y="26784"/>
                  </a:lnTo>
                  <a:lnTo>
                    <a:pt x="38519" y="19304"/>
                  </a:lnTo>
                  <a:close/>
                </a:path>
                <a:path w="320675" h="38735">
                  <a:moveTo>
                    <a:pt x="320471" y="19304"/>
                  </a:moveTo>
                  <a:lnTo>
                    <a:pt x="318960" y="11811"/>
                  </a:lnTo>
                  <a:lnTo>
                    <a:pt x="314845" y="5676"/>
                  </a:lnTo>
                  <a:lnTo>
                    <a:pt x="308724" y="1524"/>
                  </a:lnTo>
                  <a:lnTo>
                    <a:pt x="301167" y="0"/>
                  </a:lnTo>
                  <a:lnTo>
                    <a:pt x="293687" y="1524"/>
                  </a:lnTo>
                  <a:lnTo>
                    <a:pt x="287578" y="5676"/>
                  </a:lnTo>
                  <a:lnTo>
                    <a:pt x="283451" y="11811"/>
                  </a:lnTo>
                  <a:lnTo>
                    <a:pt x="281940" y="19304"/>
                  </a:lnTo>
                  <a:lnTo>
                    <a:pt x="283451" y="26784"/>
                  </a:lnTo>
                  <a:lnTo>
                    <a:pt x="287578" y="32893"/>
                  </a:lnTo>
                  <a:lnTo>
                    <a:pt x="293687" y="37020"/>
                  </a:lnTo>
                  <a:lnTo>
                    <a:pt x="301167" y="38531"/>
                  </a:lnTo>
                  <a:lnTo>
                    <a:pt x="308724" y="37020"/>
                  </a:lnTo>
                  <a:lnTo>
                    <a:pt x="314845" y="32893"/>
                  </a:lnTo>
                  <a:lnTo>
                    <a:pt x="318960" y="26784"/>
                  </a:lnTo>
                  <a:lnTo>
                    <a:pt x="320471" y="193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114542" y="3594754"/>
              <a:ext cx="424815" cy="2273300"/>
            </a:xfrm>
            <a:custGeom>
              <a:avLst/>
              <a:gdLst/>
              <a:ahLst/>
              <a:cxnLst/>
              <a:rect l="l" t="t" r="r" b="b"/>
              <a:pathLst>
                <a:path w="424815" h="2273300">
                  <a:moveTo>
                    <a:pt x="214267" y="2272948"/>
                  </a:moveTo>
                  <a:lnTo>
                    <a:pt x="209994" y="2272948"/>
                  </a:lnTo>
                  <a:lnTo>
                    <a:pt x="174634" y="2265799"/>
                  </a:lnTo>
                  <a:lnTo>
                    <a:pt x="145762" y="2246303"/>
                  </a:lnTo>
                  <a:lnTo>
                    <a:pt x="126297" y="2217387"/>
                  </a:lnTo>
                  <a:lnTo>
                    <a:pt x="119160" y="2181978"/>
                  </a:lnTo>
                  <a:lnTo>
                    <a:pt x="119160" y="2081290"/>
                  </a:lnTo>
                  <a:lnTo>
                    <a:pt x="116789" y="2061063"/>
                  </a:lnTo>
                  <a:lnTo>
                    <a:pt x="106143" y="2005068"/>
                  </a:lnTo>
                  <a:lnTo>
                    <a:pt x="81914" y="1920335"/>
                  </a:lnTo>
                  <a:lnTo>
                    <a:pt x="38801" y="1813892"/>
                  </a:lnTo>
                  <a:lnTo>
                    <a:pt x="30205" y="1800888"/>
                  </a:lnTo>
                  <a:lnTo>
                    <a:pt x="22553" y="1787230"/>
                  </a:lnTo>
                  <a:lnTo>
                    <a:pt x="5873" y="1742243"/>
                  </a:lnTo>
                  <a:lnTo>
                    <a:pt x="0" y="1693495"/>
                  </a:lnTo>
                  <a:lnTo>
                    <a:pt x="0" y="207370"/>
                  </a:lnTo>
                  <a:lnTo>
                    <a:pt x="5476" y="159797"/>
                  </a:lnTo>
                  <a:lnTo>
                    <a:pt x="21075" y="116139"/>
                  </a:lnTo>
                  <a:lnTo>
                    <a:pt x="45554" y="77636"/>
                  </a:lnTo>
                  <a:lnTo>
                    <a:pt x="77667" y="45531"/>
                  </a:lnTo>
                  <a:lnTo>
                    <a:pt x="116171" y="21063"/>
                  </a:lnTo>
                  <a:lnTo>
                    <a:pt x="159822" y="5472"/>
                  </a:lnTo>
                  <a:lnTo>
                    <a:pt x="207375" y="0"/>
                  </a:lnTo>
                  <a:lnTo>
                    <a:pt x="216886" y="0"/>
                  </a:lnTo>
                  <a:lnTo>
                    <a:pt x="264417" y="5472"/>
                  </a:lnTo>
                  <a:lnTo>
                    <a:pt x="308060" y="21063"/>
                  </a:lnTo>
                  <a:lnTo>
                    <a:pt x="346565" y="45531"/>
                  </a:lnTo>
                  <a:lnTo>
                    <a:pt x="378685" y="77636"/>
                  </a:lnTo>
                  <a:lnTo>
                    <a:pt x="403174" y="116139"/>
                  </a:lnTo>
                  <a:lnTo>
                    <a:pt x="418781" y="159797"/>
                  </a:lnTo>
                  <a:lnTo>
                    <a:pt x="424261" y="207370"/>
                  </a:lnTo>
                  <a:lnTo>
                    <a:pt x="424261" y="1693495"/>
                  </a:lnTo>
                  <a:lnTo>
                    <a:pt x="418388" y="1742243"/>
                  </a:lnTo>
                  <a:lnTo>
                    <a:pt x="401691" y="1787230"/>
                  </a:lnTo>
                  <a:lnTo>
                    <a:pt x="385460" y="1813892"/>
                  </a:lnTo>
                  <a:lnTo>
                    <a:pt x="342336" y="1920335"/>
                  </a:lnTo>
                  <a:lnTo>
                    <a:pt x="318084" y="2005068"/>
                  </a:lnTo>
                  <a:lnTo>
                    <a:pt x="307413" y="2061063"/>
                  </a:lnTo>
                  <a:lnTo>
                    <a:pt x="305033" y="2081290"/>
                  </a:lnTo>
                  <a:lnTo>
                    <a:pt x="305033" y="2181978"/>
                  </a:lnTo>
                  <a:lnTo>
                    <a:pt x="297906" y="2217387"/>
                  </a:lnTo>
                  <a:lnTo>
                    <a:pt x="278464" y="2246303"/>
                  </a:lnTo>
                  <a:lnTo>
                    <a:pt x="249616" y="2265799"/>
                  </a:lnTo>
                  <a:lnTo>
                    <a:pt x="214267" y="2272948"/>
                  </a:lnTo>
                  <a:close/>
                </a:path>
              </a:pathLst>
            </a:custGeom>
            <a:solidFill>
              <a:srgbClr val="CFD1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164294" y="3766705"/>
              <a:ext cx="325120" cy="2101215"/>
            </a:xfrm>
            <a:custGeom>
              <a:avLst/>
              <a:gdLst/>
              <a:ahLst/>
              <a:cxnLst/>
              <a:rect l="l" t="t" r="r" b="b"/>
              <a:pathLst>
                <a:path w="325119" h="2101215">
                  <a:moveTo>
                    <a:pt x="324751" y="266090"/>
                  </a:moveTo>
                  <a:lnTo>
                    <a:pt x="318617" y="257276"/>
                  </a:lnTo>
                  <a:lnTo>
                    <a:pt x="199732" y="257276"/>
                  </a:lnTo>
                  <a:lnTo>
                    <a:pt x="199732" y="37350"/>
                  </a:lnTo>
                  <a:lnTo>
                    <a:pt x="196786" y="22821"/>
                  </a:lnTo>
                  <a:lnTo>
                    <a:pt x="188772" y="10947"/>
                  </a:lnTo>
                  <a:lnTo>
                    <a:pt x="176898" y="2946"/>
                  </a:lnTo>
                  <a:lnTo>
                    <a:pt x="162369" y="0"/>
                  </a:lnTo>
                  <a:lnTo>
                    <a:pt x="147840" y="2946"/>
                  </a:lnTo>
                  <a:lnTo>
                    <a:pt x="135966" y="10947"/>
                  </a:lnTo>
                  <a:lnTo>
                    <a:pt x="127952" y="22821"/>
                  </a:lnTo>
                  <a:lnTo>
                    <a:pt x="125018" y="37350"/>
                  </a:lnTo>
                  <a:lnTo>
                    <a:pt x="125018" y="257276"/>
                  </a:lnTo>
                  <a:lnTo>
                    <a:pt x="6134" y="257276"/>
                  </a:lnTo>
                  <a:lnTo>
                    <a:pt x="0" y="266090"/>
                  </a:lnTo>
                  <a:lnTo>
                    <a:pt x="0" y="288074"/>
                  </a:lnTo>
                  <a:lnTo>
                    <a:pt x="6134" y="296964"/>
                  </a:lnTo>
                  <a:lnTo>
                    <a:pt x="125018" y="296964"/>
                  </a:lnTo>
                  <a:lnTo>
                    <a:pt x="125018" y="390347"/>
                  </a:lnTo>
                  <a:lnTo>
                    <a:pt x="43827" y="390347"/>
                  </a:lnTo>
                  <a:lnTo>
                    <a:pt x="39141" y="399173"/>
                  </a:lnTo>
                  <a:lnTo>
                    <a:pt x="39141" y="421081"/>
                  </a:lnTo>
                  <a:lnTo>
                    <a:pt x="43827" y="429907"/>
                  </a:lnTo>
                  <a:lnTo>
                    <a:pt x="125018" y="429907"/>
                  </a:lnTo>
                  <a:lnTo>
                    <a:pt x="125018" y="523354"/>
                  </a:lnTo>
                  <a:lnTo>
                    <a:pt x="6134" y="523354"/>
                  </a:lnTo>
                  <a:lnTo>
                    <a:pt x="0" y="532244"/>
                  </a:lnTo>
                  <a:lnTo>
                    <a:pt x="0" y="554164"/>
                  </a:lnTo>
                  <a:lnTo>
                    <a:pt x="6134" y="563054"/>
                  </a:lnTo>
                  <a:lnTo>
                    <a:pt x="125018" y="563054"/>
                  </a:lnTo>
                  <a:lnTo>
                    <a:pt x="125018" y="656374"/>
                  </a:lnTo>
                  <a:lnTo>
                    <a:pt x="43827" y="656374"/>
                  </a:lnTo>
                  <a:lnTo>
                    <a:pt x="39141" y="665264"/>
                  </a:lnTo>
                  <a:lnTo>
                    <a:pt x="39141" y="687247"/>
                  </a:lnTo>
                  <a:lnTo>
                    <a:pt x="43827" y="696137"/>
                  </a:lnTo>
                  <a:lnTo>
                    <a:pt x="125018" y="696137"/>
                  </a:lnTo>
                  <a:lnTo>
                    <a:pt x="125018" y="788200"/>
                  </a:lnTo>
                  <a:lnTo>
                    <a:pt x="6134" y="788200"/>
                  </a:lnTo>
                  <a:lnTo>
                    <a:pt x="0" y="797026"/>
                  </a:lnTo>
                  <a:lnTo>
                    <a:pt x="0" y="818946"/>
                  </a:lnTo>
                  <a:lnTo>
                    <a:pt x="6134" y="827900"/>
                  </a:lnTo>
                  <a:lnTo>
                    <a:pt x="125018" y="827900"/>
                  </a:lnTo>
                  <a:lnTo>
                    <a:pt x="125018" y="921219"/>
                  </a:lnTo>
                  <a:lnTo>
                    <a:pt x="43827" y="921219"/>
                  </a:lnTo>
                  <a:lnTo>
                    <a:pt x="39141" y="930109"/>
                  </a:lnTo>
                  <a:lnTo>
                    <a:pt x="39141" y="952017"/>
                  </a:lnTo>
                  <a:lnTo>
                    <a:pt x="43827" y="960983"/>
                  </a:lnTo>
                  <a:lnTo>
                    <a:pt x="125018" y="960983"/>
                  </a:lnTo>
                  <a:lnTo>
                    <a:pt x="125018" y="1054290"/>
                  </a:lnTo>
                  <a:lnTo>
                    <a:pt x="6134" y="1054290"/>
                  </a:lnTo>
                  <a:lnTo>
                    <a:pt x="0" y="1063180"/>
                  </a:lnTo>
                  <a:lnTo>
                    <a:pt x="0" y="1085164"/>
                  </a:lnTo>
                  <a:lnTo>
                    <a:pt x="6134" y="1094054"/>
                  </a:lnTo>
                  <a:lnTo>
                    <a:pt x="125018" y="1094054"/>
                  </a:lnTo>
                  <a:lnTo>
                    <a:pt x="125018" y="1187437"/>
                  </a:lnTo>
                  <a:lnTo>
                    <a:pt x="43827" y="1187437"/>
                  </a:lnTo>
                  <a:lnTo>
                    <a:pt x="39141" y="1196263"/>
                  </a:lnTo>
                  <a:lnTo>
                    <a:pt x="39141" y="1218184"/>
                  </a:lnTo>
                  <a:lnTo>
                    <a:pt x="43827" y="1226997"/>
                  </a:lnTo>
                  <a:lnTo>
                    <a:pt x="125018" y="1226997"/>
                  </a:lnTo>
                  <a:lnTo>
                    <a:pt x="125018" y="1319136"/>
                  </a:lnTo>
                  <a:lnTo>
                    <a:pt x="6134" y="1319136"/>
                  </a:lnTo>
                  <a:lnTo>
                    <a:pt x="0" y="1328102"/>
                  </a:lnTo>
                  <a:lnTo>
                    <a:pt x="0" y="1350022"/>
                  </a:lnTo>
                  <a:lnTo>
                    <a:pt x="6134" y="1358912"/>
                  </a:lnTo>
                  <a:lnTo>
                    <a:pt x="125018" y="1358912"/>
                  </a:lnTo>
                  <a:lnTo>
                    <a:pt x="125018" y="1452219"/>
                  </a:lnTo>
                  <a:lnTo>
                    <a:pt x="43827" y="1452219"/>
                  </a:lnTo>
                  <a:lnTo>
                    <a:pt x="39141" y="1461046"/>
                  </a:lnTo>
                  <a:lnTo>
                    <a:pt x="39141" y="1483029"/>
                  </a:lnTo>
                  <a:lnTo>
                    <a:pt x="43827" y="1491919"/>
                  </a:lnTo>
                  <a:lnTo>
                    <a:pt x="125018" y="1491919"/>
                  </a:lnTo>
                  <a:lnTo>
                    <a:pt x="125018" y="2063724"/>
                  </a:lnTo>
                  <a:lnTo>
                    <a:pt x="127952" y="2078215"/>
                  </a:lnTo>
                  <a:lnTo>
                    <a:pt x="135966" y="2090064"/>
                  </a:lnTo>
                  <a:lnTo>
                    <a:pt x="147840" y="2098065"/>
                  </a:lnTo>
                  <a:lnTo>
                    <a:pt x="162369" y="2100999"/>
                  </a:lnTo>
                  <a:lnTo>
                    <a:pt x="176898" y="2098065"/>
                  </a:lnTo>
                  <a:lnTo>
                    <a:pt x="188772" y="2090064"/>
                  </a:lnTo>
                  <a:lnTo>
                    <a:pt x="196786" y="2078215"/>
                  </a:lnTo>
                  <a:lnTo>
                    <a:pt x="199732" y="2063724"/>
                  </a:lnTo>
                  <a:lnTo>
                    <a:pt x="199732" y="1491919"/>
                  </a:lnTo>
                  <a:lnTo>
                    <a:pt x="280911" y="1491919"/>
                  </a:lnTo>
                  <a:lnTo>
                    <a:pt x="285597" y="1483029"/>
                  </a:lnTo>
                  <a:lnTo>
                    <a:pt x="285597" y="1472069"/>
                  </a:lnTo>
                  <a:lnTo>
                    <a:pt x="285597" y="1461046"/>
                  </a:lnTo>
                  <a:lnTo>
                    <a:pt x="280911" y="1452219"/>
                  </a:lnTo>
                  <a:lnTo>
                    <a:pt x="199732" y="1452219"/>
                  </a:lnTo>
                  <a:lnTo>
                    <a:pt x="199732" y="1358912"/>
                  </a:lnTo>
                  <a:lnTo>
                    <a:pt x="318617" y="1358912"/>
                  </a:lnTo>
                  <a:lnTo>
                    <a:pt x="324751" y="1350022"/>
                  </a:lnTo>
                  <a:lnTo>
                    <a:pt x="324751" y="1339062"/>
                  </a:lnTo>
                  <a:lnTo>
                    <a:pt x="324751" y="1328102"/>
                  </a:lnTo>
                  <a:lnTo>
                    <a:pt x="318617" y="1319136"/>
                  </a:lnTo>
                  <a:lnTo>
                    <a:pt x="199732" y="1319136"/>
                  </a:lnTo>
                  <a:lnTo>
                    <a:pt x="199732" y="1226997"/>
                  </a:lnTo>
                  <a:lnTo>
                    <a:pt x="280911" y="1226997"/>
                  </a:lnTo>
                  <a:lnTo>
                    <a:pt x="285597" y="1218184"/>
                  </a:lnTo>
                  <a:lnTo>
                    <a:pt x="285597" y="1207147"/>
                  </a:lnTo>
                  <a:lnTo>
                    <a:pt x="285597" y="1196263"/>
                  </a:lnTo>
                  <a:lnTo>
                    <a:pt x="280911" y="1187437"/>
                  </a:lnTo>
                  <a:lnTo>
                    <a:pt x="199732" y="1187437"/>
                  </a:lnTo>
                  <a:lnTo>
                    <a:pt x="199732" y="1094054"/>
                  </a:lnTo>
                  <a:lnTo>
                    <a:pt x="318617" y="1094054"/>
                  </a:lnTo>
                  <a:lnTo>
                    <a:pt x="324751" y="1085164"/>
                  </a:lnTo>
                  <a:lnTo>
                    <a:pt x="324751" y="1074216"/>
                  </a:lnTo>
                  <a:lnTo>
                    <a:pt x="324751" y="1063180"/>
                  </a:lnTo>
                  <a:lnTo>
                    <a:pt x="318617" y="1054290"/>
                  </a:lnTo>
                  <a:lnTo>
                    <a:pt x="199732" y="1054290"/>
                  </a:lnTo>
                  <a:lnTo>
                    <a:pt x="199732" y="960983"/>
                  </a:lnTo>
                  <a:lnTo>
                    <a:pt x="280911" y="960983"/>
                  </a:lnTo>
                  <a:lnTo>
                    <a:pt x="285597" y="952017"/>
                  </a:lnTo>
                  <a:lnTo>
                    <a:pt x="285597" y="941070"/>
                  </a:lnTo>
                  <a:lnTo>
                    <a:pt x="285597" y="930109"/>
                  </a:lnTo>
                  <a:lnTo>
                    <a:pt x="280911" y="921219"/>
                  </a:lnTo>
                  <a:lnTo>
                    <a:pt x="199732" y="921219"/>
                  </a:lnTo>
                  <a:lnTo>
                    <a:pt x="199732" y="827900"/>
                  </a:lnTo>
                  <a:lnTo>
                    <a:pt x="318617" y="827900"/>
                  </a:lnTo>
                  <a:lnTo>
                    <a:pt x="324751" y="818946"/>
                  </a:lnTo>
                  <a:lnTo>
                    <a:pt x="324751" y="808050"/>
                  </a:lnTo>
                  <a:lnTo>
                    <a:pt x="324751" y="797026"/>
                  </a:lnTo>
                  <a:lnTo>
                    <a:pt x="318617" y="788200"/>
                  </a:lnTo>
                  <a:lnTo>
                    <a:pt x="199732" y="788200"/>
                  </a:lnTo>
                  <a:lnTo>
                    <a:pt x="199732" y="696137"/>
                  </a:lnTo>
                  <a:lnTo>
                    <a:pt x="280911" y="696137"/>
                  </a:lnTo>
                  <a:lnTo>
                    <a:pt x="285597" y="687247"/>
                  </a:lnTo>
                  <a:lnTo>
                    <a:pt x="285597" y="676211"/>
                  </a:lnTo>
                  <a:lnTo>
                    <a:pt x="285597" y="665264"/>
                  </a:lnTo>
                  <a:lnTo>
                    <a:pt x="280911" y="656374"/>
                  </a:lnTo>
                  <a:lnTo>
                    <a:pt x="199732" y="656374"/>
                  </a:lnTo>
                  <a:lnTo>
                    <a:pt x="199732" y="563054"/>
                  </a:lnTo>
                  <a:lnTo>
                    <a:pt x="318617" y="563054"/>
                  </a:lnTo>
                  <a:lnTo>
                    <a:pt x="324751" y="554164"/>
                  </a:lnTo>
                  <a:lnTo>
                    <a:pt x="324751" y="543140"/>
                  </a:lnTo>
                  <a:lnTo>
                    <a:pt x="324751" y="532244"/>
                  </a:lnTo>
                  <a:lnTo>
                    <a:pt x="318617" y="523354"/>
                  </a:lnTo>
                  <a:lnTo>
                    <a:pt x="199732" y="523354"/>
                  </a:lnTo>
                  <a:lnTo>
                    <a:pt x="199732" y="429907"/>
                  </a:lnTo>
                  <a:lnTo>
                    <a:pt x="280911" y="429907"/>
                  </a:lnTo>
                  <a:lnTo>
                    <a:pt x="285597" y="421081"/>
                  </a:lnTo>
                  <a:lnTo>
                    <a:pt x="285597" y="410133"/>
                  </a:lnTo>
                  <a:lnTo>
                    <a:pt x="285597" y="399173"/>
                  </a:lnTo>
                  <a:lnTo>
                    <a:pt x="280911" y="390347"/>
                  </a:lnTo>
                  <a:lnTo>
                    <a:pt x="199732" y="390347"/>
                  </a:lnTo>
                  <a:lnTo>
                    <a:pt x="199732" y="296964"/>
                  </a:lnTo>
                  <a:lnTo>
                    <a:pt x="318617" y="296964"/>
                  </a:lnTo>
                  <a:lnTo>
                    <a:pt x="324751" y="288074"/>
                  </a:lnTo>
                  <a:lnTo>
                    <a:pt x="324751" y="277050"/>
                  </a:lnTo>
                  <a:lnTo>
                    <a:pt x="324751" y="266090"/>
                  </a:lnTo>
                  <a:close/>
                </a:path>
              </a:pathLst>
            </a:custGeom>
            <a:solidFill>
              <a:srgbClr val="A2A2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289319" y="4329753"/>
              <a:ext cx="74930" cy="1537970"/>
            </a:xfrm>
            <a:custGeom>
              <a:avLst/>
              <a:gdLst/>
              <a:ahLst/>
              <a:cxnLst/>
              <a:rect l="l" t="t" r="r" b="b"/>
              <a:pathLst>
                <a:path w="74930" h="1537970">
                  <a:moveTo>
                    <a:pt x="37353" y="1537949"/>
                  </a:moveTo>
                  <a:lnTo>
                    <a:pt x="22823" y="1535012"/>
                  </a:lnTo>
                  <a:lnTo>
                    <a:pt x="10949" y="1527009"/>
                  </a:lnTo>
                  <a:lnTo>
                    <a:pt x="2938" y="1515155"/>
                  </a:lnTo>
                  <a:lnTo>
                    <a:pt x="0" y="1500665"/>
                  </a:lnTo>
                  <a:lnTo>
                    <a:pt x="0" y="0"/>
                  </a:lnTo>
                  <a:lnTo>
                    <a:pt x="74707" y="0"/>
                  </a:lnTo>
                  <a:lnTo>
                    <a:pt x="74707" y="1500665"/>
                  </a:lnTo>
                  <a:lnTo>
                    <a:pt x="71768" y="1515155"/>
                  </a:lnTo>
                  <a:lnTo>
                    <a:pt x="63758" y="1527009"/>
                  </a:lnTo>
                  <a:lnTo>
                    <a:pt x="51883" y="1535012"/>
                  </a:lnTo>
                  <a:lnTo>
                    <a:pt x="37353" y="1537949"/>
                  </a:lnTo>
                  <a:close/>
                </a:path>
              </a:pathLst>
            </a:custGeom>
            <a:solidFill>
              <a:srgbClr val="E749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03447" y="3691100"/>
              <a:ext cx="246452" cy="24637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164301" y="4288748"/>
              <a:ext cx="325120" cy="40005"/>
            </a:xfrm>
            <a:custGeom>
              <a:avLst/>
              <a:gdLst/>
              <a:ahLst/>
              <a:cxnLst/>
              <a:rect l="l" t="t" r="r" b="b"/>
              <a:pathLst>
                <a:path w="325119" h="40004">
                  <a:moveTo>
                    <a:pt x="318610" y="39765"/>
                  </a:moveTo>
                  <a:lnTo>
                    <a:pt x="6133" y="39765"/>
                  </a:lnTo>
                  <a:lnTo>
                    <a:pt x="0" y="30874"/>
                  </a:lnTo>
                  <a:lnTo>
                    <a:pt x="0" y="8890"/>
                  </a:lnTo>
                  <a:lnTo>
                    <a:pt x="6133" y="0"/>
                  </a:lnTo>
                  <a:lnTo>
                    <a:pt x="318610" y="0"/>
                  </a:lnTo>
                  <a:lnTo>
                    <a:pt x="324743" y="8890"/>
                  </a:lnTo>
                  <a:lnTo>
                    <a:pt x="324743" y="19848"/>
                  </a:lnTo>
                  <a:lnTo>
                    <a:pt x="324743" y="30874"/>
                  </a:lnTo>
                  <a:lnTo>
                    <a:pt x="318610" y="39765"/>
                  </a:lnTo>
                  <a:close/>
                </a:path>
              </a:pathLst>
            </a:custGeom>
            <a:solidFill>
              <a:srgbClr val="A2A2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516137" y="4021649"/>
              <a:ext cx="772160" cy="796290"/>
            </a:xfrm>
            <a:custGeom>
              <a:avLst/>
              <a:gdLst/>
              <a:ahLst/>
              <a:cxnLst/>
              <a:rect l="l" t="t" r="r" b="b"/>
              <a:pathLst>
                <a:path w="772159" h="796289">
                  <a:moveTo>
                    <a:pt x="24121" y="795828"/>
                  </a:moveTo>
                  <a:lnTo>
                    <a:pt x="0" y="771845"/>
                  </a:lnTo>
                  <a:lnTo>
                    <a:pt x="771862" y="0"/>
                  </a:lnTo>
                  <a:lnTo>
                    <a:pt x="771862" y="7919"/>
                  </a:lnTo>
                  <a:lnTo>
                    <a:pt x="746869" y="73165"/>
                  </a:lnTo>
                  <a:lnTo>
                    <a:pt x="24121" y="795828"/>
                  </a:lnTo>
                  <a:close/>
                </a:path>
              </a:pathLst>
            </a:custGeom>
            <a:solidFill>
              <a:srgbClr val="ACB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686703" y="4596901"/>
              <a:ext cx="1050290" cy="1050290"/>
            </a:xfrm>
            <a:custGeom>
              <a:avLst/>
              <a:gdLst/>
              <a:ahLst/>
              <a:cxnLst/>
              <a:rect l="l" t="t" r="r" b="b"/>
              <a:pathLst>
                <a:path w="1050290" h="1050289">
                  <a:moveTo>
                    <a:pt x="304205" y="1050129"/>
                  </a:moveTo>
                  <a:lnTo>
                    <a:pt x="0" y="745930"/>
                  </a:lnTo>
                  <a:lnTo>
                    <a:pt x="6960" y="736764"/>
                  </a:lnTo>
                  <a:lnTo>
                    <a:pt x="709515" y="34156"/>
                  </a:lnTo>
                  <a:lnTo>
                    <a:pt x="743683" y="10078"/>
                  </a:lnTo>
                  <a:lnTo>
                    <a:pt x="781173" y="0"/>
                  </a:lnTo>
                  <a:lnTo>
                    <a:pt x="817499" y="4278"/>
                  </a:lnTo>
                  <a:lnTo>
                    <a:pt x="848179" y="23268"/>
                  </a:lnTo>
                  <a:lnTo>
                    <a:pt x="1026815" y="201900"/>
                  </a:lnTo>
                  <a:lnTo>
                    <a:pt x="1045805" y="232607"/>
                  </a:lnTo>
                  <a:lnTo>
                    <a:pt x="1050075" y="268922"/>
                  </a:lnTo>
                  <a:lnTo>
                    <a:pt x="1039977" y="306374"/>
                  </a:lnTo>
                  <a:lnTo>
                    <a:pt x="1015857" y="340492"/>
                  </a:lnTo>
                  <a:lnTo>
                    <a:pt x="313303" y="1043100"/>
                  </a:lnTo>
                  <a:lnTo>
                    <a:pt x="304205" y="1050129"/>
                  </a:lnTo>
                  <a:close/>
                </a:path>
              </a:pathLst>
            </a:custGeom>
            <a:solidFill>
              <a:srgbClr val="9A9A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196010" y="4867719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10">
                  <a:moveTo>
                    <a:pt x="247210" y="269947"/>
                  </a:moveTo>
                  <a:lnTo>
                    <a:pt x="213233" y="236040"/>
                  </a:lnTo>
                  <a:lnTo>
                    <a:pt x="201862" y="247411"/>
                  </a:lnTo>
                  <a:lnTo>
                    <a:pt x="22536" y="68089"/>
                  </a:lnTo>
                  <a:lnTo>
                    <a:pt x="33976" y="56718"/>
                  </a:lnTo>
                  <a:lnTo>
                    <a:pt x="0" y="22742"/>
                  </a:lnTo>
                  <a:lnTo>
                    <a:pt x="22674" y="0"/>
                  </a:lnTo>
                  <a:lnTo>
                    <a:pt x="269953" y="247273"/>
                  </a:lnTo>
                  <a:lnTo>
                    <a:pt x="247210" y="269947"/>
                  </a:lnTo>
                  <a:close/>
                </a:path>
              </a:pathLst>
            </a:custGeom>
            <a:solidFill>
              <a:srgbClr val="203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218684" y="4663552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4" h="451485">
                  <a:moveTo>
                    <a:pt x="247279" y="451440"/>
                  </a:moveTo>
                  <a:lnTo>
                    <a:pt x="0" y="204166"/>
                  </a:lnTo>
                  <a:lnTo>
                    <a:pt x="171813" y="32494"/>
                  </a:lnTo>
                  <a:lnTo>
                    <a:pt x="202007" y="10354"/>
                  </a:lnTo>
                  <a:lnTo>
                    <a:pt x="234417" y="0"/>
                  </a:lnTo>
                  <a:lnTo>
                    <a:pt x="265212" y="1946"/>
                  </a:lnTo>
                  <a:lnTo>
                    <a:pt x="290560" y="16712"/>
                  </a:lnTo>
                  <a:lnTo>
                    <a:pt x="434737" y="160955"/>
                  </a:lnTo>
                  <a:lnTo>
                    <a:pt x="449503" y="186292"/>
                  </a:lnTo>
                  <a:lnTo>
                    <a:pt x="451450" y="217062"/>
                  </a:lnTo>
                  <a:lnTo>
                    <a:pt x="441095" y="249448"/>
                  </a:lnTo>
                  <a:lnTo>
                    <a:pt x="418955" y="279630"/>
                  </a:lnTo>
                  <a:lnTo>
                    <a:pt x="247279" y="451440"/>
                  </a:lnTo>
                  <a:close/>
                </a:path>
              </a:pathLst>
            </a:custGeom>
            <a:solidFill>
              <a:srgbClr val="E749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67678" y="4600097"/>
              <a:ext cx="165921" cy="16592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417507" y="4989426"/>
              <a:ext cx="927100" cy="927100"/>
            </a:xfrm>
            <a:custGeom>
              <a:avLst/>
              <a:gdLst/>
              <a:ahLst/>
              <a:cxnLst/>
              <a:rect l="l" t="t" r="r" b="b"/>
              <a:pathLst>
                <a:path w="927100" h="927100">
                  <a:moveTo>
                    <a:pt x="72019" y="926725"/>
                  </a:moveTo>
                  <a:lnTo>
                    <a:pt x="0" y="854707"/>
                  </a:lnTo>
                  <a:lnTo>
                    <a:pt x="854726" y="0"/>
                  </a:lnTo>
                  <a:lnTo>
                    <a:pt x="926746" y="71880"/>
                  </a:lnTo>
                  <a:lnTo>
                    <a:pt x="72019" y="926725"/>
                  </a:lnTo>
                  <a:close/>
                </a:path>
              </a:pathLst>
            </a:custGeom>
            <a:solidFill>
              <a:srgbClr val="484B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6866439" y="4786057"/>
              <a:ext cx="785495" cy="785495"/>
            </a:xfrm>
            <a:custGeom>
              <a:avLst/>
              <a:gdLst/>
              <a:ahLst/>
              <a:cxnLst/>
              <a:rect l="l" t="t" r="r" b="b"/>
              <a:pathLst>
                <a:path w="785494" h="785495">
                  <a:moveTo>
                    <a:pt x="161264" y="767118"/>
                  </a:moveTo>
                  <a:lnTo>
                    <a:pt x="18186" y="624039"/>
                  </a:lnTo>
                  <a:lnTo>
                    <a:pt x="10617" y="624662"/>
                  </a:lnTo>
                  <a:lnTo>
                    <a:pt x="622" y="634720"/>
                  </a:lnTo>
                  <a:lnTo>
                    <a:pt x="0" y="642239"/>
                  </a:lnTo>
                  <a:lnTo>
                    <a:pt x="143078" y="785304"/>
                  </a:lnTo>
                  <a:lnTo>
                    <a:pt x="161264" y="767118"/>
                  </a:lnTo>
                  <a:close/>
                </a:path>
                <a:path w="785494" h="785495">
                  <a:moveTo>
                    <a:pt x="200279" y="728103"/>
                  </a:moveTo>
                  <a:lnTo>
                    <a:pt x="110401" y="638314"/>
                  </a:lnTo>
                  <a:lnTo>
                    <a:pt x="103657" y="639749"/>
                  </a:lnTo>
                  <a:lnTo>
                    <a:pt x="93662" y="649744"/>
                  </a:lnTo>
                  <a:lnTo>
                    <a:pt x="92214" y="656437"/>
                  </a:lnTo>
                  <a:lnTo>
                    <a:pt x="182079" y="746302"/>
                  </a:lnTo>
                  <a:lnTo>
                    <a:pt x="200279" y="728103"/>
                  </a:lnTo>
                  <a:close/>
                </a:path>
                <a:path w="785494" h="785495">
                  <a:moveTo>
                    <a:pt x="239280" y="689102"/>
                  </a:moveTo>
                  <a:lnTo>
                    <a:pt x="96139" y="546100"/>
                  </a:lnTo>
                  <a:lnTo>
                    <a:pt x="88557" y="546646"/>
                  </a:lnTo>
                  <a:lnTo>
                    <a:pt x="78562" y="556717"/>
                  </a:lnTo>
                  <a:lnTo>
                    <a:pt x="78016" y="564222"/>
                  </a:lnTo>
                  <a:lnTo>
                    <a:pt x="221094" y="707364"/>
                  </a:lnTo>
                  <a:lnTo>
                    <a:pt x="239280" y="689102"/>
                  </a:lnTo>
                  <a:close/>
                </a:path>
                <a:path w="785494" h="785495">
                  <a:moveTo>
                    <a:pt x="278295" y="650087"/>
                  </a:moveTo>
                  <a:lnTo>
                    <a:pt x="188417" y="560298"/>
                  </a:lnTo>
                  <a:lnTo>
                    <a:pt x="181660" y="561746"/>
                  </a:lnTo>
                  <a:lnTo>
                    <a:pt x="171678" y="571665"/>
                  </a:lnTo>
                  <a:lnTo>
                    <a:pt x="170230" y="578485"/>
                  </a:lnTo>
                  <a:lnTo>
                    <a:pt x="260096" y="668223"/>
                  </a:lnTo>
                  <a:lnTo>
                    <a:pt x="278295" y="650087"/>
                  </a:lnTo>
                  <a:close/>
                </a:path>
                <a:path w="785494" h="785495">
                  <a:moveTo>
                    <a:pt x="317296" y="611149"/>
                  </a:moveTo>
                  <a:lnTo>
                    <a:pt x="174155" y="468020"/>
                  </a:lnTo>
                  <a:lnTo>
                    <a:pt x="166636" y="468566"/>
                  </a:lnTo>
                  <a:lnTo>
                    <a:pt x="156654" y="478624"/>
                  </a:lnTo>
                  <a:lnTo>
                    <a:pt x="155956" y="486206"/>
                  </a:lnTo>
                  <a:lnTo>
                    <a:pt x="299097" y="629285"/>
                  </a:lnTo>
                  <a:lnTo>
                    <a:pt x="317296" y="611149"/>
                  </a:lnTo>
                  <a:close/>
                </a:path>
                <a:path w="785494" h="785495">
                  <a:moveTo>
                    <a:pt x="356311" y="572147"/>
                  </a:moveTo>
                  <a:lnTo>
                    <a:pt x="266433" y="482206"/>
                  </a:lnTo>
                  <a:lnTo>
                    <a:pt x="259753" y="483730"/>
                  </a:lnTo>
                  <a:lnTo>
                    <a:pt x="249694" y="493649"/>
                  </a:lnTo>
                  <a:lnTo>
                    <a:pt x="248310" y="500405"/>
                  </a:lnTo>
                  <a:lnTo>
                    <a:pt x="338112" y="590270"/>
                  </a:lnTo>
                  <a:lnTo>
                    <a:pt x="356311" y="572147"/>
                  </a:lnTo>
                  <a:close/>
                </a:path>
                <a:path w="785494" h="785495">
                  <a:moveTo>
                    <a:pt x="395312" y="533146"/>
                  </a:moveTo>
                  <a:lnTo>
                    <a:pt x="252171" y="390067"/>
                  </a:lnTo>
                  <a:lnTo>
                    <a:pt x="244729" y="390626"/>
                  </a:lnTo>
                  <a:lnTo>
                    <a:pt x="234670" y="400608"/>
                  </a:lnTo>
                  <a:lnTo>
                    <a:pt x="233972" y="408190"/>
                  </a:lnTo>
                  <a:lnTo>
                    <a:pt x="377050" y="551268"/>
                  </a:lnTo>
                  <a:lnTo>
                    <a:pt x="395312" y="533146"/>
                  </a:lnTo>
                  <a:close/>
                </a:path>
                <a:path w="785494" h="785495">
                  <a:moveTo>
                    <a:pt x="434251" y="494068"/>
                  </a:moveTo>
                  <a:lnTo>
                    <a:pt x="344449" y="404329"/>
                  </a:lnTo>
                  <a:lnTo>
                    <a:pt x="337769" y="405650"/>
                  </a:lnTo>
                  <a:lnTo>
                    <a:pt x="327710" y="415709"/>
                  </a:lnTo>
                  <a:lnTo>
                    <a:pt x="326326" y="422389"/>
                  </a:lnTo>
                  <a:lnTo>
                    <a:pt x="416128" y="512254"/>
                  </a:lnTo>
                  <a:lnTo>
                    <a:pt x="434251" y="494068"/>
                  </a:lnTo>
                  <a:close/>
                </a:path>
                <a:path w="785494" h="785495">
                  <a:moveTo>
                    <a:pt x="473265" y="455193"/>
                  </a:moveTo>
                  <a:lnTo>
                    <a:pt x="330187" y="311988"/>
                  </a:lnTo>
                  <a:lnTo>
                    <a:pt x="322668" y="312674"/>
                  </a:lnTo>
                  <a:lnTo>
                    <a:pt x="312610" y="322605"/>
                  </a:lnTo>
                  <a:lnTo>
                    <a:pt x="312064" y="330187"/>
                  </a:lnTo>
                  <a:lnTo>
                    <a:pt x="455129" y="473316"/>
                  </a:lnTo>
                  <a:lnTo>
                    <a:pt x="473265" y="455193"/>
                  </a:lnTo>
                  <a:close/>
                </a:path>
                <a:path w="785494" h="785495">
                  <a:moveTo>
                    <a:pt x="512343" y="416115"/>
                  </a:moveTo>
                  <a:lnTo>
                    <a:pt x="422465" y="326186"/>
                  </a:lnTo>
                  <a:lnTo>
                    <a:pt x="415709" y="327634"/>
                  </a:lnTo>
                  <a:lnTo>
                    <a:pt x="405726" y="337693"/>
                  </a:lnTo>
                  <a:lnTo>
                    <a:pt x="404342" y="344449"/>
                  </a:lnTo>
                  <a:lnTo>
                    <a:pt x="494144" y="434251"/>
                  </a:lnTo>
                  <a:lnTo>
                    <a:pt x="512343" y="416115"/>
                  </a:lnTo>
                  <a:close/>
                </a:path>
                <a:path w="785494" h="785495">
                  <a:moveTo>
                    <a:pt x="551345" y="376974"/>
                  </a:moveTo>
                  <a:lnTo>
                    <a:pt x="408266" y="233972"/>
                  </a:lnTo>
                  <a:lnTo>
                    <a:pt x="400685" y="234594"/>
                  </a:lnTo>
                  <a:lnTo>
                    <a:pt x="390626" y="244589"/>
                  </a:lnTo>
                  <a:lnTo>
                    <a:pt x="390080" y="252171"/>
                  </a:lnTo>
                  <a:lnTo>
                    <a:pt x="533146" y="395173"/>
                  </a:lnTo>
                  <a:lnTo>
                    <a:pt x="551345" y="376974"/>
                  </a:lnTo>
                  <a:close/>
                </a:path>
                <a:path w="785494" h="785495">
                  <a:moveTo>
                    <a:pt x="590283" y="338112"/>
                  </a:moveTo>
                  <a:lnTo>
                    <a:pt x="500481" y="248234"/>
                  </a:lnTo>
                  <a:lnTo>
                    <a:pt x="493801" y="249682"/>
                  </a:lnTo>
                  <a:lnTo>
                    <a:pt x="483730" y="259676"/>
                  </a:lnTo>
                  <a:lnTo>
                    <a:pt x="482295" y="266433"/>
                  </a:lnTo>
                  <a:lnTo>
                    <a:pt x="572160" y="356235"/>
                  </a:lnTo>
                  <a:lnTo>
                    <a:pt x="590283" y="338112"/>
                  </a:lnTo>
                  <a:close/>
                </a:path>
                <a:path w="785494" h="785495">
                  <a:moveTo>
                    <a:pt x="629361" y="299034"/>
                  </a:moveTo>
                  <a:lnTo>
                    <a:pt x="486283" y="155956"/>
                  </a:lnTo>
                  <a:lnTo>
                    <a:pt x="478701" y="156578"/>
                  </a:lnTo>
                  <a:lnTo>
                    <a:pt x="468642" y="166636"/>
                  </a:lnTo>
                  <a:lnTo>
                    <a:pt x="468096" y="174155"/>
                  </a:lnTo>
                  <a:lnTo>
                    <a:pt x="611162" y="317220"/>
                  </a:lnTo>
                  <a:lnTo>
                    <a:pt x="629361" y="299034"/>
                  </a:lnTo>
                  <a:close/>
                </a:path>
                <a:path w="785494" h="785495">
                  <a:moveTo>
                    <a:pt x="668362" y="260019"/>
                  </a:moveTo>
                  <a:lnTo>
                    <a:pt x="578497" y="170230"/>
                  </a:lnTo>
                  <a:lnTo>
                    <a:pt x="571817" y="171602"/>
                  </a:lnTo>
                  <a:lnTo>
                    <a:pt x="561682" y="181660"/>
                  </a:lnTo>
                  <a:lnTo>
                    <a:pt x="560311" y="188353"/>
                  </a:lnTo>
                  <a:lnTo>
                    <a:pt x="650176" y="278218"/>
                  </a:lnTo>
                  <a:lnTo>
                    <a:pt x="668362" y="260019"/>
                  </a:lnTo>
                  <a:close/>
                </a:path>
                <a:path w="785494" h="785495">
                  <a:moveTo>
                    <a:pt x="707377" y="221018"/>
                  </a:moveTo>
                  <a:lnTo>
                    <a:pt x="564299" y="78016"/>
                  </a:lnTo>
                  <a:lnTo>
                    <a:pt x="556717" y="78498"/>
                  </a:lnTo>
                  <a:lnTo>
                    <a:pt x="546722" y="88557"/>
                  </a:lnTo>
                  <a:lnTo>
                    <a:pt x="546112" y="96139"/>
                  </a:lnTo>
                  <a:lnTo>
                    <a:pt x="689178" y="239217"/>
                  </a:lnTo>
                  <a:lnTo>
                    <a:pt x="707377" y="221018"/>
                  </a:lnTo>
                  <a:close/>
                </a:path>
                <a:path w="785494" h="785495">
                  <a:moveTo>
                    <a:pt x="746379" y="182016"/>
                  </a:moveTo>
                  <a:lnTo>
                    <a:pt x="656513" y="92138"/>
                  </a:lnTo>
                  <a:lnTo>
                    <a:pt x="649833" y="93586"/>
                  </a:lnTo>
                  <a:lnTo>
                    <a:pt x="639699" y="103657"/>
                  </a:lnTo>
                  <a:lnTo>
                    <a:pt x="638390" y="110337"/>
                  </a:lnTo>
                  <a:lnTo>
                    <a:pt x="728256" y="200139"/>
                  </a:lnTo>
                  <a:lnTo>
                    <a:pt x="746379" y="182016"/>
                  </a:lnTo>
                  <a:close/>
                </a:path>
                <a:path w="785494" h="785495">
                  <a:moveTo>
                    <a:pt x="785329" y="143078"/>
                  </a:moveTo>
                  <a:lnTo>
                    <a:pt x="642251" y="0"/>
                  </a:lnTo>
                  <a:lnTo>
                    <a:pt x="634733" y="482"/>
                  </a:lnTo>
                  <a:lnTo>
                    <a:pt x="624738" y="10541"/>
                  </a:lnTo>
                  <a:lnTo>
                    <a:pt x="624052" y="18199"/>
                  </a:lnTo>
                  <a:lnTo>
                    <a:pt x="767194" y="161201"/>
                  </a:lnTo>
                  <a:lnTo>
                    <a:pt x="785329" y="143078"/>
                  </a:lnTo>
                  <a:close/>
                </a:path>
              </a:pathLst>
            </a:custGeom>
            <a:solidFill>
              <a:srgbClr val="D3D6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605775" y="5295941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4" h="432435">
                  <a:moveTo>
                    <a:pt x="418720" y="431927"/>
                  </a:moveTo>
                  <a:lnTo>
                    <a:pt x="371211" y="405120"/>
                  </a:lnTo>
                  <a:lnTo>
                    <a:pt x="26826" y="60811"/>
                  </a:lnTo>
                  <a:lnTo>
                    <a:pt x="3256" y="27300"/>
                  </a:lnTo>
                  <a:lnTo>
                    <a:pt x="0" y="13226"/>
                  </a:lnTo>
                  <a:lnTo>
                    <a:pt x="3463" y="3403"/>
                  </a:lnTo>
                  <a:lnTo>
                    <a:pt x="13246" y="0"/>
                  </a:lnTo>
                  <a:lnTo>
                    <a:pt x="27300" y="3257"/>
                  </a:lnTo>
                  <a:lnTo>
                    <a:pt x="60803" y="26835"/>
                  </a:lnTo>
                  <a:lnTo>
                    <a:pt x="405188" y="371213"/>
                  </a:lnTo>
                  <a:lnTo>
                    <a:pt x="428698" y="404655"/>
                  </a:lnTo>
                  <a:lnTo>
                    <a:pt x="431928" y="418682"/>
                  </a:lnTo>
                  <a:lnTo>
                    <a:pt x="428483" y="428483"/>
                  </a:lnTo>
                  <a:lnTo>
                    <a:pt x="418720" y="431927"/>
                  </a:lnTo>
                  <a:close/>
                </a:path>
              </a:pathLst>
            </a:custGeom>
            <a:solidFill>
              <a:srgbClr val="9A9A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289310" y="5712209"/>
              <a:ext cx="332740" cy="332740"/>
            </a:xfrm>
            <a:custGeom>
              <a:avLst/>
              <a:gdLst/>
              <a:ahLst/>
              <a:cxnLst/>
              <a:rect l="l" t="t" r="r" b="b"/>
              <a:pathLst>
                <a:path w="332740" h="332739">
                  <a:moveTo>
                    <a:pt x="311821" y="332170"/>
                  </a:moveTo>
                  <a:lnTo>
                    <a:pt x="5935" y="34751"/>
                  </a:lnTo>
                  <a:lnTo>
                    <a:pt x="0" y="20347"/>
                  </a:lnTo>
                  <a:lnTo>
                    <a:pt x="1506" y="12693"/>
                  </a:lnTo>
                  <a:lnTo>
                    <a:pt x="6004" y="5944"/>
                  </a:lnTo>
                  <a:lnTo>
                    <a:pt x="12724" y="1486"/>
                  </a:lnTo>
                  <a:lnTo>
                    <a:pt x="20373" y="0"/>
                  </a:lnTo>
                  <a:lnTo>
                    <a:pt x="28023" y="1486"/>
                  </a:lnTo>
                  <a:lnTo>
                    <a:pt x="34743" y="5944"/>
                  </a:lnTo>
                  <a:lnTo>
                    <a:pt x="143565" y="114763"/>
                  </a:lnTo>
                  <a:lnTo>
                    <a:pt x="165688" y="92503"/>
                  </a:lnTo>
                  <a:lnTo>
                    <a:pt x="239569" y="166520"/>
                  </a:lnTo>
                  <a:lnTo>
                    <a:pt x="217446" y="188642"/>
                  </a:lnTo>
                  <a:lnTo>
                    <a:pt x="326199" y="297393"/>
                  </a:lnTo>
                  <a:lnTo>
                    <a:pt x="330696" y="304114"/>
                  </a:lnTo>
                  <a:lnTo>
                    <a:pt x="332195" y="311771"/>
                  </a:lnTo>
                  <a:lnTo>
                    <a:pt x="330696" y="319441"/>
                  </a:lnTo>
                  <a:lnTo>
                    <a:pt x="326199" y="326200"/>
                  </a:lnTo>
                  <a:lnTo>
                    <a:pt x="319478" y="330688"/>
                  </a:lnTo>
                  <a:lnTo>
                    <a:pt x="311821" y="332170"/>
                  </a:lnTo>
                  <a:close/>
                </a:path>
              </a:pathLst>
            </a:custGeom>
            <a:solidFill>
              <a:srgbClr val="203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6368127" y="3629604"/>
              <a:ext cx="969644" cy="1978660"/>
            </a:xfrm>
            <a:custGeom>
              <a:avLst/>
              <a:gdLst/>
              <a:ahLst/>
              <a:cxnLst/>
              <a:rect l="l" t="t" r="r" b="b"/>
              <a:pathLst>
                <a:path w="969644" h="1978660">
                  <a:moveTo>
                    <a:pt x="221222" y="1978644"/>
                  </a:moveTo>
                  <a:lnTo>
                    <a:pt x="175415" y="1976366"/>
                  </a:lnTo>
                  <a:lnTo>
                    <a:pt x="128705" y="1963258"/>
                  </a:lnTo>
                  <a:lnTo>
                    <a:pt x="78366" y="1937139"/>
                  </a:lnTo>
                  <a:lnTo>
                    <a:pt x="43846" y="1906955"/>
                  </a:lnTo>
                  <a:lnTo>
                    <a:pt x="18565" y="1871573"/>
                  </a:lnTo>
                  <a:lnTo>
                    <a:pt x="3593" y="1832957"/>
                  </a:lnTo>
                  <a:lnTo>
                    <a:pt x="0" y="1793073"/>
                  </a:lnTo>
                  <a:lnTo>
                    <a:pt x="8856" y="1753888"/>
                  </a:lnTo>
                  <a:lnTo>
                    <a:pt x="409479" y="762657"/>
                  </a:lnTo>
                  <a:lnTo>
                    <a:pt x="787703" y="104845"/>
                  </a:lnTo>
                  <a:lnTo>
                    <a:pt x="814857" y="37651"/>
                  </a:lnTo>
                  <a:lnTo>
                    <a:pt x="830201" y="16391"/>
                  </a:lnTo>
                  <a:lnTo>
                    <a:pt x="853770" y="3511"/>
                  </a:lnTo>
                  <a:lnTo>
                    <a:pt x="882418" y="0"/>
                  </a:lnTo>
                  <a:lnTo>
                    <a:pt x="912997" y="6845"/>
                  </a:lnTo>
                  <a:lnTo>
                    <a:pt x="916443" y="8223"/>
                  </a:lnTo>
                  <a:lnTo>
                    <a:pt x="943175" y="24549"/>
                  </a:lnTo>
                  <a:lnTo>
                    <a:pt x="961326" y="46980"/>
                  </a:lnTo>
                  <a:lnTo>
                    <a:pt x="969321" y="72603"/>
                  </a:lnTo>
                  <a:lnTo>
                    <a:pt x="965582" y="98504"/>
                  </a:lnTo>
                  <a:lnTo>
                    <a:pt x="938359" y="165767"/>
                  </a:lnTo>
                  <a:lnTo>
                    <a:pt x="848110" y="528106"/>
                  </a:lnTo>
                  <a:lnTo>
                    <a:pt x="784785" y="780369"/>
                  </a:lnTo>
                  <a:lnTo>
                    <a:pt x="753313" y="901662"/>
                  </a:lnTo>
                  <a:lnTo>
                    <a:pt x="352759" y="1892825"/>
                  </a:lnTo>
                  <a:lnTo>
                    <a:pt x="331893" y="1927184"/>
                  </a:lnTo>
                  <a:lnTo>
                    <a:pt x="301593" y="1953385"/>
                  </a:lnTo>
                  <a:lnTo>
                    <a:pt x="263992" y="1970761"/>
                  </a:lnTo>
                  <a:lnTo>
                    <a:pt x="221222" y="1978644"/>
                  </a:lnTo>
                  <a:close/>
                </a:path>
              </a:pathLst>
            </a:custGeom>
            <a:solidFill>
              <a:srgbClr val="CFD1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24038" y="5096782"/>
              <a:ext cx="240491" cy="24046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6368127" y="5295624"/>
              <a:ext cx="388620" cy="313055"/>
            </a:xfrm>
            <a:custGeom>
              <a:avLst/>
              <a:gdLst/>
              <a:ahLst/>
              <a:cxnLst/>
              <a:rect l="l" t="t" r="r" b="b"/>
              <a:pathLst>
                <a:path w="388619" h="313054">
                  <a:moveTo>
                    <a:pt x="221222" y="312624"/>
                  </a:moveTo>
                  <a:lnTo>
                    <a:pt x="175415" y="310346"/>
                  </a:lnTo>
                  <a:lnTo>
                    <a:pt x="128705" y="297238"/>
                  </a:lnTo>
                  <a:lnTo>
                    <a:pt x="78366" y="271119"/>
                  </a:lnTo>
                  <a:lnTo>
                    <a:pt x="43846" y="240936"/>
                  </a:lnTo>
                  <a:lnTo>
                    <a:pt x="18565" y="205553"/>
                  </a:lnTo>
                  <a:lnTo>
                    <a:pt x="3593" y="166937"/>
                  </a:lnTo>
                  <a:lnTo>
                    <a:pt x="0" y="127053"/>
                  </a:lnTo>
                  <a:lnTo>
                    <a:pt x="8856" y="87869"/>
                  </a:lnTo>
                  <a:lnTo>
                    <a:pt x="44418" y="0"/>
                  </a:lnTo>
                  <a:lnTo>
                    <a:pt x="388252" y="138936"/>
                  </a:lnTo>
                  <a:lnTo>
                    <a:pt x="352759" y="226805"/>
                  </a:lnTo>
                  <a:lnTo>
                    <a:pt x="331893" y="261164"/>
                  </a:lnTo>
                  <a:lnTo>
                    <a:pt x="301593" y="287365"/>
                  </a:lnTo>
                  <a:lnTo>
                    <a:pt x="263992" y="304741"/>
                  </a:lnTo>
                  <a:lnTo>
                    <a:pt x="221222" y="312624"/>
                  </a:lnTo>
                  <a:close/>
                </a:path>
              </a:pathLst>
            </a:custGeom>
            <a:solidFill>
              <a:srgbClr val="203C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56726" y="3629604"/>
              <a:ext cx="180721" cy="16356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6644387" y="4731194"/>
              <a:ext cx="260985" cy="325755"/>
            </a:xfrm>
            <a:custGeom>
              <a:avLst/>
              <a:gdLst/>
              <a:ahLst/>
              <a:cxnLst/>
              <a:rect l="l" t="t" r="r" b="b"/>
              <a:pathLst>
                <a:path w="260984" h="325754">
                  <a:moveTo>
                    <a:pt x="154446" y="325701"/>
                  </a:moveTo>
                  <a:lnTo>
                    <a:pt x="0" y="263193"/>
                  </a:lnTo>
                  <a:lnTo>
                    <a:pt x="106341" y="0"/>
                  </a:lnTo>
                  <a:lnTo>
                    <a:pt x="260856" y="62438"/>
                  </a:lnTo>
                  <a:lnTo>
                    <a:pt x="154446" y="325701"/>
                  </a:lnTo>
                  <a:close/>
                </a:path>
              </a:pathLst>
            </a:custGeom>
            <a:solidFill>
              <a:srgbClr val="203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6656586" y="4746425"/>
              <a:ext cx="236854" cy="295275"/>
            </a:xfrm>
            <a:custGeom>
              <a:avLst/>
              <a:gdLst/>
              <a:ahLst/>
              <a:cxnLst/>
              <a:rect l="l" t="t" r="r" b="b"/>
              <a:pathLst>
                <a:path w="236855" h="295275">
                  <a:moveTo>
                    <a:pt x="139973" y="295240"/>
                  </a:moveTo>
                  <a:lnTo>
                    <a:pt x="0" y="238659"/>
                  </a:lnTo>
                  <a:lnTo>
                    <a:pt x="96416" y="0"/>
                  </a:lnTo>
                  <a:lnTo>
                    <a:pt x="236459" y="56649"/>
                  </a:lnTo>
                  <a:lnTo>
                    <a:pt x="139973" y="295240"/>
                  </a:lnTo>
                  <a:close/>
                </a:path>
              </a:pathLst>
            </a:custGeom>
            <a:solidFill>
              <a:srgbClr val="0507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673333" y="4761931"/>
              <a:ext cx="203200" cy="264795"/>
            </a:xfrm>
            <a:custGeom>
              <a:avLst/>
              <a:gdLst/>
              <a:ahLst/>
              <a:cxnLst/>
              <a:rect l="l" t="t" r="r" b="b"/>
              <a:pathLst>
                <a:path w="203200" h="264795">
                  <a:moveTo>
                    <a:pt x="114956" y="264227"/>
                  </a:moveTo>
                  <a:lnTo>
                    <a:pt x="0" y="217777"/>
                  </a:lnTo>
                  <a:lnTo>
                    <a:pt x="88009" y="0"/>
                  </a:lnTo>
                  <a:lnTo>
                    <a:pt x="202964" y="46449"/>
                  </a:lnTo>
                  <a:lnTo>
                    <a:pt x="114956" y="264227"/>
                  </a:lnTo>
                  <a:close/>
                </a:path>
              </a:pathLst>
            </a:custGeom>
            <a:solidFill>
              <a:srgbClr val="9A9A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2415344" y="3418534"/>
              <a:ext cx="3067685" cy="3341370"/>
            </a:xfrm>
            <a:custGeom>
              <a:avLst/>
              <a:gdLst/>
              <a:ahLst/>
              <a:cxnLst/>
              <a:rect l="l" t="t" r="r" b="b"/>
              <a:pathLst>
                <a:path w="3067684" h="3341370">
                  <a:moveTo>
                    <a:pt x="950178" y="3340953"/>
                  </a:moveTo>
                  <a:lnTo>
                    <a:pt x="0" y="787995"/>
                  </a:lnTo>
                  <a:lnTo>
                    <a:pt x="2117450" y="0"/>
                  </a:lnTo>
                  <a:lnTo>
                    <a:pt x="3067560" y="2552888"/>
                  </a:lnTo>
                  <a:lnTo>
                    <a:pt x="950178" y="3340953"/>
                  </a:lnTo>
                  <a:close/>
                </a:path>
              </a:pathLst>
            </a:custGeom>
            <a:solidFill>
              <a:srgbClr val="46B9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2687434" y="3717082"/>
              <a:ext cx="2526665" cy="2751455"/>
            </a:xfrm>
            <a:custGeom>
              <a:avLst/>
              <a:gdLst/>
              <a:ahLst/>
              <a:cxnLst/>
              <a:rect l="l" t="t" r="r" b="b"/>
              <a:pathLst>
                <a:path w="2526665" h="2751454">
                  <a:moveTo>
                    <a:pt x="782431" y="2751369"/>
                  </a:moveTo>
                  <a:lnTo>
                    <a:pt x="0" y="649059"/>
                  </a:lnTo>
                  <a:lnTo>
                    <a:pt x="1743774" y="0"/>
                  </a:lnTo>
                  <a:lnTo>
                    <a:pt x="2526274" y="2102379"/>
                  </a:lnTo>
                  <a:lnTo>
                    <a:pt x="782431" y="27513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2930425" y="3647761"/>
              <a:ext cx="1325245" cy="753110"/>
            </a:xfrm>
            <a:custGeom>
              <a:avLst/>
              <a:gdLst/>
              <a:ahLst/>
              <a:cxnLst/>
              <a:rect l="l" t="t" r="r" b="b"/>
              <a:pathLst>
                <a:path w="1325244" h="753110">
                  <a:moveTo>
                    <a:pt x="19726" y="752977"/>
                  </a:moveTo>
                  <a:lnTo>
                    <a:pt x="4571" y="694605"/>
                  </a:lnTo>
                  <a:lnTo>
                    <a:pt x="0" y="640954"/>
                  </a:lnTo>
                  <a:lnTo>
                    <a:pt x="5693" y="595338"/>
                  </a:lnTo>
                  <a:lnTo>
                    <a:pt x="21333" y="561072"/>
                  </a:lnTo>
                  <a:lnTo>
                    <a:pt x="46604" y="541471"/>
                  </a:lnTo>
                  <a:lnTo>
                    <a:pt x="148190" y="503566"/>
                  </a:lnTo>
                  <a:lnTo>
                    <a:pt x="136060" y="452780"/>
                  </a:lnTo>
                  <a:lnTo>
                    <a:pt x="135457" y="408073"/>
                  </a:lnTo>
                  <a:lnTo>
                    <a:pt x="145941" y="374002"/>
                  </a:lnTo>
                  <a:lnTo>
                    <a:pt x="167073" y="355119"/>
                  </a:lnTo>
                  <a:lnTo>
                    <a:pt x="420486" y="260772"/>
                  </a:lnTo>
                  <a:lnTo>
                    <a:pt x="413147" y="250923"/>
                  </a:lnTo>
                  <a:lnTo>
                    <a:pt x="406427" y="240545"/>
                  </a:lnTo>
                  <a:lnTo>
                    <a:pt x="400483" y="229546"/>
                  </a:lnTo>
                  <a:lnTo>
                    <a:pt x="395469" y="217837"/>
                  </a:lnTo>
                  <a:lnTo>
                    <a:pt x="385874" y="175508"/>
                  </a:lnTo>
                  <a:lnTo>
                    <a:pt x="387699" y="133580"/>
                  </a:lnTo>
                  <a:lnTo>
                    <a:pt x="400026" y="94036"/>
                  </a:lnTo>
                  <a:lnTo>
                    <a:pt x="421939" y="58863"/>
                  </a:lnTo>
                  <a:lnTo>
                    <a:pt x="452520" y="30046"/>
                  </a:lnTo>
                  <a:lnTo>
                    <a:pt x="490852" y="9570"/>
                  </a:lnTo>
                  <a:lnTo>
                    <a:pt x="533205" y="0"/>
                  </a:lnTo>
                  <a:lnTo>
                    <a:pt x="575139" y="1831"/>
                  </a:lnTo>
                  <a:lnTo>
                    <a:pt x="614673" y="14153"/>
                  </a:lnTo>
                  <a:lnTo>
                    <a:pt x="649824" y="36055"/>
                  </a:lnTo>
                  <a:lnTo>
                    <a:pt x="668823" y="56230"/>
                  </a:lnTo>
                  <a:lnTo>
                    <a:pt x="551890" y="56230"/>
                  </a:lnTo>
                  <a:lnTo>
                    <a:pt x="510632" y="62774"/>
                  </a:lnTo>
                  <a:lnTo>
                    <a:pt x="475074" y="84794"/>
                  </a:lnTo>
                  <a:lnTo>
                    <a:pt x="451586" y="117571"/>
                  </a:lnTo>
                  <a:lnTo>
                    <a:pt x="442131" y="156771"/>
                  </a:lnTo>
                  <a:lnTo>
                    <a:pt x="448674" y="198058"/>
                  </a:lnTo>
                  <a:lnTo>
                    <a:pt x="454039" y="210027"/>
                  </a:lnTo>
                  <a:lnTo>
                    <a:pt x="460735" y="220930"/>
                  </a:lnTo>
                  <a:lnTo>
                    <a:pt x="468619" y="230786"/>
                  </a:lnTo>
                  <a:lnTo>
                    <a:pt x="477551" y="239615"/>
                  </a:lnTo>
                  <a:lnTo>
                    <a:pt x="1311041" y="239615"/>
                  </a:lnTo>
                  <a:lnTo>
                    <a:pt x="1324765" y="267319"/>
                  </a:lnTo>
                  <a:lnTo>
                    <a:pt x="19726" y="752977"/>
                  </a:lnTo>
                  <a:close/>
                </a:path>
                <a:path w="1325244" h="753110">
                  <a:moveTo>
                    <a:pt x="1311041" y="239615"/>
                  </a:moveTo>
                  <a:lnTo>
                    <a:pt x="477551" y="239615"/>
                  </a:lnTo>
                  <a:lnTo>
                    <a:pt x="651225" y="174971"/>
                  </a:lnTo>
                  <a:lnTo>
                    <a:pt x="652170" y="162468"/>
                  </a:lnTo>
                  <a:lnTo>
                    <a:pt x="645919" y="124661"/>
                  </a:lnTo>
                  <a:lnTo>
                    <a:pt x="623888" y="89144"/>
                  </a:lnTo>
                  <a:lnTo>
                    <a:pt x="591094" y="65677"/>
                  </a:lnTo>
                  <a:lnTo>
                    <a:pt x="551890" y="56230"/>
                  </a:lnTo>
                  <a:lnTo>
                    <a:pt x="668823" y="56230"/>
                  </a:lnTo>
                  <a:lnTo>
                    <a:pt x="699055" y="104951"/>
                  </a:lnTo>
                  <a:lnTo>
                    <a:pt x="708290" y="153675"/>
                  </a:lnTo>
                  <a:lnTo>
                    <a:pt x="1059816" y="153675"/>
                  </a:lnTo>
                  <a:lnTo>
                    <a:pt x="1064460" y="162634"/>
                  </a:lnTo>
                  <a:lnTo>
                    <a:pt x="1258505" y="162634"/>
                  </a:lnTo>
                  <a:lnTo>
                    <a:pt x="1266321" y="169685"/>
                  </a:lnTo>
                  <a:lnTo>
                    <a:pt x="1297990" y="213271"/>
                  </a:lnTo>
                  <a:lnTo>
                    <a:pt x="1311041" y="239615"/>
                  </a:lnTo>
                  <a:close/>
                </a:path>
                <a:path w="1325244" h="753110">
                  <a:moveTo>
                    <a:pt x="1059816" y="153675"/>
                  </a:moveTo>
                  <a:lnTo>
                    <a:pt x="708290" y="153675"/>
                  </a:lnTo>
                  <a:lnTo>
                    <a:pt x="952950" y="62567"/>
                  </a:lnTo>
                  <a:lnTo>
                    <a:pt x="981345" y="63065"/>
                  </a:lnTo>
                  <a:lnTo>
                    <a:pt x="1011600" y="82002"/>
                  </a:lnTo>
                  <a:lnTo>
                    <a:pt x="1040408" y="116238"/>
                  </a:lnTo>
                  <a:lnTo>
                    <a:pt x="1059816" y="153675"/>
                  </a:lnTo>
                  <a:close/>
                </a:path>
                <a:path w="1325244" h="753110">
                  <a:moveTo>
                    <a:pt x="1258505" y="162634"/>
                  </a:moveTo>
                  <a:lnTo>
                    <a:pt x="1064460" y="162634"/>
                  </a:lnTo>
                  <a:lnTo>
                    <a:pt x="1165977" y="124799"/>
                  </a:lnTo>
                  <a:lnTo>
                    <a:pt x="1197914" y="123141"/>
                  </a:lnTo>
                  <a:lnTo>
                    <a:pt x="1232162" y="138872"/>
                  </a:lnTo>
                  <a:lnTo>
                    <a:pt x="1258505" y="162634"/>
                  </a:lnTo>
                  <a:close/>
                </a:path>
              </a:pathLst>
            </a:custGeom>
            <a:solidFill>
              <a:srgbClr val="1226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3466029" y="4202832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33570" y="488408"/>
                  </a:moveTo>
                  <a:lnTo>
                    <a:pt x="186806" y="481775"/>
                  </a:lnTo>
                  <a:lnTo>
                    <a:pt x="142500" y="466431"/>
                  </a:lnTo>
                  <a:lnTo>
                    <a:pt x="101916" y="442957"/>
                  </a:lnTo>
                  <a:lnTo>
                    <a:pt x="66317" y="411930"/>
                  </a:lnTo>
                  <a:lnTo>
                    <a:pt x="36970" y="373930"/>
                  </a:lnTo>
                  <a:lnTo>
                    <a:pt x="15139" y="329536"/>
                  </a:lnTo>
                  <a:lnTo>
                    <a:pt x="2637" y="281632"/>
                  </a:lnTo>
                  <a:lnTo>
                    <a:pt x="0" y="233660"/>
                  </a:lnTo>
                  <a:lnTo>
                    <a:pt x="6648" y="186883"/>
                  </a:lnTo>
                  <a:lnTo>
                    <a:pt x="22005" y="142565"/>
                  </a:lnTo>
                  <a:lnTo>
                    <a:pt x="45493" y="101968"/>
                  </a:lnTo>
                  <a:lnTo>
                    <a:pt x="76536" y="66356"/>
                  </a:lnTo>
                  <a:lnTo>
                    <a:pt x="114554" y="36991"/>
                  </a:lnTo>
                  <a:lnTo>
                    <a:pt x="158972" y="15138"/>
                  </a:lnTo>
                  <a:lnTo>
                    <a:pt x="206832" y="2636"/>
                  </a:lnTo>
                  <a:lnTo>
                    <a:pt x="254771" y="0"/>
                  </a:lnTo>
                  <a:lnTo>
                    <a:pt x="301524" y="6650"/>
                  </a:lnTo>
                  <a:lnTo>
                    <a:pt x="345827" y="22012"/>
                  </a:lnTo>
                  <a:lnTo>
                    <a:pt x="386415" y="45508"/>
                  </a:lnTo>
                  <a:lnTo>
                    <a:pt x="422023" y="76562"/>
                  </a:lnTo>
                  <a:lnTo>
                    <a:pt x="435468" y="93978"/>
                  </a:lnTo>
                  <a:lnTo>
                    <a:pt x="211488" y="93978"/>
                  </a:lnTo>
                  <a:lnTo>
                    <a:pt x="170757" y="109209"/>
                  </a:lnTo>
                  <a:lnTo>
                    <a:pt x="216243" y="231468"/>
                  </a:lnTo>
                  <a:lnTo>
                    <a:pt x="93913" y="276953"/>
                  </a:lnTo>
                  <a:lnTo>
                    <a:pt x="109075" y="317752"/>
                  </a:lnTo>
                  <a:lnTo>
                    <a:pt x="248328" y="317752"/>
                  </a:lnTo>
                  <a:lnTo>
                    <a:pt x="276891" y="394525"/>
                  </a:lnTo>
                  <a:lnTo>
                    <a:pt x="435837" y="394525"/>
                  </a:lnTo>
                  <a:lnTo>
                    <a:pt x="411843" y="422033"/>
                  </a:lnTo>
                  <a:lnTo>
                    <a:pt x="373825" y="451381"/>
                  </a:lnTo>
                  <a:lnTo>
                    <a:pt x="329407" y="473228"/>
                  </a:lnTo>
                  <a:lnTo>
                    <a:pt x="281525" y="485752"/>
                  </a:lnTo>
                  <a:lnTo>
                    <a:pt x="233570" y="488408"/>
                  </a:lnTo>
                  <a:close/>
                </a:path>
                <a:path w="488950" h="488950">
                  <a:moveTo>
                    <a:pt x="257043" y="216237"/>
                  </a:moveTo>
                  <a:lnTo>
                    <a:pt x="211488" y="93978"/>
                  </a:lnTo>
                  <a:lnTo>
                    <a:pt x="435468" y="93978"/>
                  </a:lnTo>
                  <a:lnTo>
                    <a:pt x="451386" y="114597"/>
                  </a:lnTo>
                  <a:lnTo>
                    <a:pt x="473240" y="159036"/>
                  </a:lnTo>
                  <a:lnTo>
                    <a:pt x="476281" y="170683"/>
                  </a:lnTo>
                  <a:lnTo>
                    <a:pt x="379304" y="170683"/>
                  </a:lnTo>
                  <a:lnTo>
                    <a:pt x="257043" y="216237"/>
                  </a:lnTo>
                  <a:close/>
                </a:path>
                <a:path w="488950" h="488950">
                  <a:moveTo>
                    <a:pt x="435837" y="394525"/>
                  </a:moveTo>
                  <a:lnTo>
                    <a:pt x="276891" y="394525"/>
                  </a:lnTo>
                  <a:lnTo>
                    <a:pt x="317691" y="379294"/>
                  </a:lnTo>
                  <a:lnTo>
                    <a:pt x="272205" y="257105"/>
                  </a:lnTo>
                  <a:lnTo>
                    <a:pt x="394466" y="211551"/>
                  </a:lnTo>
                  <a:lnTo>
                    <a:pt x="379304" y="170683"/>
                  </a:lnTo>
                  <a:lnTo>
                    <a:pt x="476281" y="170683"/>
                  </a:lnTo>
                  <a:lnTo>
                    <a:pt x="485741" y="206912"/>
                  </a:lnTo>
                  <a:lnTo>
                    <a:pt x="488379" y="254851"/>
                  </a:lnTo>
                  <a:lnTo>
                    <a:pt x="481731" y="301594"/>
                  </a:lnTo>
                  <a:lnTo>
                    <a:pt x="466374" y="345878"/>
                  </a:lnTo>
                  <a:lnTo>
                    <a:pt x="442885" y="386445"/>
                  </a:lnTo>
                  <a:lnTo>
                    <a:pt x="435837" y="394525"/>
                  </a:lnTo>
                  <a:close/>
                </a:path>
                <a:path w="488950" h="488950">
                  <a:moveTo>
                    <a:pt x="248328" y="317752"/>
                  </a:moveTo>
                  <a:lnTo>
                    <a:pt x="109075" y="317752"/>
                  </a:lnTo>
                  <a:lnTo>
                    <a:pt x="231405" y="272267"/>
                  </a:lnTo>
                  <a:lnTo>
                    <a:pt x="248328" y="317752"/>
                  </a:lnTo>
                  <a:close/>
                </a:path>
              </a:pathLst>
            </a:custGeom>
            <a:solidFill>
              <a:srgbClr val="46B9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3107835" y="4590058"/>
              <a:ext cx="1967864" cy="1725930"/>
            </a:xfrm>
            <a:custGeom>
              <a:avLst/>
              <a:gdLst/>
              <a:ahLst/>
              <a:cxnLst/>
              <a:rect l="l" t="t" r="r" b="b"/>
              <a:pathLst>
                <a:path w="1967865" h="1725929">
                  <a:moveTo>
                    <a:pt x="997724" y="1040574"/>
                  </a:moveTo>
                  <a:lnTo>
                    <a:pt x="871956" y="702741"/>
                  </a:lnTo>
                  <a:lnTo>
                    <a:pt x="134112" y="977239"/>
                  </a:lnTo>
                  <a:lnTo>
                    <a:pt x="259892" y="1315135"/>
                  </a:lnTo>
                  <a:lnTo>
                    <a:pt x="997724" y="1040574"/>
                  </a:lnTo>
                  <a:close/>
                </a:path>
                <a:path w="1967865" h="1725929">
                  <a:moveTo>
                    <a:pt x="1114894" y="22466"/>
                  </a:moveTo>
                  <a:lnTo>
                    <a:pt x="1106487" y="0"/>
                  </a:lnTo>
                  <a:lnTo>
                    <a:pt x="314337" y="294754"/>
                  </a:lnTo>
                  <a:lnTo>
                    <a:pt x="322745" y="317296"/>
                  </a:lnTo>
                  <a:lnTo>
                    <a:pt x="1114894" y="22466"/>
                  </a:lnTo>
                  <a:close/>
                </a:path>
                <a:path w="1967865" h="1725929">
                  <a:moveTo>
                    <a:pt x="1131709" y="67538"/>
                  </a:moveTo>
                  <a:lnTo>
                    <a:pt x="1123302" y="44932"/>
                  </a:lnTo>
                  <a:lnTo>
                    <a:pt x="331152" y="339763"/>
                  </a:lnTo>
                  <a:lnTo>
                    <a:pt x="339483" y="362432"/>
                  </a:lnTo>
                  <a:lnTo>
                    <a:pt x="1131709" y="67538"/>
                  </a:lnTo>
                  <a:close/>
                </a:path>
                <a:path w="1967865" h="1725929">
                  <a:moveTo>
                    <a:pt x="1148448" y="112547"/>
                  </a:moveTo>
                  <a:lnTo>
                    <a:pt x="1140040" y="89941"/>
                  </a:lnTo>
                  <a:lnTo>
                    <a:pt x="347891" y="384835"/>
                  </a:lnTo>
                  <a:lnTo>
                    <a:pt x="356298" y="407365"/>
                  </a:lnTo>
                  <a:lnTo>
                    <a:pt x="1148448" y="112547"/>
                  </a:lnTo>
                  <a:close/>
                </a:path>
                <a:path w="1967865" h="1725929">
                  <a:moveTo>
                    <a:pt x="1150454" y="1451051"/>
                  </a:moveTo>
                  <a:lnTo>
                    <a:pt x="1024750" y="1113218"/>
                  </a:lnTo>
                  <a:lnTo>
                    <a:pt x="286905" y="1387779"/>
                  </a:lnTo>
                  <a:lnTo>
                    <a:pt x="412673" y="1725676"/>
                  </a:lnTo>
                  <a:lnTo>
                    <a:pt x="1150454" y="1451051"/>
                  </a:lnTo>
                  <a:close/>
                </a:path>
                <a:path w="1967865" h="1725929">
                  <a:moveTo>
                    <a:pt x="1563484" y="60642"/>
                  </a:moveTo>
                  <a:lnTo>
                    <a:pt x="1555076" y="38112"/>
                  </a:lnTo>
                  <a:lnTo>
                    <a:pt x="0" y="616940"/>
                  </a:lnTo>
                  <a:lnTo>
                    <a:pt x="8407" y="639483"/>
                  </a:lnTo>
                  <a:lnTo>
                    <a:pt x="1563484" y="60642"/>
                  </a:lnTo>
                  <a:close/>
                </a:path>
                <a:path w="1967865" h="1725929">
                  <a:moveTo>
                    <a:pt x="1580222" y="105714"/>
                  </a:moveTo>
                  <a:lnTo>
                    <a:pt x="1571815" y="83248"/>
                  </a:lnTo>
                  <a:lnTo>
                    <a:pt x="16738" y="662012"/>
                  </a:lnTo>
                  <a:lnTo>
                    <a:pt x="25082" y="684555"/>
                  </a:lnTo>
                  <a:lnTo>
                    <a:pt x="1580222" y="105714"/>
                  </a:lnTo>
                  <a:close/>
                </a:path>
                <a:path w="1967865" h="1725929">
                  <a:moveTo>
                    <a:pt x="1596974" y="150723"/>
                  </a:moveTo>
                  <a:lnTo>
                    <a:pt x="1588566" y="128257"/>
                  </a:lnTo>
                  <a:lnTo>
                    <a:pt x="33489" y="707085"/>
                  </a:lnTo>
                  <a:lnTo>
                    <a:pt x="41897" y="729551"/>
                  </a:lnTo>
                  <a:lnTo>
                    <a:pt x="1596974" y="150723"/>
                  </a:lnTo>
                  <a:close/>
                </a:path>
                <a:path w="1967865" h="1725929">
                  <a:moveTo>
                    <a:pt x="1613725" y="195795"/>
                  </a:moveTo>
                  <a:lnTo>
                    <a:pt x="1605381" y="173329"/>
                  </a:lnTo>
                  <a:lnTo>
                    <a:pt x="50304" y="752094"/>
                  </a:lnTo>
                  <a:lnTo>
                    <a:pt x="58648" y="774623"/>
                  </a:lnTo>
                  <a:lnTo>
                    <a:pt x="1613725" y="195795"/>
                  </a:lnTo>
                  <a:close/>
                </a:path>
                <a:path w="1967865" h="1725929">
                  <a:moveTo>
                    <a:pt x="1630540" y="240931"/>
                  </a:moveTo>
                  <a:lnTo>
                    <a:pt x="1622132" y="218325"/>
                  </a:lnTo>
                  <a:lnTo>
                    <a:pt x="67056" y="797090"/>
                  </a:lnTo>
                  <a:lnTo>
                    <a:pt x="75387" y="819632"/>
                  </a:lnTo>
                  <a:lnTo>
                    <a:pt x="1630540" y="240931"/>
                  </a:lnTo>
                  <a:close/>
                </a:path>
                <a:path w="1967865" h="1725929">
                  <a:moveTo>
                    <a:pt x="1647278" y="285940"/>
                  </a:moveTo>
                  <a:lnTo>
                    <a:pt x="1638871" y="263334"/>
                  </a:lnTo>
                  <a:lnTo>
                    <a:pt x="83794" y="842162"/>
                  </a:lnTo>
                  <a:lnTo>
                    <a:pt x="92214" y="864704"/>
                  </a:lnTo>
                  <a:lnTo>
                    <a:pt x="1647278" y="285940"/>
                  </a:lnTo>
                  <a:close/>
                </a:path>
                <a:path w="1967865" h="1725929">
                  <a:moveTo>
                    <a:pt x="1664106" y="331012"/>
                  </a:moveTo>
                  <a:lnTo>
                    <a:pt x="1655622" y="308470"/>
                  </a:lnTo>
                  <a:lnTo>
                    <a:pt x="100545" y="887310"/>
                  </a:lnTo>
                  <a:lnTo>
                    <a:pt x="108953" y="909777"/>
                  </a:lnTo>
                  <a:lnTo>
                    <a:pt x="1664106" y="331012"/>
                  </a:lnTo>
                  <a:close/>
                </a:path>
                <a:path w="1967865" h="1725929">
                  <a:moveTo>
                    <a:pt x="1697520" y="421081"/>
                  </a:moveTo>
                  <a:lnTo>
                    <a:pt x="1689188" y="398475"/>
                  </a:lnTo>
                  <a:lnTo>
                    <a:pt x="908964" y="688962"/>
                  </a:lnTo>
                  <a:lnTo>
                    <a:pt x="917371" y="711428"/>
                  </a:lnTo>
                  <a:lnTo>
                    <a:pt x="1697520" y="421081"/>
                  </a:lnTo>
                  <a:close/>
                </a:path>
                <a:path w="1967865" h="1725929">
                  <a:moveTo>
                    <a:pt x="1714347" y="466090"/>
                  </a:moveTo>
                  <a:lnTo>
                    <a:pt x="1705940" y="443547"/>
                  </a:lnTo>
                  <a:lnTo>
                    <a:pt x="925779" y="733971"/>
                  </a:lnTo>
                  <a:lnTo>
                    <a:pt x="934186" y="756437"/>
                  </a:lnTo>
                  <a:lnTo>
                    <a:pt x="1714347" y="466090"/>
                  </a:lnTo>
                  <a:close/>
                </a:path>
                <a:path w="1967865" h="1725929">
                  <a:moveTo>
                    <a:pt x="1731086" y="511162"/>
                  </a:moveTo>
                  <a:lnTo>
                    <a:pt x="1722755" y="488696"/>
                  </a:lnTo>
                  <a:lnTo>
                    <a:pt x="942530" y="779030"/>
                  </a:lnTo>
                  <a:lnTo>
                    <a:pt x="950861" y="801509"/>
                  </a:lnTo>
                  <a:lnTo>
                    <a:pt x="1731086" y="511162"/>
                  </a:lnTo>
                  <a:close/>
                </a:path>
                <a:path w="1967865" h="1725929">
                  <a:moveTo>
                    <a:pt x="1747901" y="556234"/>
                  </a:moveTo>
                  <a:lnTo>
                    <a:pt x="1739493" y="533692"/>
                  </a:lnTo>
                  <a:lnTo>
                    <a:pt x="959345" y="824039"/>
                  </a:lnTo>
                  <a:lnTo>
                    <a:pt x="967676" y="846645"/>
                  </a:lnTo>
                  <a:lnTo>
                    <a:pt x="1747901" y="556234"/>
                  </a:lnTo>
                  <a:close/>
                </a:path>
                <a:path w="1967865" h="1725929">
                  <a:moveTo>
                    <a:pt x="1764652" y="601230"/>
                  </a:moveTo>
                  <a:lnTo>
                    <a:pt x="1756244" y="578700"/>
                  </a:lnTo>
                  <a:lnTo>
                    <a:pt x="976083" y="869048"/>
                  </a:lnTo>
                  <a:lnTo>
                    <a:pt x="984427" y="891641"/>
                  </a:lnTo>
                  <a:lnTo>
                    <a:pt x="1764652" y="601230"/>
                  </a:lnTo>
                  <a:close/>
                </a:path>
                <a:path w="1967865" h="1725929">
                  <a:moveTo>
                    <a:pt x="1781403" y="646303"/>
                  </a:moveTo>
                  <a:lnTo>
                    <a:pt x="1773059" y="623836"/>
                  </a:lnTo>
                  <a:lnTo>
                    <a:pt x="992835" y="914184"/>
                  </a:lnTo>
                  <a:lnTo>
                    <a:pt x="1001242" y="936713"/>
                  </a:lnTo>
                  <a:lnTo>
                    <a:pt x="1781403" y="646303"/>
                  </a:lnTo>
                  <a:close/>
                </a:path>
                <a:path w="1967865" h="1725929">
                  <a:moveTo>
                    <a:pt x="1798142" y="691299"/>
                  </a:moveTo>
                  <a:lnTo>
                    <a:pt x="1789811" y="668832"/>
                  </a:lnTo>
                  <a:lnTo>
                    <a:pt x="1009586" y="959256"/>
                  </a:lnTo>
                  <a:lnTo>
                    <a:pt x="1017993" y="981646"/>
                  </a:lnTo>
                  <a:lnTo>
                    <a:pt x="1798142" y="691299"/>
                  </a:lnTo>
                  <a:close/>
                </a:path>
                <a:path w="1967865" h="1725929">
                  <a:moveTo>
                    <a:pt x="1814957" y="736447"/>
                  </a:moveTo>
                  <a:lnTo>
                    <a:pt x="1806549" y="713841"/>
                  </a:lnTo>
                  <a:lnTo>
                    <a:pt x="1026325" y="1004252"/>
                  </a:lnTo>
                  <a:lnTo>
                    <a:pt x="1034732" y="1026795"/>
                  </a:lnTo>
                  <a:lnTo>
                    <a:pt x="1814957" y="736447"/>
                  </a:lnTo>
                  <a:close/>
                </a:path>
                <a:path w="1967865" h="1725929">
                  <a:moveTo>
                    <a:pt x="1850390" y="831545"/>
                  </a:moveTo>
                  <a:lnTo>
                    <a:pt x="1841982" y="809078"/>
                  </a:lnTo>
                  <a:lnTo>
                    <a:pt x="1061758" y="1099362"/>
                  </a:lnTo>
                  <a:lnTo>
                    <a:pt x="1070165" y="1121892"/>
                  </a:lnTo>
                  <a:lnTo>
                    <a:pt x="1850390" y="831545"/>
                  </a:lnTo>
                  <a:close/>
                </a:path>
                <a:path w="1967865" h="1725929">
                  <a:moveTo>
                    <a:pt x="1867065" y="876617"/>
                  </a:moveTo>
                  <a:lnTo>
                    <a:pt x="1858721" y="854151"/>
                  </a:lnTo>
                  <a:lnTo>
                    <a:pt x="1078572" y="1144498"/>
                  </a:lnTo>
                  <a:lnTo>
                    <a:pt x="1086904" y="1166901"/>
                  </a:lnTo>
                  <a:lnTo>
                    <a:pt x="1867065" y="876617"/>
                  </a:lnTo>
                  <a:close/>
                </a:path>
                <a:path w="1967865" h="1725929">
                  <a:moveTo>
                    <a:pt x="1883879" y="921626"/>
                  </a:moveTo>
                  <a:lnTo>
                    <a:pt x="1875536" y="899160"/>
                  </a:lnTo>
                  <a:lnTo>
                    <a:pt x="1095311" y="1189507"/>
                  </a:lnTo>
                  <a:lnTo>
                    <a:pt x="1103718" y="1212037"/>
                  </a:lnTo>
                  <a:lnTo>
                    <a:pt x="1883879" y="921626"/>
                  </a:lnTo>
                  <a:close/>
                </a:path>
                <a:path w="1967865" h="1725929">
                  <a:moveTo>
                    <a:pt x="1900631" y="966698"/>
                  </a:moveTo>
                  <a:lnTo>
                    <a:pt x="1892287" y="944156"/>
                  </a:lnTo>
                  <a:lnTo>
                    <a:pt x="1112062" y="1234503"/>
                  </a:lnTo>
                  <a:lnTo>
                    <a:pt x="1120470" y="1257109"/>
                  </a:lnTo>
                  <a:lnTo>
                    <a:pt x="1900631" y="966698"/>
                  </a:lnTo>
                  <a:close/>
                </a:path>
                <a:path w="1967865" h="1725929">
                  <a:moveTo>
                    <a:pt x="1917446" y="1011694"/>
                  </a:moveTo>
                  <a:lnTo>
                    <a:pt x="1909038" y="989304"/>
                  </a:lnTo>
                  <a:lnTo>
                    <a:pt x="1128814" y="1279575"/>
                  </a:lnTo>
                  <a:lnTo>
                    <a:pt x="1137221" y="1302118"/>
                  </a:lnTo>
                  <a:lnTo>
                    <a:pt x="1917446" y="1011694"/>
                  </a:lnTo>
                  <a:close/>
                </a:path>
                <a:path w="1967865" h="1725929">
                  <a:moveTo>
                    <a:pt x="1934197" y="1056767"/>
                  </a:moveTo>
                  <a:lnTo>
                    <a:pt x="1925853" y="1034237"/>
                  </a:lnTo>
                  <a:lnTo>
                    <a:pt x="1145628" y="1324724"/>
                  </a:lnTo>
                  <a:lnTo>
                    <a:pt x="1154036" y="1347190"/>
                  </a:lnTo>
                  <a:lnTo>
                    <a:pt x="1934197" y="1056767"/>
                  </a:lnTo>
                  <a:close/>
                </a:path>
                <a:path w="1967865" h="1725929">
                  <a:moveTo>
                    <a:pt x="1950935" y="1101839"/>
                  </a:moveTo>
                  <a:lnTo>
                    <a:pt x="1942528" y="1079309"/>
                  </a:lnTo>
                  <a:lnTo>
                    <a:pt x="1162380" y="1369656"/>
                  </a:lnTo>
                  <a:lnTo>
                    <a:pt x="1170711" y="1392262"/>
                  </a:lnTo>
                  <a:lnTo>
                    <a:pt x="1950935" y="1101839"/>
                  </a:lnTo>
                  <a:close/>
                </a:path>
                <a:path w="1967865" h="1725929">
                  <a:moveTo>
                    <a:pt x="1967750" y="1146848"/>
                  </a:moveTo>
                  <a:lnTo>
                    <a:pt x="1959419" y="1124381"/>
                  </a:lnTo>
                  <a:lnTo>
                    <a:pt x="1179118" y="1414792"/>
                  </a:lnTo>
                  <a:lnTo>
                    <a:pt x="1187526" y="1437259"/>
                  </a:lnTo>
                  <a:lnTo>
                    <a:pt x="1967750" y="1146848"/>
                  </a:lnTo>
                  <a:close/>
                </a:path>
              </a:pathLst>
            </a:custGeom>
            <a:solidFill>
              <a:srgbClr val="B8BA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4553194" y="4845045"/>
              <a:ext cx="1414780" cy="566420"/>
            </a:xfrm>
            <a:custGeom>
              <a:avLst/>
              <a:gdLst/>
              <a:ahLst/>
              <a:cxnLst/>
              <a:rect l="l" t="t" r="r" b="b"/>
              <a:pathLst>
                <a:path w="1414780" h="566420">
                  <a:moveTo>
                    <a:pt x="1414275" y="566221"/>
                  </a:moveTo>
                  <a:lnTo>
                    <a:pt x="1296907" y="566221"/>
                  </a:lnTo>
                  <a:lnTo>
                    <a:pt x="1296907" y="403990"/>
                  </a:lnTo>
                  <a:lnTo>
                    <a:pt x="1292988" y="356670"/>
                  </a:lnTo>
                  <a:lnTo>
                    <a:pt x="1281642" y="311785"/>
                  </a:lnTo>
                  <a:lnTo>
                    <a:pt x="1263485" y="269935"/>
                  </a:lnTo>
                  <a:lnTo>
                    <a:pt x="1239132" y="231720"/>
                  </a:lnTo>
                  <a:lnTo>
                    <a:pt x="1209200" y="197739"/>
                  </a:lnTo>
                  <a:lnTo>
                    <a:pt x="1174303" y="168592"/>
                  </a:lnTo>
                  <a:lnTo>
                    <a:pt x="1135057" y="144879"/>
                  </a:lnTo>
                  <a:lnTo>
                    <a:pt x="1092079" y="127198"/>
                  </a:lnTo>
                  <a:lnTo>
                    <a:pt x="1045984" y="116150"/>
                  </a:lnTo>
                  <a:lnTo>
                    <a:pt x="997387" y="112334"/>
                  </a:lnTo>
                  <a:lnTo>
                    <a:pt x="416749" y="112334"/>
                  </a:lnTo>
                  <a:lnTo>
                    <a:pt x="368155" y="116150"/>
                  </a:lnTo>
                  <a:lnTo>
                    <a:pt x="322065" y="127198"/>
                  </a:lnTo>
                  <a:lnTo>
                    <a:pt x="279094" y="144879"/>
                  </a:lnTo>
                  <a:lnTo>
                    <a:pt x="239858" y="168592"/>
                  </a:lnTo>
                  <a:lnTo>
                    <a:pt x="204972" y="197739"/>
                  </a:lnTo>
                  <a:lnTo>
                    <a:pt x="175049" y="231720"/>
                  </a:lnTo>
                  <a:lnTo>
                    <a:pt x="150706" y="269935"/>
                  </a:lnTo>
                  <a:lnTo>
                    <a:pt x="132556" y="311785"/>
                  </a:lnTo>
                  <a:lnTo>
                    <a:pt x="121215" y="356670"/>
                  </a:lnTo>
                  <a:lnTo>
                    <a:pt x="117299" y="403990"/>
                  </a:lnTo>
                  <a:lnTo>
                    <a:pt x="117299" y="566221"/>
                  </a:lnTo>
                  <a:lnTo>
                    <a:pt x="0" y="566221"/>
                  </a:lnTo>
                  <a:lnTo>
                    <a:pt x="0" y="358919"/>
                  </a:lnTo>
                  <a:lnTo>
                    <a:pt x="3277" y="310205"/>
                  </a:lnTo>
                  <a:lnTo>
                    <a:pt x="12822" y="263487"/>
                  </a:lnTo>
                  <a:lnTo>
                    <a:pt x="28210" y="219191"/>
                  </a:lnTo>
                  <a:lnTo>
                    <a:pt x="49011" y="177744"/>
                  </a:lnTo>
                  <a:lnTo>
                    <a:pt x="74798" y="139573"/>
                  </a:lnTo>
                  <a:lnTo>
                    <a:pt x="105143" y="105106"/>
                  </a:lnTo>
                  <a:lnTo>
                    <a:pt x="139619" y="74770"/>
                  </a:lnTo>
                  <a:lnTo>
                    <a:pt x="177799" y="48992"/>
                  </a:lnTo>
                  <a:lnTo>
                    <a:pt x="219254" y="28198"/>
                  </a:lnTo>
                  <a:lnTo>
                    <a:pt x="263557" y="12817"/>
                  </a:lnTo>
                  <a:lnTo>
                    <a:pt x="310280" y="3275"/>
                  </a:lnTo>
                  <a:lnTo>
                    <a:pt x="358996" y="0"/>
                  </a:lnTo>
                  <a:lnTo>
                    <a:pt x="1055210" y="0"/>
                  </a:lnTo>
                  <a:lnTo>
                    <a:pt x="1103927" y="3275"/>
                  </a:lnTo>
                  <a:lnTo>
                    <a:pt x="1150654" y="12817"/>
                  </a:lnTo>
                  <a:lnTo>
                    <a:pt x="1194962" y="28198"/>
                  </a:lnTo>
                  <a:lnTo>
                    <a:pt x="1236425" y="48992"/>
                  </a:lnTo>
                  <a:lnTo>
                    <a:pt x="1274612" y="74770"/>
                  </a:lnTo>
                  <a:lnTo>
                    <a:pt x="1309097" y="105106"/>
                  </a:lnTo>
                  <a:lnTo>
                    <a:pt x="1339451" y="139573"/>
                  </a:lnTo>
                  <a:lnTo>
                    <a:pt x="1365246" y="177744"/>
                  </a:lnTo>
                  <a:lnTo>
                    <a:pt x="1386054" y="219191"/>
                  </a:lnTo>
                  <a:lnTo>
                    <a:pt x="1401447" y="263487"/>
                  </a:lnTo>
                  <a:lnTo>
                    <a:pt x="1410997" y="310205"/>
                  </a:lnTo>
                  <a:lnTo>
                    <a:pt x="1414275" y="358919"/>
                  </a:lnTo>
                  <a:lnTo>
                    <a:pt x="1414275" y="566221"/>
                  </a:lnTo>
                  <a:close/>
                </a:path>
              </a:pathLst>
            </a:custGeom>
            <a:solidFill>
              <a:srgbClr val="203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4436992" y="5295429"/>
              <a:ext cx="1644014" cy="141605"/>
            </a:xfrm>
            <a:custGeom>
              <a:avLst/>
              <a:gdLst/>
              <a:ahLst/>
              <a:cxnLst/>
              <a:rect l="l" t="t" r="r" b="b"/>
              <a:pathLst>
                <a:path w="1644015" h="141604">
                  <a:moveTo>
                    <a:pt x="337083" y="68846"/>
                  </a:moveTo>
                  <a:lnTo>
                    <a:pt x="331660" y="42037"/>
                  </a:lnTo>
                  <a:lnTo>
                    <a:pt x="316890" y="20154"/>
                  </a:lnTo>
                  <a:lnTo>
                    <a:pt x="295008" y="5397"/>
                  </a:lnTo>
                  <a:lnTo>
                    <a:pt x="268236" y="0"/>
                  </a:lnTo>
                  <a:lnTo>
                    <a:pt x="68846" y="0"/>
                  </a:lnTo>
                  <a:lnTo>
                    <a:pt x="42075" y="5397"/>
                  </a:lnTo>
                  <a:lnTo>
                    <a:pt x="20180" y="20154"/>
                  </a:lnTo>
                  <a:lnTo>
                    <a:pt x="5422" y="42037"/>
                  </a:lnTo>
                  <a:lnTo>
                    <a:pt x="0" y="68846"/>
                  </a:lnTo>
                  <a:lnTo>
                    <a:pt x="5422" y="95605"/>
                  </a:lnTo>
                  <a:lnTo>
                    <a:pt x="20180" y="117475"/>
                  </a:lnTo>
                  <a:lnTo>
                    <a:pt x="42075" y="132219"/>
                  </a:lnTo>
                  <a:lnTo>
                    <a:pt x="68846" y="137617"/>
                  </a:lnTo>
                  <a:lnTo>
                    <a:pt x="268236" y="137617"/>
                  </a:lnTo>
                  <a:lnTo>
                    <a:pt x="295008" y="132219"/>
                  </a:lnTo>
                  <a:lnTo>
                    <a:pt x="316890" y="117475"/>
                  </a:lnTo>
                  <a:lnTo>
                    <a:pt x="331660" y="95605"/>
                  </a:lnTo>
                  <a:lnTo>
                    <a:pt x="337083" y="68846"/>
                  </a:lnTo>
                  <a:close/>
                </a:path>
                <a:path w="1644015" h="141604">
                  <a:moveTo>
                    <a:pt x="1643837" y="72694"/>
                  </a:moveTo>
                  <a:lnTo>
                    <a:pt x="1638427" y="45859"/>
                  </a:lnTo>
                  <a:lnTo>
                    <a:pt x="1623656" y="23952"/>
                  </a:lnTo>
                  <a:lnTo>
                    <a:pt x="1601774" y="9194"/>
                  </a:lnTo>
                  <a:lnTo>
                    <a:pt x="1574990" y="3784"/>
                  </a:lnTo>
                  <a:lnTo>
                    <a:pt x="1375676" y="3784"/>
                  </a:lnTo>
                  <a:lnTo>
                    <a:pt x="1348879" y="9194"/>
                  </a:lnTo>
                  <a:lnTo>
                    <a:pt x="1326984" y="23952"/>
                  </a:lnTo>
                  <a:lnTo>
                    <a:pt x="1312240" y="45859"/>
                  </a:lnTo>
                  <a:lnTo>
                    <a:pt x="1306830" y="72694"/>
                  </a:lnTo>
                  <a:lnTo>
                    <a:pt x="1312240" y="99428"/>
                  </a:lnTo>
                  <a:lnTo>
                    <a:pt x="1326984" y="121272"/>
                  </a:lnTo>
                  <a:lnTo>
                    <a:pt x="1348879" y="136004"/>
                  </a:lnTo>
                  <a:lnTo>
                    <a:pt x="1375676" y="141414"/>
                  </a:lnTo>
                  <a:lnTo>
                    <a:pt x="1574990" y="141414"/>
                  </a:lnTo>
                  <a:lnTo>
                    <a:pt x="1601774" y="136004"/>
                  </a:lnTo>
                  <a:lnTo>
                    <a:pt x="1623656" y="121272"/>
                  </a:lnTo>
                  <a:lnTo>
                    <a:pt x="1638427" y="99428"/>
                  </a:lnTo>
                  <a:lnTo>
                    <a:pt x="1643837" y="72694"/>
                  </a:lnTo>
                  <a:close/>
                </a:path>
              </a:pathLst>
            </a:custGeom>
            <a:solidFill>
              <a:srgbClr val="1226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4789102" y="4802868"/>
              <a:ext cx="942975" cy="208915"/>
            </a:xfrm>
            <a:custGeom>
              <a:avLst/>
              <a:gdLst/>
              <a:ahLst/>
              <a:cxnLst/>
              <a:rect l="l" t="t" r="r" b="b"/>
              <a:pathLst>
                <a:path w="942975" h="208914">
                  <a:moveTo>
                    <a:pt x="838255" y="208404"/>
                  </a:moveTo>
                  <a:lnTo>
                    <a:pt x="104204" y="208404"/>
                  </a:lnTo>
                  <a:lnTo>
                    <a:pt x="63615" y="200215"/>
                  </a:lnTo>
                  <a:lnTo>
                    <a:pt x="30496" y="177883"/>
                  </a:lnTo>
                  <a:lnTo>
                    <a:pt x="8179" y="144761"/>
                  </a:lnTo>
                  <a:lnTo>
                    <a:pt x="0" y="104202"/>
                  </a:lnTo>
                  <a:lnTo>
                    <a:pt x="8179" y="63643"/>
                  </a:lnTo>
                  <a:lnTo>
                    <a:pt x="30496" y="30521"/>
                  </a:lnTo>
                  <a:lnTo>
                    <a:pt x="63615" y="8189"/>
                  </a:lnTo>
                  <a:lnTo>
                    <a:pt x="104204" y="0"/>
                  </a:lnTo>
                  <a:lnTo>
                    <a:pt x="838255" y="0"/>
                  </a:lnTo>
                  <a:lnTo>
                    <a:pt x="878774" y="8189"/>
                  </a:lnTo>
                  <a:lnTo>
                    <a:pt x="911877" y="30521"/>
                  </a:lnTo>
                  <a:lnTo>
                    <a:pt x="934202" y="63643"/>
                  </a:lnTo>
                  <a:lnTo>
                    <a:pt x="942390" y="104202"/>
                  </a:lnTo>
                  <a:lnTo>
                    <a:pt x="934202" y="144761"/>
                  </a:lnTo>
                  <a:lnTo>
                    <a:pt x="911877" y="177883"/>
                  </a:lnTo>
                  <a:lnTo>
                    <a:pt x="878774" y="200215"/>
                  </a:lnTo>
                  <a:lnTo>
                    <a:pt x="838255" y="208404"/>
                  </a:lnTo>
                  <a:close/>
                </a:path>
              </a:pathLst>
            </a:custGeom>
            <a:solidFill>
              <a:srgbClr val="0812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3464696" y="5364265"/>
              <a:ext cx="3591560" cy="2457450"/>
            </a:xfrm>
            <a:custGeom>
              <a:avLst/>
              <a:gdLst/>
              <a:ahLst/>
              <a:cxnLst/>
              <a:rect l="l" t="t" r="r" b="b"/>
              <a:pathLst>
                <a:path w="3591559" h="2457450">
                  <a:moveTo>
                    <a:pt x="3243371" y="2457232"/>
                  </a:moveTo>
                  <a:lnTo>
                    <a:pt x="347831" y="2457232"/>
                  </a:lnTo>
                  <a:lnTo>
                    <a:pt x="300638" y="2454056"/>
                  </a:lnTo>
                  <a:lnTo>
                    <a:pt x="255373" y="2444805"/>
                  </a:lnTo>
                  <a:lnTo>
                    <a:pt x="212450" y="2429894"/>
                  </a:lnTo>
                  <a:lnTo>
                    <a:pt x="172285" y="2409738"/>
                  </a:lnTo>
                  <a:lnTo>
                    <a:pt x="135293" y="2384750"/>
                  </a:lnTo>
                  <a:lnTo>
                    <a:pt x="101887" y="2355347"/>
                  </a:lnTo>
                  <a:lnTo>
                    <a:pt x="72483" y="2321942"/>
                  </a:lnTo>
                  <a:lnTo>
                    <a:pt x="47495" y="2284950"/>
                  </a:lnTo>
                  <a:lnTo>
                    <a:pt x="27338" y="2244786"/>
                  </a:lnTo>
                  <a:lnTo>
                    <a:pt x="12426" y="2201864"/>
                  </a:lnTo>
                  <a:lnTo>
                    <a:pt x="3175" y="2156600"/>
                  </a:lnTo>
                  <a:lnTo>
                    <a:pt x="0" y="2109408"/>
                  </a:lnTo>
                  <a:lnTo>
                    <a:pt x="0" y="347823"/>
                  </a:lnTo>
                  <a:lnTo>
                    <a:pt x="3175" y="300617"/>
                  </a:lnTo>
                  <a:lnTo>
                    <a:pt x="12426" y="255343"/>
                  </a:lnTo>
                  <a:lnTo>
                    <a:pt x="27338" y="212417"/>
                  </a:lnTo>
                  <a:lnTo>
                    <a:pt x="47495" y="172251"/>
                  </a:lnTo>
                  <a:lnTo>
                    <a:pt x="72483" y="135260"/>
                  </a:lnTo>
                  <a:lnTo>
                    <a:pt x="101887" y="101859"/>
                  </a:lnTo>
                  <a:lnTo>
                    <a:pt x="135293" y="72460"/>
                  </a:lnTo>
                  <a:lnTo>
                    <a:pt x="172285" y="47478"/>
                  </a:lnTo>
                  <a:lnTo>
                    <a:pt x="212450" y="27327"/>
                  </a:lnTo>
                  <a:lnTo>
                    <a:pt x="255373" y="12421"/>
                  </a:lnTo>
                  <a:lnTo>
                    <a:pt x="300638" y="3174"/>
                  </a:lnTo>
                  <a:lnTo>
                    <a:pt x="347831" y="0"/>
                  </a:lnTo>
                  <a:lnTo>
                    <a:pt x="3243371" y="0"/>
                  </a:lnTo>
                  <a:lnTo>
                    <a:pt x="3290564" y="3174"/>
                  </a:lnTo>
                  <a:lnTo>
                    <a:pt x="3335829" y="12421"/>
                  </a:lnTo>
                  <a:lnTo>
                    <a:pt x="3378751" y="27327"/>
                  </a:lnTo>
                  <a:lnTo>
                    <a:pt x="3418916" y="47478"/>
                  </a:lnTo>
                  <a:lnTo>
                    <a:pt x="3455909" y="72460"/>
                  </a:lnTo>
                  <a:lnTo>
                    <a:pt x="3489315" y="101859"/>
                  </a:lnTo>
                  <a:lnTo>
                    <a:pt x="3518719" y="135260"/>
                  </a:lnTo>
                  <a:lnTo>
                    <a:pt x="3543707" y="172251"/>
                  </a:lnTo>
                  <a:lnTo>
                    <a:pt x="3563864" y="212417"/>
                  </a:lnTo>
                  <a:lnTo>
                    <a:pt x="3578775" y="255343"/>
                  </a:lnTo>
                  <a:lnTo>
                    <a:pt x="3588026" y="300617"/>
                  </a:lnTo>
                  <a:lnTo>
                    <a:pt x="3591202" y="347823"/>
                  </a:lnTo>
                  <a:lnTo>
                    <a:pt x="3591202" y="2109408"/>
                  </a:lnTo>
                  <a:lnTo>
                    <a:pt x="3588026" y="2156600"/>
                  </a:lnTo>
                  <a:lnTo>
                    <a:pt x="3578775" y="2201864"/>
                  </a:lnTo>
                  <a:lnTo>
                    <a:pt x="3563864" y="2244786"/>
                  </a:lnTo>
                  <a:lnTo>
                    <a:pt x="3543707" y="2284950"/>
                  </a:lnTo>
                  <a:lnTo>
                    <a:pt x="3518719" y="2321942"/>
                  </a:lnTo>
                  <a:lnTo>
                    <a:pt x="3489315" y="2355347"/>
                  </a:lnTo>
                  <a:lnTo>
                    <a:pt x="3455909" y="2384750"/>
                  </a:lnTo>
                  <a:lnTo>
                    <a:pt x="3418916" y="2409738"/>
                  </a:lnTo>
                  <a:lnTo>
                    <a:pt x="3378751" y="2429894"/>
                  </a:lnTo>
                  <a:lnTo>
                    <a:pt x="3335829" y="2444805"/>
                  </a:lnTo>
                  <a:lnTo>
                    <a:pt x="3290564" y="2454056"/>
                  </a:lnTo>
                  <a:lnTo>
                    <a:pt x="3243371" y="2457232"/>
                  </a:lnTo>
                  <a:close/>
                </a:path>
              </a:pathLst>
            </a:custGeom>
            <a:solidFill>
              <a:srgbClr val="9A9A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3562698" y="5469914"/>
              <a:ext cx="3395345" cy="2245995"/>
            </a:xfrm>
            <a:custGeom>
              <a:avLst/>
              <a:gdLst/>
              <a:ahLst/>
              <a:cxnLst/>
              <a:rect l="l" t="t" r="r" b="b"/>
              <a:pathLst>
                <a:path w="3395344" h="2245995">
                  <a:moveTo>
                    <a:pt x="3066250" y="2245864"/>
                  </a:moveTo>
                  <a:lnTo>
                    <a:pt x="328878" y="2245864"/>
                  </a:lnTo>
                  <a:lnTo>
                    <a:pt x="280271" y="2242417"/>
                  </a:lnTo>
                  <a:lnTo>
                    <a:pt x="233881" y="2232405"/>
                  </a:lnTo>
                  <a:lnTo>
                    <a:pt x="190216" y="2216319"/>
                  </a:lnTo>
                  <a:lnTo>
                    <a:pt x="149785" y="2194651"/>
                  </a:lnTo>
                  <a:lnTo>
                    <a:pt x="113096" y="2167892"/>
                  </a:lnTo>
                  <a:lnTo>
                    <a:pt x="80656" y="2136533"/>
                  </a:lnTo>
                  <a:lnTo>
                    <a:pt x="52975" y="2101067"/>
                  </a:lnTo>
                  <a:lnTo>
                    <a:pt x="30561" y="2061984"/>
                  </a:lnTo>
                  <a:lnTo>
                    <a:pt x="13921" y="2019775"/>
                  </a:lnTo>
                  <a:lnTo>
                    <a:pt x="3565" y="1974934"/>
                  </a:lnTo>
                  <a:lnTo>
                    <a:pt x="0" y="1927950"/>
                  </a:lnTo>
                  <a:lnTo>
                    <a:pt x="0" y="317913"/>
                  </a:lnTo>
                  <a:lnTo>
                    <a:pt x="3565" y="270930"/>
                  </a:lnTo>
                  <a:lnTo>
                    <a:pt x="13921" y="226088"/>
                  </a:lnTo>
                  <a:lnTo>
                    <a:pt x="30561" y="183880"/>
                  </a:lnTo>
                  <a:lnTo>
                    <a:pt x="52975" y="144796"/>
                  </a:lnTo>
                  <a:lnTo>
                    <a:pt x="80656" y="109330"/>
                  </a:lnTo>
                  <a:lnTo>
                    <a:pt x="113096" y="77971"/>
                  </a:lnTo>
                  <a:lnTo>
                    <a:pt x="149785" y="51212"/>
                  </a:lnTo>
                  <a:lnTo>
                    <a:pt x="190216" y="29544"/>
                  </a:lnTo>
                  <a:lnTo>
                    <a:pt x="233881" y="13458"/>
                  </a:lnTo>
                  <a:lnTo>
                    <a:pt x="280271" y="3446"/>
                  </a:lnTo>
                  <a:lnTo>
                    <a:pt x="328878" y="0"/>
                  </a:lnTo>
                  <a:lnTo>
                    <a:pt x="3066250" y="0"/>
                  </a:lnTo>
                  <a:lnTo>
                    <a:pt x="3114857" y="3446"/>
                  </a:lnTo>
                  <a:lnTo>
                    <a:pt x="3161247" y="13458"/>
                  </a:lnTo>
                  <a:lnTo>
                    <a:pt x="3204912" y="29544"/>
                  </a:lnTo>
                  <a:lnTo>
                    <a:pt x="3245343" y="51212"/>
                  </a:lnTo>
                  <a:lnTo>
                    <a:pt x="3282033" y="77971"/>
                  </a:lnTo>
                  <a:lnTo>
                    <a:pt x="3314472" y="109330"/>
                  </a:lnTo>
                  <a:lnTo>
                    <a:pt x="3342153" y="144796"/>
                  </a:lnTo>
                  <a:lnTo>
                    <a:pt x="3364568" y="183880"/>
                  </a:lnTo>
                  <a:lnTo>
                    <a:pt x="3381207" y="226088"/>
                  </a:lnTo>
                  <a:lnTo>
                    <a:pt x="3391564" y="270930"/>
                  </a:lnTo>
                  <a:lnTo>
                    <a:pt x="3395129" y="317913"/>
                  </a:lnTo>
                  <a:lnTo>
                    <a:pt x="3395129" y="1927950"/>
                  </a:lnTo>
                  <a:lnTo>
                    <a:pt x="3391564" y="1974934"/>
                  </a:lnTo>
                  <a:lnTo>
                    <a:pt x="3381207" y="2019775"/>
                  </a:lnTo>
                  <a:lnTo>
                    <a:pt x="3364568" y="2061984"/>
                  </a:lnTo>
                  <a:lnTo>
                    <a:pt x="3342153" y="2101067"/>
                  </a:lnTo>
                  <a:lnTo>
                    <a:pt x="3314472" y="2136533"/>
                  </a:lnTo>
                  <a:lnTo>
                    <a:pt x="3282033" y="2167892"/>
                  </a:lnTo>
                  <a:lnTo>
                    <a:pt x="3245343" y="2194651"/>
                  </a:lnTo>
                  <a:lnTo>
                    <a:pt x="3204912" y="2216319"/>
                  </a:lnTo>
                  <a:lnTo>
                    <a:pt x="3161247" y="2232405"/>
                  </a:lnTo>
                  <a:lnTo>
                    <a:pt x="3114857" y="2242417"/>
                  </a:lnTo>
                  <a:lnTo>
                    <a:pt x="3066250" y="2245864"/>
                  </a:lnTo>
                  <a:close/>
                </a:path>
              </a:pathLst>
            </a:custGeom>
            <a:solidFill>
              <a:srgbClr val="CFD1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4452091" y="5784658"/>
              <a:ext cx="1616710" cy="1616710"/>
            </a:xfrm>
            <a:custGeom>
              <a:avLst/>
              <a:gdLst/>
              <a:ahLst/>
              <a:cxnLst/>
              <a:rect l="l" t="t" r="r" b="b"/>
              <a:pathLst>
                <a:path w="1616709" h="1616709">
                  <a:moveTo>
                    <a:pt x="808206" y="1616445"/>
                  </a:moveTo>
                  <a:lnTo>
                    <a:pt x="760715" y="1615073"/>
                  </a:lnTo>
                  <a:lnTo>
                    <a:pt x="713948" y="1611008"/>
                  </a:lnTo>
                  <a:lnTo>
                    <a:pt x="667979" y="1604324"/>
                  </a:lnTo>
                  <a:lnTo>
                    <a:pt x="622884" y="1595098"/>
                  </a:lnTo>
                  <a:lnTo>
                    <a:pt x="578740" y="1583406"/>
                  </a:lnTo>
                  <a:lnTo>
                    <a:pt x="535622" y="1569324"/>
                  </a:lnTo>
                  <a:lnTo>
                    <a:pt x="493605" y="1552928"/>
                  </a:lnTo>
                  <a:lnTo>
                    <a:pt x="452767" y="1534292"/>
                  </a:lnTo>
                  <a:lnTo>
                    <a:pt x="413181" y="1513494"/>
                  </a:lnTo>
                  <a:lnTo>
                    <a:pt x="374925" y="1490609"/>
                  </a:lnTo>
                  <a:lnTo>
                    <a:pt x="338074" y="1465713"/>
                  </a:lnTo>
                  <a:lnTo>
                    <a:pt x="302704" y="1438882"/>
                  </a:lnTo>
                  <a:lnTo>
                    <a:pt x="268890" y="1410191"/>
                  </a:lnTo>
                  <a:lnTo>
                    <a:pt x="236709" y="1379716"/>
                  </a:lnTo>
                  <a:lnTo>
                    <a:pt x="206235" y="1347533"/>
                  </a:lnTo>
                  <a:lnTo>
                    <a:pt x="177546" y="1313719"/>
                  </a:lnTo>
                  <a:lnTo>
                    <a:pt x="150716" y="1278348"/>
                  </a:lnTo>
                  <a:lnTo>
                    <a:pt x="125822" y="1241498"/>
                  </a:lnTo>
                  <a:lnTo>
                    <a:pt x="102938" y="1203242"/>
                  </a:lnTo>
                  <a:lnTo>
                    <a:pt x="82142" y="1163658"/>
                  </a:lnTo>
                  <a:lnTo>
                    <a:pt x="63509" y="1122822"/>
                  </a:lnTo>
                  <a:lnTo>
                    <a:pt x="47114" y="1080808"/>
                  </a:lnTo>
                  <a:lnTo>
                    <a:pt x="33034" y="1037693"/>
                  </a:lnTo>
                  <a:lnTo>
                    <a:pt x="21344" y="993553"/>
                  </a:lnTo>
                  <a:lnTo>
                    <a:pt x="12119" y="948464"/>
                  </a:lnTo>
                  <a:lnTo>
                    <a:pt x="5437" y="902501"/>
                  </a:lnTo>
                  <a:lnTo>
                    <a:pt x="1371" y="855740"/>
                  </a:lnTo>
                  <a:lnTo>
                    <a:pt x="0" y="808257"/>
                  </a:lnTo>
                  <a:lnTo>
                    <a:pt x="1371" y="760760"/>
                  </a:lnTo>
                  <a:lnTo>
                    <a:pt x="5437" y="713987"/>
                  </a:lnTo>
                  <a:lnTo>
                    <a:pt x="12119" y="668013"/>
                  </a:lnTo>
                  <a:lnTo>
                    <a:pt x="21344" y="622913"/>
                  </a:lnTo>
                  <a:lnTo>
                    <a:pt x="33034" y="578765"/>
                  </a:lnTo>
                  <a:lnTo>
                    <a:pt x="47114" y="535643"/>
                  </a:lnTo>
                  <a:lnTo>
                    <a:pt x="63509" y="493623"/>
                  </a:lnTo>
                  <a:lnTo>
                    <a:pt x="82142" y="452782"/>
                  </a:lnTo>
                  <a:lnTo>
                    <a:pt x="102938" y="413194"/>
                  </a:lnTo>
                  <a:lnTo>
                    <a:pt x="125822" y="374935"/>
                  </a:lnTo>
                  <a:lnTo>
                    <a:pt x="150716" y="338082"/>
                  </a:lnTo>
                  <a:lnTo>
                    <a:pt x="177546" y="302710"/>
                  </a:lnTo>
                  <a:lnTo>
                    <a:pt x="206235" y="268895"/>
                  </a:lnTo>
                  <a:lnTo>
                    <a:pt x="236709" y="236712"/>
                  </a:lnTo>
                  <a:lnTo>
                    <a:pt x="268890" y="206237"/>
                  </a:lnTo>
                  <a:lnTo>
                    <a:pt x="302704" y="177547"/>
                  </a:lnTo>
                  <a:lnTo>
                    <a:pt x="338074" y="150717"/>
                  </a:lnTo>
                  <a:lnTo>
                    <a:pt x="374925" y="125822"/>
                  </a:lnTo>
                  <a:lnTo>
                    <a:pt x="413181" y="102938"/>
                  </a:lnTo>
                  <a:lnTo>
                    <a:pt x="452767" y="82142"/>
                  </a:lnTo>
                  <a:lnTo>
                    <a:pt x="493605" y="63509"/>
                  </a:lnTo>
                  <a:lnTo>
                    <a:pt x="535622" y="47114"/>
                  </a:lnTo>
                  <a:lnTo>
                    <a:pt x="578740" y="33033"/>
                  </a:lnTo>
                  <a:lnTo>
                    <a:pt x="622884" y="21343"/>
                  </a:lnTo>
                  <a:lnTo>
                    <a:pt x="667979" y="12119"/>
                  </a:lnTo>
                  <a:lnTo>
                    <a:pt x="713948" y="5436"/>
                  </a:lnTo>
                  <a:lnTo>
                    <a:pt x="760715" y="1371"/>
                  </a:lnTo>
                  <a:lnTo>
                    <a:pt x="808206" y="0"/>
                  </a:lnTo>
                  <a:lnTo>
                    <a:pt x="855697" y="1371"/>
                  </a:lnTo>
                  <a:lnTo>
                    <a:pt x="902465" y="5436"/>
                  </a:lnTo>
                  <a:lnTo>
                    <a:pt x="948434" y="12119"/>
                  </a:lnTo>
                  <a:lnTo>
                    <a:pt x="993528" y="21343"/>
                  </a:lnTo>
                  <a:lnTo>
                    <a:pt x="1037672" y="33033"/>
                  </a:lnTo>
                  <a:lnTo>
                    <a:pt x="1080791" y="47114"/>
                  </a:lnTo>
                  <a:lnTo>
                    <a:pt x="1122807" y="63509"/>
                  </a:lnTo>
                  <a:lnTo>
                    <a:pt x="1163646" y="82142"/>
                  </a:lnTo>
                  <a:lnTo>
                    <a:pt x="1203231" y="102938"/>
                  </a:lnTo>
                  <a:lnTo>
                    <a:pt x="1241487" y="125822"/>
                  </a:lnTo>
                  <a:lnTo>
                    <a:pt x="1278338" y="150717"/>
                  </a:lnTo>
                  <a:lnTo>
                    <a:pt x="1313708" y="177547"/>
                  </a:lnTo>
                  <a:lnTo>
                    <a:pt x="1347522" y="206237"/>
                  </a:lnTo>
                  <a:lnTo>
                    <a:pt x="1379704" y="236712"/>
                  </a:lnTo>
                  <a:lnTo>
                    <a:pt x="1410177" y="268895"/>
                  </a:lnTo>
                  <a:lnTo>
                    <a:pt x="1438867" y="302710"/>
                  </a:lnTo>
                  <a:lnTo>
                    <a:pt x="1465696" y="338082"/>
                  </a:lnTo>
                  <a:lnTo>
                    <a:pt x="1490591" y="374935"/>
                  </a:lnTo>
                  <a:lnTo>
                    <a:pt x="1513474" y="413194"/>
                  </a:lnTo>
                  <a:lnTo>
                    <a:pt x="1534270" y="452782"/>
                  </a:lnTo>
                  <a:lnTo>
                    <a:pt x="1552903" y="493623"/>
                  </a:lnTo>
                  <a:lnTo>
                    <a:pt x="1569298" y="535643"/>
                  </a:lnTo>
                  <a:lnTo>
                    <a:pt x="1583378" y="578765"/>
                  </a:lnTo>
                  <a:lnTo>
                    <a:pt x="1595069" y="622913"/>
                  </a:lnTo>
                  <a:lnTo>
                    <a:pt x="1604293" y="668013"/>
                  </a:lnTo>
                  <a:lnTo>
                    <a:pt x="1610976" y="713987"/>
                  </a:lnTo>
                  <a:lnTo>
                    <a:pt x="1615041" y="760760"/>
                  </a:lnTo>
                  <a:lnTo>
                    <a:pt x="1616413" y="808257"/>
                  </a:lnTo>
                  <a:lnTo>
                    <a:pt x="1615041" y="855740"/>
                  </a:lnTo>
                  <a:lnTo>
                    <a:pt x="1610976" y="902501"/>
                  </a:lnTo>
                  <a:lnTo>
                    <a:pt x="1604293" y="948464"/>
                  </a:lnTo>
                  <a:lnTo>
                    <a:pt x="1595069" y="993553"/>
                  </a:lnTo>
                  <a:lnTo>
                    <a:pt x="1583378" y="1037693"/>
                  </a:lnTo>
                  <a:lnTo>
                    <a:pt x="1569298" y="1080808"/>
                  </a:lnTo>
                  <a:lnTo>
                    <a:pt x="1552903" y="1122822"/>
                  </a:lnTo>
                  <a:lnTo>
                    <a:pt x="1534270" y="1163658"/>
                  </a:lnTo>
                  <a:lnTo>
                    <a:pt x="1513474" y="1203242"/>
                  </a:lnTo>
                  <a:lnTo>
                    <a:pt x="1490591" y="1241498"/>
                  </a:lnTo>
                  <a:lnTo>
                    <a:pt x="1465696" y="1278348"/>
                  </a:lnTo>
                  <a:lnTo>
                    <a:pt x="1438867" y="1313719"/>
                  </a:lnTo>
                  <a:lnTo>
                    <a:pt x="1410177" y="1347533"/>
                  </a:lnTo>
                  <a:lnTo>
                    <a:pt x="1379704" y="1379716"/>
                  </a:lnTo>
                  <a:lnTo>
                    <a:pt x="1347522" y="1410191"/>
                  </a:lnTo>
                  <a:lnTo>
                    <a:pt x="1313708" y="1438882"/>
                  </a:lnTo>
                  <a:lnTo>
                    <a:pt x="1278338" y="1465713"/>
                  </a:lnTo>
                  <a:lnTo>
                    <a:pt x="1241487" y="1490609"/>
                  </a:lnTo>
                  <a:lnTo>
                    <a:pt x="1203231" y="1513494"/>
                  </a:lnTo>
                  <a:lnTo>
                    <a:pt x="1163646" y="1534292"/>
                  </a:lnTo>
                  <a:lnTo>
                    <a:pt x="1122807" y="1552928"/>
                  </a:lnTo>
                  <a:lnTo>
                    <a:pt x="1080791" y="1569324"/>
                  </a:lnTo>
                  <a:lnTo>
                    <a:pt x="1037672" y="1583406"/>
                  </a:lnTo>
                  <a:lnTo>
                    <a:pt x="993528" y="1595098"/>
                  </a:lnTo>
                  <a:lnTo>
                    <a:pt x="948434" y="1604324"/>
                  </a:lnTo>
                  <a:lnTo>
                    <a:pt x="902465" y="1611008"/>
                  </a:lnTo>
                  <a:lnTo>
                    <a:pt x="855697" y="1615073"/>
                  </a:lnTo>
                  <a:lnTo>
                    <a:pt x="808206" y="1616445"/>
                  </a:lnTo>
                  <a:close/>
                </a:path>
              </a:pathLst>
            </a:custGeom>
            <a:solidFill>
              <a:srgbClr val="2B78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4526109" y="5858606"/>
              <a:ext cx="1468755" cy="1468755"/>
            </a:xfrm>
            <a:custGeom>
              <a:avLst/>
              <a:gdLst/>
              <a:ahLst/>
              <a:cxnLst/>
              <a:rect l="l" t="t" r="r" b="b"/>
              <a:pathLst>
                <a:path w="1468755" h="1468754">
                  <a:moveTo>
                    <a:pt x="734188" y="1468481"/>
                  </a:moveTo>
                  <a:lnTo>
                    <a:pt x="685918" y="1466919"/>
                  </a:lnTo>
                  <a:lnTo>
                    <a:pt x="638482" y="1462297"/>
                  </a:lnTo>
                  <a:lnTo>
                    <a:pt x="591976" y="1454713"/>
                  </a:lnTo>
                  <a:lnTo>
                    <a:pt x="546496" y="1444262"/>
                  </a:lnTo>
                  <a:lnTo>
                    <a:pt x="502140" y="1431043"/>
                  </a:lnTo>
                  <a:lnTo>
                    <a:pt x="459005" y="1415151"/>
                  </a:lnTo>
                  <a:lnTo>
                    <a:pt x="417186" y="1396684"/>
                  </a:lnTo>
                  <a:lnTo>
                    <a:pt x="376781" y="1375738"/>
                  </a:lnTo>
                  <a:lnTo>
                    <a:pt x="337887" y="1352411"/>
                  </a:lnTo>
                  <a:lnTo>
                    <a:pt x="300600" y="1326799"/>
                  </a:lnTo>
                  <a:lnTo>
                    <a:pt x="265018" y="1298999"/>
                  </a:lnTo>
                  <a:lnTo>
                    <a:pt x="231236" y="1269108"/>
                  </a:lnTo>
                  <a:lnTo>
                    <a:pt x="199352" y="1237223"/>
                  </a:lnTo>
                  <a:lnTo>
                    <a:pt x="169463" y="1203440"/>
                  </a:lnTo>
                  <a:lnTo>
                    <a:pt x="141665" y="1167857"/>
                  </a:lnTo>
                  <a:lnTo>
                    <a:pt x="116055" y="1130571"/>
                  </a:lnTo>
                  <a:lnTo>
                    <a:pt x="92730" y="1091677"/>
                  </a:lnTo>
                  <a:lnTo>
                    <a:pt x="71787" y="1051274"/>
                  </a:lnTo>
                  <a:lnTo>
                    <a:pt x="53322" y="1009457"/>
                  </a:lnTo>
                  <a:lnTo>
                    <a:pt x="37432" y="966325"/>
                  </a:lnTo>
                  <a:lnTo>
                    <a:pt x="24214" y="921973"/>
                  </a:lnTo>
                  <a:lnTo>
                    <a:pt x="13766" y="876499"/>
                  </a:lnTo>
                  <a:lnTo>
                    <a:pt x="6182" y="829999"/>
                  </a:lnTo>
                  <a:lnTo>
                    <a:pt x="1561" y="782570"/>
                  </a:lnTo>
                  <a:lnTo>
                    <a:pt x="0" y="734309"/>
                  </a:lnTo>
                  <a:lnTo>
                    <a:pt x="1561" y="686033"/>
                  </a:lnTo>
                  <a:lnTo>
                    <a:pt x="6182" y="638589"/>
                  </a:lnTo>
                  <a:lnTo>
                    <a:pt x="13766" y="592076"/>
                  </a:lnTo>
                  <a:lnTo>
                    <a:pt x="24214" y="546589"/>
                  </a:lnTo>
                  <a:lnTo>
                    <a:pt x="37432" y="502226"/>
                  </a:lnTo>
                  <a:lnTo>
                    <a:pt x="53322" y="459084"/>
                  </a:lnTo>
                  <a:lnTo>
                    <a:pt x="71787" y="417258"/>
                  </a:lnTo>
                  <a:lnTo>
                    <a:pt x="92730" y="376847"/>
                  </a:lnTo>
                  <a:lnTo>
                    <a:pt x="116055" y="337946"/>
                  </a:lnTo>
                  <a:lnTo>
                    <a:pt x="141665" y="300653"/>
                  </a:lnTo>
                  <a:lnTo>
                    <a:pt x="169463" y="265065"/>
                  </a:lnTo>
                  <a:lnTo>
                    <a:pt x="199352" y="231277"/>
                  </a:lnTo>
                  <a:lnTo>
                    <a:pt x="231236" y="199388"/>
                  </a:lnTo>
                  <a:lnTo>
                    <a:pt x="265018" y="169493"/>
                  </a:lnTo>
                  <a:lnTo>
                    <a:pt x="300600" y="141690"/>
                  </a:lnTo>
                  <a:lnTo>
                    <a:pt x="337887" y="116076"/>
                  </a:lnTo>
                  <a:lnTo>
                    <a:pt x="376781" y="92747"/>
                  </a:lnTo>
                  <a:lnTo>
                    <a:pt x="417186" y="71800"/>
                  </a:lnTo>
                  <a:lnTo>
                    <a:pt x="459005" y="53332"/>
                  </a:lnTo>
                  <a:lnTo>
                    <a:pt x="502140" y="37439"/>
                  </a:lnTo>
                  <a:lnTo>
                    <a:pt x="546496" y="24219"/>
                  </a:lnTo>
                  <a:lnTo>
                    <a:pt x="591976" y="13768"/>
                  </a:lnTo>
                  <a:lnTo>
                    <a:pt x="638482" y="6183"/>
                  </a:lnTo>
                  <a:lnTo>
                    <a:pt x="685918" y="1562"/>
                  </a:lnTo>
                  <a:lnTo>
                    <a:pt x="734188" y="0"/>
                  </a:lnTo>
                  <a:lnTo>
                    <a:pt x="782472" y="1562"/>
                  </a:lnTo>
                  <a:lnTo>
                    <a:pt x="829921" y="6183"/>
                  </a:lnTo>
                  <a:lnTo>
                    <a:pt x="876438" y="13768"/>
                  </a:lnTo>
                  <a:lnTo>
                    <a:pt x="921926" y="24219"/>
                  </a:lnTo>
                  <a:lnTo>
                    <a:pt x="966288" y="37439"/>
                  </a:lnTo>
                  <a:lnTo>
                    <a:pt x="1009428" y="53332"/>
                  </a:lnTo>
                  <a:lnTo>
                    <a:pt x="1051249" y="71800"/>
                  </a:lnTo>
                  <a:lnTo>
                    <a:pt x="1091655" y="92747"/>
                  </a:lnTo>
                  <a:lnTo>
                    <a:pt x="1130549" y="116076"/>
                  </a:lnTo>
                  <a:lnTo>
                    <a:pt x="1167835" y="141690"/>
                  </a:lnTo>
                  <a:lnTo>
                    <a:pt x="1203415" y="169493"/>
                  </a:lnTo>
                  <a:lnTo>
                    <a:pt x="1237193" y="199388"/>
                  </a:lnTo>
                  <a:lnTo>
                    <a:pt x="1269073" y="231277"/>
                  </a:lnTo>
                  <a:lnTo>
                    <a:pt x="1298957" y="265065"/>
                  </a:lnTo>
                  <a:lnTo>
                    <a:pt x="1326750" y="300653"/>
                  </a:lnTo>
                  <a:lnTo>
                    <a:pt x="1352355" y="337946"/>
                  </a:lnTo>
                  <a:lnTo>
                    <a:pt x="1375674" y="376847"/>
                  </a:lnTo>
                  <a:lnTo>
                    <a:pt x="1396612" y="417258"/>
                  </a:lnTo>
                  <a:lnTo>
                    <a:pt x="1415072" y="459084"/>
                  </a:lnTo>
                  <a:lnTo>
                    <a:pt x="1430957" y="502226"/>
                  </a:lnTo>
                  <a:lnTo>
                    <a:pt x="1444170" y="546589"/>
                  </a:lnTo>
                  <a:lnTo>
                    <a:pt x="1454615" y="592076"/>
                  </a:lnTo>
                  <a:lnTo>
                    <a:pt x="1462196" y="638589"/>
                  </a:lnTo>
                  <a:lnTo>
                    <a:pt x="1466815" y="686033"/>
                  </a:lnTo>
                  <a:lnTo>
                    <a:pt x="1468376" y="734309"/>
                  </a:lnTo>
                  <a:lnTo>
                    <a:pt x="1466815" y="782570"/>
                  </a:lnTo>
                  <a:lnTo>
                    <a:pt x="1462196" y="829999"/>
                  </a:lnTo>
                  <a:lnTo>
                    <a:pt x="1454615" y="876499"/>
                  </a:lnTo>
                  <a:lnTo>
                    <a:pt x="1444170" y="921973"/>
                  </a:lnTo>
                  <a:lnTo>
                    <a:pt x="1430957" y="966325"/>
                  </a:lnTo>
                  <a:lnTo>
                    <a:pt x="1415072" y="1009457"/>
                  </a:lnTo>
                  <a:lnTo>
                    <a:pt x="1396612" y="1051274"/>
                  </a:lnTo>
                  <a:lnTo>
                    <a:pt x="1375674" y="1091677"/>
                  </a:lnTo>
                  <a:lnTo>
                    <a:pt x="1352355" y="1130571"/>
                  </a:lnTo>
                  <a:lnTo>
                    <a:pt x="1326750" y="1167857"/>
                  </a:lnTo>
                  <a:lnTo>
                    <a:pt x="1298957" y="1203440"/>
                  </a:lnTo>
                  <a:lnTo>
                    <a:pt x="1269073" y="1237223"/>
                  </a:lnTo>
                  <a:lnTo>
                    <a:pt x="1237193" y="1269108"/>
                  </a:lnTo>
                  <a:lnTo>
                    <a:pt x="1203415" y="1298999"/>
                  </a:lnTo>
                  <a:lnTo>
                    <a:pt x="1167835" y="1326799"/>
                  </a:lnTo>
                  <a:lnTo>
                    <a:pt x="1130549" y="1352411"/>
                  </a:lnTo>
                  <a:lnTo>
                    <a:pt x="1091655" y="1375738"/>
                  </a:lnTo>
                  <a:lnTo>
                    <a:pt x="1051249" y="1396684"/>
                  </a:lnTo>
                  <a:lnTo>
                    <a:pt x="1009428" y="1415151"/>
                  </a:lnTo>
                  <a:lnTo>
                    <a:pt x="966288" y="1431043"/>
                  </a:lnTo>
                  <a:lnTo>
                    <a:pt x="921926" y="1444262"/>
                  </a:lnTo>
                  <a:lnTo>
                    <a:pt x="876438" y="1454713"/>
                  </a:lnTo>
                  <a:lnTo>
                    <a:pt x="829921" y="1462297"/>
                  </a:lnTo>
                  <a:lnTo>
                    <a:pt x="782472" y="1466919"/>
                  </a:lnTo>
                  <a:lnTo>
                    <a:pt x="734188" y="1468481"/>
                  </a:lnTo>
                  <a:close/>
                </a:path>
              </a:pathLst>
            </a:custGeom>
            <a:solidFill>
              <a:srgbClr val="46B9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4757400" y="6089827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40" h="1005840">
                  <a:moveTo>
                    <a:pt x="1005725" y="408927"/>
                  </a:moveTo>
                  <a:lnTo>
                    <a:pt x="597522" y="408927"/>
                  </a:lnTo>
                  <a:lnTo>
                    <a:pt x="597522" y="0"/>
                  </a:lnTo>
                  <a:lnTo>
                    <a:pt x="408406" y="0"/>
                  </a:lnTo>
                  <a:lnTo>
                    <a:pt x="408406" y="408927"/>
                  </a:lnTo>
                  <a:lnTo>
                    <a:pt x="0" y="408927"/>
                  </a:lnTo>
                  <a:lnTo>
                    <a:pt x="0" y="598157"/>
                  </a:lnTo>
                  <a:lnTo>
                    <a:pt x="408406" y="598157"/>
                  </a:lnTo>
                  <a:lnTo>
                    <a:pt x="408406" y="1005827"/>
                  </a:lnTo>
                  <a:lnTo>
                    <a:pt x="597522" y="1005827"/>
                  </a:lnTo>
                  <a:lnTo>
                    <a:pt x="597522" y="598157"/>
                  </a:lnTo>
                  <a:lnTo>
                    <a:pt x="1005725" y="598157"/>
                  </a:lnTo>
                  <a:lnTo>
                    <a:pt x="1005725" y="408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90715" y="217012"/>
            <a:ext cx="805942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7000" spc="-225"/>
              <a:t>P</a:t>
            </a:r>
            <a:r>
              <a:rPr dirty="0" u="none" sz="7000" spc="395"/>
              <a:t>r</a:t>
            </a:r>
            <a:r>
              <a:rPr dirty="0" u="none" sz="7000" spc="170"/>
              <a:t>o</a:t>
            </a:r>
            <a:r>
              <a:rPr dirty="0" u="none" sz="7000" spc="475"/>
              <a:t>p</a:t>
            </a:r>
            <a:r>
              <a:rPr dirty="0" u="none" sz="7000" spc="170"/>
              <a:t>o</a:t>
            </a:r>
            <a:r>
              <a:rPr dirty="0" u="none" sz="7000" spc="75"/>
              <a:t>s</a:t>
            </a:r>
            <a:r>
              <a:rPr dirty="0" u="none" sz="7000" spc="409"/>
              <a:t>e</a:t>
            </a:r>
            <a:r>
              <a:rPr dirty="0" u="none" sz="7000" spc="480"/>
              <a:t>d</a:t>
            </a:r>
            <a:r>
              <a:rPr dirty="0" u="none" sz="7000" spc="-610"/>
              <a:t> </a:t>
            </a:r>
            <a:r>
              <a:rPr dirty="0" u="none" sz="7000" spc="-335"/>
              <a:t>S</a:t>
            </a:r>
            <a:r>
              <a:rPr dirty="0" u="none" sz="7000" spc="685"/>
              <a:t>y</a:t>
            </a:r>
            <a:r>
              <a:rPr dirty="0" u="none" sz="7000" spc="75"/>
              <a:t>s</a:t>
            </a:r>
            <a:r>
              <a:rPr dirty="0" u="none" sz="7000" spc="610"/>
              <a:t>t</a:t>
            </a:r>
            <a:r>
              <a:rPr dirty="0" u="none" sz="7000" spc="409"/>
              <a:t>e</a:t>
            </a:r>
            <a:r>
              <a:rPr dirty="0" u="none" sz="7000" spc="1240"/>
              <a:t>m</a:t>
            </a:r>
            <a:endParaRPr sz="7000"/>
          </a:p>
        </p:txBody>
      </p:sp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174" y="1895638"/>
            <a:ext cx="95250" cy="95249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505370" y="1667672"/>
            <a:ext cx="10071735" cy="798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715">
              <a:lnSpc>
                <a:spcPct val="114599"/>
              </a:lnSpc>
              <a:spcBef>
                <a:spcPts val="100"/>
              </a:spcBef>
            </a:pPr>
            <a:r>
              <a:rPr dirty="0" sz="2400" spc="215">
                <a:latin typeface="Tahoma"/>
                <a:cs typeface="Tahoma"/>
              </a:rPr>
              <a:t>Medical</a:t>
            </a:r>
            <a:r>
              <a:rPr dirty="0" sz="2400" spc="45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report</a:t>
            </a:r>
            <a:r>
              <a:rPr dirty="0" sz="2400" spc="50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analysis</a:t>
            </a:r>
            <a:r>
              <a:rPr dirty="0" sz="2400" spc="50"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is</a:t>
            </a:r>
            <a:r>
              <a:rPr dirty="0" sz="2400" spc="50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critical</a:t>
            </a:r>
            <a:r>
              <a:rPr dirty="0" sz="2400" spc="50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for</a:t>
            </a:r>
            <a:r>
              <a:rPr dirty="0" sz="2400" spc="50">
                <a:latin typeface="Tahoma"/>
                <a:cs typeface="Tahoma"/>
              </a:rPr>
              <a:t> </a:t>
            </a:r>
            <a:r>
              <a:rPr dirty="0" sz="2400" spc="204">
                <a:latin typeface="Tahoma"/>
                <a:cs typeface="Tahoma"/>
              </a:rPr>
              <a:t>informed</a:t>
            </a:r>
            <a:r>
              <a:rPr dirty="0" sz="2400" spc="50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decision-making</a:t>
            </a:r>
            <a:r>
              <a:rPr dirty="0" sz="2400" spc="4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in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healthcare.</a:t>
            </a:r>
            <a:endParaRPr sz="2400">
              <a:latin typeface="Tahoma"/>
              <a:cs typeface="Tahoma"/>
            </a:endParaRPr>
          </a:p>
          <a:p>
            <a:pPr marL="12700" marR="9525">
              <a:lnSpc>
                <a:spcPct val="114599"/>
              </a:lnSpc>
              <a:tabLst>
                <a:tab pos="1910714" algn="l"/>
                <a:tab pos="3196590" algn="l"/>
                <a:tab pos="3646170" algn="l"/>
                <a:tab pos="5033010" algn="l"/>
                <a:tab pos="5877560" algn="l"/>
                <a:tab pos="6883400" algn="l"/>
                <a:tab pos="8124190" algn="l"/>
                <a:tab pos="8867775" algn="l"/>
              </a:tabLst>
            </a:pPr>
            <a:r>
              <a:rPr dirty="0" sz="2400" spc="220">
                <a:latin typeface="Tahoma"/>
                <a:cs typeface="Tahoma"/>
              </a:rPr>
              <a:t>Machine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learning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has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225">
                <a:latin typeface="Tahoma"/>
                <a:cs typeface="Tahoma"/>
              </a:rPr>
              <a:t>shown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promise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for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229">
                <a:latin typeface="Tahoma"/>
                <a:cs typeface="Tahoma"/>
              </a:rPr>
              <a:t>medical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report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90">
                <a:latin typeface="Tahoma"/>
                <a:cs typeface="Tahoma"/>
              </a:rPr>
              <a:t>analysis. </a:t>
            </a:r>
            <a:r>
              <a:rPr dirty="0" sz="2400" spc="95">
                <a:latin typeface="Tahoma"/>
                <a:cs typeface="Tahoma"/>
              </a:rPr>
              <a:t> </a:t>
            </a:r>
            <a:r>
              <a:rPr dirty="0" sz="2400" spc="229">
                <a:latin typeface="Tahoma"/>
                <a:cs typeface="Tahoma"/>
              </a:rPr>
              <a:t>C</a:t>
            </a:r>
            <a:r>
              <a:rPr dirty="0" sz="2400" spc="145">
                <a:latin typeface="Tahoma"/>
                <a:cs typeface="Tahoma"/>
              </a:rPr>
              <a:t>e</a:t>
            </a:r>
            <a:r>
              <a:rPr dirty="0" sz="2400" spc="250">
                <a:latin typeface="Tahoma"/>
                <a:cs typeface="Tahoma"/>
              </a:rPr>
              <a:t>n</a:t>
            </a:r>
            <a:r>
              <a:rPr dirty="0" sz="2400" spc="170">
                <a:latin typeface="Tahoma"/>
                <a:cs typeface="Tahoma"/>
              </a:rPr>
              <a:t>t</a:t>
            </a:r>
            <a:r>
              <a:rPr dirty="0" sz="2400" spc="80">
                <a:latin typeface="Tahoma"/>
                <a:cs typeface="Tahoma"/>
              </a:rPr>
              <a:t>r</a:t>
            </a:r>
            <a:r>
              <a:rPr dirty="0" sz="2400" spc="145">
                <a:latin typeface="Tahoma"/>
                <a:cs typeface="Tahoma"/>
              </a:rPr>
              <a:t>a</a:t>
            </a:r>
            <a:r>
              <a:rPr dirty="0" sz="2400" spc="155">
                <a:latin typeface="Tahoma"/>
                <a:cs typeface="Tahoma"/>
              </a:rPr>
              <a:t>l</a:t>
            </a:r>
            <a:r>
              <a:rPr dirty="0" sz="2400" spc="130">
                <a:latin typeface="Tahoma"/>
                <a:cs typeface="Tahoma"/>
              </a:rPr>
              <a:t>i</a:t>
            </a:r>
            <a:r>
              <a:rPr dirty="0" sz="2400" spc="220">
                <a:latin typeface="Tahoma"/>
                <a:cs typeface="Tahoma"/>
              </a:rPr>
              <a:t>z</a:t>
            </a:r>
            <a:r>
              <a:rPr dirty="0" sz="2400" spc="145">
                <a:latin typeface="Tahoma"/>
                <a:cs typeface="Tahoma"/>
              </a:rPr>
              <a:t>e</a:t>
            </a:r>
            <a:r>
              <a:rPr dirty="0" sz="2400" spc="310">
                <a:latin typeface="Tahoma"/>
                <a:cs typeface="Tahoma"/>
              </a:rPr>
              <a:t>d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55">
                <a:latin typeface="Tahoma"/>
                <a:cs typeface="Tahoma"/>
              </a:rPr>
              <a:t>s</a:t>
            </a:r>
            <a:r>
              <a:rPr dirty="0" sz="2400" spc="170">
                <a:latin typeface="Tahoma"/>
                <a:cs typeface="Tahoma"/>
              </a:rPr>
              <a:t>t</a:t>
            </a:r>
            <a:r>
              <a:rPr dirty="0" sz="2400" spc="195">
                <a:latin typeface="Tahoma"/>
                <a:cs typeface="Tahoma"/>
              </a:rPr>
              <a:t>o</a:t>
            </a:r>
            <a:r>
              <a:rPr dirty="0" sz="2400" spc="80">
                <a:latin typeface="Tahoma"/>
                <a:cs typeface="Tahoma"/>
              </a:rPr>
              <a:t>r</a:t>
            </a:r>
            <a:r>
              <a:rPr dirty="0" sz="2400" spc="145">
                <a:latin typeface="Tahoma"/>
                <a:cs typeface="Tahoma"/>
              </a:rPr>
              <a:t>a</a:t>
            </a:r>
            <a:r>
              <a:rPr dirty="0" sz="2400" spc="204">
                <a:latin typeface="Tahoma"/>
                <a:cs typeface="Tahoma"/>
              </a:rPr>
              <a:t>g</a:t>
            </a:r>
            <a:r>
              <a:rPr dirty="0" sz="2400" spc="145">
                <a:latin typeface="Tahoma"/>
                <a:cs typeface="Tahoma"/>
              </a:rPr>
              <a:t>e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195">
                <a:latin typeface="Tahoma"/>
                <a:cs typeface="Tahoma"/>
              </a:rPr>
              <a:t>o</a:t>
            </a:r>
            <a:r>
              <a:rPr dirty="0" sz="2400" spc="55">
                <a:latin typeface="Tahoma"/>
                <a:cs typeface="Tahoma"/>
              </a:rPr>
              <a:t>f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484">
                <a:latin typeface="Tahoma"/>
                <a:cs typeface="Tahoma"/>
              </a:rPr>
              <a:t>m</a:t>
            </a:r>
            <a:r>
              <a:rPr dirty="0" sz="2400" spc="145">
                <a:latin typeface="Tahoma"/>
                <a:cs typeface="Tahoma"/>
              </a:rPr>
              <a:t>e</a:t>
            </a:r>
            <a:r>
              <a:rPr dirty="0" sz="2400" spc="310">
                <a:latin typeface="Tahoma"/>
                <a:cs typeface="Tahoma"/>
              </a:rPr>
              <a:t>d</a:t>
            </a:r>
            <a:r>
              <a:rPr dirty="0" sz="2400" spc="130">
                <a:latin typeface="Tahoma"/>
                <a:cs typeface="Tahoma"/>
              </a:rPr>
              <a:t>i</a:t>
            </a:r>
            <a:r>
              <a:rPr dirty="0" sz="2400" spc="245">
                <a:latin typeface="Tahoma"/>
                <a:cs typeface="Tahoma"/>
              </a:rPr>
              <a:t>c</a:t>
            </a:r>
            <a:r>
              <a:rPr dirty="0" sz="2400" spc="145">
                <a:latin typeface="Tahoma"/>
                <a:cs typeface="Tahoma"/>
              </a:rPr>
              <a:t>a</a:t>
            </a:r>
            <a:r>
              <a:rPr dirty="0" sz="2400" spc="155">
                <a:latin typeface="Tahoma"/>
                <a:cs typeface="Tahoma"/>
              </a:rPr>
              <a:t>l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310">
                <a:latin typeface="Tahoma"/>
                <a:cs typeface="Tahoma"/>
              </a:rPr>
              <a:t>d</a:t>
            </a:r>
            <a:r>
              <a:rPr dirty="0" sz="2400" spc="145">
                <a:latin typeface="Tahoma"/>
                <a:cs typeface="Tahoma"/>
              </a:rPr>
              <a:t>a</a:t>
            </a:r>
            <a:r>
              <a:rPr dirty="0" sz="2400" spc="170">
                <a:latin typeface="Tahoma"/>
                <a:cs typeface="Tahoma"/>
              </a:rPr>
              <a:t>t</a:t>
            </a:r>
            <a:r>
              <a:rPr dirty="0" sz="2400" spc="145">
                <a:latin typeface="Tahoma"/>
                <a:cs typeface="Tahoma"/>
              </a:rPr>
              <a:t>a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80">
                <a:latin typeface="Tahoma"/>
                <a:cs typeface="Tahoma"/>
              </a:rPr>
              <a:t>r</a:t>
            </a:r>
            <a:r>
              <a:rPr dirty="0" sz="2400" spc="145">
                <a:latin typeface="Tahoma"/>
                <a:cs typeface="Tahoma"/>
              </a:rPr>
              <a:t>a</a:t>
            </a:r>
            <a:r>
              <a:rPr dirty="0" sz="2400" spc="130">
                <a:latin typeface="Tahoma"/>
                <a:cs typeface="Tahoma"/>
              </a:rPr>
              <a:t>i</a:t>
            </a:r>
            <a:r>
              <a:rPr dirty="0" sz="2400" spc="55">
                <a:latin typeface="Tahoma"/>
                <a:cs typeface="Tahoma"/>
              </a:rPr>
              <a:t>s</a:t>
            </a:r>
            <a:r>
              <a:rPr dirty="0" sz="2400" spc="145">
                <a:latin typeface="Tahoma"/>
                <a:cs typeface="Tahoma"/>
              </a:rPr>
              <a:t>e</a:t>
            </a:r>
            <a:r>
              <a:rPr dirty="0" sz="2400" spc="55">
                <a:latin typeface="Tahoma"/>
                <a:cs typeface="Tahoma"/>
              </a:rPr>
              <a:t>s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305">
                <a:latin typeface="Tahoma"/>
                <a:cs typeface="Tahoma"/>
              </a:rPr>
              <a:t>p</a:t>
            </a:r>
            <a:r>
              <a:rPr dirty="0" sz="2400" spc="80">
                <a:latin typeface="Tahoma"/>
                <a:cs typeface="Tahoma"/>
              </a:rPr>
              <a:t>r</a:t>
            </a:r>
            <a:r>
              <a:rPr dirty="0" sz="2400" spc="130">
                <a:latin typeface="Tahoma"/>
                <a:cs typeface="Tahoma"/>
              </a:rPr>
              <a:t>i</a:t>
            </a:r>
            <a:r>
              <a:rPr dirty="0" sz="2400" spc="60">
                <a:latin typeface="Tahoma"/>
                <a:cs typeface="Tahoma"/>
              </a:rPr>
              <a:t>v</a:t>
            </a:r>
            <a:r>
              <a:rPr dirty="0" sz="2400" spc="145">
                <a:latin typeface="Tahoma"/>
                <a:cs typeface="Tahoma"/>
              </a:rPr>
              <a:t>a</a:t>
            </a:r>
            <a:r>
              <a:rPr dirty="0" sz="2400" spc="245">
                <a:latin typeface="Tahoma"/>
                <a:cs typeface="Tahoma"/>
              </a:rPr>
              <a:t>c</a:t>
            </a:r>
            <a:r>
              <a:rPr dirty="0" sz="2400" spc="75">
                <a:latin typeface="Tahoma"/>
                <a:cs typeface="Tahoma"/>
              </a:rPr>
              <a:t>y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145">
                <a:latin typeface="Tahoma"/>
                <a:cs typeface="Tahoma"/>
              </a:rPr>
              <a:t>a</a:t>
            </a:r>
            <a:r>
              <a:rPr dirty="0" sz="2400" spc="250">
                <a:latin typeface="Tahoma"/>
                <a:cs typeface="Tahoma"/>
              </a:rPr>
              <a:t>n</a:t>
            </a:r>
            <a:r>
              <a:rPr dirty="0" sz="2400" spc="310">
                <a:latin typeface="Tahoma"/>
                <a:cs typeface="Tahoma"/>
              </a:rPr>
              <a:t>d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400" spc="55">
                <a:latin typeface="Tahoma"/>
                <a:cs typeface="Tahoma"/>
              </a:rPr>
              <a:t>s</a:t>
            </a:r>
            <a:r>
              <a:rPr dirty="0" sz="2400" spc="145">
                <a:latin typeface="Tahoma"/>
                <a:cs typeface="Tahoma"/>
              </a:rPr>
              <a:t>e</a:t>
            </a:r>
            <a:r>
              <a:rPr dirty="0" sz="2400" spc="245">
                <a:latin typeface="Tahoma"/>
                <a:cs typeface="Tahoma"/>
              </a:rPr>
              <a:t>c</a:t>
            </a:r>
            <a:r>
              <a:rPr dirty="0" sz="2400" spc="225">
                <a:latin typeface="Tahoma"/>
                <a:cs typeface="Tahoma"/>
              </a:rPr>
              <a:t>u</a:t>
            </a:r>
            <a:r>
              <a:rPr dirty="0" sz="2400" spc="80">
                <a:latin typeface="Tahoma"/>
                <a:cs typeface="Tahoma"/>
              </a:rPr>
              <a:t>r</a:t>
            </a:r>
            <a:r>
              <a:rPr dirty="0" sz="2400" spc="130">
                <a:latin typeface="Tahoma"/>
                <a:cs typeface="Tahoma"/>
              </a:rPr>
              <a:t>i</a:t>
            </a:r>
            <a:r>
              <a:rPr dirty="0" sz="2400" spc="170">
                <a:latin typeface="Tahoma"/>
                <a:cs typeface="Tahoma"/>
              </a:rPr>
              <a:t>t</a:t>
            </a:r>
            <a:r>
              <a:rPr dirty="0" sz="2400" spc="55">
                <a:latin typeface="Tahoma"/>
                <a:cs typeface="Tahoma"/>
              </a:rPr>
              <a:t>y  </a:t>
            </a:r>
            <a:r>
              <a:rPr dirty="0" sz="2400" spc="140">
                <a:latin typeface="Tahoma"/>
                <a:cs typeface="Tahoma"/>
              </a:rPr>
              <a:t>concerns.</a:t>
            </a:r>
            <a:endParaRPr sz="2400">
              <a:latin typeface="Tahoma"/>
              <a:cs typeface="Tahoma"/>
            </a:endParaRPr>
          </a:p>
          <a:p>
            <a:pPr marL="12700" marR="10160">
              <a:lnSpc>
                <a:spcPct val="114599"/>
              </a:lnSpc>
            </a:pPr>
            <a:r>
              <a:rPr dirty="0" sz="2400" spc="175">
                <a:latin typeface="Tahoma"/>
                <a:cs typeface="Tahoma"/>
              </a:rPr>
              <a:t>Federated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Learning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is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a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solution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that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180">
                <a:latin typeface="Tahoma"/>
                <a:cs typeface="Tahoma"/>
              </a:rPr>
              <a:t>allows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decentralized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training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of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240">
                <a:latin typeface="Tahoma"/>
                <a:cs typeface="Tahoma"/>
              </a:rPr>
              <a:t>machine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learning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225">
                <a:latin typeface="Tahoma"/>
                <a:cs typeface="Tahoma"/>
              </a:rPr>
              <a:t>models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210">
                <a:latin typeface="Tahoma"/>
                <a:cs typeface="Tahoma"/>
              </a:rPr>
              <a:t>while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preserving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data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05">
                <a:latin typeface="Tahoma"/>
                <a:cs typeface="Tahoma"/>
              </a:rPr>
              <a:t>privacy.</a:t>
            </a:r>
            <a:endParaRPr sz="2400">
              <a:latin typeface="Tahoma"/>
              <a:cs typeface="Tahoma"/>
            </a:endParaRPr>
          </a:p>
          <a:p>
            <a:pPr algn="just" marL="12700" marR="11430">
              <a:lnSpc>
                <a:spcPct val="114599"/>
              </a:lnSpc>
            </a:pPr>
            <a:r>
              <a:rPr dirty="0" sz="2400" spc="190">
                <a:latin typeface="Tahoma"/>
                <a:cs typeface="Tahoma"/>
              </a:rPr>
              <a:t>Explainable </a:t>
            </a:r>
            <a:r>
              <a:rPr dirty="0" sz="2400" spc="80">
                <a:latin typeface="Tahoma"/>
                <a:cs typeface="Tahoma"/>
              </a:rPr>
              <a:t>AI </a:t>
            </a:r>
            <a:r>
              <a:rPr dirty="0" sz="2400" spc="35">
                <a:latin typeface="Tahoma"/>
                <a:cs typeface="Tahoma"/>
              </a:rPr>
              <a:t>(XAI) </a:t>
            </a:r>
            <a:r>
              <a:rPr dirty="0" sz="2400" spc="195">
                <a:latin typeface="Tahoma"/>
                <a:cs typeface="Tahoma"/>
              </a:rPr>
              <a:t>techniques </a:t>
            </a:r>
            <a:r>
              <a:rPr dirty="0" sz="2400" spc="175">
                <a:latin typeface="Tahoma"/>
                <a:cs typeface="Tahoma"/>
              </a:rPr>
              <a:t>provide </a:t>
            </a:r>
            <a:r>
              <a:rPr dirty="0" sz="2400" spc="160">
                <a:latin typeface="Tahoma"/>
                <a:cs typeface="Tahoma"/>
              </a:rPr>
              <a:t>interpretability </a:t>
            </a:r>
            <a:r>
              <a:rPr dirty="0" sz="2400" spc="185">
                <a:latin typeface="Tahoma"/>
                <a:cs typeface="Tahoma"/>
              </a:rPr>
              <a:t>to </a:t>
            </a:r>
            <a:r>
              <a:rPr dirty="0" sz="2400" spc="195">
                <a:latin typeface="Tahoma"/>
                <a:cs typeface="Tahoma"/>
              </a:rPr>
              <a:t>the </a:t>
            </a:r>
            <a:r>
              <a:rPr dirty="0" sz="2400" spc="200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model's </a:t>
            </a:r>
            <a:r>
              <a:rPr dirty="0" sz="2400" spc="130">
                <a:latin typeface="Tahoma"/>
                <a:cs typeface="Tahoma"/>
              </a:rPr>
              <a:t>decisions, </a:t>
            </a:r>
            <a:r>
              <a:rPr dirty="0" sz="2400" spc="240">
                <a:latin typeface="Tahoma"/>
                <a:cs typeface="Tahoma"/>
              </a:rPr>
              <a:t>making </a:t>
            </a:r>
            <a:r>
              <a:rPr dirty="0" sz="2400" spc="150">
                <a:latin typeface="Tahoma"/>
                <a:cs typeface="Tahoma"/>
              </a:rPr>
              <a:t>it </a:t>
            </a:r>
            <a:r>
              <a:rPr dirty="0" sz="2400" spc="114">
                <a:latin typeface="Tahoma"/>
                <a:cs typeface="Tahoma"/>
              </a:rPr>
              <a:t>easier </a:t>
            </a:r>
            <a:r>
              <a:rPr dirty="0" sz="2400" spc="110">
                <a:latin typeface="Tahoma"/>
                <a:cs typeface="Tahoma"/>
              </a:rPr>
              <a:t>for </a:t>
            </a:r>
            <a:r>
              <a:rPr dirty="0" sz="2400" spc="229">
                <a:latin typeface="Tahoma"/>
                <a:cs typeface="Tahoma"/>
              </a:rPr>
              <a:t>medical </a:t>
            </a:r>
            <a:r>
              <a:rPr dirty="0" sz="2400" spc="140">
                <a:latin typeface="Tahoma"/>
                <a:cs typeface="Tahoma"/>
              </a:rPr>
              <a:t>professionals </a:t>
            </a:r>
            <a:r>
              <a:rPr dirty="0" sz="2400" spc="185">
                <a:latin typeface="Tahoma"/>
                <a:cs typeface="Tahoma"/>
              </a:rPr>
              <a:t>to 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understand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235">
                <a:latin typeface="Tahoma"/>
                <a:cs typeface="Tahoma"/>
              </a:rPr>
              <a:t>and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trust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the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model's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50">
                <a:latin typeface="Tahoma"/>
                <a:cs typeface="Tahoma"/>
              </a:rPr>
              <a:t>predictions.</a:t>
            </a:r>
            <a:endParaRPr sz="2400">
              <a:latin typeface="Tahoma"/>
              <a:cs typeface="Tahoma"/>
            </a:endParaRPr>
          </a:p>
          <a:p>
            <a:pPr algn="just" marL="12700" marR="5080">
              <a:lnSpc>
                <a:spcPct val="114599"/>
              </a:lnSpc>
            </a:pPr>
            <a:r>
              <a:rPr dirty="0" sz="2400" spc="330">
                <a:latin typeface="Tahoma"/>
                <a:cs typeface="Tahoma"/>
              </a:rPr>
              <a:t>A</a:t>
            </a:r>
            <a:r>
              <a:rPr dirty="0" sz="2400" spc="335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proposed</a:t>
            </a:r>
            <a:r>
              <a:rPr dirty="0" sz="2400" spc="204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system</a:t>
            </a:r>
            <a:r>
              <a:rPr dirty="0" sz="2400" spc="170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will</a:t>
            </a:r>
            <a:r>
              <a:rPr dirty="0" sz="2400" spc="204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use</a:t>
            </a:r>
            <a:r>
              <a:rPr dirty="0" sz="2400" spc="145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Federated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Learning</a:t>
            </a:r>
            <a:r>
              <a:rPr dirty="0" sz="2400" spc="165">
                <a:latin typeface="Tahoma"/>
                <a:cs typeface="Tahoma"/>
              </a:rPr>
              <a:t> </a:t>
            </a:r>
            <a:r>
              <a:rPr dirty="0" sz="2400" spc="229">
                <a:latin typeface="Tahoma"/>
                <a:cs typeface="Tahoma"/>
              </a:rPr>
              <a:t>with</a:t>
            </a:r>
            <a:r>
              <a:rPr dirty="0" sz="2400" spc="235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XAI </a:t>
            </a:r>
            <a:r>
              <a:rPr dirty="0" sz="2400" spc="145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techniques </a:t>
            </a:r>
            <a:r>
              <a:rPr dirty="0" sz="2400" spc="185">
                <a:latin typeface="Tahoma"/>
                <a:cs typeface="Tahoma"/>
              </a:rPr>
              <a:t>to </a:t>
            </a:r>
            <a:r>
              <a:rPr dirty="0" sz="2400" spc="190">
                <a:latin typeface="Tahoma"/>
                <a:cs typeface="Tahoma"/>
              </a:rPr>
              <a:t>develop </a:t>
            </a:r>
            <a:r>
              <a:rPr dirty="0" sz="2400" spc="145">
                <a:latin typeface="Tahoma"/>
                <a:cs typeface="Tahoma"/>
              </a:rPr>
              <a:t>a </a:t>
            </a:r>
            <a:r>
              <a:rPr dirty="0" sz="2400" spc="240">
                <a:latin typeface="Tahoma"/>
                <a:cs typeface="Tahoma"/>
              </a:rPr>
              <a:t>machine </a:t>
            </a:r>
            <a:r>
              <a:rPr dirty="0" sz="2400" spc="170">
                <a:latin typeface="Tahoma"/>
                <a:cs typeface="Tahoma"/>
              </a:rPr>
              <a:t>learning </a:t>
            </a:r>
            <a:r>
              <a:rPr dirty="0" sz="2400" spc="165">
                <a:latin typeface="Tahoma"/>
                <a:cs typeface="Tahoma"/>
              </a:rPr>
              <a:t>system </a:t>
            </a:r>
            <a:r>
              <a:rPr dirty="0" sz="2400" spc="110">
                <a:latin typeface="Tahoma"/>
                <a:cs typeface="Tahoma"/>
              </a:rPr>
              <a:t>for </a:t>
            </a:r>
            <a:r>
              <a:rPr dirty="0" sz="2400" spc="229">
                <a:latin typeface="Tahoma"/>
                <a:cs typeface="Tahoma"/>
              </a:rPr>
              <a:t>medical </a:t>
            </a:r>
            <a:r>
              <a:rPr dirty="0" sz="2400" spc="235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report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90">
                <a:latin typeface="Tahoma"/>
                <a:cs typeface="Tahoma"/>
              </a:rPr>
              <a:t>analysis.</a:t>
            </a:r>
            <a:endParaRPr sz="2400">
              <a:latin typeface="Tahoma"/>
              <a:cs typeface="Tahoma"/>
            </a:endParaRPr>
          </a:p>
          <a:p>
            <a:pPr algn="just" marL="12700" marR="8255">
              <a:lnSpc>
                <a:spcPct val="114599"/>
              </a:lnSpc>
            </a:pPr>
            <a:r>
              <a:rPr dirty="0" sz="2400" spc="175">
                <a:latin typeface="Tahoma"/>
                <a:cs typeface="Tahoma"/>
              </a:rPr>
              <a:t>Federated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Learning</a:t>
            </a:r>
            <a:r>
              <a:rPr dirty="0" sz="2400" spc="165">
                <a:latin typeface="Tahoma"/>
                <a:cs typeface="Tahoma"/>
              </a:rPr>
              <a:t> </a:t>
            </a:r>
            <a:r>
              <a:rPr dirty="0" sz="2400" spc="229">
                <a:latin typeface="Tahoma"/>
                <a:cs typeface="Tahoma"/>
              </a:rPr>
              <a:t>with</a:t>
            </a:r>
            <a:r>
              <a:rPr dirty="0" sz="2400" spc="235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XAI</a:t>
            </a:r>
            <a:r>
              <a:rPr dirty="0" sz="2400" spc="145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techniques</a:t>
            </a:r>
            <a:r>
              <a:rPr dirty="0" sz="2400" spc="200">
                <a:latin typeface="Tahoma"/>
                <a:cs typeface="Tahoma"/>
              </a:rPr>
              <a:t> </a:t>
            </a:r>
            <a:r>
              <a:rPr dirty="0" sz="2400" spc="215">
                <a:latin typeface="Tahoma"/>
                <a:cs typeface="Tahoma"/>
              </a:rPr>
              <a:t>can</a:t>
            </a:r>
            <a:r>
              <a:rPr dirty="0" sz="2400" spc="220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improve</a:t>
            </a:r>
            <a:r>
              <a:rPr dirty="0" sz="2400" spc="204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the </a:t>
            </a:r>
            <a:r>
              <a:rPr dirty="0" sz="2400" spc="200">
                <a:latin typeface="Tahoma"/>
                <a:cs typeface="Tahoma"/>
              </a:rPr>
              <a:t> </a:t>
            </a:r>
            <a:r>
              <a:rPr dirty="0" sz="2400" spc="130">
                <a:latin typeface="Tahoma"/>
                <a:cs typeface="Tahoma"/>
              </a:rPr>
              <a:t>accuracy,</a:t>
            </a:r>
            <a:r>
              <a:rPr dirty="0" sz="2400" spc="90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generalizability,</a:t>
            </a:r>
            <a:r>
              <a:rPr dirty="0" sz="2400" spc="90">
                <a:latin typeface="Tahoma"/>
                <a:cs typeface="Tahoma"/>
              </a:rPr>
              <a:t> </a:t>
            </a:r>
            <a:r>
              <a:rPr dirty="0" sz="2400" spc="235">
                <a:latin typeface="Tahoma"/>
                <a:cs typeface="Tahoma"/>
              </a:rPr>
              <a:t>and</a:t>
            </a:r>
            <a:r>
              <a:rPr dirty="0" sz="2400" spc="90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interpretability</a:t>
            </a:r>
            <a:r>
              <a:rPr dirty="0" sz="2400" spc="95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of</a:t>
            </a:r>
            <a:r>
              <a:rPr dirty="0" sz="2400" spc="90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the</a:t>
            </a:r>
            <a:r>
              <a:rPr dirty="0" sz="2400" spc="90">
                <a:latin typeface="Tahoma"/>
                <a:cs typeface="Tahoma"/>
              </a:rPr>
              <a:t> </a:t>
            </a:r>
            <a:r>
              <a:rPr dirty="0" sz="2400" spc="260">
                <a:latin typeface="Tahoma"/>
                <a:cs typeface="Tahoma"/>
              </a:rPr>
              <a:t>model</a:t>
            </a:r>
            <a:r>
              <a:rPr dirty="0" sz="2400" spc="95">
                <a:latin typeface="Tahoma"/>
                <a:cs typeface="Tahoma"/>
              </a:rPr>
              <a:t> </a:t>
            </a:r>
            <a:r>
              <a:rPr dirty="0" sz="2400" spc="210">
                <a:latin typeface="Tahoma"/>
                <a:cs typeface="Tahoma"/>
              </a:rPr>
              <a:t>while </a:t>
            </a:r>
            <a:r>
              <a:rPr dirty="0" sz="2400" spc="-740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preserving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patient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50">
                <a:latin typeface="Tahoma"/>
                <a:cs typeface="Tahoma"/>
              </a:rPr>
              <a:t>privacy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235">
                <a:latin typeface="Tahoma"/>
                <a:cs typeface="Tahoma"/>
              </a:rPr>
              <a:t>and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data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00">
                <a:latin typeface="Tahoma"/>
                <a:cs typeface="Tahoma"/>
              </a:rPr>
              <a:t>security.</a:t>
            </a:r>
            <a:endParaRPr sz="2400">
              <a:latin typeface="Tahoma"/>
              <a:cs typeface="Tahoma"/>
            </a:endParaRPr>
          </a:p>
          <a:p>
            <a:pPr algn="just" marL="12700" marR="5715">
              <a:lnSpc>
                <a:spcPct val="114599"/>
              </a:lnSpc>
            </a:pPr>
            <a:r>
              <a:rPr dirty="0" sz="2400" spc="130">
                <a:latin typeface="Tahoma"/>
                <a:cs typeface="Tahoma"/>
              </a:rPr>
              <a:t>The </a:t>
            </a:r>
            <a:r>
              <a:rPr dirty="0" sz="2400" spc="200">
                <a:latin typeface="Tahoma"/>
                <a:cs typeface="Tahoma"/>
              </a:rPr>
              <a:t>proposed </a:t>
            </a:r>
            <a:r>
              <a:rPr dirty="0" sz="2400" spc="165">
                <a:latin typeface="Tahoma"/>
                <a:cs typeface="Tahoma"/>
              </a:rPr>
              <a:t>system </a:t>
            </a:r>
            <a:r>
              <a:rPr dirty="0" sz="2400" spc="155">
                <a:latin typeface="Tahoma"/>
                <a:cs typeface="Tahoma"/>
              </a:rPr>
              <a:t>has </a:t>
            </a:r>
            <a:r>
              <a:rPr dirty="0" sz="2400" spc="195">
                <a:latin typeface="Tahoma"/>
                <a:cs typeface="Tahoma"/>
              </a:rPr>
              <a:t>the </a:t>
            </a:r>
            <a:r>
              <a:rPr dirty="0" sz="2400" spc="185">
                <a:latin typeface="Tahoma"/>
                <a:cs typeface="Tahoma"/>
              </a:rPr>
              <a:t>potential to </a:t>
            </a:r>
            <a:r>
              <a:rPr dirty="0" sz="2400" spc="225">
                <a:latin typeface="Tahoma"/>
                <a:cs typeface="Tahoma"/>
              </a:rPr>
              <a:t>be </a:t>
            </a:r>
            <a:r>
              <a:rPr dirty="0" sz="2400" spc="185">
                <a:latin typeface="Tahoma"/>
                <a:cs typeface="Tahoma"/>
              </a:rPr>
              <a:t>used </a:t>
            </a:r>
            <a:r>
              <a:rPr dirty="0" sz="2400" spc="190">
                <a:latin typeface="Tahoma"/>
                <a:cs typeface="Tahoma"/>
              </a:rPr>
              <a:t>in </a:t>
            </a:r>
            <a:r>
              <a:rPr dirty="0" sz="2400" spc="125">
                <a:latin typeface="Tahoma"/>
                <a:cs typeface="Tahoma"/>
              </a:rPr>
              <a:t>various </a:t>
            </a:r>
            <a:r>
              <a:rPr dirty="0" sz="2400" spc="130">
                <a:latin typeface="Tahoma"/>
                <a:cs typeface="Tahoma"/>
              </a:rPr>
              <a:t> </a:t>
            </a:r>
            <a:r>
              <a:rPr dirty="0" sz="2400" spc="229">
                <a:latin typeface="Tahoma"/>
                <a:cs typeface="Tahoma"/>
              </a:rPr>
              <a:t>medical </a:t>
            </a:r>
            <a:r>
              <a:rPr dirty="0" sz="2400" spc="110">
                <a:latin typeface="Tahoma"/>
                <a:cs typeface="Tahoma"/>
              </a:rPr>
              <a:t>settings, </a:t>
            </a:r>
            <a:r>
              <a:rPr dirty="0" sz="2400" spc="190">
                <a:latin typeface="Tahoma"/>
                <a:cs typeface="Tahoma"/>
              </a:rPr>
              <a:t>leading </a:t>
            </a:r>
            <a:r>
              <a:rPr dirty="0" sz="2400" spc="185">
                <a:latin typeface="Tahoma"/>
                <a:cs typeface="Tahoma"/>
              </a:rPr>
              <a:t>to </a:t>
            </a:r>
            <a:r>
              <a:rPr dirty="0" sz="2400" spc="170">
                <a:latin typeface="Tahoma"/>
                <a:cs typeface="Tahoma"/>
              </a:rPr>
              <a:t>better </a:t>
            </a:r>
            <a:r>
              <a:rPr dirty="0" sz="2400" spc="190">
                <a:latin typeface="Tahoma"/>
                <a:cs typeface="Tahoma"/>
              </a:rPr>
              <a:t>patient </a:t>
            </a:r>
            <a:r>
              <a:rPr dirty="0" sz="2400" spc="215">
                <a:latin typeface="Tahoma"/>
                <a:cs typeface="Tahoma"/>
              </a:rPr>
              <a:t>outcomes </a:t>
            </a:r>
            <a:r>
              <a:rPr dirty="0" sz="2400" spc="200">
                <a:latin typeface="Tahoma"/>
                <a:cs typeface="Tahoma"/>
              </a:rPr>
              <a:t>through </a:t>
            </a:r>
            <a:r>
              <a:rPr dirty="0" sz="2400" spc="204">
                <a:latin typeface="Tahoma"/>
                <a:cs typeface="Tahoma"/>
              </a:rPr>
              <a:t> </a:t>
            </a:r>
            <a:r>
              <a:rPr dirty="0" sz="2400" spc="215">
                <a:latin typeface="Tahoma"/>
                <a:cs typeface="Tahoma"/>
              </a:rPr>
              <a:t>improved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diagnoses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235">
                <a:latin typeface="Tahoma"/>
                <a:cs typeface="Tahoma"/>
              </a:rPr>
              <a:t>and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treatments.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8" name="object 4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174" y="2733837"/>
            <a:ext cx="95250" cy="9524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174" y="3152937"/>
            <a:ext cx="95250" cy="9524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174" y="3991137"/>
            <a:ext cx="95250" cy="9524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174" y="4829337"/>
            <a:ext cx="95250" cy="9524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174" y="6086637"/>
            <a:ext cx="95250" cy="9524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174" y="7343937"/>
            <a:ext cx="95250" cy="9524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174" y="8601237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310" y="2710763"/>
            <a:ext cx="3018790" cy="1504950"/>
          </a:xfrm>
          <a:custGeom>
            <a:avLst/>
            <a:gdLst/>
            <a:ahLst/>
            <a:cxnLst/>
            <a:rect l="l" t="t" r="r" b="b"/>
            <a:pathLst>
              <a:path w="3018790" h="1504950">
                <a:moveTo>
                  <a:pt x="3018650" y="0"/>
                </a:moveTo>
                <a:lnTo>
                  <a:pt x="0" y="0"/>
                </a:lnTo>
                <a:lnTo>
                  <a:pt x="0" y="55880"/>
                </a:lnTo>
                <a:lnTo>
                  <a:pt x="0" y="1450340"/>
                </a:lnTo>
                <a:lnTo>
                  <a:pt x="0" y="1504950"/>
                </a:lnTo>
                <a:lnTo>
                  <a:pt x="3018650" y="1504950"/>
                </a:lnTo>
                <a:lnTo>
                  <a:pt x="3018650" y="1450340"/>
                </a:lnTo>
                <a:lnTo>
                  <a:pt x="55575" y="1450340"/>
                </a:lnTo>
                <a:lnTo>
                  <a:pt x="55575" y="55880"/>
                </a:lnTo>
                <a:lnTo>
                  <a:pt x="2962110" y="55880"/>
                </a:lnTo>
                <a:lnTo>
                  <a:pt x="2962110" y="1450009"/>
                </a:lnTo>
                <a:lnTo>
                  <a:pt x="3018650" y="1450009"/>
                </a:lnTo>
                <a:lnTo>
                  <a:pt x="3018650" y="55880"/>
                </a:lnTo>
                <a:lnTo>
                  <a:pt x="3018650" y="55562"/>
                </a:lnTo>
                <a:lnTo>
                  <a:pt x="3018650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53008" y="2622675"/>
            <a:ext cx="15182850" cy="2386965"/>
            <a:chOff x="1553008" y="2622675"/>
            <a:chExt cx="15182850" cy="2386965"/>
          </a:xfrm>
        </p:grpSpPr>
        <p:sp>
          <p:nvSpPr>
            <p:cNvPr id="4" name="object 4"/>
            <p:cNvSpPr/>
            <p:nvPr/>
          </p:nvSpPr>
          <p:spPr>
            <a:xfrm>
              <a:off x="8293562" y="4804404"/>
              <a:ext cx="8239759" cy="19050"/>
            </a:xfrm>
            <a:custGeom>
              <a:avLst/>
              <a:gdLst/>
              <a:ahLst/>
              <a:cxnLst/>
              <a:rect l="l" t="t" r="r" b="b"/>
              <a:pathLst>
                <a:path w="8239759" h="19050">
                  <a:moveTo>
                    <a:pt x="0" y="19055"/>
                  </a:moveTo>
                  <a:lnTo>
                    <a:pt x="8239220" y="0"/>
                  </a:lnTo>
                </a:path>
              </a:pathLst>
            </a:custGeom>
            <a:ln w="57149">
              <a:solidFill>
                <a:srgbClr val="A0D9F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6219" y="4828223"/>
              <a:ext cx="9001760" cy="0"/>
            </a:xfrm>
            <a:custGeom>
              <a:avLst/>
              <a:gdLst/>
              <a:ahLst/>
              <a:cxnLst/>
              <a:rect l="l" t="t" r="r" b="b"/>
              <a:pathLst>
                <a:path w="9001760" h="0">
                  <a:moveTo>
                    <a:pt x="0" y="0"/>
                  </a:moveTo>
                  <a:lnTo>
                    <a:pt x="9001246" y="0"/>
                  </a:lnTo>
                </a:path>
              </a:pathLst>
            </a:custGeom>
            <a:ln w="57149">
              <a:solidFill>
                <a:srgbClr val="A0D9F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53006" y="2622676"/>
              <a:ext cx="15182850" cy="2386965"/>
            </a:xfrm>
            <a:custGeom>
              <a:avLst/>
              <a:gdLst/>
              <a:ahLst/>
              <a:cxnLst/>
              <a:rect l="l" t="t" r="r" b="b"/>
              <a:pathLst>
                <a:path w="15182850" h="2386965">
                  <a:moveTo>
                    <a:pt x="409867" y="1976996"/>
                  </a:moveTo>
                  <a:lnTo>
                    <a:pt x="0" y="1976996"/>
                  </a:lnTo>
                  <a:lnTo>
                    <a:pt x="0" y="2386876"/>
                  </a:lnTo>
                  <a:lnTo>
                    <a:pt x="409867" y="2386876"/>
                  </a:lnTo>
                  <a:lnTo>
                    <a:pt x="409867" y="1976996"/>
                  </a:lnTo>
                  <a:close/>
                </a:path>
                <a:path w="15182850" h="2386965">
                  <a:moveTo>
                    <a:pt x="2540889" y="1976996"/>
                  </a:moveTo>
                  <a:lnTo>
                    <a:pt x="2131022" y="1976996"/>
                  </a:lnTo>
                  <a:lnTo>
                    <a:pt x="2131022" y="2386876"/>
                  </a:lnTo>
                  <a:lnTo>
                    <a:pt x="2540889" y="2386876"/>
                  </a:lnTo>
                  <a:lnTo>
                    <a:pt x="2540889" y="1976996"/>
                  </a:lnTo>
                  <a:close/>
                </a:path>
                <a:path w="15182850" h="2386965">
                  <a:moveTo>
                    <a:pt x="4877752" y="1976996"/>
                  </a:moveTo>
                  <a:lnTo>
                    <a:pt x="4467885" y="1976996"/>
                  </a:lnTo>
                  <a:lnTo>
                    <a:pt x="4467885" y="2386876"/>
                  </a:lnTo>
                  <a:lnTo>
                    <a:pt x="4877752" y="2386876"/>
                  </a:lnTo>
                  <a:lnTo>
                    <a:pt x="4877752" y="1976996"/>
                  </a:lnTo>
                  <a:close/>
                </a:path>
                <a:path w="15182850" h="2386965">
                  <a:moveTo>
                    <a:pt x="7236142" y="1976996"/>
                  </a:moveTo>
                  <a:lnTo>
                    <a:pt x="6826275" y="1976996"/>
                  </a:lnTo>
                  <a:lnTo>
                    <a:pt x="6826275" y="2386876"/>
                  </a:lnTo>
                  <a:lnTo>
                    <a:pt x="7236142" y="2386876"/>
                  </a:lnTo>
                  <a:lnTo>
                    <a:pt x="7236142" y="1976996"/>
                  </a:lnTo>
                  <a:close/>
                </a:path>
                <a:path w="15182850" h="2386965">
                  <a:moveTo>
                    <a:pt x="9388691" y="1976996"/>
                  </a:moveTo>
                  <a:lnTo>
                    <a:pt x="8978824" y="1976996"/>
                  </a:lnTo>
                  <a:lnTo>
                    <a:pt x="8978824" y="2386876"/>
                  </a:lnTo>
                  <a:lnTo>
                    <a:pt x="9388691" y="2386876"/>
                  </a:lnTo>
                  <a:lnTo>
                    <a:pt x="9388691" y="1976996"/>
                  </a:lnTo>
                  <a:close/>
                </a:path>
                <a:path w="15182850" h="2386965">
                  <a:moveTo>
                    <a:pt x="11435093" y="1972233"/>
                  </a:moveTo>
                  <a:lnTo>
                    <a:pt x="11025226" y="1972233"/>
                  </a:lnTo>
                  <a:lnTo>
                    <a:pt x="11025226" y="2382113"/>
                  </a:lnTo>
                  <a:lnTo>
                    <a:pt x="11435093" y="2382113"/>
                  </a:lnTo>
                  <a:lnTo>
                    <a:pt x="11435093" y="1972233"/>
                  </a:lnTo>
                  <a:close/>
                </a:path>
                <a:path w="15182850" h="2386965">
                  <a:moveTo>
                    <a:pt x="13793483" y="1972233"/>
                  </a:moveTo>
                  <a:lnTo>
                    <a:pt x="13383616" y="1972233"/>
                  </a:lnTo>
                  <a:lnTo>
                    <a:pt x="13383616" y="2382113"/>
                  </a:lnTo>
                  <a:lnTo>
                    <a:pt x="13793483" y="2382113"/>
                  </a:lnTo>
                  <a:lnTo>
                    <a:pt x="13793483" y="1972233"/>
                  </a:lnTo>
                  <a:close/>
                </a:path>
                <a:path w="15182850" h="2386965">
                  <a:moveTo>
                    <a:pt x="15097582" y="0"/>
                  </a:moveTo>
                  <a:lnTo>
                    <a:pt x="12078932" y="0"/>
                  </a:lnTo>
                  <a:lnTo>
                    <a:pt x="12078932" y="55880"/>
                  </a:lnTo>
                  <a:lnTo>
                    <a:pt x="12078932" y="1884680"/>
                  </a:lnTo>
                  <a:lnTo>
                    <a:pt x="12078932" y="1939290"/>
                  </a:lnTo>
                  <a:lnTo>
                    <a:pt x="15097582" y="1939290"/>
                  </a:lnTo>
                  <a:lnTo>
                    <a:pt x="15097582" y="1884680"/>
                  </a:lnTo>
                  <a:lnTo>
                    <a:pt x="12134494" y="1884680"/>
                  </a:lnTo>
                  <a:lnTo>
                    <a:pt x="12134494" y="55880"/>
                  </a:lnTo>
                  <a:lnTo>
                    <a:pt x="15041029" y="55880"/>
                  </a:lnTo>
                  <a:lnTo>
                    <a:pt x="15041029" y="1884514"/>
                  </a:lnTo>
                  <a:lnTo>
                    <a:pt x="15097582" y="1884514"/>
                  </a:lnTo>
                  <a:lnTo>
                    <a:pt x="15097582" y="55880"/>
                  </a:lnTo>
                  <a:lnTo>
                    <a:pt x="15097582" y="55575"/>
                  </a:lnTo>
                  <a:lnTo>
                    <a:pt x="15097582" y="0"/>
                  </a:lnTo>
                  <a:close/>
                </a:path>
                <a:path w="15182850" h="2386965">
                  <a:moveTo>
                    <a:pt x="15182368" y="1972233"/>
                  </a:moveTo>
                  <a:lnTo>
                    <a:pt x="14772501" y="1972233"/>
                  </a:lnTo>
                  <a:lnTo>
                    <a:pt x="14772501" y="2382113"/>
                  </a:lnTo>
                  <a:lnTo>
                    <a:pt x="15182368" y="2382113"/>
                  </a:lnTo>
                  <a:lnTo>
                    <a:pt x="15182368" y="1972233"/>
                  </a:lnTo>
                  <a:close/>
                </a:path>
              </a:pathLst>
            </a:custGeom>
            <a:solidFill>
              <a:srgbClr val="A0D9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82169" y="2956467"/>
            <a:ext cx="238315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60">
                <a:latin typeface="Tahoma"/>
                <a:cs typeface="Tahoma"/>
              </a:rPr>
              <a:t>D</a:t>
            </a:r>
            <a:r>
              <a:rPr dirty="0" sz="1550" spc="100">
                <a:latin typeface="Tahoma"/>
                <a:cs typeface="Tahoma"/>
              </a:rPr>
              <a:t>a</a:t>
            </a:r>
            <a:r>
              <a:rPr dirty="0" sz="1550" spc="114">
                <a:latin typeface="Tahoma"/>
                <a:cs typeface="Tahoma"/>
              </a:rPr>
              <a:t>t</a:t>
            </a:r>
            <a:r>
              <a:rPr dirty="0" sz="1550" spc="100">
                <a:latin typeface="Tahoma"/>
                <a:cs typeface="Tahoma"/>
              </a:rPr>
              <a:t>a</a:t>
            </a:r>
            <a:r>
              <a:rPr dirty="0" sz="1550" spc="-85">
                <a:latin typeface="Tahoma"/>
                <a:cs typeface="Tahoma"/>
              </a:rPr>
              <a:t> </a:t>
            </a:r>
            <a:r>
              <a:rPr dirty="0" sz="1550" spc="160">
                <a:latin typeface="Tahoma"/>
                <a:cs typeface="Tahoma"/>
              </a:rPr>
              <a:t>C</a:t>
            </a:r>
            <a:r>
              <a:rPr dirty="0" sz="1550" spc="135">
                <a:latin typeface="Tahoma"/>
                <a:cs typeface="Tahoma"/>
              </a:rPr>
              <a:t>o</a:t>
            </a:r>
            <a:r>
              <a:rPr dirty="0" sz="1550" spc="105">
                <a:latin typeface="Tahoma"/>
                <a:cs typeface="Tahoma"/>
              </a:rPr>
              <a:t>ll</a:t>
            </a:r>
            <a:r>
              <a:rPr dirty="0" sz="1550" spc="100">
                <a:latin typeface="Tahoma"/>
                <a:cs typeface="Tahoma"/>
              </a:rPr>
              <a:t>e</a:t>
            </a:r>
            <a:r>
              <a:rPr dirty="0" sz="1550" spc="165">
                <a:latin typeface="Tahoma"/>
                <a:cs typeface="Tahoma"/>
              </a:rPr>
              <a:t>c</a:t>
            </a:r>
            <a:r>
              <a:rPr dirty="0" sz="1550" spc="114">
                <a:latin typeface="Tahoma"/>
                <a:cs typeface="Tahoma"/>
              </a:rPr>
              <a:t>t</a:t>
            </a:r>
            <a:r>
              <a:rPr dirty="0" sz="1550" spc="90">
                <a:latin typeface="Tahoma"/>
                <a:cs typeface="Tahoma"/>
              </a:rPr>
              <a:t>i</a:t>
            </a:r>
            <a:r>
              <a:rPr dirty="0" sz="1550" spc="135">
                <a:latin typeface="Tahoma"/>
                <a:cs typeface="Tahoma"/>
              </a:rPr>
              <a:t>o</a:t>
            </a:r>
            <a:r>
              <a:rPr dirty="0" sz="1550" spc="170">
                <a:latin typeface="Tahoma"/>
                <a:cs typeface="Tahoma"/>
              </a:rPr>
              <a:t>n</a:t>
            </a:r>
            <a:r>
              <a:rPr dirty="0" sz="1550" spc="-85">
                <a:latin typeface="Tahoma"/>
                <a:cs typeface="Tahoma"/>
              </a:rPr>
              <a:t> </a:t>
            </a:r>
            <a:r>
              <a:rPr dirty="0" sz="1550" spc="-220">
                <a:latin typeface="Tahoma"/>
                <a:cs typeface="Tahoma"/>
              </a:rPr>
              <a:t>:</a:t>
            </a:r>
            <a:r>
              <a:rPr dirty="0" sz="1550" spc="-85">
                <a:latin typeface="Tahoma"/>
                <a:cs typeface="Tahoma"/>
              </a:rPr>
              <a:t> </a:t>
            </a:r>
            <a:r>
              <a:rPr dirty="0" sz="1550" spc="160">
                <a:latin typeface="Tahoma"/>
                <a:cs typeface="Tahoma"/>
              </a:rPr>
              <a:t>C</a:t>
            </a:r>
            <a:r>
              <a:rPr dirty="0" sz="1550" spc="135">
                <a:latin typeface="Tahoma"/>
                <a:cs typeface="Tahoma"/>
              </a:rPr>
              <a:t>o</a:t>
            </a:r>
            <a:r>
              <a:rPr dirty="0" sz="1550" spc="105">
                <a:latin typeface="Tahoma"/>
                <a:cs typeface="Tahoma"/>
              </a:rPr>
              <a:t>ll</a:t>
            </a:r>
            <a:r>
              <a:rPr dirty="0" sz="1550" spc="100">
                <a:latin typeface="Tahoma"/>
                <a:cs typeface="Tahoma"/>
              </a:rPr>
              <a:t>e</a:t>
            </a:r>
            <a:r>
              <a:rPr dirty="0" sz="1550" spc="165">
                <a:latin typeface="Tahoma"/>
                <a:cs typeface="Tahoma"/>
              </a:rPr>
              <a:t>c</a:t>
            </a:r>
            <a:r>
              <a:rPr dirty="0" sz="1550" spc="114">
                <a:latin typeface="Tahoma"/>
                <a:cs typeface="Tahoma"/>
              </a:rPr>
              <a:t>t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372" y="3195125"/>
            <a:ext cx="2639060" cy="8458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95"/>
              </a:spcBef>
            </a:pPr>
            <a:r>
              <a:rPr dirty="0" sz="1550" spc="120">
                <a:latin typeface="Tahoma"/>
                <a:cs typeface="Tahoma"/>
              </a:rPr>
              <a:t>healthcare </a:t>
            </a:r>
            <a:r>
              <a:rPr dirty="0" sz="1550" spc="130">
                <a:latin typeface="Tahoma"/>
                <a:cs typeface="Tahoma"/>
              </a:rPr>
              <a:t>data </a:t>
            </a:r>
            <a:r>
              <a:rPr dirty="0" sz="1550" spc="140">
                <a:latin typeface="Tahoma"/>
                <a:cs typeface="Tahoma"/>
              </a:rPr>
              <a:t>from </a:t>
            </a:r>
            <a:r>
              <a:rPr dirty="0" sz="1550" spc="145">
                <a:latin typeface="Tahoma"/>
                <a:cs typeface="Tahoma"/>
              </a:rPr>
              <a:t> </a:t>
            </a:r>
            <a:r>
              <a:rPr dirty="0" sz="1550" spc="150">
                <a:latin typeface="Tahoma"/>
                <a:cs typeface="Tahoma"/>
              </a:rPr>
              <a:t>multiple </a:t>
            </a:r>
            <a:r>
              <a:rPr dirty="0" sz="1550" spc="114">
                <a:latin typeface="Tahoma"/>
                <a:cs typeface="Tahoma"/>
              </a:rPr>
              <a:t>hospitals </a:t>
            </a:r>
            <a:r>
              <a:rPr dirty="0" sz="1550" spc="145">
                <a:latin typeface="Tahoma"/>
                <a:cs typeface="Tahoma"/>
              </a:rPr>
              <a:t>while </a:t>
            </a:r>
            <a:r>
              <a:rPr dirty="0" sz="1550" spc="150">
                <a:latin typeface="Tahoma"/>
                <a:cs typeface="Tahoma"/>
              </a:rPr>
              <a:t> </a:t>
            </a:r>
            <a:r>
              <a:rPr dirty="0" sz="1550" spc="100">
                <a:latin typeface="Tahoma"/>
                <a:cs typeface="Tahoma"/>
              </a:rPr>
              <a:t>preserving</a:t>
            </a:r>
            <a:r>
              <a:rPr dirty="0" sz="1550" spc="-105">
                <a:latin typeface="Tahoma"/>
                <a:cs typeface="Tahoma"/>
              </a:rPr>
              <a:t> </a:t>
            </a:r>
            <a:r>
              <a:rPr dirty="0" sz="1550" spc="130">
                <a:latin typeface="Tahoma"/>
                <a:cs typeface="Tahoma"/>
              </a:rPr>
              <a:t>patient</a:t>
            </a:r>
            <a:r>
              <a:rPr dirty="0" sz="1550" spc="-105">
                <a:latin typeface="Tahoma"/>
                <a:cs typeface="Tahoma"/>
              </a:rPr>
              <a:t> </a:t>
            </a:r>
            <a:r>
              <a:rPr dirty="0" sz="1550" spc="75">
                <a:latin typeface="Tahoma"/>
                <a:cs typeface="Tahoma"/>
              </a:rPr>
              <a:t>privacy.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3839" y="2444888"/>
            <a:ext cx="1659889" cy="532130"/>
          </a:xfrm>
          <a:prstGeom prst="rect">
            <a:avLst/>
          </a:prstGeom>
          <a:solidFill>
            <a:srgbClr val="A0D9F5"/>
          </a:solidFill>
        </p:spPr>
        <p:txBody>
          <a:bodyPr wrap="square" lIns="0" tIns="100965" rIns="0" bIns="0" rtlCol="0" vert="horz">
            <a:spAutoFit/>
          </a:bodyPr>
          <a:lstStyle/>
          <a:p>
            <a:pPr marL="440055">
              <a:lnSpc>
                <a:spcPct val="100000"/>
              </a:lnSpc>
              <a:spcBef>
                <a:spcPts val="795"/>
              </a:spcBef>
            </a:pPr>
            <a:r>
              <a:rPr dirty="0" sz="1950" spc="20" b="1">
                <a:latin typeface="Tahoma"/>
                <a:cs typeface="Tahoma"/>
              </a:rPr>
              <a:t>S</a:t>
            </a:r>
            <a:r>
              <a:rPr dirty="0" sz="1950" spc="35" b="1">
                <a:latin typeface="Tahoma"/>
                <a:cs typeface="Tahoma"/>
              </a:rPr>
              <a:t>t</a:t>
            </a:r>
            <a:r>
              <a:rPr dirty="0" sz="1950" spc="15" b="1">
                <a:latin typeface="Tahoma"/>
                <a:cs typeface="Tahoma"/>
              </a:rPr>
              <a:t>e</a:t>
            </a:r>
            <a:r>
              <a:rPr dirty="0" sz="1950" spc="110" b="1">
                <a:latin typeface="Tahoma"/>
                <a:cs typeface="Tahoma"/>
              </a:rPr>
              <a:t>p</a:t>
            </a:r>
            <a:r>
              <a:rPr dirty="0" sz="1950" spc="-120" b="1">
                <a:latin typeface="Tahoma"/>
                <a:cs typeface="Tahoma"/>
              </a:rPr>
              <a:t> </a:t>
            </a:r>
            <a:r>
              <a:rPr dirty="0" sz="1950" spc="-440" b="1">
                <a:latin typeface="Tahoma"/>
                <a:cs typeface="Tahoma"/>
              </a:rPr>
              <a:t>1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3941" y="763930"/>
            <a:ext cx="61499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7000" spc="420"/>
              <a:t>Methodology</a:t>
            </a:r>
            <a:endParaRPr sz="7000"/>
          </a:p>
        </p:txBody>
      </p:sp>
      <p:sp>
        <p:nvSpPr>
          <p:cNvPr id="11" name="object 11"/>
          <p:cNvSpPr/>
          <p:nvPr/>
        </p:nvSpPr>
        <p:spPr>
          <a:xfrm>
            <a:off x="2392870" y="5691974"/>
            <a:ext cx="3018790" cy="1504950"/>
          </a:xfrm>
          <a:custGeom>
            <a:avLst/>
            <a:gdLst/>
            <a:ahLst/>
            <a:cxnLst/>
            <a:rect l="l" t="t" r="r" b="b"/>
            <a:pathLst>
              <a:path w="3018790" h="1504950">
                <a:moveTo>
                  <a:pt x="3018650" y="0"/>
                </a:moveTo>
                <a:lnTo>
                  <a:pt x="0" y="0"/>
                </a:lnTo>
                <a:lnTo>
                  <a:pt x="0" y="55880"/>
                </a:lnTo>
                <a:lnTo>
                  <a:pt x="0" y="1450340"/>
                </a:lnTo>
                <a:lnTo>
                  <a:pt x="0" y="1504950"/>
                </a:lnTo>
                <a:lnTo>
                  <a:pt x="3018650" y="1504950"/>
                </a:lnTo>
                <a:lnTo>
                  <a:pt x="3018650" y="1450340"/>
                </a:lnTo>
                <a:lnTo>
                  <a:pt x="55562" y="1450340"/>
                </a:lnTo>
                <a:lnTo>
                  <a:pt x="55562" y="55880"/>
                </a:lnTo>
                <a:lnTo>
                  <a:pt x="2962097" y="55880"/>
                </a:lnTo>
                <a:lnTo>
                  <a:pt x="2962097" y="1450009"/>
                </a:lnTo>
                <a:lnTo>
                  <a:pt x="3018650" y="1450009"/>
                </a:lnTo>
                <a:lnTo>
                  <a:pt x="3018650" y="55880"/>
                </a:lnTo>
                <a:lnTo>
                  <a:pt x="3018650" y="55562"/>
                </a:lnTo>
                <a:lnTo>
                  <a:pt x="3018650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26720" y="5937678"/>
            <a:ext cx="238315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60">
                <a:latin typeface="Tahoma"/>
                <a:cs typeface="Tahoma"/>
              </a:rPr>
              <a:t>D</a:t>
            </a:r>
            <a:r>
              <a:rPr dirty="0" sz="1550" spc="100">
                <a:latin typeface="Tahoma"/>
                <a:cs typeface="Tahoma"/>
              </a:rPr>
              <a:t>a</a:t>
            </a:r>
            <a:r>
              <a:rPr dirty="0" sz="1550" spc="114">
                <a:latin typeface="Tahoma"/>
                <a:cs typeface="Tahoma"/>
              </a:rPr>
              <a:t>t</a:t>
            </a:r>
            <a:r>
              <a:rPr dirty="0" sz="1550" spc="100">
                <a:latin typeface="Tahoma"/>
                <a:cs typeface="Tahoma"/>
              </a:rPr>
              <a:t>a</a:t>
            </a:r>
            <a:r>
              <a:rPr dirty="0" sz="1550" spc="-85">
                <a:latin typeface="Tahoma"/>
                <a:cs typeface="Tahoma"/>
              </a:rPr>
              <a:t> </a:t>
            </a:r>
            <a:r>
              <a:rPr dirty="0" sz="1550" spc="160">
                <a:latin typeface="Tahoma"/>
                <a:cs typeface="Tahoma"/>
              </a:rPr>
              <a:t>C</a:t>
            </a:r>
            <a:r>
              <a:rPr dirty="0" sz="1550" spc="135">
                <a:latin typeface="Tahoma"/>
                <a:cs typeface="Tahoma"/>
              </a:rPr>
              <a:t>o</a:t>
            </a:r>
            <a:r>
              <a:rPr dirty="0" sz="1550" spc="105">
                <a:latin typeface="Tahoma"/>
                <a:cs typeface="Tahoma"/>
              </a:rPr>
              <a:t>ll</a:t>
            </a:r>
            <a:r>
              <a:rPr dirty="0" sz="1550" spc="100">
                <a:latin typeface="Tahoma"/>
                <a:cs typeface="Tahoma"/>
              </a:rPr>
              <a:t>e</a:t>
            </a:r>
            <a:r>
              <a:rPr dirty="0" sz="1550" spc="165">
                <a:latin typeface="Tahoma"/>
                <a:cs typeface="Tahoma"/>
              </a:rPr>
              <a:t>c</a:t>
            </a:r>
            <a:r>
              <a:rPr dirty="0" sz="1550" spc="114">
                <a:latin typeface="Tahoma"/>
                <a:cs typeface="Tahoma"/>
              </a:rPr>
              <a:t>t</a:t>
            </a:r>
            <a:r>
              <a:rPr dirty="0" sz="1550" spc="90">
                <a:latin typeface="Tahoma"/>
                <a:cs typeface="Tahoma"/>
              </a:rPr>
              <a:t>i</a:t>
            </a:r>
            <a:r>
              <a:rPr dirty="0" sz="1550" spc="135">
                <a:latin typeface="Tahoma"/>
                <a:cs typeface="Tahoma"/>
              </a:rPr>
              <a:t>o</a:t>
            </a:r>
            <a:r>
              <a:rPr dirty="0" sz="1550" spc="170">
                <a:latin typeface="Tahoma"/>
                <a:cs typeface="Tahoma"/>
              </a:rPr>
              <a:t>n</a:t>
            </a:r>
            <a:r>
              <a:rPr dirty="0" sz="1550" spc="-85">
                <a:latin typeface="Tahoma"/>
                <a:cs typeface="Tahoma"/>
              </a:rPr>
              <a:t> </a:t>
            </a:r>
            <a:r>
              <a:rPr dirty="0" sz="1550" spc="-220">
                <a:latin typeface="Tahoma"/>
                <a:cs typeface="Tahoma"/>
              </a:rPr>
              <a:t>:</a:t>
            </a:r>
            <a:r>
              <a:rPr dirty="0" sz="1550" spc="-85">
                <a:latin typeface="Tahoma"/>
                <a:cs typeface="Tahoma"/>
              </a:rPr>
              <a:t> </a:t>
            </a:r>
            <a:r>
              <a:rPr dirty="0" sz="1550" spc="160">
                <a:latin typeface="Tahoma"/>
                <a:cs typeface="Tahoma"/>
              </a:rPr>
              <a:t>C</a:t>
            </a:r>
            <a:r>
              <a:rPr dirty="0" sz="1550" spc="135">
                <a:latin typeface="Tahoma"/>
                <a:cs typeface="Tahoma"/>
              </a:rPr>
              <a:t>o</a:t>
            </a:r>
            <a:r>
              <a:rPr dirty="0" sz="1550" spc="105">
                <a:latin typeface="Tahoma"/>
                <a:cs typeface="Tahoma"/>
              </a:rPr>
              <a:t>ll</a:t>
            </a:r>
            <a:r>
              <a:rPr dirty="0" sz="1550" spc="100">
                <a:latin typeface="Tahoma"/>
                <a:cs typeface="Tahoma"/>
              </a:rPr>
              <a:t>e</a:t>
            </a:r>
            <a:r>
              <a:rPr dirty="0" sz="1550" spc="165">
                <a:latin typeface="Tahoma"/>
                <a:cs typeface="Tahoma"/>
              </a:rPr>
              <a:t>c</a:t>
            </a:r>
            <a:r>
              <a:rPr dirty="0" sz="1550" spc="114">
                <a:latin typeface="Tahoma"/>
                <a:cs typeface="Tahoma"/>
              </a:rPr>
              <a:t>t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8924" y="6176335"/>
            <a:ext cx="2639060" cy="8458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95"/>
              </a:spcBef>
            </a:pPr>
            <a:r>
              <a:rPr dirty="0" sz="1550" spc="120">
                <a:latin typeface="Tahoma"/>
                <a:cs typeface="Tahoma"/>
              </a:rPr>
              <a:t>healthcare </a:t>
            </a:r>
            <a:r>
              <a:rPr dirty="0" sz="1550" spc="130">
                <a:latin typeface="Tahoma"/>
                <a:cs typeface="Tahoma"/>
              </a:rPr>
              <a:t>data </a:t>
            </a:r>
            <a:r>
              <a:rPr dirty="0" sz="1550" spc="140">
                <a:latin typeface="Tahoma"/>
                <a:cs typeface="Tahoma"/>
              </a:rPr>
              <a:t>from </a:t>
            </a:r>
            <a:r>
              <a:rPr dirty="0" sz="1550" spc="145">
                <a:latin typeface="Tahoma"/>
                <a:cs typeface="Tahoma"/>
              </a:rPr>
              <a:t> </a:t>
            </a:r>
            <a:r>
              <a:rPr dirty="0" sz="1550" spc="150">
                <a:latin typeface="Tahoma"/>
                <a:cs typeface="Tahoma"/>
              </a:rPr>
              <a:t>multiple </a:t>
            </a:r>
            <a:r>
              <a:rPr dirty="0" sz="1550" spc="114">
                <a:latin typeface="Tahoma"/>
                <a:cs typeface="Tahoma"/>
              </a:rPr>
              <a:t>hospitals </a:t>
            </a:r>
            <a:r>
              <a:rPr dirty="0" sz="1550" spc="145">
                <a:latin typeface="Tahoma"/>
                <a:cs typeface="Tahoma"/>
              </a:rPr>
              <a:t>while </a:t>
            </a:r>
            <a:r>
              <a:rPr dirty="0" sz="1550" spc="150">
                <a:latin typeface="Tahoma"/>
                <a:cs typeface="Tahoma"/>
              </a:rPr>
              <a:t> </a:t>
            </a:r>
            <a:r>
              <a:rPr dirty="0" sz="1550" spc="100">
                <a:latin typeface="Tahoma"/>
                <a:cs typeface="Tahoma"/>
              </a:rPr>
              <a:t>preserving</a:t>
            </a:r>
            <a:r>
              <a:rPr dirty="0" sz="1550" spc="-105">
                <a:latin typeface="Tahoma"/>
                <a:cs typeface="Tahoma"/>
              </a:rPr>
              <a:t> </a:t>
            </a:r>
            <a:r>
              <a:rPr dirty="0" sz="1550" spc="130">
                <a:latin typeface="Tahoma"/>
                <a:cs typeface="Tahoma"/>
              </a:rPr>
              <a:t>patient</a:t>
            </a:r>
            <a:r>
              <a:rPr dirty="0" sz="1550" spc="-105">
                <a:latin typeface="Tahoma"/>
                <a:cs typeface="Tahoma"/>
              </a:rPr>
              <a:t> </a:t>
            </a:r>
            <a:r>
              <a:rPr dirty="0" sz="1550" spc="75">
                <a:latin typeface="Tahoma"/>
                <a:cs typeface="Tahoma"/>
              </a:rPr>
              <a:t>privacy.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8391" y="5426097"/>
            <a:ext cx="1659889" cy="532130"/>
          </a:xfrm>
          <a:prstGeom prst="rect">
            <a:avLst/>
          </a:prstGeom>
          <a:solidFill>
            <a:srgbClr val="A0D9F5"/>
          </a:solidFill>
        </p:spPr>
        <p:txBody>
          <a:bodyPr wrap="square" lIns="0" tIns="100965" rIns="0" bIns="0" rtlCol="0" vert="horz">
            <a:spAutoFit/>
          </a:bodyPr>
          <a:lstStyle/>
          <a:p>
            <a:pPr marL="416559">
              <a:lnSpc>
                <a:spcPct val="100000"/>
              </a:lnSpc>
              <a:spcBef>
                <a:spcPts val="795"/>
              </a:spcBef>
            </a:pPr>
            <a:r>
              <a:rPr dirty="0" sz="1950" spc="20" b="1">
                <a:latin typeface="Tahoma"/>
                <a:cs typeface="Tahoma"/>
              </a:rPr>
              <a:t>S</a:t>
            </a:r>
            <a:r>
              <a:rPr dirty="0" sz="1950" spc="35" b="1">
                <a:latin typeface="Tahoma"/>
                <a:cs typeface="Tahoma"/>
              </a:rPr>
              <a:t>t</a:t>
            </a:r>
            <a:r>
              <a:rPr dirty="0" sz="1950" spc="15" b="1">
                <a:latin typeface="Tahoma"/>
                <a:cs typeface="Tahoma"/>
              </a:rPr>
              <a:t>e</a:t>
            </a:r>
            <a:r>
              <a:rPr dirty="0" sz="1950" spc="110" b="1">
                <a:latin typeface="Tahoma"/>
                <a:cs typeface="Tahoma"/>
              </a:rPr>
              <a:t>p</a:t>
            </a:r>
            <a:r>
              <a:rPr dirty="0" sz="1950" spc="-120" b="1">
                <a:latin typeface="Tahoma"/>
                <a:cs typeface="Tahoma"/>
              </a:rPr>
              <a:t> </a:t>
            </a:r>
            <a:r>
              <a:rPr dirty="0" sz="1950" spc="-70" b="1">
                <a:latin typeface="Tahoma"/>
                <a:cs typeface="Tahoma"/>
              </a:rPr>
              <a:t>2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16195" y="2710763"/>
            <a:ext cx="3120390" cy="1765300"/>
          </a:xfrm>
          <a:custGeom>
            <a:avLst/>
            <a:gdLst/>
            <a:ahLst/>
            <a:cxnLst/>
            <a:rect l="l" t="t" r="r" b="b"/>
            <a:pathLst>
              <a:path w="3120390" h="1765300">
                <a:moveTo>
                  <a:pt x="3120085" y="57429"/>
                </a:moveTo>
                <a:lnTo>
                  <a:pt x="3061639" y="57429"/>
                </a:lnTo>
                <a:lnTo>
                  <a:pt x="3061639" y="1706435"/>
                </a:lnTo>
                <a:lnTo>
                  <a:pt x="3120085" y="1706435"/>
                </a:lnTo>
                <a:lnTo>
                  <a:pt x="3120085" y="57429"/>
                </a:lnTo>
                <a:close/>
              </a:path>
              <a:path w="3120390" h="1765300">
                <a:moveTo>
                  <a:pt x="3120085" y="0"/>
                </a:moveTo>
                <a:lnTo>
                  <a:pt x="0" y="0"/>
                </a:lnTo>
                <a:lnTo>
                  <a:pt x="0" y="57150"/>
                </a:lnTo>
                <a:lnTo>
                  <a:pt x="0" y="1706880"/>
                </a:lnTo>
                <a:lnTo>
                  <a:pt x="0" y="1765300"/>
                </a:lnTo>
                <a:lnTo>
                  <a:pt x="3120085" y="1765300"/>
                </a:lnTo>
                <a:lnTo>
                  <a:pt x="3120085" y="1706880"/>
                </a:lnTo>
                <a:lnTo>
                  <a:pt x="57442" y="1706880"/>
                </a:lnTo>
                <a:lnTo>
                  <a:pt x="57442" y="57150"/>
                </a:lnTo>
                <a:lnTo>
                  <a:pt x="3120085" y="57150"/>
                </a:lnTo>
                <a:lnTo>
                  <a:pt x="3120085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150174" y="2956467"/>
            <a:ext cx="218313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14">
                <a:latin typeface="Tahoma"/>
                <a:cs typeface="Tahoma"/>
              </a:rPr>
              <a:t>Configure</a:t>
            </a:r>
            <a:r>
              <a:rPr dirty="0" sz="1550" spc="-100">
                <a:latin typeface="Tahoma"/>
                <a:cs typeface="Tahoma"/>
              </a:rPr>
              <a:t> </a:t>
            </a:r>
            <a:r>
              <a:rPr dirty="0" sz="1550" spc="100">
                <a:latin typeface="Tahoma"/>
                <a:cs typeface="Tahoma"/>
              </a:rPr>
              <a:t>a</a:t>
            </a:r>
            <a:r>
              <a:rPr dirty="0" sz="1550" spc="-100">
                <a:latin typeface="Tahoma"/>
                <a:cs typeface="Tahoma"/>
              </a:rPr>
              <a:t> </a:t>
            </a:r>
            <a:r>
              <a:rPr dirty="0" sz="1550" spc="114">
                <a:latin typeface="Tahoma"/>
                <a:cs typeface="Tahoma"/>
              </a:rPr>
              <a:t>federated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8766" y="3195125"/>
            <a:ext cx="2606040" cy="1119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95"/>
              </a:spcBef>
            </a:pPr>
            <a:r>
              <a:rPr dirty="0" sz="1550" spc="114">
                <a:latin typeface="Tahoma"/>
                <a:cs typeface="Tahoma"/>
              </a:rPr>
              <a:t>learning</a:t>
            </a:r>
            <a:r>
              <a:rPr dirty="0" sz="1550" spc="-95">
                <a:latin typeface="Tahoma"/>
                <a:cs typeface="Tahoma"/>
              </a:rPr>
              <a:t> </a:t>
            </a:r>
            <a:r>
              <a:rPr dirty="0" sz="1550" spc="125">
                <a:latin typeface="Tahoma"/>
                <a:cs typeface="Tahoma"/>
              </a:rPr>
              <a:t>setup</a:t>
            </a:r>
            <a:r>
              <a:rPr dirty="0" sz="1550" spc="-90">
                <a:latin typeface="Tahoma"/>
                <a:cs typeface="Tahoma"/>
              </a:rPr>
              <a:t> </a:t>
            </a:r>
            <a:r>
              <a:rPr dirty="0" sz="1550" spc="125">
                <a:latin typeface="Tahoma"/>
                <a:cs typeface="Tahoma"/>
              </a:rPr>
              <a:t>to</a:t>
            </a:r>
            <a:r>
              <a:rPr dirty="0" sz="1550" spc="-90">
                <a:latin typeface="Tahoma"/>
                <a:cs typeface="Tahoma"/>
              </a:rPr>
              <a:t> </a:t>
            </a:r>
            <a:r>
              <a:rPr dirty="0" sz="1550" spc="105">
                <a:latin typeface="Tahoma"/>
                <a:cs typeface="Tahoma"/>
              </a:rPr>
              <a:t>train</a:t>
            </a:r>
            <a:r>
              <a:rPr dirty="0" sz="1550" spc="-90">
                <a:latin typeface="Tahoma"/>
                <a:cs typeface="Tahoma"/>
              </a:rPr>
              <a:t> </a:t>
            </a:r>
            <a:r>
              <a:rPr dirty="0" sz="1550" spc="135">
                <a:latin typeface="Tahoma"/>
                <a:cs typeface="Tahoma"/>
              </a:rPr>
              <a:t>the </a:t>
            </a:r>
            <a:r>
              <a:rPr dirty="0" sz="1550" spc="-470">
                <a:latin typeface="Tahoma"/>
                <a:cs typeface="Tahoma"/>
              </a:rPr>
              <a:t> </a:t>
            </a:r>
            <a:r>
              <a:rPr dirty="0" sz="1550" spc="175">
                <a:latin typeface="Tahoma"/>
                <a:cs typeface="Tahoma"/>
              </a:rPr>
              <a:t>model </a:t>
            </a:r>
            <a:r>
              <a:rPr dirty="0" sz="1550" spc="155">
                <a:latin typeface="Tahoma"/>
                <a:cs typeface="Tahoma"/>
              </a:rPr>
              <a:t>on </a:t>
            </a:r>
            <a:r>
              <a:rPr dirty="0" sz="1550" spc="130">
                <a:latin typeface="Tahoma"/>
                <a:cs typeface="Tahoma"/>
              </a:rPr>
              <a:t>decentralized </a:t>
            </a:r>
            <a:r>
              <a:rPr dirty="0" sz="1550" spc="135">
                <a:latin typeface="Tahoma"/>
                <a:cs typeface="Tahoma"/>
              </a:rPr>
              <a:t> </a:t>
            </a:r>
            <a:r>
              <a:rPr dirty="0" sz="1550" spc="130">
                <a:latin typeface="Tahoma"/>
                <a:cs typeface="Tahoma"/>
              </a:rPr>
              <a:t>data </a:t>
            </a:r>
            <a:r>
              <a:rPr dirty="0" sz="1550" spc="100">
                <a:latin typeface="Tahoma"/>
                <a:cs typeface="Tahoma"/>
              </a:rPr>
              <a:t>sources </a:t>
            </a:r>
            <a:r>
              <a:rPr dirty="0" sz="1550" spc="150">
                <a:latin typeface="Tahoma"/>
                <a:cs typeface="Tahoma"/>
              </a:rPr>
              <a:t>without </a:t>
            </a:r>
            <a:r>
              <a:rPr dirty="0" sz="1550" spc="155">
                <a:latin typeface="Tahoma"/>
                <a:cs typeface="Tahoma"/>
              </a:rPr>
              <a:t> </a:t>
            </a:r>
            <a:r>
              <a:rPr dirty="0" sz="1550" spc="110">
                <a:latin typeface="Tahoma"/>
                <a:cs typeface="Tahoma"/>
              </a:rPr>
              <a:t>sharing</a:t>
            </a:r>
            <a:r>
              <a:rPr dirty="0" sz="1550" spc="-90">
                <a:latin typeface="Tahoma"/>
                <a:cs typeface="Tahoma"/>
              </a:rPr>
              <a:t> </a:t>
            </a:r>
            <a:r>
              <a:rPr dirty="0" sz="1550" spc="130">
                <a:latin typeface="Tahoma"/>
                <a:cs typeface="Tahoma"/>
              </a:rPr>
              <a:t>data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1250" y="2444888"/>
            <a:ext cx="1659889" cy="532130"/>
          </a:xfrm>
          <a:prstGeom prst="rect">
            <a:avLst/>
          </a:prstGeom>
          <a:solidFill>
            <a:srgbClr val="A0D9F5"/>
          </a:solidFill>
        </p:spPr>
        <p:txBody>
          <a:bodyPr wrap="square" lIns="0" tIns="100965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795"/>
              </a:spcBef>
            </a:pPr>
            <a:r>
              <a:rPr dirty="0" sz="1950" spc="20" b="1">
                <a:latin typeface="Tahoma"/>
                <a:cs typeface="Tahoma"/>
              </a:rPr>
              <a:t>S</a:t>
            </a:r>
            <a:r>
              <a:rPr dirty="0" sz="1950" spc="35" b="1">
                <a:latin typeface="Tahoma"/>
                <a:cs typeface="Tahoma"/>
              </a:rPr>
              <a:t>t</a:t>
            </a:r>
            <a:r>
              <a:rPr dirty="0" sz="1950" spc="15" b="1">
                <a:latin typeface="Tahoma"/>
                <a:cs typeface="Tahoma"/>
              </a:rPr>
              <a:t>e</a:t>
            </a:r>
            <a:r>
              <a:rPr dirty="0" sz="1950" spc="110" b="1">
                <a:latin typeface="Tahoma"/>
                <a:cs typeface="Tahoma"/>
              </a:rPr>
              <a:t>p</a:t>
            </a:r>
            <a:r>
              <a:rPr dirty="0" sz="1950" spc="-120" b="1">
                <a:latin typeface="Tahoma"/>
                <a:cs typeface="Tahoma"/>
              </a:rPr>
              <a:t> </a:t>
            </a:r>
            <a:r>
              <a:rPr dirty="0" sz="1950" spc="-150" b="1">
                <a:latin typeface="Tahoma"/>
                <a:cs typeface="Tahoma"/>
              </a:rPr>
              <a:t>3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74586" y="5691974"/>
            <a:ext cx="2911475" cy="2056130"/>
          </a:xfrm>
          <a:custGeom>
            <a:avLst/>
            <a:gdLst/>
            <a:ahLst/>
            <a:cxnLst/>
            <a:rect l="l" t="t" r="r" b="b"/>
            <a:pathLst>
              <a:path w="2911475" h="2056129">
                <a:moveTo>
                  <a:pt x="2911475" y="0"/>
                </a:moveTo>
                <a:lnTo>
                  <a:pt x="0" y="0"/>
                </a:lnTo>
                <a:lnTo>
                  <a:pt x="0" y="53340"/>
                </a:lnTo>
                <a:lnTo>
                  <a:pt x="0" y="2001520"/>
                </a:lnTo>
                <a:lnTo>
                  <a:pt x="0" y="2056130"/>
                </a:lnTo>
                <a:lnTo>
                  <a:pt x="2911475" y="2056130"/>
                </a:lnTo>
                <a:lnTo>
                  <a:pt x="2911475" y="2001748"/>
                </a:lnTo>
                <a:lnTo>
                  <a:pt x="2911475" y="2001520"/>
                </a:lnTo>
                <a:lnTo>
                  <a:pt x="2911475" y="53594"/>
                </a:lnTo>
                <a:lnTo>
                  <a:pt x="2856928" y="53594"/>
                </a:lnTo>
                <a:lnTo>
                  <a:pt x="2856928" y="2001520"/>
                </a:lnTo>
                <a:lnTo>
                  <a:pt x="53594" y="2001520"/>
                </a:lnTo>
                <a:lnTo>
                  <a:pt x="53594" y="53340"/>
                </a:lnTo>
                <a:lnTo>
                  <a:pt x="2911475" y="53340"/>
                </a:lnTo>
                <a:lnTo>
                  <a:pt x="2911475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531677" y="5937678"/>
            <a:ext cx="213677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05">
                <a:latin typeface="Tahoma"/>
                <a:cs typeface="Tahoma"/>
              </a:rPr>
              <a:t>Create</a:t>
            </a:r>
            <a:r>
              <a:rPr dirty="0" sz="1550" spc="-105">
                <a:latin typeface="Tahoma"/>
                <a:cs typeface="Tahoma"/>
              </a:rPr>
              <a:t> </a:t>
            </a:r>
            <a:r>
              <a:rPr dirty="0" sz="1550" spc="125">
                <a:latin typeface="Tahoma"/>
                <a:cs typeface="Tahoma"/>
              </a:rPr>
              <a:t>explainable</a:t>
            </a:r>
            <a:r>
              <a:rPr dirty="0" sz="1550" spc="-100">
                <a:latin typeface="Tahoma"/>
                <a:cs typeface="Tahoma"/>
              </a:rPr>
              <a:t> </a:t>
            </a:r>
            <a:r>
              <a:rPr dirty="0" sz="1550" spc="60">
                <a:latin typeface="Tahoma"/>
                <a:cs typeface="Tahoma"/>
              </a:rPr>
              <a:t>AI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7742" y="6176335"/>
            <a:ext cx="2584450" cy="8458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95"/>
              </a:spcBef>
            </a:pPr>
            <a:r>
              <a:rPr dirty="0" sz="1550" spc="175">
                <a:latin typeface="Tahoma"/>
                <a:cs typeface="Tahoma"/>
              </a:rPr>
              <a:t>model</a:t>
            </a:r>
            <a:r>
              <a:rPr dirty="0" sz="1550" spc="-105">
                <a:latin typeface="Tahoma"/>
                <a:cs typeface="Tahoma"/>
              </a:rPr>
              <a:t> </a:t>
            </a:r>
            <a:r>
              <a:rPr dirty="0" sz="1550" spc="160">
                <a:latin typeface="Tahoma"/>
                <a:cs typeface="Tahoma"/>
              </a:rPr>
              <a:t>with</a:t>
            </a:r>
            <a:r>
              <a:rPr dirty="0" sz="1550" spc="-105">
                <a:latin typeface="Tahoma"/>
                <a:cs typeface="Tahoma"/>
              </a:rPr>
              <a:t> </a:t>
            </a:r>
            <a:r>
              <a:rPr dirty="0" sz="1550" spc="125">
                <a:latin typeface="Tahoma"/>
                <a:cs typeface="Tahoma"/>
              </a:rPr>
              <a:t>decision</a:t>
            </a:r>
            <a:r>
              <a:rPr dirty="0" sz="1550" spc="-100">
                <a:latin typeface="Tahoma"/>
                <a:cs typeface="Tahoma"/>
              </a:rPr>
              <a:t> </a:t>
            </a:r>
            <a:r>
              <a:rPr dirty="0" sz="1550" spc="85">
                <a:latin typeface="Tahoma"/>
                <a:cs typeface="Tahoma"/>
              </a:rPr>
              <a:t>trees </a:t>
            </a:r>
            <a:r>
              <a:rPr dirty="0" sz="1550" spc="-470">
                <a:latin typeface="Tahoma"/>
                <a:cs typeface="Tahoma"/>
              </a:rPr>
              <a:t> </a:t>
            </a:r>
            <a:r>
              <a:rPr dirty="0" sz="1550" spc="70">
                <a:latin typeface="Tahoma"/>
                <a:cs typeface="Tahoma"/>
              </a:rPr>
              <a:t>as </a:t>
            </a:r>
            <a:r>
              <a:rPr dirty="0" sz="1550" spc="130">
                <a:latin typeface="Tahoma"/>
                <a:cs typeface="Tahoma"/>
              </a:rPr>
              <a:t>model-specific </a:t>
            </a:r>
            <a:r>
              <a:rPr dirty="0" sz="1550" spc="135">
                <a:latin typeface="Tahoma"/>
                <a:cs typeface="Tahoma"/>
              </a:rPr>
              <a:t> </a:t>
            </a:r>
            <a:r>
              <a:rPr dirty="0" sz="1550" spc="145">
                <a:latin typeface="Tahoma"/>
                <a:cs typeface="Tahoma"/>
              </a:rPr>
              <a:t>technique</a:t>
            </a:r>
            <a:r>
              <a:rPr dirty="0" sz="1550" spc="-90">
                <a:latin typeface="Tahoma"/>
                <a:cs typeface="Tahoma"/>
              </a:rPr>
              <a:t> </a:t>
            </a:r>
            <a:r>
              <a:rPr dirty="0" sz="1550" spc="75">
                <a:latin typeface="Tahoma"/>
                <a:cs typeface="Tahoma"/>
              </a:rPr>
              <a:t>for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04514" y="7031523"/>
            <a:ext cx="279146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30">
                <a:latin typeface="Tahoma"/>
                <a:cs typeface="Tahoma"/>
              </a:rPr>
              <a:t>understandable</a:t>
            </a:r>
            <a:r>
              <a:rPr dirty="0" sz="1550" spc="-100">
                <a:latin typeface="Tahoma"/>
                <a:cs typeface="Tahoma"/>
              </a:rPr>
              <a:t> </a:t>
            </a:r>
            <a:r>
              <a:rPr dirty="0" sz="1550" spc="165">
                <a:latin typeface="Tahoma"/>
                <a:cs typeface="Tahoma"/>
              </a:rPr>
              <a:t>outcome</a:t>
            </a:r>
            <a:r>
              <a:rPr dirty="0" sz="1550" spc="-100">
                <a:latin typeface="Tahoma"/>
                <a:cs typeface="Tahoma"/>
              </a:rPr>
              <a:t> </a:t>
            </a:r>
            <a:r>
              <a:rPr dirty="0" sz="1550" spc="130">
                <a:latin typeface="Tahoma"/>
                <a:cs typeface="Tahoma"/>
              </a:rPr>
              <a:t>in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60084" y="7304984"/>
            <a:ext cx="247967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25">
                <a:latin typeface="Tahoma"/>
                <a:cs typeface="Tahoma"/>
              </a:rPr>
              <a:t>English</a:t>
            </a:r>
            <a:r>
              <a:rPr dirty="0" sz="1550" spc="-105">
                <a:latin typeface="Tahoma"/>
                <a:cs typeface="Tahoma"/>
              </a:rPr>
              <a:t> </a:t>
            </a:r>
            <a:r>
              <a:rPr dirty="0" sz="1550" spc="120">
                <a:latin typeface="Tahoma"/>
                <a:cs typeface="Tahoma"/>
              </a:rPr>
              <a:t>sentence</a:t>
            </a:r>
            <a:r>
              <a:rPr dirty="0" sz="1550" spc="-100">
                <a:latin typeface="Tahoma"/>
                <a:cs typeface="Tahoma"/>
              </a:rPr>
              <a:t> </a:t>
            </a:r>
            <a:r>
              <a:rPr dirty="0" sz="1550" spc="95">
                <a:latin typeface="Tahoma"/>
                <a:cs typeface="Tahoma"/>
              </a:rPr>
              <a:t>format.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70116" y="5426097"/>
            <a:ext cx="1659889" cy="532130"/>
          </a:xfrm>
          <a:prstGeom prst="rect">
            <a:avLst/>
          </a:prstGeom>
          <a:solidFill>
            <a:srgbClr val="A0D9F5"/>
          </a:solidFill>
        </p:spPr>
        <p:txBody>
          <a:bodyPr wrap="square" lIns="0" tIns="100965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795"/>
              </a:spcBef>
            </a:pPr>
            <a:r>
              <a:rPr dirty="0" sz="1950" spc="20" b="1">
                <a:latin typeface="Tahoma"/>
                <a:cs typeface="Tahoma"/>
              </a:rPr>
              <a:t>S</a:t>
            </a:r>
            <a:r>
              <a:rPr dirty="0" sz="1950" spc="35" b="1">
                <a:latin typeface="Tahoma"/>
                <a:cs typeface="Tahoma"/>
              </a:rPr>
              <a:t>t</a:t>
            </a:r>
            <a:r>
              <a:rPr dirty="0" sz="1950" spc="15" b="1">
                <a:latin typeface="Tahoma"/>
                <a:cs typeface="Tahoma"/>
              </a:rPr>
              <a:t>e</a:t>
            </a:r>
            <a:r>
              <a:rPr dirty="0" sz="1950" spc="110" b="1">
                <a:latin typeface="Tahoma"/>
                <a:cs typeface="Tahoma"/>
              </a:rPr>
              <a:t>p</a:t>
            </a:r>
            <a:r>
              <a:rPr dirty="0" sz="1950" spc="-120" b="1">
                <a:latin typeface="Tahoma"/>
                <a:cs typeface="Tahoma"/>
              </a:rPr>
              <a:t> </a:t>
            </a:r>
            <a:r>
              <a:rPr dirty="0" sz="1950" spc="-5" b="1">
                <a:latin typeface="Tahoma"/>
                <a:cs typeface="Tahoma"/>
              </a:rPr>
              <a:t>4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27147" y="2710763"/>
            <a:ext cx="3018790" cy="1765300"/>
          </a:xfrm>
          <a:custGeom>
            <a:avLst/>
            <a:gdLst/>
            <a:ahLst/>
            <a:cxnLst/>
            <a:rect l="l" t="t" r="r" b="b"/>
            <a:pathLst>
              <a:path w="3018790" h="1765300">
                <a:moveTo>
                  <a:pt x="3018650" y="0"/>
                </a:moveTo>
                <a:lnTo>
                  <a:pt x="2962097" y="0"/>
                </a:lnTo>
                <a:lnTo>
                  <a:pt x="2962097" y="55880"/>
                </a:lnTo>
                <a:lnTo>
                  <a:pt x="2962097" y="1708150"/>
                </a:lnTo>
                <a:lnTo>
                  <a:pt x="55562" y="1708150"/>
                </a:lnTo>
                <a:lnTo>
                  <a:pt x="55562" y="55880"/>
                </a:lnTo>
                <a:lnTo>
                  <a:pt x="2962097" y="55880"/>
                </a:lnTo>
                <a:lnTo>
                  <a:pt x="2962097" y="0"/>
                </a:lnTo>
                <a:lnTo>
                  <a:pt x="0" y="0"/>
                </a:lnTo>
                <a:lnTo>
                  <a:pt x="0" y="55880"/>
                </a:lnTo>
                <a:lnTo>
                  <a:pt x="0" y="1708150"/>
                </a:lnTo>
                <a:lnTo>
                  <a:pt x="0" y="1765300"/>
                </a:lnTo>
                <a:lnTo>
                  <a:pt x="3018650" y="1765300"/>
                </a:lnTo>
                <a:lnTo>
                  <a:pt x="3018650" y="1708340"/>
                </a:lnTo>
                <a:lnTo>
                  <a:pt x="3018650" y="1708150"/>
                </a:lnTo>
                <a:lnTo>
                  <a:pt x="3018650" y="55880"/>
                </a:lnTo>
                <a:lnTo>
                  <a:pt x="3018650" y="55562"/>
                </a:lnTo>
                <a:lnTo>
                  <a:pt x="3018650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671215" y="2956467"/>
            <a:ext cx="216281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00">
                <a:latin typeface="Tahoma"/>
                <a:cs typeface="Tahoma"/>
              </a:rPr>
              <a:t>Training</a:t>
            </a:r>
            <a:r>
              <a:rPr dirty="0" sz="1550" spc="-100">
                <a:latin typeface="Tahoma"/>
                <a:cs typeface="Tahoma"/>
              </a:rPr>
              <a:t> </a:t>
            </a:r>
            <a:r>
              <a:rPr dirty="0" sz="1550" spc="125">
                <a:latin typeface="Tahoma"/>
                <a:cs typeface="Tahoma"/>
              </a:rPr>
              <a:t>decision</a:t>
            </a:r>
            <a:r>
              <a:rPr dirty="0" sz="1550" spc="-100">
                <a:latin typeface="Tahoma"/>
                <a:cs typeface="Tahoma"/>
              </a:rPr>
              <a:t> </a:t>
            </a:r>
            <a:r>
              <a:rPr dirty="0" sz="1550" spc="95">
                <a:latin typeface="Tahoma"/>
                <a:cs typeface="Tahoma"/>
              </a:rPr>
              <a:t>tree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70757" y="3195125"/>
            <a:ext cx="2763520" cy="1119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95"/>
              </a:spcBef>
            </a:pPr>
            <a:r>
              <a:rPr dirty="0" sz="1550" spc="110">
                <a:latin typeface="Tahoma"/>
                <a:cs typeface="Tahoma"/>
              </a:rPr>
              <a:t>model:</a:t>
            </a:r>
            <a:r>
              <a:rPr dirty="0" sz="1550" spc="-100">
                <a:latin typeface="Tahoma"/>
                <a:cs typeface="Tahoma"/>
              </a:rPr>
              <a:t> </a:t>
            </a:r>
            <a:r>
              <a:rPr dirty="0" sz="1550" spc="85">
                <a:latin typeface="Tahoma"/>
                <a:cs typeface="Tahoma"/>
              </a:rPr>
              <a:t>Train</a:t>
            </a:r>
            <a:r>
              <a:rPr dirty="0" sz="1550" spc="-95">
                <a:latin typeface="Tahoma"/>
                <a:cs typeface="Tahoma"/>
              </a:rPr>
              <a:t> </a:t>
            </a:r>
            <a:r>
              <a:rPr dirty="0" sz="1550" spc="120">
                <a:latin typeface="Tahoma"/>
                <a:cs typeface="Tahoma"/>
              </a:rPr>
              <a:t>created</a:t>
            </a:r>
            <a:r>
              <a:rPr dirty="0" sz="1550" spc="-95">
                <a:latin typeface="Tahoma"/>
                <a:cs typeface="Tahoma"/>
              </a:rPr>
              <a:t> </a:t>
            </a:r>
            <a:r>
              <a:rPr dirty="0" sz="1550" spc="175">
                <a:latin typeface="Tahoma"/>
                <a:cs typeface="Tahoma"/>
              </a:rPr>
              <a:t>model </a:t>
            </a:r>
            <a:r>
              <a:rPr dirty="0" sz="1550" spc="-470">
                <a:latin typeface="Tahoma"/>
                <a:cs typeface="Tahoma"/>
              </a:rPr>
              <a:t> </a:t>
            </a:r>
            <a:r>
              <a:rPr dirty="0" sz="1550" spc="155">
                <a:latin typeface="Tahoma"/>
                <a:cs typeface="Tahoma"/>
              </a:rPr>
              <a:t>on </a:t>
            </a:r>
            <a:r>
              <a:rPr dirty="0" sz="1550" spc="120">
                <a:latin typeface="Tahoma"/>
                <a:cs typeface="Tahoma"/>
              </a:rPr>
              <a:t>preprocessed </a:t>
            </a:r>
            <a:r>
              <a:rPr dirty="0" sz="1550" spc="130">
                <a:latin typeface="Tahoma"/>
                <a:cs typeface="Tahoma"/>
              </a:rPr>
              <a:t>data </a:t>
            </a:r>
            <a:r>
              <a:rPr dirty="0" sz="1550" spc="160">
                <a:latin typeface="Tahoma"/>
                <a:cs typeface="Tahoma"/>
              </a:rPr>
              <a:t>and </a:t>
            </a:r>
            <a:r>
              <a:rPr dirty="0" sz="1550" spc="-470">
                <a:latin typeface="Tahoma"/>
                <a:cs typeface="Tahoma"/>
              </a:rPr>
              <a:t> </a:t>
            </a:r>
            <a:r>
              <a:rPr dirty="0" sz="1550" spc="135">
                <a:latin typeface="Tahoma"/>
                <a:cs typeface="Tahoma"/>
              </a:rPr>
              <a:t>tune </a:t>
            </a:r>
            <a:r>
              <a:rPr dirty="0" sz="1550" spc="75">
                <a:latin typeface="Tahoma"/>
                <a:cs typeface="Tahoma"/>
              </a:rPr>
              <a:t>for </a:t>
            </a:r>
            <a:r>
              <a:rPr dirty="0" sz="1550" spc="155">
                <a:latin typeface="Tahoma"/>
                <a:cs typeface="Tahoma"/>
              </a:rPr>
              <a:t>optimal </a:t>
            </a:r>
            <a:r>
              <a:rPr dirty="0" sz="1550" spc="160">
                <a:latin typeface="Tahoma"/>
                <a:cs typeface="Tahoma"/>
              </a:rPr>
              <a:t> </a:t>
            </a:r>
            <a:r>
              <a:rPr dirty="0" sz="1550" spc="110">
                <a:latin typeface="Tahoma"/>
                <a:cs typeface="Tahoma"/>
              </a:rPr>
              <a:t>performance.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22666" y="2444888"/>
            <a:ext cx="1659889" cy="532130"/>
          </a:xfrm>
          <a:prstGeom prst="rect">
            <a:avLst/>
          </a:prstGeom>
          <a:solidFill>
            <a:srgbClr val="A0D9F5"/>
          </a:solidFill>
        </p:spPr>
        <p:txBody>
          <a:bodyPr wrap="square" lIns="0" tIns="100965" rIns="0" bIns="0" rtlCol="0" vert="horz">
            <a:spAutoFit/>
          </a:bodyPr>
          <a:lstStyle/>
          <a:p>
            <a:pPr marL="417195">
              <a:lnSpc>
                <a:spcPct val="100000"/>
              </a:lnSpc>
              <a:spcBef>
                <a:spcPts val="795"/>
              </a:spcBef>
            </a:pPr>
            <a:r>
              <a:rPr dirty="0" sz="1950" spc="20" b="1">
                <a:latin typeface="Tahoma"/>
                <a:cs typeface="Tahoma"/>
              </a:rPr>
              <a:t>S</a:t>
            </a:r>
            <a:r>
              <a:rPr dirty="0" sz="1950" spc="35" b="1">
                <a:latin typeface="Tahoma"/>
                <a:cs typeface="Tahoma"/>
              </a:rPr>
              <a:t>t</a:t>
            </a:r>
            <a:r>
              <a:rPr dirty="0" sz="1950" spc="15" b="1">
                <a:latin typeface="Tahoma"/>
                <a:cs typeface="Tahoma"/>
              </a:rPr>
              <a:t>e</a:t>
            </a:r>
            <a:r>
              <a:rPr dirty="0" sz="1950" spc="110" b="1">
                <a:latin typeface="Tahoma"/>
                <a:cs typeface="Tahoma"/>
              </a:rPr>
              <a:t>p</a:t>
            </a:r>
            <a:r>
              <a:rPr dirty="0" sz="1950" spc="-120" b="1">
                <a:latin typeface="Tahoma"/>
                <a:cs typeface="Tahoma"/>
              </a:rPr>
              <a:t> </a:t>
            </a:r>
            <a:r>
              <a:rPr dirty="0" sz="1950" spc="-80" b="1">
                <a:latin typeface="Tahoma"/>
                <a:cs typeface="Tahoma"/>
              </a:rPr>
              <a:t>5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759234" y="2921663"/>
            <a:ext cx="2796540" cy="16662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5799"/>
              </a:lnSpc>
              <a:spcBef>
                <a:spcPts val="95"/>
              </a:spcBef>
            </a:pPr>
            <a:r>
              <a:rPr dirty="0" sz="1550" spc="160">
                <a:latin typeface="Tahoma"/>
                <a:cs typeface="Tahoma"/>
              </a:rPr>
              <a:t>Model </a:t>
            </a:r>
            <a:r>
              <a:rPr dirty="0" sz="1550" spc="145">
                <a:latin typeface="Tahoma"/>
                <a:cs typeface="Tahoma"/>
              </a:rPr>
              <a:t>output </a:t>
            </a:r>
            <a:r>
              <a:rPr dirty="0" sz="1550" spc="65">
                <a:latin typeface="Tahoma"/>
                <a:cs typeface="Tahoma"/>
              </a:rPr>
              <a:t>is </a:t>
            </a:r>
            <a:r>
              <a:rPr dirty="0" sz="1550" spc="125">
                <a:latin typeface="Tahoma"/>
                <a:cs typeface="Tahoma"/>
              </a:rPr>
              <a:t>presented </a:t>
            </a:r>
            <a:r>
              <a:rPr dirty="0" sz="1550" spc="130">
                <a:latin typeface="Tahoma"/>
                <a:cs typeface="Tahoma"/>
              </a:rPr>
              <a:t> in</a:t>
            </a:r>
            <a:r>
              <a:rPr dirty="0" sz="1550" spc="-85">
                <a:latin typeface="Tahoma"/>
                <a:cs typeface="Tahoma"/>
              </a:rPr>
              <a:t> </a:t>
            </a:r>
            <a:r>
              <a:rPr dirty="0" sz="1550" spc="130">
                <a:latin typeface="Tahoma"/>
                <a:cs typeface="Tahoma"/>
              </a:rPr>
              <a:t>understandable</a:t>
            </a:r>
            <a:r>
              <a:rPr dirty="0" sz="1550" spc="-85">
                <a:latin typeface="Tahoma"/>
                <a:cs typeface="Tahoma"/>
              </a:rPr>
              <a:t> </a:t>
            </a:r>
            <a:r>
              <a:rPr dirty="0" sz="1550" spc="120">
                <a:latin typeface="Tahoma"/>
                <a:cs typeface="Tahoma"/>
              </a:rPr>
              <a:t>sentence </a:t>
            </a:r>
            <a:r>
              <a:rPr dirty="0" sz="1550" spc="-470">
                <a:latin typeface="Tahoma"/>
                <a:cs typeface="Tahoma"/>
              </a:rPr>
              <a:t> </a:t>
            </a:r>
            <a:r>
              <a:rPr dirty="0" sz="1550" spc="130">
                <a:latin typeface="Tahoma"/>
                <a:cs typeface="Tahoma"/>
              </a:rPr>
              <a:t>format</a:t>
            </a:r>
            <a:r>
              <a:rPr dirty="0" sz="1550" spc="-95">
                <a:latin typeface="Tahoma"/>
                <a:cs typeface="Tahoma"/>
              </a:rPr>
              <a:t> </a:t>
            </a:r>
            <a:r>
              <a:rPr dirty="0" sz="1550" spc="160">
                <a:latin typeface="Tahoma"/>
                <a:cs typeface="Tahoma"/>
              </a:rPr>
              <a:t>with</a:t>
            </a:r>
            <a:r>
              <a:rPr dirty="0" sz="1550" spc="-90">
                <a:latin typeface="Tahoma"/>
                <a:cs typeface="Tahoma"/>
              </a:rPr>
              <a:t> </a:t>
            </a:r>
            <a:r>
              <a:rPr dirty="0" sz="1550" spc="105">
                <a:latin typeface="Tahoma"/>
                <a:cs typeface="Tahoma"/>
              </a:rPr>
              <a:t>visualization</a:t>
            </a:r>
            <a:r>
              <a:rPr dirty="0" sz="1550" spc="-90">
                <a:latin typeface="Tahoma"/>
                <a:cs typeface="Tahoma"/>
              </a:rPr>
              <a:t> </a:t>
            </a:r>
            <a:r>
              <a:rPr dirty="0" sz="1550" spc="90">
                <a:latin typeface="Tahoma"/>
                <a:cs typeface="Tahoma"/>
              </a:rPr>
              <a:t>of </a:t>
            </a:r>
            <a:r>
              <a:rPr dirty="0" sz="1550" spc="-470">
                <a:latin typeface="Tahoma"/>
                <a:cs typeface="Tahoma"/>
              </a:rPr>
              <a:t> </a:t>
            </a:r>
            <a:r>
              <a:rPr dirty="0" sz="1550" spc="95">
                <a:latin typeface="Tahoma"/>
                <a:cs typeface="Tahoma"/>
              </a:rPr>
              <a:t>tree </a:t>
            </a:r>
            <a:r>
              <a:rPr dirty="0" sz="1550" spc="105">
                <a:latin typeface="Tahoma"/>
                <a:cs typeface="Tahoma"/>
              </a:rPr>
              <a:t>structure </a:t>
            </a:r>
            <a:r>
              <a:rPr dirty="0" sz="1550" spc="160">
                <a:latin typeface="Tahoma"/>
                <a:cs typeface="Tahoma"/>
              </a:rPr>
              <a:t>and </a:t>
            </a:r>
            <a:r>
              <a:rPr dirty="0" sz="1550" spc="95">
                <a:latin typeface="Tahoma"/>
                <a:cs typeface="Tahoma"/>
              </a:rPr>
              <a:t>feature </a:t>
            </a:r>
            <a:r>
              <a:rPr dirty="0" sz="1550" spc="100">
                <a:latin typeface="Tahoma"/>
                <a:cs typeface="Tahoma"/>
              </a:rPr>
              <a:t> </a:t>
            </a:r>
            <a:r>
              <a:rPr dirty="0" sz="1550" spc="145">
                <a:latin typeface="Tahoma"/>
                <a:cs typeface="Tahoma"/>
              </a:rPr>
              <a:t>importance </a:t>
            </a:r>
            <a:r>
              <a:rPr dirty="0" sz="1550" spc="125">
                <a:latin typeface="Tahoma"/>
                <a:cs typeface="Tahoma"/>
              </a:rPr>
              <a:t>to </a:t>
            </a:r>
            <a:r>
              <a:rPr dirty="0" sz="1550" spc="110">
                <a:latin typeface="Tahoma"/>
                <a:cs typeface="Tahoma"/>
              </a:rPr>
              <a:t>generate </a:t>
            </a:r>
            <a:r>
              <a:rPr dirty="0" sz="1550" spc="114">
                <a:latin typeface="Tahoma"/>
                <a:cs typeface="Tahoma"/>
              </a:rPr>
              <a:t> </a:t>
            </a:r>
            <a:r>
              <a:rPr dirty="0" sz="1550" spc="100">
                <a:latin typeface="Tahoma"/>
                <a:cs typeface="Tahoma"/>
              </a:rPr>
              <a:t>explanations.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327458" y="2378213"/>
            <a:ext cx="1659889" cy="532130"/>
          </a:xfrm>
          <a:prstGeom prst="rect">
            <a:avLst/>
          </a:prstGeom>
          <a:solidFill>
            <a:srgbClr val="A0D9F5"/>
          </a:solidFill>
        </p:spPr>
        <p:txBody>
          <a:bodyPr wrap="square" lIns="0" tIns="158115" rIns="0" bIns="0" rtlCol="0" vert="horz">
            <a:spAutoFit/>
          </a:bodyPr>
          <a:lstStyle/>
          <a:p>
            <a:pPr marL="417195">
              <a:lnSpc>
                <a:spcPct val="100000"/>
              </a:lnSpc>
              <a:spcBef>
                <a:spcPts val="1245"/>
              </a:spcBef>
            </a:pPr>
            <a:r>
              <a:rPr dirty="0" sz="1950" spc="20" b="1">
                <a:latin typeface="Tahoma"/>
                <a:cs typeface="Tahoma"/>
              </a:rPr>
              <a:t>S</a:t>
            </a:r>
            <a:r>
              <a:rPr dirty="0" sz="1950" spc="35" b="1">
                <a:latin typeface="Tahoma"/>
                <a:cs typeface="Tahoma"/>
              </a:rPr>
              <a:t>t</a:t>
            </a:r>
            <a:r>
              <a:rPr dirty="0" sz="1950" spc="15" b="1">
                <a:latin typeface="Tahoma"/>
                <a:cs typeface="Tahoma"/>
              </a:rPr>
              <a:t>e</a:t>
            </a:r>
            <a:r>
              <a:rPr dirty="0" sz="1950" spc="110" b="1">
                <a:latin typeface="Tahoma"/>
                <a:cs typeface="Tahoma"/>
              </a:rPr>
              <a:t>p</a:t>
            </a:r>
            <a:r>
              <a:rPr dirty="0" sz="1950" spc="-120" b="1">
                <a:latin typeface="Tahoma"/>
                <a:cs typeface="Tahoma"/>
              </a:rPr>
              <a:t> </a:t>
            </a:r>
            <a:r>
              <a:rPr dirty="0" sz="1950" spc="-80" b="1">
                <a:latin typeface="Tahoma"/>
                <a:cs typeface="Tahoma"/>
              </a:rPr>
              <a:t>7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273549" y="5691974"/>
            <a:ext cx="2937510" cy="2054860"/>
          </a:xfrm>
          <a:custGeom>
            <a:avLst/>
            <a:gdLst/>
            <a:ahLst/>
            <a:cxnLst/>
            <a:rect l="l" t="t" r="r" b="b"/>
            <a:pathLst>
              <a:path w="2937509" h="2054859">
                <a:moveTo>
                  <a:pt x="2937091" y="0"/>
                </a:moveTo>
                <a:lnTo>
                  <a:pt x="0" y="0"/>
                </a:lnTo>
                <a:lnTo>
                  <a:pt x="0" y="54610"/>
                </a:lnTo>
                <a:lnTo>
                  <a:pt x="0" y="2001520"/>
                </a:lnTo>
                <a:lnTo>
                  <a:pt x="0" y="2054860"/>
                </a:lnTo>
                <a:lnTo>
                  <a:pt x="2937091" y="2054860"/>
                </a:lnTo>
                <a:lnTo>
                  <a:pt x="2937091" y="2001520"/>
                </a:lnTo>
                <a:lnTo>
                  <a:pt x="54063" y="2001520"/>
                </a:lnTo>
                <a:lnTo>
                  <a:pt x="54063" y="54610"/>
                </a:lnTo>
                <a:lnTo>
                  <a:pt x="2882074" y="54610"/>
                </a:lnTo>
                <a:lnTo>
                  <a:pt x="2882074" y="2001266"/>
                </a:lnTo>
                <a:lnTo>
                  <a:pt x="2937091" y="2001266"/>
                </a:lnTo>
                <a:lnTo>
                  <a:pt x="2937091" y="54610"/>
                </a:lnTo>
                <a:lnTo>
                  <a:pt x="2937091" y="54063"/>
                </a:lnTo>
                <a:lnTo>
                  <a:pt x="2937091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557968" y="5937678"/>
            <a:ext cx="248221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95">
                <a:latin typeface="Tahoma"/>
                <a:cs typeface="Tahoma"/>
              </a:rPr>
              <a:t>The</a:t>
            </a:r>
            <a:r>
              <a:rPr dirty="0" sz="1550" spc="-100">
                <a:latin typeface="Tahoma"/>
                <a:cs typeface="Tahoma"/>
              </a:rPr>
              <a:t> </a:t>
            </a:r>
            <a:r>
              <a:rPr dirty="0" sz="1550" spc="120">
                <a:latin typeface="Tahoma"/>
                <a:cs typeface="Tahoma"/>
              </a:rPr>
              <a:t>trained</a:t>
            </a:r>
            <a:r>
              <a:rPr dirty="0" sz="1550" spc="-100">
                <a:latin typeface="Tahoma"/>
                <a:cs typeface="Tahoma"/>
              </a:rPr>
              <a:t> </a:t>
            </a:r>
            <a:r>
              <a:rPr dirty="0" sz="1550" spc="125">
                <a:latin typeface="Tahoma"/>
                <a:cs typeface="Tahoma"/>
              </a:rPr>
              <a:t>decision</a:t>
            </a:r>
            <a:r>
              <a:rPr dirty="0" sz="1550" spc="-100">
                <a:latin typeface="Tahoma"/>
                <a:cs typeface="Tahoma"/>
              </a:rPr>
              <a:t> </a:t>
            </a:r>
            <a:r>
              <a:rPr dirty="0" sz="1550" spc="95">
                <a:latin typeface="Tahoma"/>
                <a:cs typeface="Tahoma"/>
              </a:rPr>
              <a:t>tree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400650" y="6211139"/>
            <a:ext cx="279654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75">
                <a:latin typeface="Tahoma"/>
                <a:cs typeface="Tahoma"/>
              </a:rPr>
              <a:t>model</a:t>
            </a:r>
            <a:r>
              <a:rPr dirty="0" sz="1550" spc="-95">
                <a:latin typeface="Tahoma"/>
                <a:cs typeface="Tahoma"/>
              </a:rPr>
              <a:t> </a:t>
            </a:r>
            <a:r>
              <a:rPr dirty="0" sz="1550" spc="65">
                <a:latin typeface="Tahoma"/>
                <a:cs typeface="Tahoma"/>
              </a:rPr>
              <a:t>is</a:t>
            </a:r>
            <a:r>
              <a:rPr dirty="0" sz="1550" spc="-90">
                <a:latin typeface="Tahoma"/>
                <a:cs typeface="Tahoma"/>
              </a:rPr>
              <a:t> </a:t>
            </a:r>
            <a:r>
              <a:rPr dirty="0" sz="1550" spc="114">
                <a:latin typeface="Tahoma"/>
                <a:cs typeface="Tahoma"/>
              </a:rPr>
              <a:t>evaluated</a:t>
            </a:r>
            <a:r>
              <a:rPr dirty="0" sz="1550" spc="-95">
                <a:latin typeface="Tahoma"/>
                <a:cs typeface="Tahoma"/>
              </a:rPr>
              <a:t> </a:t>
            </a:r>
            <a:r>
              <a:rPr dirty="0" sz="1550" spc="155">
                <a:latin typeface="Tahoma"/>
                <a:cs typeface="Tahoma"/>
              </a:rPr>
              <a:t>on</a:t>
            </a:r>
            <a:r>
              <a:rPr dirty="0" sz="1550" spc="-90">
                <a:latin typeface="Tahoma"/>
                <a:cs typeface="Tahoma"/>
              </a:rPr>
              <a:t> </a:t>
            </a:r>
            <a:r>
              <a:rPr dirty="0" sz="1550" spc="100">
                <a:latin typeface="Tahoma"/>
                <a:cs typeface="Tahoma"/>
              </a:rPr>
              <a:t>a</a:t>
            </a:r>
            <a:r>
              <a:rPr dirty="0" sz="1550" spc="-90">
                <a:latin typeface="Tahoma"/>
                <a:cs typeface="Tahoma"/>
              </a:rPr>
              <a:t> </a:t>
            </a:r>
            <a:r>
              <a:rPr dirty="0" sz="1550" spc="95">
                <a:latin typeface="Tahoma"/>
                <a:cs typeface="Tahoma"/>
              </a:rPr>
              <a:t>test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13977" y="6484600"/>
            <a:ext cx="256984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85">
                <a:latin typeface="Tahoma"/>
                <a:cs typeface="Tahoma"/>
              </a:rPr>
              <a:t>set</a:t>
            </a:r>
            <a:r>
              <a:rPr dirty="0" sz="1550" spc="-100">
                <a:latin typeface="Tahoma"/>
                <a:cs typeface="Tahoma"/>
              </a:rPr>
              <a:t> </a:t>
            </a:r>
            <a:r>
              <a:rPr dirty="0" sz="1550" spc="125">
                <a:latin typeface="Tahoma"/>
                <a:cs typeface="Tahoma"/>
              </a:rPr>
              <a:t>to</a:t>
            </a:r>
            <a:r>
              <a:rPr dirty="0" sz="1550" spc="-100">
                <a:latin typeface="Tahoma"/>
                <a:cs typeface="Tahoma"/>
              </a:rPr>
              <a:t> </a:t>
            </a:r>
            <a:r>
              <a:rPr dirty="0" sz="1550" spc="60">
                <a:latin typeface="Tahoma"/>
                <a:cs typeface="Tahoma"/>
              </a:rPr>
              <a:t>assess</a:t>
            </a:r>
            <a:r>
              <a:rPr dirty="0" sz="1550" spc="-100">
                <a:latin typeface="Tahoma"/>
                <a:cs typeface="Tahoma"/>
              </a:rPr>
              <a:t> </a:t>
            </a:r>
            <a:r>
              <a:rPr dirty="0" sz="1550" spc="135">
                <a:latin typeface="Tahoma"/>
                <a:cs typeface="Tahoma"/>
              </a:rPr>
              <a:t>performance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424636" y="6758061"/>
            <a:ext cx="2748915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20">
                <a:latin typeface="Tahoma"/>
                <a:cs typeface="Tahoma"/>
              </a:rPr>
              <a:t>using</a:t>
            </a:r>
            <a:r>
              <a:rPr dirty="0" sz="1550" spc="-110">
                <a:latin typeface="Tahoma"/>
                <a:cs typeface="Tahoma"/>
              </a:rPr>
              <a:t> </a:t>
            </a:r>
            <a:r>
              <a:rPr dirty="0" sz="1550" spc="114">
                <a:latin typeface="Tahoma"/>
                <a:cs typeface="Tahoma"/>
              </a:rPr>
              <a:t>real-world</a:t>
            </a:r>
            <a:r>
              <a:rPr dirty="0" sz="1550" spc="-105">
                <a:latin typeface="Tahoma"/>
                <a:cs typeface="Tahoma"/>
              </a:rPr>
              <a:t> </a:t>
            </a:r>
            <a:r>
              <a:rPr dirty="0" sz="1550" spc="120">
                <a:latin typeface="Tahoma"/>
                <a:cs typeface="Tahoma"/>
              </a:rPr>
              <a:t>healthcare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848715" y="6996718"/>
            <a:ext cx="1900555" cy="572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900">
              <a:lnSpc>
                <a:spcPct val="115799"/>
              </a:lnSpc>
              <a:spcBef>
                <a:spcPts val="95"/>
              </a:spcBef>
            </a:pPr>
            <a:r>
              <a:rPr dirty="0" sz="1550" spc="130">
                <a:latin typeface="Tahoma"/>
                <a:cs typeface="Tahoma"/>
              </a:rPr>
              <a:t>data</a:t>
            </a:r>
            <a:r>
              <a:rPr dirty="0" sz="1550" spc="-110">
                <a:latin typeface="Tahoma"/>
                <a:cs typeface="Tahoma"/>
              </a:rPr>
              <a:t> </a:t>
            </a:r>
            <a:r>
              <a:rPr dirty="0" sz="1550" spc="140">
                <a:latin typeface="Tahoma"/>
                <a:cs typeface="Tahoma"/>
              </a:rPr>
              <a:t>from</a:t>
            </a:r>
            <a:r>
              <a:rPr dirty="0" sz="1550" spc="-105">
                <a:latin typeface="Tahoma"/>
                <a:cs typeface="Tahoma"/>
              </a:rPr>
              <a:t> </a:t>
            </a:r>
            <a:r>
              <a:rPr dirty="0" sz="1550" spc="150">
                <a:latin typeface="Tahoma"/>
                <a:cs typeface="Tahoma"/>
              </a:rPr>
              <a:t>multiple </a:t>
            </a:r>
            <a:r>
              <a:rPr dirty="0" sz="1550" spc="-470">
                <a:latin typeface="Tahoma"/>
                <a:cs typeface="Tahoma"/>
              </a:rPr>
              <a:t> </a:t>
            </a:r>
            <a:r>
              <a:rPr dirty="0" sz="1550" spc="90">
                <a:latin typeface="Tahoma"/>
                <a:cs typeface="Tahoma"/>
              </a:rPr>
              <a:t>hospitals.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969067" y="5426097"/>
            <a:ext cx="1659889" cy="532130"/>
          </a:xfrm>
          <a:prstGeom prst="rect">
            <a:avLst/>
          </a:prstGeom>
          <a:solidFill>
            <a:srgbClr val="A0D9F5"/>
          </a:solidFill>
        </p:spPr>
        <p:txBody>
          <a:bodyPr wrap="square" lIns="0" tIns="100965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795"/>
              </a:spcBef>
            </a:pPr>
            <a:r>
              <a:rPr dirty="0" sz="1950" spc="20" b="1">
                <a:latin typeface="Tahoma"/>
                <a:cs typeface="Tahoma"/>
              </a:rPr>
              <a:t>S</a:t>
            </a:r>
            <a:r>
              <a:rPr dirty="0" sz="1950" spc="35" b="1">
                <a:latin typeface="Tahoma"/>
                <a:cs typeface="Tahoma"/>
              </a:rPr>
              <a:t>t</a:t>
            </a:r>
            <a:r>
              <a:rPr dirty="0" sz="1950" spc="15" b="1">
                <a:latin typeface="Tahoma"/>
                <a:cs typeface="Tahoma"/>
              </a:rPr>
              <a:t>e</a:t>
            </a:r>
            <a:r>
              <a:rPr dirty="0" sz="1950" spc="110" b="1">
                <a:latin typeface="Tahoma"/>
                <a:cs typeface="Tahoma"/>
              </a:rPr>
              <a:t>p</a:t>
            </a:r>
            <a:r>
              <a:rPr dirty="0" sz="1950" spc="-120" b="1">
                <a:latin typeface="Tahoma"/>
                <a:cs typeface="Tahoma"/>
              </a:rPr>
              <a:t> </a:t>
            </a:r>
            <a:r>
              <a:rPr dirty="0" sz="1950" spc="-5" b="1">
                <a:latin typeface="Tahoma"/>
                <a:cs typeface="Tahoma"/>
              </a:rPr>
              <a:t>6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020824" y="5651258"/>
            <a:ext cx="3018790" cy="2647950"/>
          </a:xfrm>
          <a:custGeom>
            <a:avLst/>
            <a:gdLst/>
            <a:ahLst/>
            <a:cxnLst/>
            <a:rect l="l" t="t" r="r" b="b"/>
            <a:pathLst>
              <a:path w="3018790" h="2647950">
                <a:moveTo>
                  <a:pt x="3018650" y="0"/>
                </a:moveTo>
                <a:lnTo>
                  <a:pt x="0" y="0"/>
                </a:lnTo>
                <a:lnTo>
                  <a:pt x="0" y="55880"/>
                </a:lnTo>
                <a:lnTo>
                  <a:pt x="0" y="2594610"/>
                </a:lnTo>
                <a:lnTo>
                  <a:pt x="0" y="2647950"/>
                </a:lnTo>
                <a:lnTo>
                  <a:pt x="3018650" y="2647950"/>
                </a:lnTo>
                <a:lnTo>
                  <a:pt x="3018650" y="2594610"/>
                </a:lnTo>
                <a:lnTo>
                  <a:pt x="55562" y="2594610"/>
                </a:lnTo>
                <a:lnTo>
                  <a:pt x="55562" y="55880"/>
                </a:lnTo>
                <a:lnTo>
                  <a:pt x="2962110" y="55880"/>
                </a:lnTo>
                <a:lnTo>
                  <a:pt x="2962110" y="2594064"/>
                </a:lnTo>
                <a:lnTo>
                  <a:pt x="3018650" y="2594064"/>
                </a:lnTo>
                <a:lnTo>
                  <a:pt x="3018650" y="55880"/>
                </a:lnTo>
                <a:lnTo>
                  <a:pt x="3018650" y="55575"/>
                </a:lnTo>
                <a:lnTo>
                  <a:pt x="3018650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5375357" y="5896967"/>
            <a:ext cx="234188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50">
                <a:latin typeface="Tahoma"/>
                <a:cs typeface="Tahoma"/>
              </a:rPr>
              <a:t>Once</a:t>
            </a:r>
            <a:r>
              <a:rPr dirty="0" sz="1550" spc="-95">
                <a:latin typeface="Tahoma"/>
                <a:cs typeface="Tahoma"/>
              </a:rPr>
              <a:t> </a:t>
            </a:r>
            <a:r>
              <a:rPr dirty="0" sz="1550" spc="135">
                <a:latin typeface="Tahoma"/>
                <a:cs typeface="Tahoma"/>
              </a:rPr>
              <a:t>the</a:t>
            </a:r>
            <a:r>
              <a:rPr dirty="0" sz="1550" spc="-95">
                <a:latin typeface="Tahoma"/>
                <a:cs typeface="Tahoma"/>
              </a:rPr>
              <a:t> </a:t>
            </a:r>
            <a:r>
              <a:rPr dirty="0" sz="1550" spc="175">
                <a:latin typeface="Tahoma"/>
                <a:cs typeface="Tahoma"/>
              </a:rPr>
              <a:t>model</a:t>
            </a:r>
            <a:r>
              <a:rPr dirty="0" sz="1550" spc="-95">
                <a:latin typeface="Tahoma"/>
                <a:cs typeface="Tahoma"/>
              </a:rPr>
              <a:t> </a:t>
            </a:r>
            <a:r>
              <a:rPr dirty="0" sz="1550" spc="160">
                <a:latin typeface="Tahoma"/>
                <a:cs typeface="Tahoma"/>
              </a:rPr>
              <a:t>and</a:t>
            </a:r>
            <a:r>
              <a:rPr dirty="0" sz="1550" spc="-95">
                <a:latin typeface="Tahoma"/>
                <a:cs typeface="Tahoma"/>
              </a:rPr>
              <a:t> </a:t>
            </a:r>
            <a:r>
              <a:rPr dirty="0" sz="1550" spc="80">
                <a:latin typeface="Tahoma"/>
                <a:cs typeface="Tahoma"/>
              </a:rPr>
              <a:t>its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156180" y="6135624"/>
            <a:ext cx="2780030" cy="1939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95"/>
              </a:spcBef>
            </a:pPr>
            <a:r>
              <a:rPr dirty="0" sz="1550" spc="120">
                <a:latin typeface="Tahoma"/>
                <a:cs typeface="Tahoma"/>
              </a:rPr>
              <a:t>explanations </a:t>
            </a:r>
            <a:r>
              <a:rPr dirty="0" sz="1550" spc="85">
                <a:latin typeface="Tahoma"/>
                <a:cs typeface="Tahoma"/>
              </a:rPr>
              <a:t>are </a:t>
            </a:r>
            <a:r>
              <a:rPr dirty="0" sz="1550" spc="175">
                <a:latin typeface="Tahoma"/>
                <a:cs typeface="Tahoma"/>
              </a:rPr>
              <a:t>deemed </a:t>
            </a:r>
            <a:r>
              <a:rPr dirty="0" sz="1550" spc="180">
                <a:latin typeface="Tahoma"/>
                <a:cs typeface="Tahoma"/>
              </a:rPr>
              <a:t> </a:t>
            </a:r>
            <a:r>
              <a:rPr dirty="0" sz="1550" spc="70">
                <a:latin typeface="Tahoma"/>
                <a:cs typeface="Tahoma"/>
              </a:rPr>
              <a:t>satisfactory, </a:t>
            </a:r>
            <a:r>
              <a:rPr dirty="0" sz="1550" spc="135">
                <a:latin typeface="Tahoma"/>
                <a:cs typeface="Tahoma"/>
              </a:rPr>
              <a:t>the </a:t>
            </a:r>
            <a:r>
              <a:rPr dirty="0" sz="1550" spc="175">
                <a:latin typeface="Tahoma"/>
                <a:cs typeface="Tahoma"/>
              </a:rPr>
              <a:t>model </a:t>
            </a:r>
            <a:r>
              <a:rPr dirty="0" sz="1550" spc="145">
                <a:latin typeface="Tahoma"/>
                <a:cs typeface="Tahoma"/>
              </a:rPr>
              <a:t>can </a:t>
            </a:r>
            <a:r>
              <a:rPr dirty="0" sz="1550" spc="-470">
                <a:latin typeface="Tahoma"/>
                <a:cs typeface="Tahoma"/>
              </a:rPr>
              <a:t> </a:t>
            </a:r>
            <a:r>
              <a:rPr dirty="0" sz="1550" spc="155">
                <a:latin typeface="Tahoma"/>
                <a:cs typeface="Tahoma"/>
              </a:rPr>
              <a:t>be</a:t>
            </a:r>
            <a:r>
              <a:rPr dirty="0" sz="1550" spc="-95">
                <a:latin typeface="Tahoma"/>
                <a:cs typeface="Tahoma"/>
              </a:rPr>
              <a:t> </a:t>
            </a:r>
            <a:r>
              <a:rPr dirty="0" sz="1550" spc="140">
                <a:latin typeface="Tahoma"/>
                <a:cs typeface="Tahoma"/>
              </a:rPr>
              <a:t>deployed</a:t>
            </a:r>
            <a:r>
              <a:rPr dirty="0" sz="1550" spc="-90">
                <a:latin typeface="Tahoma"/>
                <a:cs typeface="Tahoma"/>
              </a:rPr>
              <a:t> </a:t>
            </a:r>
            <a:r>
              <a:rPr dirty="0" sz="1550" spc="130">
                <a:latin typeface="Tahoma"/>
                <a:cs typeface="Tahoma"/>
              </a:rPr>
              <a:t>in</a:t>
            </a:r>
            <a:r>
              <a:rPr dirty="0" sz="1550" spc="-90">
                <a:latin typeface="Tahoma"/>
                <a:cs typeface="Tahoma"/>
              </a:rPr>
              <a:t> </a:t>
            </a:r>
            <a:r>
              <a:rPr dirty="0" sz="1550" spc="100">
                <a:latin typeface="Tahoma"/>
                <a:cs typeface="Tahoma"/>
              </a:rPr>
              <a:t>a</a:t>
            </a:r>
            <a:r>
              <a:rPr dirty="0" sz="1550" spc="-90">
                <a:latin typeface="Tahoma"/>
                <a:cs typeface="Tahoma"/>
              </a:rPr>
              <a:t> </a:t>
            </a:r>
            <a:r>
              <a:rPr dirty="0" sz="1550" spc="120">
                <a:latin typeface="Tahoma"/>
                <a:cs typeface="Tahoma"/>
              </a:rPr>
              <a:t>healthcare </a:t>
            </a:r>
            <a:r>
              <a:rPr dirty="0" sz="1550" spc="-470">
                <a:latin typeface="Tahoma"/>
                <a:cs typeface="Tahoma"/>
              </a:rPr>
              <a:t> </a:t>
            </a:r>
            <a:r>
              <a:rPr dirty="0" sz="1550" spc="110">
                <a:latin typeface="Tahoma"/>
                <a:cs typeface="Tahoma"/>
              </a:rPr>
              <a:t>setting </a:t>
            </a:r>
            <a:r>
              <a:rPr dirty="0" sz="1550" spc="160">
                <a:latin typeface="Tahoma"/>
                <a:cs typeface="Tahoma"/>
              </a:rPr>
              <a:t>with </a:t>
            </a:r>
            <a:r>
              <a:rPr dirty="0" sz="1550" spc="125">
                <a:latin typeface="Tahoma"/>
                <a:cs typeface="Tahoma"/>
              </a:rPr>
              <a:t>appropriate </a:t>
            </a:r>
            <a:r>
              <a:rPr dirty="0" sz="1550" spc="130">
                <a:latin typeface="Tahoma"/>
                <a:cs typeface="Tahoma"/>
              </a:rPr>
              <a:t> </a:t>
            </a:r>
            <a:r>
              <a:rPr dirty="0" sz="1550" spc="100">
                <a:latin typeface="Tahoma"/>
                <a:cs typeface="Tahoma"/>
              </a:rPr>
              <a:t>safeguards </a:t>
            </a:r>
            <a:r>
              <a:rPr dirty="0" sz="1550" spc="160">
                <a:latin typeface="Tahoma"/>
                <a:cs typeface="Tahoma"/>
              </a:rPr>
              <a:t>and </a:t>
            </a:r>
            <a:r>
              <a:rPr dirty="0" sz="1550" spc="145">
                <a:latin typeface="Tahoma"/>
                <a:cs typeface="Tahoma"/>
              </a:rPr>
              <a:t>monitoring </a:t>
            </a:r>
            <a:r>
              <a:rPr dirty="0" sz="1550" spc="-470">
                <a:latin typeface="Tahoma"/>
                <a:cs typeface="Tahoma"/>
              </a:rPr>
              <a:t> </a:t>
            </a:r>
            <a:r>
              <a:rPr dirty="0" sz="1550" spc="155">
                <a:latin typeface="Tahoma"/>
                <a:cs typeface="Tahoma"/>
              </a:rPr>
              <a:t>mechanisms </a:t>
            </a:r>
            <a:r>
              <a:rPr dirty="0" sz="1550" spc="125">
                <a:latin typeface="Tahoma"/>
                <a:cs typeface="Tahoma"/>
              </a:rPr>
              <a:t>to </a:t>
            </a:r>
            <a:r>
              <a:rPr dirty="0" sz="1550" spc="105">
                <a:latin typeface="Tahoma"/>
                <a:cs typeface="Tahoma"/>
              </a:rPr>
              <a:t>ensure </a:t>
            </a:r>
            <a:r>
              <a:rPr dirty="0" sz="1550" spc="110">
                <a:latin typeface="Tahoma"/>
                <a:cs typeface="Tahoma"/>
              </a:rPr>
              <a:t> </a:t>
            </a:r>
            <a:r>
              <a:rPr dirty="0" sz="1550" spc="130">
                <a:latin typeface="Tahoma"/>
                <a:cs typeface="Tahoma"/>
              </a:rPr>
              <a:t>patient</a:t>
            </a:r>
            <a:r>
              <a:rPr dirty="0" sz="1550" spc="-95">
                <a:latin typeface="Tahoma"/>
                <a:cs typeface="Tahoma"/>
              </a:rPr>
              <a:t> </a:t>
            </a:r>
            <a:r>
              <a:rPr dirty="0" sz="1550" spc="75">
                <a:latin typeface="Tahoma"/>
                <a:cs typeface="Tahoma"/>
              </a:rPr>
              <a:t>safety</a:t>
            </a:r>
            <a:r>
              <a:rPr dirty="0" sz="1550" spc="-90">
                <a:latin typeface="Tahoma"/>
                <a:cs typeface="Tahoma"/>
              </a:rPr>
              <a:t> </a:t>
            </a:r>
            <a:r>
              <a:rPr dirty="0" sz="1550" spc="160">
                <a:latin typeface="Tahoma"/>
                <a:cs typeface="Tahoma"/>
              </a:rPr>
              <a:t>and</a:t>
            </a:r>
            <a:r>
              <a:rPr dirty="0" sz="1550" spc="-95">
                <a:latin typeface="Tahoma"/>
                <a:cs typeface="Tahoma"/>
              </a:rPr>
              <a:t> </a:t>
            </a:r>
            <a:r>
              <a:rPr dirty="0" sz="1550" spc="105">
                <a:latin typeface="Tahoma"/>
                <a:cs typeface="Tahoma"/>
              </a:rPr>
              <a:t>privacy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16344" y="5385386"/>
            <a:ext cx="1659889" cy="532130"/>
          </a:xfrm>
          <a:prstGeom prst="rect">
            <a:avLst/>
          </a:prstGeom>
          <a:solidFill>
            <a:srgbClr val="A0D9F5"/>
          </a:solidFill>
        </p:spPr>
        <p:txBody>
          <a:bodyPr wrap="square" lIns="0" tIns="100965" rIns="0" bIns="0" rtlCol="0" vert="horz">
            <a:spAutoFit/>
          </a:bodyPr>
          <a:lstStyle/>
          <a:p>
            <a:pPr marL="411480">
              <a:lnSpc>
                <a:spcPct val="100000"/>
              </a:lnSpc>
              <a:spcBef>
                <a:spcPts val="795"/>
              </a:spcBef>
            </a:pPr>
            <a:r>
              <a:rPr dirty="0" sz="1950" spc="20" b="1">
                <a:latin typeface="Tahoma"/>
                <a:cs typeface="Tahoma"/>
              </a:rPr>
              <a:t>S</a:t>
            </a:r>
            <a:r>
              <a:rPr dirty="0" sz="1950" spc="35" b="1">
                <a:latin typeface="Tahoma"/>
                <a:cs typeface="Tahoma"/>
              </a:rPr>
              <a:t>t</a:t>
            </a:r>
            <a:r>
              <a:rPr dirty="0" sz="1950" spc="15" b="1">
                <a:latin typeface="Tahoma"/>
                <a:cs typeface="Tahoma"/>
              </a:rPr>
              <a:t>e</a:t>
            </a:r>
            <a:r>
              <a:rPr dirty="0" sz="1950" spc="110" b="1">
                <a:latin typeface="Tahoma"/>
                <a:cs typeface="Tahoma"/>
              </a:rPr>
              <a:t>p</a:t>
            </a:r>
            <a:r>
              <a:rPr dirty="0" sz="1950" spc="-120" b="1">
                <a:latin typeface="Tahoma"/>
                <a:cs typeface="Tahoma"/>
              </a:rPr>
              <a:t> </a:t>
            </a:r>
            <a:r>
              <a:rPr dirty="0" sz="1950" spc="10" b="1">
                <a:latin typeface="Tahoma"/>
                <a:cs typeface="Tahoma"/>
              </a:rPr>
              <a:t>8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9505" y="8707826"/>
            <a:ext cx="16737965" cy="119697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265430" indent="-197485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266065" algn="l"/>
              </a:tabLst>
            </a:pPr>
            <a:r>
              <a:rPr dirty="0" sz="2200" spc="185">
                <a:latin typeface="Tahoma"/>
                <a:cs typeface="Tahoma"/>
              </a:rPr>
              <a:t>Development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 spc="110">
                <a:latin typeface="Tahoma"/>
                <a:cs typeface="Tahoma"/>
              </a:rPr>
              <a:t>of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80">
                <a:latin typeface="Tahoma"/>
                <a:cs typeface="Tahoma"/>
              </a:rPr>
              <a:t>an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65">
                <a:latin typeface="Tahoma"/>
                <a:cs typeface="Tahoma"/>
              </a:rPr>
              <a:t>explainable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70">
                <a:latin typeface="Tahoma"/>
                <a:cs typeface="Tahoma"/>
              </a:rPr>
              <a:t>AI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229">
                <a:latin typeface="Tahoma"/>
                <a:cs typeface="Tahoma"/>
              </a:rPr>
              <a:t>model</a:t>
            </a:r>
            <a:r>
              <a:rPr dirty="0" sz="2200" spc="-105">
                <a:latin typeface="Tahoma"/>
                <a:cs typeface="Tahoma"/>
              </a:rPr>
              <a:t> </a:t>
            </a:r>
            <a:r>
              <a:rPr dirty="0" sz="2200" spc="155">
                <a:latin typeface="Tahoma"/>
                <a:cs typeface="Tahoma"/>
              </a:rPr>
              <a:t>using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30">
                <a:latin typeface="Tahoma"/>
                <a:cs typeface="Tahoma"/>
              </a:rPr>
              <a:t>a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65">
                <a:latin typeface="Tahoma"/>
                <a:cs typeface="Tahoma"/>
              </a:rPr>
              <a:t>model-specific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 spc="235">
                <a:latin typeface="Tahoma"/>
                <a:cs typeface="Tahoma"/>
              </a:rPr>
              <a:t>method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210">
                <a:latin typeface="Tahoma"/>
                <a:cs typeface="Tahoma"/>
              </a:rPr>
              <a:t>and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50">
                <a:latin typeface="Tahoma"/>
                <a:cs typeface="Tahoma"/>
              </a:rPr>
              <a:t>federated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55">
                <a:latin typeface="Tahoma"/>
                <a:cs typeface="Tahoma"/>
              </a:rPr>
              <a:t>learning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 spc="175">
                <a:latin typeface="Tahoma"/>
                <a:cs typeface="Tahoma"/>
              </a:rPr>
              <a:t>in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55">
                <a:latin typeface="Tahoma"/>
                <a:cs typeface="Tahoma"/>
              </a:rPr>
              <a:t>healthcare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65">
                <a:latin typeface="Tahoma"/>
                <a:cs typeface="Tahoma"/>
              </a:rPr>
              <a:t>domain.</a:t>
            </a:r>
            <a:endParaRPr sz="2200">
              <a:latin typeface="Tahoma"/>
              <a:cs typeface="Tahoma"/>
            </a:endParaRPr>
          </a:p>
          <a:p>
            <a:pPr marL="265430" indent="-2533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266065" algn="l"/>
              </a:tabLst>
            </a:pPr>
            <a:r>
              <a:rPr dirty="0" sz="2200" spc="170">
                <a:latin typeface="Tahoma"/>
                <a:cs typeface="Tahoma"/>
              </a:rPr>
              <a:t>Demonstration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 spc="110">
                <a:latin typeface="Tahoma"/>
                <a:cs typeface="Tahoma"/>
              </a:rPr>
              <a:t>of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75">
                <a:latin typeface="Tahoma"/>
                <a:cs typeface="Tahoma"/>
              </a:rPr>
              <a:t>the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 spc="125">
                <a:latin typeface="Tahoma"/>
                <a:cs typeface="Tahoma"/>
              </a:rPr>
              <a:t>efficacy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10">
                <a:latin typeface="Tahoma"/>
                <a:cs typeface="Tahoma"/>
              </a:rPr>
              <a:t>of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75">
                <a:latin typeface="Tahoma"/>
                <a:cs typeface="Tahoma"/>
              </a:rPr>
              <a:t>the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 spc="175">
                <a:latin typeface="Tahoma"/>
                <a:cs typeface="Tahoma"/>
              </a:rPr>
              <a:t>proposed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45">
                <a:latin typeface="Tahoma"/>
                <a:cs typeface="Tahoma"/>
              </a:rPr>
              <a:t>system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 spc="175">
                <a:latin typeface="Tahoma"/>
                <a:cs typeface="Tahoma"/>
              </a:rPr>
              <a:t>in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75">
                <a:latin typeface="Tahoma"/>
                <a:cs typeface="Tahoma"/>
              </a:rPr>
              <a:t>predicting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70">
                <a:latin typeface="Tahoma"/>
                <a:cs typeface="Tahoma"/>
              </a:rPr>
              <a:t>patient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 spc="190">
                <a:latin typeface="Tahoma"/>
                <a:cs typeface="Tahoma"/>
              </a:rPr>
              <a:t>outcomes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90">
                <a:latin typeface="Tahoma"/>
                <a:cs typeface="Tahoma"/>
              </a:rPr>
              <a:t>while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30">
                <a:latin typeface="Tahoma"/>
                <a:cs typeface="Tahoma"/>
              </a:rPr>
              <a:t>preserving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 spc="170">
                <a:latin typeface="Tahoma"/>
                <a:cs typeface="Tahoma"/>
              </a:rPr>
              <a:t>patient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90">
                <a:latin typeface="Tahoma"/>
                <a:cs typeface="Tahoma"/>
              </a:rPr>
              <a:t>privacy.</a:t>
            </a:r>
            <a:endParaRPr sz="2200">
              <a:latin typeface="Tahoma"/>
              <a:cs typeface="Tahoma"/>
            </a:endParaRPr>
          </a:p>
          <a:p>
            <a:pPr marL="265430" indent="-240029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266065" algn="l"/>
              </a:tabLst>
            </a:pPr>
            <a:r>
              <a:rPr dirty="0" sz="2200" spc="165">
                <a:latin typeface="Tahoma"/>
                <a:cs typeface="Tahoma"/>
              </a:rPr>
              <a:t>Potential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65">
                <a:latin typeface="Tahoma"/>
                <a:cs typeface="Tahoma"/>
              </a:rPr>
              <a:t>applications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75">
                <a:latin typeface="Tahoma"/>
                <a:cs typeface="Tahoma"/>
              </a:rPr>
              <a:t>in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60">
                <a:latin typeface="Tahoma"/>
                <a:cs typeface="Tahoma"/>
              </a:rPr>
              <a:t>personalized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204">
                <a:latin typeface="Tahoma"/>
                <a:cs typeface="Tahoma"/>
              </a:rPr>
              <a:t>medicine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210">
                <a:latin typeface="Tahoma"/>
                <a:cs typeface="Tahoma"/>
              </a:rPr>
              <a:t>and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85">
                <a:latin typeface="Tahoma"/>
                <a:cs typeface="Tahoma"/>
              </a:rPr>
              <a:t>population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70">
                <a:latin typeface="Tahoma"/>
                <a:cs typeface="Tahoma"/>
              </a:rPr>
              <a:t>health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180">
                <a:latin typeface="Tahoma"/>
                <a:cs typeface="Tahoma"/>
              </a:rPr>
              <a:t>management.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0153" y="8302067"/>
            <a:ext cx="3185795" cy="448945"/>
          </a:xfrm>
          <a:prstGeom prst="rect">
            <a:avLst/>
          </a:prstGeom>
          <a:solidFill>
            <a:srgbClr val="A0D9F5"/>
          </a:solidFill>
        </p:spPr>
        <p:txBody>
          <a:bodyPr wrap="square" lIns="0" tIns="70485" rIns="0" bIns="0" rtlCol="0" vert="horz">
            <a:spAutoFit/>
          </a:bodyPr>
          <a:lstStyle/>
          <a:p>
            <a:pPr marL="295275">
              <a:lnSpc>
                <a:spcPct val="100000"/>
              </a:lnSpc>
              <a:spcBef>
                <a:spcPts val="555"/>
              </a:spcBef>
            </a:pPr>
            <a:r>
              <a:rPr dirty="0" sz="1950" spc="55" b="1">
                <a:latin typeface="Tahoma"/>
                <a:cs typeface="Tahoma"/>
              </a:rPr>
              <a:t>Expected</a:t>
            </a:r>
            <a:r>
              <a:rPr dirty="0" sz="1950" spc="-135" b="1">
                <a:latin typeface="Tahoma"/>
                <a:cs typeface="Tahoma"/>
              </a:rPr>
              <a:t> </a:t>
            </a:r>
            <a:r>
              <a:rPr dirty="0" sz="1950" spc="45" b="1">
                <a:latin typeface="Tahoma"/>
                <a:cs typeface="Tahoma"/>
              </a:rPr>
              <a:t>Outcomess</a:t>
            </a:r>
            <a:r>
              <a:rPr dirty="0" sz="1950" spc="-135" b="1">
                <a:latin typeface="Tahoma"/>
                <a:cs typeface="Tahoma"/>
              </a:rPr>
              <a:t> </a:t>
            </a:r>
            <a:r>
              <a:rPr dirty="0" sz="1950" spc="-240" b="1">
                <a:latin typeface="Tahoma"/>
                <a:cs typeface="Tahoma"/>
              </a:rPr>
              <a:t>: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375" y="3574767"/>
            <a:ext cx="7261859" cy="2587625"/>
          </a:xfrm>
          <a:prstGeom prst="rect"/>
          <a:ln w="76135">
            <a:solidFill>
              <a:srgbClr val="A0D9F5"/>
            </a:solidFill>
          </a:ln>
        </p:spPr>
        <p:txBody>
          <a:bodyPr wrap="square" lIns="0" tIns="170180" rIns="0" bIns="0" rtlCol="0" vert="horz">
            <a:spAutoFit/>
          </a:bodyPr>
          <a:lstStyle/>
          <a:p>
            <a:pPr marL="267970" marR="419100">
              <a:lnSpc>
                <a:spcPts val="8870"/>
              </a:lnSpc>
              <a:spcBef>
                <a:spcPts val="1340"/>
              </a:spcBef>
            </a:pPr>
            <a:r>
              <a:rPr dirty="0" u="none" sz="7800" spc="260"/>
              <a:t>A</a:t>
            </a:r>
            <a:r>
              <a:rPr dirty="0" u="none" sz="7800" spc="450"/>
              <a:t>r</a:t>
            </a:r>
            <a:r>
              <a:rPr dirty="0" u="none" sz="7800" spc="400"/>
              <a:t>c</a:t>
            </a:r>
            <a:r>
              <a:rPr dirty="0" u="none" sz="7800" spc="590"/>
              <a:t>h</a:t>
            </a:r>
            <a:r>
              <a:rPr dirty="0" u="none" sz="7800" spc="235"/>
              <a:t>i</a:t>
            </a:r>
            <a:r>
              <a:rPr dirty="0" u="none" sz="7800" spc="685"/>
              <a:t>t</a:t>
            </a:r>
            <a:r>
              <a:rPr dirty="0" u="none" sz="7800" spc="470"/>
              <a:t>e</a:t>
            </a:r>
            <a:r>
              <a:rPr dirty="0" u="none" sz="7800" spc="400"/>
              <a:t>c</a:t>
            </a:r>
            <a:r>
              <a:rPr dirty="0" u="none" sz="7800" spc="685"/>
              <a:t>t</a:t>
            </a:r>
            <a:r>
              <a:rPr dirty="0" u="none" sz="7800" spc="590"/>
              <a:t>u</a:t>
            </a:r>
            <a:r>
              <a:rPr dirty="0" u="none" sz="7800" spc="450"/>
              <a:t>r</a:t>
            </a:r>
            <a:r>
              <a:rPr dirty="0" u="none" sz="7800" spc="315"/>
              <a:t>e  </a:t>
            </a:r>
            <a:r>
              <a:rPr dirty="0" u="none" sz="7800" spc="665"/>
              <a:t>Diagram</a:t>
            </a:r>
            <a:endParaRPr sz="7800"/>
          </a:p>
        </p:txBody>
      </p:sp>
      <p:grpSp>
        <p:nvGrpSpPr>
          <p:cNvPr id="3" name="object 3"/>
          <p:cNvGrpSpPr/>
          <p:nvPr/>
        </p:nvGrpSpPr>
        <p:grpSpPr>
          <a:xfrm>
            <a:off x="9642828" y="8211229"/>
            <a:ext cx="814705" cy="814705"/>
            <a:chOff x="9642828" y="8211229"/>
            <a:chExt cx="814705" cy="814705"/>
          </a:xfrm>
        </p:grpSpPr>
        <p:sp>
          <p:nvSpPr>
            <p:cNvPr id="4" name="object 4"/>
            <p:cNvSpPr/>
            <p:nvPr/>
          </p:nvSpPr>
          <p:spPr>
            <a:xfrm>
              <a:off x="9642828" y="8211229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497716" y="271481"/>
                  </a:moveTo>
                  <a:lnTo>
                    <a:pt x="316728" y="271481"/>
                  </a:lnTo>
                  <a:lnTo>
                    <a:pt x="299121" y="267924"/>
                  </a:lnTo>
                  <a:lnTo>
                    <a:pt x="284738" y="258224"/>
                  </a:lnTo>
                  <a:lnTo>
                    <a:pt x="275039" y="243841"/>
                  </a:lnTo>
                  <a:lnTo>
                    <a:pt x="271481" y="226234"/>
                  </a:lnTo>
                  <a:lnTo>
                    <a:pt x="271481" y="45246"/>
                  </a:lnTo>
                  <a:lnTo>
                    <a:pt x="275039" y="27640"/>
                  </a:lnTo>
                  <a:lnTo>
                    <a:pt x="284738" y="13257"/>
                  </a:lnTo>
                  <a:lnTo>
                    <a:pt x="299121" y="3557"/>
                  </a:lnTo>
                  <a:lnTo>
                    <a:pt x="316728" y="0"/>
                  </a:lnTo>
                  <a:lnTo>
                    <a:pt x="497716" y="0"/>
                  </a:lnTo>
                  <a:lnTo>
                    <a:pt x="515322" y="3557"/>
                  </a:lnTo>
                  <a:lnTo>
                    <a:pt x="529705" y="13257"/>
                  </a:lnTo>
                  <a:lnTo>
                    <a:pt x="539405" y="27640"/>
                  </a:lnTo>
                  <a:lnTo>
                    <a:pt x="542963" y="45246"/>
                  </a:lnTo>
                  <a:lnTo>
                    <a:pt x="542963" y="226234"/>
                  </a:lnTo>
                  <a:lnTo>
                    <a:pt x="539405" y="243841"/>
                  </a:lnTo>
                  <a:lnTo>
                    <a:pt x="529705" y="258224"/>
                  </a:lnTo>
                  <a:lnTo>
                    <a:pt x="515322" y="267924"/>
                  </a:lnTo>
                  <a:lnTo>
                    <a:pt x="497716" y="271481"/>
                  </a:lnTo>
                  <a:close/>
                </a:path>
                <a:path w="814704" h="814704">
                  <a:moveTo>
                    <a:pt x="769197" y="814444"/>
                  </a:moveTo>
                  <a:lnTo>
                    <a:pt x="45246" y="814444"/>
                  </a:lnTo>
                  <a:lnTo>
                    <a:pt x="27640" y="810887"/>
                  </a:lnTo>
                  <a:lnTo>
                    <a:pt x="13257" y="801187"/>
                  </a:lnTo>
                  <a:lnTo>
                    <a:pt x="3557" y="786804"/>
                  </a:lnTo>
                  <a:lnTo>
                    <a:pt x="0" y="769197"/>
                  </a:lnTo>
                  <a:lnTo>
                    <a:pt x="0" y="316728"/>
                  </a:lnTo>
                  <a:lnTo>
                    <a:pt x="814444" y="316728"/>
                  </a:lnTo>
                  <a:lnTo>
                    <a:pt x="814444" y="769197"/>
                  </a:lnTo>
                  <a:lnTo>
                    <a:pt x="810887" y="786804"/>
                  </a:lnTo>
                  <a:lnTo>
                    <a:pt x="801187" y="801187"/>
                  </a:lnTo>
                  <a:lnTo>
                    <a:pt x="786804" y="810887"/>
                  </a:lnTo>
                  <a:lnTo>
                    <a:pt x="769197" y="814444"/>
                  </a:lnTo>
                  <a:close/>
                </a:path>
              </a:pathLst>
            </a:custGeom>
            <a:solidFill>
              <a:srgbClr val="CCD5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42818" y="8482723"/>
              <a:ext cx="814705" cy="45720"/>
            </a:xfrm>
            <a:custGeom>
              <a:avLst/>
              <a:gdLst/>
              <a:ahLst/>
              <a:cxnLst/>
              <a:rect l="l" t="t" r="r" b="b"/>
              <a:pathLst>
                <a:path w="814704" h="45720">
                  <a:moveTo>
                    <a:pt x="814451" y="45237"/>
                  </a:moveTo>
                  <a:lnTo>
                    <a:pt x="810895" y="27635"/>
                  </a:lnTo>
                  <a:lnTo>
                    <a:pt x="801192" y="13246"/>
                  </a:lnTo>
                  <a:lnTo>
                    <a:pt x="786803" y="3556"/>
                  </a:lnTo>
                  <a:lnTo>
                    <a:pt x="769200" y="0"/>
                  </a:lnTo>
                  <a:lnTo>
                    <a:pt x="407225" y="0"/>
                  </a:lnTo>
                  <a:lnTo>
                    <a:pt x="45250" y="0"/>
                  </a:lnTo>
                  <a:lnTo>
                    <a:pt x="27647" y="3556"/>
                  </a:lnTo>
                  <a:lnTo>
                    <a:pt x="13258" y="13246"/>
                  </a:lnTo>
                  <a:lnTo>
                    <a:pt x="3556" y="27635"/>
                  </a:lnTo>
                  <a:lnTo>
                    <a:pt x="0" y="45237"/>
                  </a:lnTo>
                  <a:lnTo>
                    <a:pt x="361975" y="45237"/>
                  </a:lnTo>
                  <a:lnTo>
                    <a:pt x="452475" y="45237"/>
                  </a:lnTo>
                  <a:lnTo>
                    <a:pt x="814451" y="45237"/>
                  </a:lnTo>
                  <a:close/>
                </a:path>
              </a:pathLst>
            </a:custGeom>
            <a:solidFill>
              <a:srgbClr val="99AA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8068" y="8573211"/>
              <a:ext cx="724535" cy="362585"/>
            </a:xfrm>
            <a:custGeom>
              <a:avLst/>
              <a:gdLst/>
              <a:ahLst/>
              <a:cxnLst/>
              <a:rect l="l" t="t" r="r" b="b"/>
              <a:pathLst>
                <a:path w="724534" h="362584">
                  <a:moveTo>
                    <a:pt x="135737" y="271487"/>
                  </a:moveTo>
                  <a:lnTo>
                    <a:pt x="0" y="271487"/>
                  </a:lnTo>
                  <a:lnTo>
                    <a:pt x="0" y="361975"/>
                  </a:lnTo>
                  <a:lnTo>
                    <a:pt x="135737" y="361975"/>
                  </a:lnTo>
                  <a:lnTo>
                    <a:pt x="135737" y="271487"/>
                  </a:lnTo>
                  <a:close/>
                </a:path>
                <a:path w="724534" h="362584">
                  <a:moveTo>
                    <a:pt x="135737" y="135737"/>
                  </a:moveTo>
                  <a:lnTo>
                    <a:pt x="0" y="135737"/>
                  </a:lnTo>
                  <a:lnTo>
                    <a:pt x="0" y="226237"/>
                  </a:lnTo>
                  <a:lnTo>
                    <a:pt x="135737" y="226237"/>
                  </a:lnTo>
                  <a:lnTo>
                    <a:pt x="135737" y="135737"/>
                  </a:lnTo>
                  <a:close/>
                </a:path>
                <a:path w="724534" h="362584">
                  <a:moveTo>
                    <a:pt x="135737" y="0"/>
                  </a:moveTo>
                  <a:lnTo>
                    <a:pt x="0" y="0"/>
                  </a:lnTo>
                  <a:lnTo>
                    <a:pt x="0" y="90500"/>
                  </a:lnTo>
                  <a:lnTo>
                    <a:pt x="135737" y="90500"/>
                  </a:lnTo>
                  <a:lnTo>
                    <a:pt x="135737" y="0"/>
                  </a:lnTo>
                  <a:close/>
                </a:path>
                <a:path w="724534" h="362584">
                  <a:moveTo>
                    <a:pt x="723950" y="271487"/>
                  </a:moveTo>
                  <a:lnTo>
                    <a:pt x="588213" y="271487"/>
                  </a:lnTo>
                  <a:lnTo>
                    <a:pt x="588213" y="361975"/>
                  </a:lnTo>
                  <a:lnTo>
                    <a:pt x="723950" y="361975"/>
                  </a:lnTo>
                  <a:lnTo>
                    <a:pt x="723950" y="271487"/>
                  </a:lnTo>
                  <a:close/>
                </a:path>
                <a:path w="724534" h="362584">
                  <a:moveTo>
                    <a:pt x="723950" y="135737"/>
                  </a:moveTo>
                  <a:lnTo>
                    <a:pt x="588213" y="135737"/>
                  </a:lnTo>
                  <a:lnTo>
                    <a:pt x="588213" y="226237"/>
                  </a:lnTo>
                  <a:lnTo>
                    <a:pt x="723950" y="226237"/>
                  </a:lnTo>
                  <a:lnTo>
                    <a:pt x="723950" y="135737"/>
                  </a:lnTo>
                  <a:close/>
                </a:path>
                <a:path w="724534" h="362584">
                  <a:moveTo>
                    <a:pt x="723950" y="0"/>
                  </a:moveTo>
                  <a:lnTo>
                    <a:pt x="588213" y="0"/>
                  </a:lnTo>
                  <a:lnTo>
                    <a:pt x="588213" y="90500"/>
                  </a:lnTo>
                  <a:lnTo>
                    <a:pt x="723950" y="90500"/>
                  </a:lnTo>
                  <a:lnTo>
                    <a:pt x="723950" y="0"/>
                  </a:lnTo>
                  <a:close/>
                </a:path>
              </a:pathLst>
            </a:custGeom>
            <a:solidFill>
              <a:srgbClr val="54AB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823816" y="8482711"/>
              <a:ext cx="452755" cy="543560"/>
            </a:xfrm>
            <a:custGeom>
              <a:avLst/>
              <a:gdLst/>
              <a:ahLst/>
              <a:cxnLst/>
              <a:rect l="l" t="t" r="r" b="b"/>
              <a:pathLst>
                <a:path w="452754" h="543559">
                  <a:moveTo>
                    <a:pt x="452469" y="542963"/>
                  </a:moveTo>
                  <a:lnTo>
                    <a:pt x="0" y="542963"/>
                  </a:lnTo>
                  <a:lnTo>
                    <a:pt x="0" y="0"/>
                  </a:lnTo>
                  <a:lnTo>
                    <a:pt x="452469" y="0"/>
                  </a:lnTo>
                  <a:lnTo>
                    <a:pt x="452469" y="542963"/>
                  </a:lnTo>
                  <a:close/>
                </a:path>
              </a:pathLst>
            </a:custGeom>
            <a:solidFill>
              <a:srgbClr val="E1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869056" y="8527960"/>
              <a:ext cx="362585" cy="362585"/>
            </a:xfrm>
            <a:custGeom>
              <a:avLst/>
              <a:gdLst/>
              <a:ahLst/>
              <a:cxnLst/>
              <a:rect l="l" t="t" r="r" b="b"/>
              <a:pathLst>
                <a:path w="362584" h="362584">
                  <a:moveTo>
                    <a:pt x="361975" y="271487"/>
                  </a:moveTo>
                  <a:lnTo>
                    <a:pt x="0" y="271487"/>
                  </a:lnTo>
                  <a:lnTo>
                    <a:pt x="0" y="361975"/>
                  </a:lnTo>
                  <a:lnTo>
                    <a:pt x="361975" y="361975"/>
                  </a:lnTo>
                  <a:lnTo>
                    <a:pt x="361975" y="271487"/>
                  </a:lnTo>
                  <a:close/>
                </a:path>
                <a:path w="362584" h="362584">
                  <a:moveTo>
                    <a:pt x="361975" y="135750"/>
                  </a:moveTo>
                  <a:lnTo>
                    <a:pt x="0" y="135750"/>
                  </a:lnTo>
                  <a:lnTo>
                    <a:pt x="0" y="226237"/>
                  </a:lnTo>
                  <a:lnTo>
                    <a:pt x="361975" y="226237"/>
                  </a:lnTo>
                  <a:lnTo>
                    <a:pt x="361975" y="135750"/>
                  </a:lnTo>
                  <a:close/>
                </a:path>
                <a:path w="362584" h="362584">
                  <a:moveTo>
                    <a:pt x="361975" y="0"/>
                  </a:moveTo>
                  <a:lnTo>
                    <a:pt x="0" y="0"/>
                  </a:lnTo>
                  <a:lnTo>
                    <a:pt x="0" y="90500"/>
                  </a:lnTo>
                  <a:lnTo>
                    <a:pt x="361975" y="90500"/>
                  </a:lnTo>
                  <a:lnTo>
                    <a:pt x="361975" y="0"/>
                  </a:lnTo>
                  <a:close/>
                </a:path>
              </a:pathLst>
            </a:custGeom>
            <a:solidFill>
              <a:srgbClr val="54AB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936933" y="8935180"/>
              <a:ext cx="226695" cy="90805"/>
            </a:xfrm>
            <a:custGeom>
              <a:avLst/>
              <a:gdLst/>
              <a:ahLst/>
              <a:cxnLst/>
              <a:rect l="l" t="t" r="r" b="b"/>
              <a:pathLst>
                <a:path w="226695" h="90804">
                  <a:moveTo>
                    <a:pt x="226234" y="90493"/>
                  </a:moveTo>
                  <a:lnTo>
                    <a:pt x="0" y="90493"/>
                  </a:lnTo>
                  <a:lnTo>
                    <a:pt x="0" y="0"/>
                  </a:lnTo>
                  <a:lnTo>
                    <a:pt x="226234" y="0"/>
                  </a:lnTo>
                  <a:lnTo>
                    <a:pt x="226234" y="90493"/>
                  </a:lnTo>
                  <a:close/>
                </a:path>
              </a:pathLst>
            </a:custGeom>
            <a:solidFill>
              <a:srgbClr val="3B8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959556" y="8234095"/>
              <a:ext cx="181610" cy="180340"/>
            </a:xfrm>
            <a:custGeom>
              <a:avLst/>
              <a:gdLst/>
              <a:ahLst/>
              <a:cxnLst/>
              <a:rect l="l" t="t" r="r" b="b"/>
              <a:pathLst>
                <a:path w="181609" h="180340">
                  <a:moveTo>
                    <a:pt x="180987" y="67310"/>
                  </a:moveTo>
                  <a:lnTo>
                    <a:pt x="113106" y="67310"/>
                  </a:lnTo>
                  <a:lnTo>
                    <a:pt x="113106" y="0"/>
                  </a:lnTo>
                  <a:lnTo>
                    <a:pt x="67868" y="0"/>
                  </a:lnTo>
                  <a:lnTo>
                    <a:pt x="67868" y="67310"/>
                  </a:lnTo>
                  <a:lnTo>
                    <a:pt x="0" y="67310"/>
                  </a:lnTo>
                  <a:lnTo>
                    <a:pt x="0" y="113030"/>
                  </a:lnTo>
                  <a:lnTo>
                    <a:pt x="67868" y="113030"/>
                  </a:lnTo>
                  <a:lnTo>
                    <a:pt x="67868" y="180340"/>
                  </a:lnTo>
                  <a:lnTo>
                    <a:pt x="113106" y="180340"/>
                  </a:lnTo>
                  <a:lnTo>
                    <a:pt x="113106" y="113030"/>
                  </a:lnTo>
                  <a:lnTo>
                    <a:pt x="180987" y="113030"/>
                  </a:lnTo>
                  <a:lnTo>
                    <a:pt x="180987" y="67310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23816" y="8437464"/>
              <a:ext cx="452755" cy="45720"/>
            </a:xfrm>
            <a:custGeom>
              <a:avLst/>
              <a:gdLst/>
              <a:ahLst/>
              <a:cxnLst/>
              <a:rect l="l" t="t" r="r" b="b"/>
              <a:pathLst>
                <a:path w="452754" h="45720">
                  <a:moveTo>
                    <a:pt x="452469" y="45246"/>
                  </a:moveTo>
                  <a:lnTo>
                    <a:pt x="0" y="45246"/>
                  </a:lnTo>
                  <a:lnTo>
                    <a:pt x="3557" y="27640"/>
                  </a:lnTo>
                  <a:lnTo>
                    <a:pt x="13257" y="13257"/>
                  </a:lnTo>
                  <a:lnTo>
                    <a:pt x="27640" y="3557"/>
                  </a:lnTo>
                  <a:lnTo>
                    <a:pt x="45246" y="0"/>
                  </a:lnTo>
                  <a:lnTo>
                    <a:pt x="407222" y="0"/>
                  </a:lnTo>
                  <a:lnTo>
                    <a:pt x="424829" y="3557"/>
                  </a:lnTo>
                  <a:lnTo>
                    <a:pt x="439211" y="13257"/>
                  </a:lnTo>
                  <a:lnTo>
                    <a:pt x="448911" y="27640"/>
                  </a:lnTo>
                  <a:lnTo>
                    <a:pt x="452469" y="45246"/>
                  </a:lnTo>
                  <a:close/>
                </a:path>
              </a:pathLst>
            </a:custGeom>
            <a:solidFill>
              <a:srgbClr val="99AAB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2045758" y="8211229"/>
            <a:ext cx="814705" cy="814705"/>
            <a:chOff x="12045758" y="8211229"/>
            <a:chExt cx="814705" cy="814705"/>
          </a:xfrm>
        </p:grpSpPr>
        <p:sp>
          <p:nvSpPr>
            <p:cNvPr id="13" name="object 13"/>
            <p:cNvSpPr/>
            <p:nvPr/>
          </p:nvSpPr>
          <p:spPr>
            <a:xfrm>
              <a:off x="12045758" y="8211229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497716" y="271481"/>
                  </a:moveTo>
                  <a:lnTo>
                    <a:pt x="316728" y="271481"/>
                  </a:lnTo>
                  <a:lnTo>
                    <a:pt x="299121" y="267924"/>
                  </a:lnTo>
                  <a:lnTo>
                    <a:pt x="284738" y="258224"/>
                  </a:lnTo>
                  <a:lnTo>
                    <a:pt x="275039" y="243841"/>
                  </a:lnTo>
                  <a:lnTo>
                    <a:pt x="271481" y="226234"/>
                  </a:lnTo>
                  <a:lnTo>
                    <a:pt x="271481" y="45246"/>
                  </a:lnTo>
                  <a:lnTo>
                    <a:pt x="275039" y="27640"/>
                  </a:lnTo>
                  <a:lnTo>
                    <a:pt x="284738" y="13257"/>
                  </a:lnTo>
                  <a:lnTo>
                    <a:pt x="299121" y="3557"/>
                  </a:lnTo>
                  <a:lnTo>
                    <a:pt x="316728" y="0"/>
                  </a:lnTo>
                  <a:lnTo>
                    <a:pt x="497716" y="0"/>
                  </a:lnTo>
                  <a:lnTo>
                    <a:pt x="515322" y="3557"/>
                  </a:lnTo>
                  <a:lnTo>
                    <a:pt x="529705" y="13257"/>
                  </a:lnTo>
                  <a:lnTo>
                    <a:pt x="539405" y="27640"/>
                  </a:lnTo>
                  <a:lnTo>
                    <a:pt x="542963" y="45246"/>
                  </a:lnTo>
                  <a:lnTo>
                    <a:pt x="542963" y="226234"/>
                  </a:lnTo>
                  <a:lnTo>
                    <a:pt x="539405" y="243841"/>
                  </a:lnTo>
                  <a:lnTo>
                    <a:pt x="529705" y="258224"/>
                  </a:lnTo>
                  <a:lnTo>
                    <a:pt x="515322" y="267924"/>
                  </a:lnTo>
                  <a:lnTo>
                    <a:pt x="497716" y="271481"/>
                  </a:lnTo>
                  <a:close/>
                </a:path>
                <a:path w="814704" h="814704">
                  <a:moveTo>
                    <a:pt x="769197" y="814444"/>
                  </a:moveTo>
                  <a:lnTo>
                    <a:pt x="45246" y="814444"/>
                  </a:lnTo>
                  <a:lnTo>
                    <a:pt x="27640" y="810887"/>
                  </a:lnTo>
                  <a:lnTo>
                    <a:pt x="13257" y="801187"/>
                  </a:lnTo>
                  <a:lnTo>
                    <a:pt x="3557" y="786804"/>
                  </a:lnTo>
                  <a:lnTo>
                    <a:pt x="0" y="769197"/>
                  </a:lnTo>
                  <a:lnTo>
                    <a:pt x="0" y="316728"/>
                  </a:lnTo>
                  <a:lnTo>
                    <a:pt x="814444" y="316728"/>
                  </a:lnTo>
                  <a:lnTo>
                    <a:pt x="814444" y="769197"/>
                  </a:lnTo>
                  <a:lnTo>
                    <a:pt x="810887" y="786804"/>
                  </a:lnTo>
                  <a:lnTo>
                    <a:pt x="801187" y="801187"/>
                  </a:lnTo>
                  <a:lnTo>
                    <a:pt x="786804" y="810887"/>
                  </a:lnTo>
                  <a:lnTo>
                    <a:pt x="769197" y="814444"/>
                  </a:lnTo>
                  <a:close/>
                </a:path>
              </a:pathLst>
            </a:custGeom>
            <a:solidFill>
              <a:srgbClr val="CCD5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045747" y="8482723"/>
              <a:ext cx="814705" cy="45720"/>
            </a:xfrm>
            <a:custGeom>
              <a:avLst/>
              <a:gdLst/>
              <a:ahLst/>
              <a:cxnLst/>
              <a:rect l="l" t="t" r="r" b="b"/>
              <a:pathLst>
                <a:path w="814704" h="45720">
                  <a:moveTo>
                    <a:pt x="814451" y="45237"/>
                  </a:moveTo>
                  <a:lnTo>
                    <a:pt x="810895" y="27635"/>
                  </a:lnTo>
                  <a:lnTo>
                    <a:pt x="801192" y="13246"/>
                  </a:lnTo>
                  <a:lnTo>
                    <a:pt x="786815" y="3556"/>
                  </a:lnTo>
                  <a:lnTo>
                    <a:pt x="769200" y="0"/>
                  </a:lnTo>
                  <a:lnTo>
                    <a:pt x="407225" y="0"/>
                  </a:lnTo>
                  <a:lnTo>
                    <a:pt x="45250" y="0"/>
                  </a:lnTo>
                  <a:lnTo>
                    <a:pt x="27647" y="3556"/>
                  </a:lnTo>
                  <a:lnTo>
                    <a:pt x="13258" y="13246"/>
                  </a:lnTo>
                  <a:lnTo>
                    <a:pt x="3568" y="27635"/>
                  </a:lnTo>
                  <a:lnTo>
                    <a:pt x="0" y="45237"/>
                  </a:lnTo>
                  <a:lnTo>
                    <a:pt x="361975" y="45237"/>
                  </a:lnTo>
                  <a:lnTo>
                    <a:pt x="452475" y="45237"/>
                  </a:lnTo>
                  <a:lnTo>
                    <a:pt x="814451" y="45237"/>
                  </a:lnTo>
                  <a:close/>
                </a:path>
              </a:pathLst>
            </a:custGeom>
            <a:solidFill>
              <a:srgbClr val="99AA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090997" y="8573211"/>
              <a:ext cx="724535" cy="362585"/>
            </a:xfrm>
            <a:custGeom>
              <a:avLst/>
              <a:gdLst/>
              <a:ahLst/>
              <a:cxnLst/>
              <a:rect l="l" t="t" r="r" b="b"/>
              <a:pathLst>
                <a:path w="724534" h="362584">
                  <a:moveTo>
                    <a:pt x="135737" y="271487"/>
                  </a:moveTo>
                  <a:lnTo>
                    <a:pt x="0" y="271487"/>
                  </a:lnTo>
                  <a:lnTo>
                    <a:pt x="0" y="361975"/>
                  </a:lnTo>
                  <a:lnTo>
                    <a:pt x="135737" y="361975"/>
                  </a:lnTo>
                  <a:lnTo>
                    <a:pt x="135737" y="271487"/>
                  </a:lnTo>
                  <a:close/>
                </a:path>
                <a:path w="724534" h="362584">
                  <a:moveTo>
                    <a:pt x="135737" y="135737"/>
                  </a:moveTo>
                  <a:lnTo>
                    <a:pt x="0" y="135737"/>
                  </a:lnTo>
                  <a:lnTo>
                    <a:pt x="0" y="226237"/>
                  </a:lnTo>
                  <a:lnTo>
                    <a:pt x="135737" y="226237"/>
                  </a:lnTo>
                  <a:lnTo>
                    <a:pt x="135737" y="135737"/>
                  </a:lnTo>
                  <a:close/>
                </a:path>
                <a:path w="724534" h="362584">
                  <a:moveTo>
                    <a:pt x="135737" y="0"/>
                  </a:moveTo>
                  <a:lnTo>
                    <a:pt x="0" y="0"/>
                  </a:lnTo>
                  <a:lnTo>
                    <a:pt x="0" y="90500"/>
                  </a:lnTo>
                  <a:lnTo>
                    <a:pt x="135737" y="90500"/>
                  </a:lnTo>
                  <a:lnTo>
                    <a:pt x="135737" y="0"/>
                  </a:lnTo>
                  <a:close/>
                </a:path>
                <a:path w="724534" h="362584">
                  <a:moveTo>
                    <a:pt x="723950" y="271487"/>
                  </a:moveTo>
                  <a:lnTo>
                    <a:pt x="588213" y="271487"/>
                  </a:lnTo>
                  <a:lnTo>
                    <a:pt x="588213" y="361975"/>
                  </a:lnTo>
                  <a:lnTo>
                    <a:pt x="723950" y="361975"/>
                  </a:lnTo>
                  <a:lnTo>
                    <a:pt x="723950" y="271487"/>
                  </a:lnTo>
                  <a:close/>
                </a:path>
                <a:path w="724534" h="362584">
                  <a:moveTo>
                    <a:pt x="723950" y="135737"/>
                  </a:moveTo>
                  <a:lnTo>
                    <a:pt x="588213" y="135737"/>
                  </a:lnTo>
                  <a:lnTo>
                    <a:pt x="588213" y="226237"/>
                  </a:lnTo>
                  <a:lnTo>
                    <a:pt x="723950" y="226237"/>
                  </a:lnTo>
                  <a:lnTo>
                    <a:pt x="723950" y="135737"/>
                  </a:lnTo>
                  <a:close/>
                </a:path>
                <a:path w="724534" h="362584">
                  <a:moveTo>
                    <a:pt x="723950" y="0"/>
                  </a:moveTo>
                  <a:lnTo>
                    <a:pt x="588213" y="0"/>
                  </a:lnTo>
                  <a:lnTo>
                    <a:pt x="588213" y="90500"/>
                  </a:lnTo>
                  <a:lnTo>
                    <a:pt x="723950" y="90500"/>
                  </a:lnTo>
                  <a:lnTo>
                    <a:pt x="723950" y="0"/>
                  </a:lnTo>
                  <a:close/>
                </a:path>
              </a:pathLst>
            </a:custGeom>
            <a:solidFill>
              <a:srgbClr val="54AB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226746" y="8482711"/>
              <a:ext cx="452755" cy="543560"/>
            </a:xfrm>
            <a:custGeom>
              <a:avLst/>
              <a:gdLst/>
              <a:ahLst/>
              <a:cxnLst/>
              <a:rect l="l" t="t" r="r" b="b"/>
              <a:pathLst>
                <a:path w="452754" h="543559">
                  <a:moveTo>
                    <a:pt x="452469" y="542963"/>
                  </a:moveTo>
                  <a:lnTo>
                    <a:pt x="0" y="542963"/>
                  </a:lnTo>
                  <a:lnTo>
                    <a:pt x="0" y="0"/>
                  </a:lnTo>
                  <a:lnTo>
                    <a:pt x="452469" y="0"/>
                  </a:lnTo>
                  <a:lnTo>
                    <a:pt x="452469" y="542963"/>
                  </a:lnTo>
                  <a:close/>
                </a:path>
              </a:pathLst>
            </a:custGeom>
            <a:solidFill>
              <a:srgbClr val="E1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271984" y="8527960"/>
              <a:ext cx="362585" cy="362585"/>
            </a:xfrm>
            <a:custGeom>
              <a:avLst/>
              <a:gdLst/>
              <a:ahLst/>
              <a:cxnLst/>
              <a:rect l="l" t="t" r="r" b="b"/>
              <a:pathLst>
                <a:path w="362584" h="362584">
                  <a:moveTo>
                    <a:pt x="361975" y="271487"/>
                  </a:moveTo>
                  <a:lnTo>
                    <a:pt x="0" y="271487"/>
                  </a:lnTo>
                  <a:lnTo>
                    <a:pt x="0" y="361975"/>
                  </a:lnTo>
                  <a:lnTo>
                    <a:pt x="361975" y="361975"/>
                  </a:lnTo>
                  <a:lnTo>
                    <a:pt x="361975" y="271487"/>
                  </a:lnTo>
                  <a:close/>
                </a:path>
                <a:path w="362584" h="362584">
                  <a:moveTo>
                    <a:pt x="361975" y="135750"/>
                  </a:moveTo>
                  <a:lnTo>
                    <a:pt x="0" y="135750"/>
                  </a:lnTo>
                  <a:lnTo>
                    <a:pt x="0" y="226237"/>
                  </a:lnTo>
                  <a:lnTo>
                    <a:pt x="361975" y="226237"/>
                  </a:lnTo>
                  <a:lnTo>
                    <a:pt x="361975" y="135750"/>
                  </a:lnTo>
                  <a:close/>
                </a:path>
                <a:path w="362584" h="362584">
                  <a:moveTo>
                    <a:pt x="361975" y="0"/>
                  </a:moveTo>
                  <a:lnTo>
                    <a:pt x="0" y="0"/>
                  </a:lnTo>
                  <a:lnTo>
                    <a:pt x="0" y="90500"/>
                  </a:lnTo>
                  <a:lnTo>
                    <a:pt x="361975" y="90500"/>
                  </a:lnTo>
                  <a:lnTo>
                    <a:pt x="361975" y="0"/>
                  </a:lnTo>
                  <a:close/>
                </a:path>
              </a:pathLst>
            </a:custGeom>
            <a:solidFill>
              <a:srgbClr val="54AB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339863" y="8935180"/>
              <a:ext cx="226695" cy="90805"/>
            </a:xfrm>
            <a:custGeom>
              <a:avLst/>
              <a:gdLst/>
              <a:ahLst/>
              <a:cxnLst/>
              <a:rect l="l" t="t" r="r" b="b"/>
              <a:pathLst>
                <a:path w="226695" h="90804">
                  <a:moveTo>
                    <a:pt x="226234" y="90493"/>
                  </a:moveTo>
                  <a:lnTo>
                    <a:pt x="0" y="90493"/>
                  </a:lnTo>
                  <a:lnTo>
                    <a:pt x="0" y="0"/>
                  </a:lnTo>
                  <a:lnTo>
                    <a:pt x="226234" y="0"/>
                  </a:lnTo>
                  <a:lnTo>
                    <a:pt x="226234" y="90493"/>
                  </a:lnTo>
                  <a:close/>
                </a:path>
              </a:pathLst>
            </a:custGeom>
            <a:solidFill>
              <a:srgbClr val="3B8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362485" y="8234095"/>
              <a:ext cx="181610" cy="180340"/>
            </a:xfrm>
            <a:custGeom>
              <a:avLst/>
              <a:gdLst/>
              <a:ahLst/>
              <a:cxnLst/>
              <a:rect l="l" t="t" r="r" b="b"/>
              <a:pathLst>
                <a:path w="181609" h="180340">
                  <a:moveTo>
                    <a:pt x="180987" y="67310"/>
                  </a:moveTo>
                  <a:lnTo>
                    <a:pt x="113118" y="67310"/>
                  </a:lnTo>
                  <a:lnTo>
                    <a:pt x="113118" y="0"/>
                  </a:lnTo>
                  <a:lnTo>
                    <a:pt x="67868" y="0"/>
                  </a:lnTo>
                  <a:lnTo>
                    <a:pt x="67868" y="67310"/>
                  </a:lnTo>
                  <a:lnTo>
                    <a:pt x="0" y="67310"/>
                  </a:lnTo>
                  <a:lnTo>
                    <a:pt x="0" y="113030"/>
                  </a:lnTo>
                  <a:lnTo>
                    <a:pt x="67868" y="113030"/>
                  </a:lnTo>
                  <a:lnTo>
                    <a:pt x="67868" y="180340"/>
                  </a:lnTo>
                  <a:lnTo>
                    <a:pt x="113118" y="180340"/>
                  </a:lnTo>
                  <a:lnTo>
                    <a:pt x="113118" y="113030"/>
                  </a:lnTo>
                  <a:lnTo>
                    <a:pt x="180987" y="113030"/>
                  </a:lnTo>
                  <a:lnTo>
                    <a:pt x="180987" y="67310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226746" y="8437464"/>
              <a:ext cx="452755" cy="45720"/>
            </a:xfrm>
            <a:custGeom>
              <a:avLst/>
              <a:gdLst/>
              <a:ahLst/>
              <a:cxnLst/>
              <a:rect l="l" t="t" r="r" b="b"/>
              <a:pathLst>
                <a:path w="452754" h="45720">
                  <a:moveTo>
                    <a:pt x="452469" y="45246"/>
                  </a:moveTo>
                  <a:lnTo>
                    <a:pt x="0" y="45246"/>
                  </a:lnTo>
                  <a:lnTo>
                    <a:pt x="3557" y="27640"/>
                  </a:lnTo>
                  <a:lnTo>
                    <a:pt x="13257" y="13257"/>
                  </a:lnTo>
                  <a:lnTo>
                    <a:pt x="27640" y="3557"/>
                  </a:lnTo>
                  <a:lnTo>
                    <a:pt x="45246" y="0"/>
                  </a:lnTo>
                  <a:lnTo>
                    <a:pt x="407222" y="0"/>
                  </a:lnTo>
                  <a:lnTo>
                    <a:pt x="424829" y="3557"/>
                  </a:lnTo>
                  <a:lnTo>
                    <a:pt x="439211" y="13257"/>
                  </a:lnTo>
                  <a:lnTo>
                    <a:pt x="448911" y="27640"/>
                  </a:lnTo>
                  <a:lnTo>
                    <a:pt x="452469" y="45246"/>
                  </a:lnTo>
                  <a:close/>
                </a:path>
              </a:pathLst>
            </a:custGeom>
            <a:solidFill>
              <a:srgbClr val="99AAB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14252219" y="8211229"/>
            <a:ext cx="814705" cy="814705"/>
            <a:chOff x="14252219" y="8211229"/>
            <a:chExt cx="814705" cy="814705"/>
          </a:xfrm>
        </p:grpSpPr>
        <p:sp>
          <p:nvSpPr>
            <p:cNvPr id="22" name="object 22"/>
            <p:cNvSpPr/>
            <p:nvPr/>
          </p:nvSpPr>
          <p:spPr>
            <a:xfrm>
              <a:off x="14252219" y="8211229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5" h="814704">
                  <a:moveTo>
                    <a:pt x="497716" y="271481"/>
                  </a:moveTo>
                  <a:lnTo>
                    <a:pt x="316728" y="271481"/>
                  </a:lnTo>
                  <a:lnTo>
                    <a:pt x="299121" y="267924"/>
                  </a:lnTo>
                  <a:lnTo>
                    <a:pt x="284738" y="258224"/>
                  </a:lnTo>
                  <a:lnTo>
                    <a:pt x="275039" y="243841"/>
                  </a:lnTo>
                  <a:lnTo>
                    <a:pt x="271481" y="226234"/>
                  </a:lnTo>
                  <a:lnTo>
                    <a:pt x="271481" y="45246"/>
                  </a:lnTo>
                  <a:lnTo>
                    <a:pt x="275039" y="27640"/>
                  </a:lnTo>
                  <a:lnTo>
                    <a:pt x="284738" y="13257"/>
                  </a:lnTo>
                  <a:lnTo>
                    <a:pt x="299121" y="3557"/>
                  </a:lnTo>
                  <a:lnTo>
                    <a:pt x="316728" y="0"/>
                  </a:lnTo>
                  <a:lnTo>
                    <a:pt x="497716" y="0"/>
                  </a:lnTo>
                  <a:lnTo>
                    <a:pt x="515322" y="3557"/>
                  </a:lnTo>
                  <a:lnTo>
                    <a:pt x="529705" y="13257"/>
                  </a:lnTo>
                  <a:lnTo>
                    <a:pt x="539405" y="27640"/>
                  </a:lnTo>
                  <a:lnTo>
                    <a:pt x="542963" y="45246"/>
                  </a:lnTo>
                  <a:lnTo>
                    <a:pt x="542963" y="226234"/>
                  </a:lnTo>
                  <a:lnTo>
                    <a:pt x="539405" y="243841"/>
                  </a:lnTo>
                  <a:lnTo>
                    <a:pt x="529705" y="258224"/>
                  </a:lnTo>
                  <a:lnTo>
                    <a:pt x="515322" y="267924"/>
                  </a:lnTo>
                  <a:lnTo>
                    <a:pt x="497716" y="271481"/>
                  </a:lnTo>
                  <a:close/>
                </a:path>
                <a:path w="814705" h="814704">
                  <a:moveTo>
                    <a:pt x="769197" y="814444"/>
                  </a:moveTo>
                  <a:lnTo>
                    <a:pt x="45246" y="814444"/>
                  </a:lnTo>
                  <a:lnTo>
                    <a:pt x="27640" y="810887"/>
                  </a:lnTo>
                  <a:lnTo>
                    <a:pt x="13257" y="801187"/>
                  </a:lnTo>
                  <a:lnTo>
                    <a:pt x="3557" y="786804"/>
                  </a:lnTo>
                  <a:lnTo>
                    <a:pt x="0" y="769197"/>
                  </a:lnTo>
                  <a:lnTo>
                    <a:pt x="0" y="316728"/>
                  </a:lnTo>
                  <a:lnTo>
                    <a:pt x="814444" y="316728"/>
                  </a:lnTo>
                  <a:lnTo>
                    <a:pt x="814444" y="769197"/>
                  </a:lnTo>
                  <a:lnTo>
                    <a:pt x="810887" y="786804"/>
                  </a:lnTo>
                  <a:lnTo>
                    <a:pt x="801187" y="801187"/>
                  </a:lnTo>
                  <a:lnTo>
                    <a:pt x="786804" y="810887"/>
                  </a:lnTo>
                  <a:lnTo>
                    <a:pt x="769197" y="814444"/>
                  </a:lnTo>
                  <a:close/>
                </a:path>
              </a:pathLst>
            </a:custGeom>
            <a:solidFill>
              <a:srgbClr val="CCD5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252220" y="8482723"/>
              <a:ext cx="814705" cy="45720"/>
            </a:xfrm>
            <a:custGeom>
              <a:avLst/>
              <a:gdLst/>
              <a:ahLst/>
              <a:cxnLst/>
              <a:rect l="l" t="t" r="r" b="b"/>
              <a:pathLst>
                <a:path w="814705" h="45720">
                  <a:moveTo>
                    <a:pt x="814438" y="45237"/>
                  </a:moveTo>
                  <a:lnTo>
                    <a:pt x="810882" y="27635"/>
                  </a:lnTo>
                  <a:lnTo>
                    <a:pt x="801179" y="13246"/>
                  </a:lnTo>
                  <a:lnTo>
                    <a:pt x="786803" y="3556"/>
                  </a:lnTo>
                  <a:lnTo>
                    <a:pt x="769188" y="0"/>
                  </a:lnTo>
                  <a:lnTo>
                    <a:pt x="407212" y="0"/>
                  </a:lnTo>
                  <a:lnTo>
                    <a:pt x="45237" y="0"/>
                  </a:lnTo>
                  <a:lnTo>
                    <a:pt x="27635" y="3556"/>
                  </a:lnTo>
                  <a:lnTo>
                    <a:pt x="13246" y="13246"/>
                  </a:lnTo>
                  <a:lnTo>
                    <a:pt x="3556" y="27635"/>
                  </a:lnTo>
                  <a:lnTo>
                    <a:pt x="0" y="45237"/>
                  </a:lnTo>
                  <a:lnTo>
                    <a:pt x="361975" y="45237"/>
                  </a:lnTo>
                  <a:lnTo>
                    <a:pt x="452462" y="45237"/>
                  </a:lnTo>
                  <a:lnTo>
                    <a:pt x="814438" y="45237"/>
                  </a:lnTo>
                  <a:close/>
                </a:path>
              </a:pathLst>
            </a:custGeom>
            <a:solidFill>
              <a:srgbClr val="99AA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297457" y="8573211"/>
              <a:ext cx="724535" cy="362585"/>
            </a:xfrm>
            <a:custGeom>
              <a:avLst/>
              <a:gdLst/>
              <a:ahLst/>
              <a:cxnLst/>
              <a:rect l="l" t="t" r="r" b="b"/>
              <a:pathLst>
                <a:path w="724534" h="362584">
                  <a:moveTo>
                    <a:pt x="135750" y="271487"/>
                  </a:moveTo>
                  <a:lnTo>
                    <a:pt x="0" y="271487"/>
                  </a:lnTo>
                  <a:lnTo>
                    <a:pt x="0" y="361975"/>
                  </a:lnTo>
                  <a:lnTo>
                    <a:pt x="135750" y="361975"/>
                  </a:lnTo>
                  <a:lnTo>
                    <a:pt x="135750" y="271487"/>
                  </a:lnTo>
                  <a:close/>
                </a:path>
                <a:path w="724534" h="362584">
                  <a:moveTo>
                    <a:pt x="135750" y="135737"/>
                  </a:moveTo>
                  <a:lnTo>
                    <a:pt x="0" y="135737"/>
                  </a:lnTo>
                  <a:lnTo>
                    <a:pt x="0" y="226237"/>
                  </a:lnTo>
                  <a:lnTo>
                    <a:pt x="135750" y="226237"/>
                  </a:lnTo>
                  <a:lnTo>
                    <a:pt x="135750" y="135737"/>
                  </a:lnTo>
                  <a:close/>
                </a:path>
                <a:path w="724534" h="362584">
                  <a:moveTo>
                    <a:pt x="135750" y="0"/>
                  </a:moveTo>
                  <a:lnTo>
                    <a:pt x="0" y="0"/>
                  </a:lnTo>
                  <a:lnTo>
                    <a:pt x="0" y="90500"/>
                  </a:lnTo>
                  <a:lnTo>
                    <a:pt x="135750" y="90500"/>
                  </a:lnTo>
                  <a:lnTo>
                    <a:pt x="135750" y="0"/>
                  </a:lnTo>
                  <a:close/>
                </a:path>
                <a:path w="724534" h="362584">
                  <a:moveTo>
                    <a:pt x="723950" y="271487"/>
                  </a:moveTo>
                  <a:lnTo>
                    <a:pt x="588213" y="271487"/>
                  </a:lnTo>
                  <a:lnTo>
                    <a:pt x="588213" y="361975"/>
                  </a:lnTo>
                  <a:lnTo>
                    <a:pt x="723950" y="361975"/>
                  </a:lnTo>
                  <a:lnTo>
                    <a:pt x="723950" y="271487"/>
                  </a:lnTo>
                  <a:close/>
                </a:path>
                <a:path w="724534" h="362584">
                  <a:moveTo>
                    <a:pt x="723950" y="135737"/>
                  </a:moveTo>
                  <a:lnTo>
                    <a:pt x="588213" y="135737"/>
                  </a:lnTo>
                  <a:lnTo>
                    <a:pt x="588213" y="226237"/>
                  </a:lnTo>
                  <a:lnTo>
                    <a:pt x="723950" y="226237"/>
                  </a:lnTo>
                  <a:lnTo>
                    <a:pt x="723950" y="135737"/>
                  </a:lnTo>
                  <a:close/>
                </a:path>
                <a:path w="724534" h="362584">
                  <a:moveTo>
                    <a:pt x="723950" y="0"/>
                  </a:moveTo>
                  <a:lnTo>
                    <a:pt x="588213" y="0"/>
                  </a:lnTo>
                  <a:lnTo>
                    <a:pt x="588213" y="90500"/>
                  </a:lnTo>
                  <a:lnTo>
                    <a:pt x="723950" y="90500"/>
                  </a:lnTo>
                  <a:lnTo>
                    <a:pt x="723950" y="0"/>
                  </a:lnTo>
                  <a:close/>
                </a:path>
              </a:pathLst>
            </a:custGeom>
            <a:solidFill>
              <a:srgbClr val="54AB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4433207" y="8482711"/>
              <a:ext cx="452755" cy="543560"/>
            </a:xfrm>
            <a:custGeom>
              <a:avLst/>
              <a:gdLst/>
              <a:ahLst/>
              <a:cxnLst/>
              <a:rect l="l" t="t" r="r" b="b"/>
              <a:pathLst>
                <a:path w="452755" h="543559">
                  <a:moveTo>
                    <a:pt x="452469" y="542963"/>
                  </a:moveTo>
                  <a:lnTo>
                    <a:pt x="0" y="542963"/>
                  </a:lnTo>
                  <a:lnTo>
                    <a:pt x="0" y="0"/>
                  </a:lnTo>
                  <a:lnTo>
                    <a:pt x="452469" y="0"/>
                  </a:lnTo>
                  <a:lnTo>
                    <a:pt x="452469" y="542963"/>
                  </a:lnTo>
                  <a:close/>
                </a:path>
              </a:pathLst>
            </a:custGeom>
            <a:solidFill>
              <a:srgbClr val="E1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478445" y="8527960"/>
              <a:ext cx="362585" cy="362585"/>
            </a:xfrm>
            <a:custGeom>
              <a:avLst/>
              <a:gdLst/>
              <a:ahLst/>
              <a:cxnLst/>
              <a:rect l="l" t="t" r="r" b="b"/>
              <a:pathLst>
                <a:path w="362584" h="362584">
                  <a:moveTo>
                    <a:pt x="361975" y="271487"/>
                  </a:moveTo>
                  <a:lnTo>
                    <a:pt x="0" y="271487"/>
                  </a:lnTo>
                  <a:lnTo>
                    <a:pt x="0" y="361975"/>
                  </a:lnTo>
                  <a:lnTo>
                    <a:pt x="361975" y="361975"/>
                  </a:lnTo>
                  <a:lnTo>
                    <a:pt x="361975" y="271487"/>
                  </a:lnTo>
                  <a:close/>
                </a:path>
                <a:path w="362584" h="362584">
                  <a:moveTo>
                    <a:pt x="361975" y="135750"/>
                  </a:moveTo>
                  <a:lnTo>
                    <a:pt x="0" y="135750"/>
                  </a:lnTo>
                  <a:lnTo>
                    <a:pt x="0" y="226237"/>
                  </a:lnTo>
                  <a:lnTo>
                    <a:pt x="361975" y="226237"/>
                  </a:lnTo>
                  <a:lnTo>
                    <a:pt x="361975" y="135750"/>
                  </a:lnTo>
                  <a:close/>
                </a:path>
                <a:path w="362584" h="362584">
                  <a:moveTo>
                    <a:pt x="361975" y="0"/>
                  </a:moveTo>
                  <a:lnTo>
                    <a:pt x="0" y="0"/>
                  </a:lnTo>
                  <a:lnTo>
                    <a:pt x="0" y="90500"/>
                  </a:lnTo>
                  <a:lnTo>
                    <a:pt x="361975" y="90500"/>
                  </a:lnTo>
                  <a:lnTo>
                    <a:pt x="361975" y="0"/>
                  </a:lnTo>
                  <a:close/>
                </a:path>
              </a:pathLst>
            </a:custGeom>
            <a:solidFill>
              <a:srgbClr val="54AB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546325" y="8935180"/>
              <a:ext cx="226695" cy="90805"/>
            </a:xfrm>
            <a:custGeom>
              <a:avLst/>
              <a:gdLst/>
              <a:ahLst/>
              <a:cxnLst/>
              <a:rect l="l" t="t" r="r" b="b"/>
              <a:pathLst>
                <a:path w="226694" h="90804">
                  <a:moveTo>
                    <a:pt x="226234" y="90493"/>
                  </a:moveTo>
                  <a:lnTo>
                    <a:pt x="0" y="90493"/>
                  </a:lnTo>
                  <a:lnTo>
                    <a:pt x="0" y="0"/>
                  </a:lnTo>
                  <a:lnTo>
                    <a:pt x="226234" y="0"/>
                  </a:lnTo>
                  <a:lnTo>
                    <a:pt x="226234" y="90493"/>
                  </a:lnTo>
                  <a:close/>
                </a:path>
              </a:pathLst>
            </a:custGeom>
            <a:solidFill>
              <a:srgbClr val="3B87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4568945" y="8234095"/>
              <a:ext cx="181610" cy="180340"/>
            </a:xfrm>
            <a:custGeom>
              <a:avLst/>
              <a:gdLst/>
              <a:ahLst/>
              <a:cxnLst/>
              <a:rect l="l" t="t" r="r" b="b"/>
              <a:pathLst>
                <a:path w="181609" h="180340">
                  <a:moveTo>
                    <a:pt x="180987" y="67310"/>
                  </a:moveTo>
                  <a:lnTo>
                    <a:pt x="113118" y="67310"/>
                  </a:lnTo>
                  <a:lnTo>
                    <a:pt x="113118" y="0"/>
                  </a:lnTo>
                  <a:lnTo>
                    <a:pt x="67868" y="0"/>
                  </a:lnTo>
                  <a:lnTo>
                    <a:pt x="67868" y="67310"/>
                  </a:lnTo>
                  <a:lnTo>
                    <a:pt x="0" y="67310"/>
                  </a:lnTo>
                  <a:lnTo>
                    <a:pt x="0" y="113030"/>
                  </a:lnTo>
                  <a:lnTo>
                    <a:pt x="67868" y="113030"/>
                  </a:lnTo>
                  <a:lnTo>
                    <a:pt x="67868" y="180340"/>
                  </a:lnTo>
                  <a:lnTo>
                    <a:pt x="113118" y="180340"/>
                  </a:lnTo>
                  <a:lnTo>
                    <a:pt x="113118" y="113030"/>
                  </a:lnTo>
                  <a:lnTo>
                    <a:pt x="180987" y="113030"/>
                  </a:lnTo>
                  <a:lnTo>
                    <a:pt x="180987" y="67310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4433207" y="8437464"/>
              <a:ext cx="452755" cy="45720"/>
            </a:xfrm>
            <a:custGeom>
              <a:avLst/>
              <a:gdLst/>
              <a:ahLst/>
              <a:cxnLst/>
              <a:rect l="l" t="t" r="r" b="b"/>
              <a:pathLst>
                <a:path w="452755" h="45720">
                  <a:moveTo>
                    <a:pt x="452469" y="45246"/>
                  </a:moveTo>
                  <a:lnTo>
                    <a:pt x="0" y="45246"/>
                  </a:lnTo>
                  <a:lnTo>
                    <a:pt x="3557" y="27640"/>
                  </a:lnTo>
                  <a:lnTo>
                    <a:pt x="13257" y="13257"/>
                  </a:lnTo>
                  <a:lnTo>
                    <a:pt x="27640" y="3557"/>
                  </a:lnTo>
                  <a:lnTo>
                    <a:pt x="45246" y="0"/>
                  </a:lnTo>
                  <a:lnTo>
                    <a:pt x="407222" y="0"/>
                  </a:lnTo>
                  <a:lnTo>
                    <a:pt x="424829" y="3557"/>
                  </a:lnTo>
                  <a:lnTo>
                    <a:pt x="439211" y="13257"/>
                  </a:lnTo>
                  <a:lnTo>
                    <a:pt x="448911" y="27640"/>
                  </a:lnTo>
                  <a:lnTo>
                    <a:pt x="452469" y="45246"/>
                  </a:lnTo>
                  <a:close/>
                </a:path>
              </a:pathLst>
            </a:custGeom>
            <a:solidFill>
              <a:srgbClr val="99AAB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8983701" y="7045629"/>
            <a:ext cx="2214880" cy="2214880"/>
          </a:xfrm>
          <a:custGeom>
            <a:avLst/>
            <a:gdLst/>
            <a:ahLst/>
            <a:cxnLst/>
            <a:rect l="l" t="t" r="r" b="b"/>
            <a:pathLst>
              <a:path w="2214879" h="2214879">
                <a:moveTo>
                  <a:pt x="2214270" y="202895"/>
                </a:moveTo>
                <a:lnTo>
                  <a:pt x="2148103" y="202895"/>
                </a:lnTo>
                <a:lnTo>
                  <a:pt x="2148103" y="2011006"/>
                </a:lnTo>
                <a:lnTo>
                  <a:pt x="2148103" y="2011362"/>
                </a:lnTo>
                <a:lnTo>
                  <a:pt x="2148103" y="2148167"/>
                </a:lnTo>
                <a:lnTo>
                  <a:pt x="2011362" y="2148167"/>
                </a:lnTo>
                <a:lnTo>
                  <a:pt x="202895" y="2148103"/>
                </a:lnTo>
                <a:lnTo>
                  <a:pt x="66154" y="2148167"/>
                </a:lnTo>
                <a:lnTo>
                  <a:pt x="66154" y="2011362"/>
                </a:lnTo>
                <a:lnTo>
                  <a:pt x="66154" y="2011006"/>
                </a:lnTo>
                <a:lnTo>
                  <a:pt x="66154" y="202895"/>
                </a:lnTo>
                <a:lnTo>
                  <a:pt x="0" y="202895"/>
                </a:lnTo>
                <a:lnTo>
                  <a:pt x="0" y="2011006"/>
                </a:lnTo>
                <a:lnTo>
                  <a:pt x="0" y="2011362"/>
                </a:lnTo>
                <a:lnTo>
                  <a:pt x="0" y="2148167"/>
                </a:lnTo>
                <a:lnTo>
                  <a:pt x="0" y="2214207"/>
                </a:lnTo>
                <a:lnTo>
                  <a:pt x="202895" y="2214207"/>
                </a:lnTo>
                <a:lnTo>
                  <a:pt x="2011362" y="2214270"/>
                </a:lnTo>
                <a:lnTo>
                  <a:pt x="2214270" y="2214207"/>
                </a:lnTo>
                <a:lnTo>
                  <a:pt x="2214270" y="2148167"/>
                </a:lnTo>
                <a:lnTo>
                  <a:pt x="2214270" y="2011362"/>
                </a:lnTo>
                <a:lnTo>
                  <a:pt x="2214270" y="2011006"/>
                </a:lnTo>
                <a:lnTo>
                  <a:pt x="2214270" y="202895"/>
                </a:lnTo>
                <a:close/>
              </a:path>
              <a:path w="2214879" h="2214879">
                <a:moveTo>
                  <a:pt x="2214270" y="596"/>
                </a:moveTo>
                <a:lnTo>
                  <a:pt x="2011362" y="596"/>
                </a:lnTo>
                <a:lnTo>
                  <a:pt x="2011362" y="0"/>
                </a:lnTo>
                <a:lnTo>
                  <a:pt x="202895" y="0"/>
                </a:lnTo>
                <a:lnTo>
                  <a:pt x="202895" y="596"/>
                </a:lnTo>
                <a:lnTo>
                  <a:pt x="0" y="596"/>
                </a:lnTo>
                <a:lnTo>
                  <a:pt x="0" y="66636"/>
                </a:lnTo>
                <a:lnTo>
                  <a:pt x="0" y="202526"/>
                </a:lnTo>
                <a:lnTo>
                  <a:pt x="66154" y="202526"/>
                </a:lnTo>
                <a:lnTo>
                  <a:pt x="66154" y="66636"/>
                </a:lnTo>
                <a:lnTo>
                  <a:pt x="202895" y="66636"/>
                </a:lnTo>
                <a:lnTo>
                  <a:pt x="202895" y="66154"/>
                </a:lnTo>
                <a:lnTo>
                  <a:pt x="2011362" y="66154"/>
                </a:lnTo>
                <a:lnTo>
                  <a:pt x="2011362" y="66636"/>
                </a:lnTo>
                <a:lnTo>
                  <a:pt x="2148103" y="66636"/>
                </a:lnTo>
                <a:lnTo>
                  <a:pt x="2148103" y="202526"/>
                </a:lnTo>
                <a:lnTo>
                  <a:pt x="2214270" y="202526"/>
                </a:lnTo>
                <a:lnTo>
                  <a:pt x="2214270" y="66636"/>
                </a:lnTo>
                <a:lnTo>
                  <a:pt x="2214270" y="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3770306" y="7078702"/>
            <a:ext cx="2148205" cy="2148205"/>
          </a:xfrm>
          <a:prstGeom prst="rect">
            <a:avLst/>
          </a:prstGeom>
          <a:ln w="66163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dirty="0" sz="1600" spc="10">
                <a:latin typeface="Lucida Sans Unicode"/>
                <a:cs typeface="Lucida Sans Unicode"/>
              </a:rPr>
              <a:t>Client</a:t>
            </a:r>
            <a:r>
              <a:rPr dirty="0" sz="1600" spc="-114">
                <a:latin typeface="Lucida Sans Unicode"/>
                <a:cs typeface="Lucida Sans Unicode"/>
              </a:rPr>
              <a:t> </a:t>
            </a:r>
            <a:r>
              <a:rPr dirty="0" sz="1600" spc="-85">
                <a:latin typeface="Lucida Sans Unicode"/>
                <a:cs typeface="Lucida Sans Unicode"/>
              </a:rPr>
              <a:t>3</a:t>
            </a:r>
            <a:endParaRPr sz="1600">
              <a:latin typeface="Lucida Sans Unicode"/>
              <a:cs typeface="Lucida Sans Unicode"/>
            </a:endParaRPr>
          </a:p>
          <a:p>
            <a:pPr marL="165100">
              <a:lnSpc>
                <a:spcPct val="100000"/>
              </a:lnSpc>
              <a:spcBef>
                <a:spcPts val="910"/>
              </a:spcBef>
            </a:pPr>
            <a:r>
              <a:rPr dirty="0" sz="1600">
                <a:latin typeface="Lucida Sans Unicode"/>
                <a:cs typeface="Lucida Sans Unicode"/>
              </a:rPr>
              <a:t>XAI</a:t>
            </a:r>
            <a:r>
              <a:rPr dirty="0" sz="1600" spc="-114">
                <a:latin typeface="Lucida Sans Unicode"/>
                <a:cs typeface="Lucida Sans Unicode"/>
              </a:rPr>
              <a:t> </a:t>
            </a:r>
            <a:r>
              <a:rPr dirty="0" sz="1600" spc="20">
                <a:latin typeface="Lucida Sans Unicode"/>
                <a:cs typeface="Lucida Sans Unicode"/>
              </a:rPr>
              <a:t>updated</a:t>
            </a:r>
            <a:r>
              <a:rPr dirty="0" sz="1600" spc="-114">
                <a:latin typeface="Lucida Sans Unicode"/>
                <a:cs typeface="Lucida Sans Unicode"/>
              </a:rPr>
              <a:t> </a:t>
            </a:r>
            <a:r>
              <a:rPr dirty="0" sz="1600" spc="30">
                <a:latin typeface="Lucida Sans Unicode"/>
                <a:cs typeface="Lucida Sans Unicode"/>
              </a:rPr>
              <a:t>Mode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547478" y="7247158"/>
            <a:ext cx="1841500" cy="74549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1600" spc="10">
                <a:latin typeface="Lucida Sans Unicode"/>
                <a:cs typeface="Lucida Sans Unicode"/>
              </a:rPr>
              <a:t>Client</a:t>
            </a:r>
            <a:r>
              <a:rPr dirty="0" sz="1600" spc="-114">
                <a:latin typeface="Lucida Sans Unicode"/>
                <a:cs typeface="Lucida Sans Unicode"/>
              </a:rPr>
              <a:t> </a:t>
            </a:r>
            <a:r>
              <a:rPr dirty="0" sz="1600" spc="-135">
                <a:latin typeface="Lucida Sans Unicode"/>
                <a:cs typeface="Lucida Sans Unicode"/>
              </a:rPr>
              <a:t>2</a:t>
            </a:r>
            <a:endParaRPr sz="16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600">
                <a:latin typeface="Lucida Sans Unicode"/>
                <a:cs typeface="Lucida Sans Unicode"/>
              </a:rPr>
              <a:t>XAI</a:t>
            </a:r>
            <a:r>
              <a:rPr dirty="0" sz="1600" spc="-114">
                <a:latin typeface="Lucida Sans Unicode"/>
                <a:cs typeface="Lucida Sans Unicode"/>
              </a:rPr>
              <a:t> </a:t>
            </a:r>
            <a:r>
              <a:rPr dirty="0" sz="1600" spc="20">
                <a:latin typeface="Lucida Sans Unicode"/>
                <a:cs typeface="Lucida Sans Unicode"/>
              </a:rPr>
              <a:t>updated</a:t>
            </a:r>
            <a:r>
              <a:rPr dirty="0" sz="1600" spc="-114">
                <a:latin typeface="Lucida Sans Unicode"/>
                <a:cs typeface="Lucida Sans Unicode"/>
              </a:rPr>
              <a:t> </a:t>
            </a:r>
            <a:r>
              <a:rPr dirty="0" sz="1600" spc="30">
                <a:latin typeface="Lucida Sans Unicode"/>
                <a:cs typeface="Lucida Sans Unicode"/>
              </a:rPr>
              <a:t>Mode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396219" y="3149273"/>
            <a:ext cx="4472940" cy="6111240"/>
            <a:chOff x="10396219" y="3149273"/>
            <a:chExt cx="4472940" cy="6111240"/>
          </a:xfrm>
        </p:grpSpPr>
        <p:sp>
          <p:nvSpPr>
            <p:cNvPr id="34" name="object 34"/>
            <p:cNvSpPr/>
            <p:nvPr/>
          </p:nvSpPr>
          <p:spPr>
            <a:xfrm>
              <a:off x="11196371" y="3811040"/>
              <a:ext cx="2379980" cy="5448935"/>
            </a:xfrm>
            <a:custGeom>
              <a:avLst/>
              <a:gdLst/>
              <a:ahLst/>
              <a:cxnLst/>
              <a:rect l="l" t="t" r="r" b="b"/>
              <a:pathLst>
                <a:path w="2379980" h="5448934">
                  <a:moveTo>
                    <a:pt x="2214270" y="202907"/>
                  </a:moveTo>
                  <a:lnTo>
                    <a:pt x="2148116" y="202907"/>
                  </a:lnTo>
                  <a:lnTo>
                    <a:pt x="2148116" y="2011019"/>
                  </a:lnTo>
                  <a:lnTo>
                    <a:pt x="2148116" y="2011375"/>
                  </a:lnTo>
                  <a:lnTo>
                    <a:pt x="2148116" y="2148179"/>
                  </a:lnTo>
                  <a:lnTo>
                    <a:pt x="2011375" y="2148179"/>
                  </a:lnTo>
                  <a:lnTo>
                    <a:pt x="202907" y="2148116"/>
                  </a:lnTo>
                  <a:lnTo>
                    <a:pt x="66167" y="2148179"/>
                  </a:lnTo>
                  <a:lnTo>
                    <a:pt x="66167" y="2011375"/>
                  </a:lnTo>
                  <a:lnTo>
                    <a:pt x="66167" y="2011019"/>
                  </a:lnTo>
                  <a:lnTo>
                    <a:pt x="66167" y="202907"/>
                  </a:lnTo>
                  <a:lnTo>
                    <a:pt x="0" y="202907"/>
                  </a:lnTo>
                  <a:lnTo>
                    <a:pt x="0" y="2011019"/>
                  </a:lnTo>
                  <a:lnTo>
                    <a:pt x="0" y="2011375"/>
                  </a:lnTo>
                  <a:lnTo>
                    <a:pt x="0" y="2148179"/>
                  </a:lnTo>
                  <a:lnTo>
                    <a:pt x="0" y="2214219"/>
                  </a:lnTo>
                  <a:lnTo>
                    <a:pt x="202907" y="2214219"/>
                  </a:lnTo>
                  <a:lnTo>
                    <a:pt x="2011375" y="2214270"/>
                  </a:lnTo>
                  <a:lnTo>
                    <a:pt x="2214270" y="2214219"/>
                  </a:lnTo>
                  <a:lnTo>
                    <a:pt x="2214270" y="2148179"/>
                  </a:lnTo>
                  <a:lnTo>
                    <a:pt x="2214270" y="2011375"/>
                  </a:lnTo>
                  <a:lnTo>
                    <a:pt x="2214270" y="2011019"/>
                  </a:lnTo>
                  <a:lnTo>
                    <a:pt x="2214270" y="202907"/>
                  </a:lnTo>
                  <a:close/>
                </a:path>
                <a:path w="2379980" h="5448934">
                  <a:moveTo>
                    <a:pt x="2214270" y="609"/>
                  </a:moveTo>
                  <a:lnTo>
                    <a:pt x="2011375" y="609"/>
                  </a:lnTo>
                  <a:lnTo>
                    <a:pt x="2011375" y="0"/>
                  </a:lnTo>
                  <a:lnTo>
                    <a:pt x="202907" y="0"/>
                  </a:lnTo>
                  <a:lnTo>
                    <a:pt x="202907" y="609"/>
                  </a:lnTo>
                  <a:lnTo>
                    <a:pt x="0" y="609"/>
                  </a:lnTo>
                  <a:lnTo>
                    <a:pt x="0" y="66649"/>
                  </a:lnTo>
                  <a:lnTo>
                    <a:pt x="0" y="202539"/>
                  </a:lnTo>
                  <a:lnTo>
                    <a:pt x="66167" y="202539"/>
                  </a:lnTo>
                  <a:lnTo>
                    <a:pt x="66167" y="66649"/>
                  </a:lnTo>
                  <a:lnTo>
                    <a:pt x="202907" y="66649"/>
                  </a:lnTo>
                  <a:lnTo>
                    <a:pt x="202907" y="66167"/>
                  </a:lnTo>
                  <a:lnTo>
                    <a:pt x="2011375" y="66167"/>
                  </a:lnTo>
                  <a:lnTo>
                    <a:pt x="2011375" y="66649"/>
                  </a:lnTo>
                  <a:lnTo>
                    <a:pt x="2148116" y="66649"/>
                  </a:lnTo>
                  <a:lnTo>
                    <a:pt x="2148116" y="202539"/>
                  </a:lnTo>
                  <a:lnTo>
                    <a:pt x="2214270" y="202539"/>
                  </a:lnTo>
                  <a:lnTo>
                    <a:pt x="2214270" y="66649"/>
                  </a:lnTo>
                  <a:lnTo>
                    <a:pt x="2214270" y="609"/>
                  </a:lnTo>
                  <a:close/>
                </a:path>
                <a:path w="2379980" h="5448934">
                  <a:moveTo>
                    <a:pt x="2379548" y="3437483"/>
                  </a:moveTo>
                  <a:lnTo>
                    <a:pt x="2313394" y="3437483"/>
                  </a:lnTo>
                  <a:lnTo>
                    <a:pt x="2313394" y="5245595"/>
                  </a:lnTo>
                  <a:lnTo>
                    <a:pt x="2313394" y="5245951"/>
                  </a:lnTo>
                  <a:lnTo>
                    <a:pt x="2313394" y="5382755"/>
                  </a:lnTo>
                  <a:lnTo>
                    <a:pt x="2176653" y="5382755"/>
                  </a:lnTo>
                  <a:lnTo>
                    <a:pt x="368185" y="5382692"/>
                  </a:lnTo>
                  <a:lnTo>
                    <a:pt x="231444" y="5382755"/>
                  </a:lnTo>
                  <a:lnTo>
                    <a:pt x="231444" y="5245951"/>
                  </a:lnTo>
                  <a:lnTo>
                    <a:pt x="231444" y="5245595"/>
                  </a:lnTo>
                  <a:lnTo>
                    <a:pt x="231444" y="3437483"/>
                  </a:lnTo>
                  <a:lnTo>
                    <a:pt x="165277" y="3437483"/>
                  </a:lnTo>
                  <a:lnTo>
                    <a:pt x="165277" y="5245595"/>
                  </a:lnTo>
                  <a:lnTo>
                    <a:pt x="165277" y="5245951"/>
                  </a:lnTo>
                  <a:lnTo>
                    <a:pt x="165277" y="5382755"/>
                  </a:lnTo>
                  <a:lnTo>
                    <a:pt x="165277" y="5448795"/>
                  </a:lnTo>
                  <a:lnTo>
                    <a:pt x="368185" y="5448795"/>
                  </a:lnTo>
                  <a:lnTo>
                    <a:pt x="2176653" y="5448859"/>
                  </a:lnTo>
                  <a:lnTo>
                    <a:pt x="2379548" y="5448795"/>
                  </a:lnTo>
                  <a:lnTo>
                    <a:pt x="2379548" y="5382755"/>
                  </a:lnTo>
                  <a:lnTo>
                    <a:pt x="2379548" y="5245951"/>
                  </a:lnTo>
                  <a:lnTo>
                    <a:pt x="2379548" y="5245595"/>
                  </a:lnTo>
                  <a:lnTo>
                    <a:pt x="2379548" y="3437483"/>
                  </a:lnTo>
                  <a:close/>
                </a:path>
                <a:path w="2379980" h="5448934">
                  <a:moveTo>
                    <a:pt x="2379548" y="3235185"/>
                  </a:moveTo>
                  <a:lnTo>
                    <a:pt x="2176653" y="3235185"/>
                  </a:lnTo>
                  <a:lnTo>
                    <a:pt x="2176653" y="3234588"/>
                  </a:lnTo>
                  <a:lnTo>
                    <a:pt x="368185" y="3234588"/>
                  </a:lnTo>
                  <a:lnTo>
                    <a:pt x="368185" y="3235185"/>
                  </a:lnTo>
                  <a:lnTo>
                    <a:pt x="165277" y="3235185"/>
                  </a:lnTo>
                  <a:lnTo>
                    <a:pt x="165277" y="3301225"/>
                  </a:lnTo>
                  <a:lnTo>
                    <a:pt x="165277" y="3437115"/>
                  </a:lnTo>
                  <a:lnTo>
                    <a:pt x="231444" y="3437115"/>
                  </a:lnTo>
                  <a:lnTo>
                    <a:pt x="231444" y="3301225"/>
                  </a:lnTo>
                  <a:lnTo>
                    <a:pt x="368185" y="3301225"/>
                  </a:lnTo>
                  <a:lnTo>
                    <a:pt x="368185" y="3300742"/>
                  </a:lnTo>
                  <a:lnTo>
                    <a:pt x="2176653" y="3300742"/>
                  </a:lnTo>
                  <a:lnTo>
                    <a:pt x="2176653" y="3301225"/>
                  </a:lnTo>
                  <a:lnTo>
                    <a:pt x="2313394" y="3301225"/>
                  </a:lnTo>
                  <a:lnTo>
                    <a:pt x="2313394" y="3437115"/>
                  </a:lnTo>
                  <a:lnTo>
                    <a:pt x="2379548" y="3437115"/>
                  </a:lnTo>
                  <a:lnTo>
                    <a:pt x="2379548" y="3301225"/>
                  </a:lnTo>
                  <a:lnTo>
                    <a:pt x="2379548" y="32351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421671" y="6074873"/>
              <a:ext cx="1420495" cy="1033780"/>
            </a:xfrm>
            <a:custGeom>
              <a:avLst/>
              <a:gdLst/>
              <a:ahLst/>
              <a:cxnLst/>
              <a:rect l="l" t="t" r="r" b="b"/>
              <a:pathLst>
                <a:path w="1420495" h="1033779">
                  <a:moveTo>
                    <a:pt x="0" y="1033563"/>
                  </a:moveTo>
                  <a:lnTo>
                    <a:pt x="1420376" y="0"/>
                  </a:lnTo>
                </a:path>
              </a:pathLst>
            </a:custGeom>
            <a:ln w="508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81978" y="5980259"/>
              <a:ext cx="177839" cy="17428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3022384" y="6052809"/>
              <a:ext cx="1821180" cy="993140"/>
            </a:xfrm>
            <a:custGeom>
              <a:avLst/>
              <a:gdLst/>
              <a:ahLst/>
              <a:cxnLst/>
              <a:rect l="l" t="t" r="r" b="b"/>
              <a:pathLst>
                <a:path w="1821180" h="993140">
                  <a:moveTo>
                    <a:pt x="1821119" y="992794"/>
                  </a:moveTo>
                  <a:lnTo>
                    <a:pt x="0" y="0"/>
                  </a:lnTo>
                </a:path>
              </a:pathLst>
            </a:custGeom>
            <a:ln w="50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96203" y="5954193"/>
              <a:ext cx="177014" cy="18503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2467964" y="6166931"/>
              <a:ext cx="0" cy="878840"/>
            </a:xfrm>
            <a:custGeom>
              <a:avLst/>
              <a:gdLst/>
              <a:ahLst/>
              <a:cxnLst/>
              <a:rect l="l" t="t" r="r" b="b"/>
              <a:pathLst>
                <a:path w="0" h="878840">
                  <a:moveTo>
                    <a:pt x="0" y="878656"/>
                  </a:moveTo>
                  <a:lnTo>
                    <a:pt x="0" y="0"/>
                  </a:lnTo>
                </a:path>
              </a:pathLst>
            </a:custGeom>
            <a:ln w="50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66223" y="6027436"/>
              <a:ext cx="203480" cy="15220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2256292" y="3288202"/>
              <a:ext cx="12065" cy="523240"/>
            </a:xfrm>
            <a:custGeom>
              <a:avLst/>
              <a:gdLst/>
              <a:ahLst/>
              <a:cxnLst/>
              <a:rect l="l" t="t" r="r" b="b"/>
              <a:pathLst>
                <a:path w="12065" h="523239">
                  <a:moveTo>
                    <a:pt x="0" y="522794"/>
                  </a:moveTo>
                  <a:lnTo>
                    <a:pt x="11612" y="0"/>
                  </a:lnTo>
                </a:path>
              </a:pathLst>
            </a:custGeom>
            <a:ln w="50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66535" y="3149273"/>
              <a:ext cx="203300" cy="153316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11960198" y="2324794"/>
            <a:ext cx="595630" cy="687705"/>
            <a:chOff x="11960198" y="2324794"/>
            <a:chExt cx="595630" cy="687705"/>
          </a:xfrm>
        </p:grpSpPr>
        <p:sp>
          <p:nvSpPr>
            <p:cNvPr id="44" name="object 44"/>
            <p:cNvSpPr/>
            <p:nvPr/>
          </p:nvSpPr>
          <p:spPr>
            <a:xfrm>
              <a:off x="11960198" y="2324794"/>
              <a:ext cx="595630" cy="165100"/>
            </a:xfrm>
            <a:custGeom>
              <a:avLst/>
              <a:gdLst/>
              <a:ahLst/>
              <a:cxnLst/>
              <a:rect l="l" t="t" r="r" b="b"/>
              <a:pathLst>
                <a:path w="595629" h="165100">
                  <a:moveTo>
                    <a:pt x="592549" y="164904"/>
                  </a:moveTo>
                  <a:lnTo>
                    <a:pt x="2751" y="164904"/>
                  </a:lnTo>
                  <a:lnTo>
                    <a:pt x="0" y="162202"/>
                  </a:lnTo>
                  <a:lnTo>
                    <a:pt x="0" y="2667"/>
                  </a:lnTo>
                  <a:lnTo>
                    <a:pt x="2751" y="0"/>
                  </a:lnTo>
                  <a:lnTo>
                    <a:pt x="592550" y="0"/>
                  </a:lnTo>
                  <a:lnTo>
                    <a:pt x="595301" y="2666"/>
                  </a:lnTo>
                  <a:lnTo>
                    <a:pt x="595301" y="158912"/>
                  </a:lnTo>
                  <a:lnTo>
                    <a:pt x="595301" y="162202"/>
                  </a:lnTo>
                  <a:lnTo>
                    <a:pt x="592549" y="164904"/>
                  </a:lnTo>
                  <a:close/>
                </a:path>
              </a:pathLst>
            </a:custGeom>
            <a:solidFill>
              <a:srgbClr val="2640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2019310" y="2381320"/>
              <a:ext cx="62865" cy="52069"/>
            </a:xfrm>
            <a:custGeom>
              <a:avLst/>
              <a:gdLst/>
              <a:ahLst/>
              <a:cxnLst/>
              <a:rect l="l" t="t" r="r" b="b"/>
              <a:pathLst>
                <a:path w="62865" h="52069">
                  <a:moveTo>
                    <a:pt x="0" y="0"/>
                  </a:moveTo>
                  <a:lnTo>
                    <a:pt x="0" y="51816"/>
                  </a:lnTo>
                </a:path>
                <a:path w="62865" h="52069">
                  <a:moveTo>
                    <a:pt x="31245" y="0"/>
                  </a:moveTo>
                  <a:lnTo>
                    <a:pt x="31245" y="51816"/>
                  </a:lnTo>
                </a:path>
                <a:path w="62865" h="52069">
                  <a:moveTo>
                    <a:pt x="62491" y="0"/>
                  </a:moveTo>
                  <a:lnTo>
                    <a:pt x="62491" y="51816"/>
                  </a:lnTo>
                </a:path>
              </a:pathLst>
            </a:custGeom>
            <a:ln w="12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2354721" y="239725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5">
                  <a:moveTo>
                    <a:pt x="27100" y="13473"/>
                  </a:moveTo>
                  <a:lnTo>
                    <a:pt x="27100" y="20920"/>
                  </a:lnTo>
                  <a:lnTo>
                    <a:pt x="21039" y="26947"/>
                  </a:lnTo>
                  <a:lnTo>
                    <a:pt x="13550" y="26947"/>
                  </a:lnTo>
                  <a:lnTo>
                    <a:pt x="6060" y="26947"/>
                  </a:lnTo>
                  <a:lnTo>
                    <a:pt x="0" y="20920"/>
                  </a:lnTo>
                  <a:lnTo>
                    <a:pt x="0" y="13473"/>
                  </a:lnTo>
                  <a:lnTo>
                    <a:pt x="0" y="6026"/>
                  </a:lnTo>
                  <a:lnTo>
                    <a:pt x="6060" y="0"/>
                  </a:lnTo>
                  <a:lnTo>
                    <a:pt x="13550" y="0"/>
                  </a:lnTo>
                  <a:lnTo>
                    <a:pt x="21039" y="0"/>
                  </a:lnTo>
                  <a:lnTo>
                    <a:pt x="27100" y="6026"/>
                  </a:lnTo>
                  <a:lnTo>
                    <a:pt x="27100" y="13473"/>
                  </a:lnTo>
                  <a:close/>
                </a:path>
              </a:pathLst>
            </a:custGeom>
            <a:ln w="12412">
              <a:solidFill>
                <a:srgbClr val="D6282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2412474" y="239725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5">
                  <a:moveTo>
                    <a:pt x="27100" y="13473"/>
                  </a:moveTo>
                  <a:lnTo>
                    <a:pt x="27100" y="20920"/>
                  </a:lnTo>
                  <a:lnTo>
                    <a:pt x="21004" y="26947"/>
                  </a:lnTo>
                  <a:lnTo>
                    <a:pt x="13550" y="26947"/>
                  </a:lnTo>
                  <a:lnTo>
                    <a:pt x="6060" y="26947"/>
                  </a:lnTo>
                  <a:lnTo>
                    <a:pt x="0" y="20920"/>
                  </a:lnTo>
                  <a:lnTo>
                    <a:pt x="0" y="13473"/>
                  </a:lnTo>
                  <a:lnTo>
                    <a:pt x="0" y="6026"/>
                  </a:lnTo>
                  <a:lnTo>
                    <a:pt x="6060" y="0"/>
                  </a:lnTo>
                  <a:lnTo>
                    <a:pt x="13550" y="0"/>
                  </a:lnTo>
                  <a:lnTo>
                    <a:pt x="21004" y="0"/>
                  </a:lnTo>
                  <a:lnTo>
                    <a:pt x="27100" y="6026"/>
                  </a:lnTo>
                  <a:lnTo>
                    <a:pt x="27100" y="13473"/>
                  </a:lnTo>
                  <a:close/>
                </a:path>
              </a:pathLst>
            </a:custGeom>
            <a:ln w="12412">
              <a:solidFill>
                <a:srgbClr val="7ECB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2138057" y="2392924"/>
              <a:ext cx="358775" cy="36195"/>
            </a:xfrm>
            <a:custGeom>
              <a:avLst/>
              <a:gdLst/>
              <a:ahLst/>
              <a:cxnLst/>
              <a:rect l="l" t="t" r="r" b="b"/>
              <a:pathLst>
                <a:path w="358775" h="36194">
                  <a:moveTo>
                    <a:pt x="358330" y="17803"/>
                  </a:moveTo>
                  <a:lnTo>
                    <a:pt x="358330" y="25249"/>
                  </a:lnTo>
                  <a:lnTo>
                    <a:pt x="352269" y="31276"/>
                  </a:lnTo>
                  <a:lnTo>
                    <a:pt x="344780" y="31276"/>
                  </a:lnTo>
                  <a:lnTo>
                    <a:pt x="337291" y="31276"/>
                  </a:lnTo>
                  <a:lnTo>
                    <a:pt x="331230" y="25249"/>
                  </a:lnTo>
                  <a:lnTo>
                    <a:pt x="331230" y="17803"/>
                  </a:lnTo>
                  <a:lnTo>
                    <a:pt x="331230" y="10356"/>
                  </a:lnTo>
                  <a:lnTo>
                    <a:pt x="337291" y="4329"/>
                  </a:lnTo>
                  <a:lnTo>
                    <a:pt x="344780" y="4329"/>
                  </a:lnTo>
                  <a:lnTo>
                    <a:pt x="352269" y="4329"/>
                  </a:lnTo>
                  <a:lnTo>
                    <a:pt x="358330" y="10356"/>
                  </a:lnTo>
                  <a:lnTo>
                    <a:pt x="358330" y="17803"/>
                  </a:lnTo>
                  <a:close/>
                </a:path>
                <a:path w="358775" h="36194">
                  <a:moveTo>
                    <a:pt x="0" y="0"/>
                  </a:moveTo>
                  <a:lnTo>
                    <a:pt x="175002" y="0"/>
                  </a:lnTo>
                </a:path>
                <a:path w="358775" h="36194">
                  <a:moveTo>
                    <a:pt x="0" y="35606"/>
                  </a:moveTo>
                  <a:lnTo>
                    <a:pt x="175002" y="35606"/>
                  </a:lnTo>
                </a:path>
              </a:pathLst>
            </a:custGeom>
            <a:ln w="12412">
              <a:solidFill>
                <a:srgbClr val="3ABD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1960198" y="2522083"/>
              <a:ext cx="595630" cy="165100"/>
            </a:xfrm>
            <a:custGeom>
              <a:avLst/>
              <a:gdLst/>
              <a:ahLst/>
              <a:cxnLst/>
              <a:rect l="l" t="t" r="r" b="b"/>
              <a:pathLst>
                <a:path w="595629" h="165100">
                  <a:moveTo>
                    <a:pt x="592549" y="164904"/>
                  </a:moveTo>
                  <a:lnTo>
                    <a:pt x="2751" y="164904"/>
                  </a:lnTo>
                  <a:lnTo>
                    <a:pt x="0" y="162237"/>
                  </a:lnTo>
                  <a:lnTo>
                    <a:pt x="0" y="2701"/>
                  </a:lnTo>
                  <a:lnTo>
                    <a:pt x="2751" y="0"/>
                  </a:lnTo>
                  <a:lnTo>
                    <a:pt x="592550" y="0"/>
                  </a:lnTo>
                  <a:lnTo>
                    <a:pt x="595301" y="2701"/>
                  </a:lnTo>
                  <a:lnTo>
                    <a:pt x="595301" y="158912"/>
                  </a:lnTo>
                  <a:lnTo>
                    <a:pt x="595301" y="162237"/>
                  </a:lnTo>
                  <a:lnTo>
                    <a:pt x="592549" y="164904"/>
                  </a:lnTo>
                  <a:close/>
                </a:path>
              </a:pathLst>
            </a:custGeom>
            <a:solidFill>
              <a:srgbClr val="2640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2019310" y="2578645"/>
              <a:ext cx="62865" cy="52069"/>
            </a:xfrm>
            <a:custGeom>
              <a:avLst/>
              <a:gdLst/>
              <a:ahLst/>
              <a:cxnLst/>
              <a:rect l="l" t="t" r="r" b="b"/>
              <a:pathLst>
                <a:path w="62865" h="52069">
                  <a:moveTo>
                    <a:pt x="0" y="0"/>
                  </a:moveTo>
                  <a:lnTo>
                    <a:pt x="0" y="51781"/>
                  </a:lnTo>
                </a:path>
                <a:path w="62865" h="52069">
                  <a:moveTo>
                    <a:pt x="31245" y="0"/>
                  </a:moveTo>
                  <a:lnTo>
                    <a:pt x="31245" y="51781"/>
                  </a:lnTo>
                </a:path>
                <a:path w="62865" h="52069">
                  <a:moveTo>
                    <a:pt x="62491" y="0"/>
                  </a:moveTo>
                  <a:lnTo>
                    <a:pt x="62491" y="51781"/>
                  </a:lnTo>
                </a:path>
              </a:pathLst>
            </a:custGeom>
            <a:ln w="12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2354721" y="259457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5">
                  <a:moveTo>
                    <a:pt x="27100" y="13438"/>
                  </a:moveTo>
                  <a:lnTo>
                    <a:pt x="27100" y="20885"/>
                  </a:lnTo>
                  <a:lnTo>
                    <a:pt x="21039" y="26912"/>
                  </a:lnTo>
                  <a:lnTo>
                    <a:pt x="13550" y="26912"/>
                  </a:lnTo>
                  <a:lnTo>
                    <a:pt x="6060" y="26912"/>
                  </a:lnTo>
                  <a:lnTo>
                    <a:pt x="0" y="20885"/>
                  </a:lnTo>
                  <a:lnTo>
                    <a:pt x="0" y="13438"/>
                  </a:lnTo>
                  <a:lnTo>
                    <a:pt x="0" y="6026"/>
                  </a:lnTo>
                  <a:lnTo>
                    <a:pt x="6060" y="0"/>
                  </a:lnTo>
                  <a:lnTo>
                    <a:pt x="13550" y="0"/>
                  </a:lnTo>
                  <a:lnTo>
                    <a:pt x="21039" y="0"/>
                  </a:lnTo>
                  <a:lnTo>
                    <a:pt x="27100" y="6026"/>
                  </a:lnTo>
                  <a:lnTo>
                    <a:pt x="27100" y="13438"/>
                  </a:lnTo>
                  <a:close/>
                </a:path>
              </a:pathLst>
            </a:custGeom>
            <a:ln w="12412">
              <a:solidFill>
                <a:srgbClr val="D6282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2412474" y="259457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5">
                  <a:moveTo>
                    <a:pt x="27100" y="13438"/>
                  </a:moveTo>
                  <a:lnTo>
                    <a:pt x="27100" y="20885"/>
                  </a:lnTo>
                  <a:lnTo>
                    <a:pt x="21004" y="26912"/>
                  </a:lnTo>
                  <a:lnTo>
                    <a:pt x="13550" y="26912"/>
                  </a:lnTo>
                  <a:lnTo>
                    <a:pt x="6060" y="26912"/>
                  </a:lnTo>
                  <a:lnTo>
                    <a:pt x="0" y="20885"/>
                  </a:lnTo>
                  <a:lnTo>
                    <a:pt x="0" y="13438"/>
                  </a:lnTo>
                  <a:lnTo>
                    <a:pt x="0" y="6026"/>
                  </a:lnTo>
                  <a:lnTo>
                    <a:pt x="6060" y="0"/>
                  </a:lnTo>
                  <a:lnTo>
                    <a:pt x="13550" y="0"/>
                  </a:lnTo>
                  <a:lnTo>
                    <a:pt x="21004" y="0"/>
                  </a:lnTo>
                  <a:lnTo>
                    <a:pt x="27100" y="6026"/>
                  </a:lnTo>
                  <a:lnTo>
                    <a:pt x="27100" y="13438"/>
                  </a:lnTo>
                  <a:close/>
                </a:path>
              </a:pathLst>
            </a:custGeom>
            <a:ln w="12412">
              <a:solidFill>
                <a:srgbClr val="7ECB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2138057" y="2590248"/>
              <a:ext cx="358775" cy="36195"/>
            </a:xfrm>
            <a:custGeom>
              <a:avLst/>
              <a:gdLst/>
              <a:ahLst/>
              <a:cxnLst/>
              <a:rect l="l" t="t" r="r" b="b"/>
              <a:pathLst>
                <a:path w="358775" h="36194">
                  <a:moveTo>
                    <a:pt x="358330" y="17768"/>
                  </a:moveTo>
                  <a:lnTo>
                    <a:pt x="358330" y="25215"/>
                  </a:lnTo>
                  <a:lnTo>
                    <a:pt x="352269" y="31242"/>
                  </a:lnTo>
                  <a:lnTo>
                    <a:pt x="344780" y="31242"/>
                  </a:lnTo>
                  <a:lnTo>
                    <a:pt x="337291" y="31242"/>
                  </a:lnTo>
                  <a:lnTo>
                    <a:pt x="331230" y="25215"/>
                  </a:lnTo>
                  <a:lnTo>
                    <a:pt x="331230" y="17768"/>
                  </a:lnTo>
                  <a:lnTo>
                    <a:pt x="331230" y="10356"/>
                  </a:lnTo>
                  <a:lnTo>
                    <a:pt x="337291" y="4329"/>
                  </a:lnTo>
                  <a:lnTo>
                    <a:pt x="344780" y="4329"/>
                  </a:lnTo>
                  <a:lnTo>
                    <a:pt x="352269" y="4329"/>
                  </a:lnTo>
                  <a:lnTo>
                    <a:pt x="358330" y="10356"/>
                  </a:lnTo>
                  <a:lnTo>
                    <a:pt x="358330" y="17768"/>
                  </a:lnTo>
                  <a:close/>
                </a:path>
                <a:path w="358775" h="36194">
                  <a:moveTo>
                    <a:pt x="0" y="0"/>
                  </a:moveTo>
                  <a:lnTo>
                    <a:pt x="175002" y="0"/>
                  </a:lnTo>
                </a:path>
                <a:path w="358775" h="36194">
                  <a:moveTo>
                    <a:pt x="0" y="35571"/>
                  </a:moveTo>
                  <a:lnTo>
                    <a:pt x="175002" y="35571"/>
                  </a:lnTo>
                </a:path>
              </a:pathLst>
            </a:custGeom>
            <a:ln w="12412">
              <a:solidFill>
                <a:srgbClr val="3ABD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1960198" y="2730283"/>
              <a:ext cx="595630" cy="165100"/>
            </a:xfrm>
            <a:custGeom>
              <a:avLst/>
              <a:gdLst/>
              <a:ahLst/>
              <a:cxnLst/>
              <a:rect l="l" t="t" r="r" b="b"/>
              <a:pathLst>
                <a:path w="595629" h="165100">
                  <a:moveTo>
                    <a:pt x="592549" y="164904"/>
                  </a:moveTo>
                  <a:lnTo>
                    <a:pt x="2751" y="164904"/>
                  </a:lnTo>
                  <a:lnTo>
                    <a:pt x="0" y="162202"/>
                  </a:lnTo>
                  <a:lnTo>
                    <a:pt x="0" y="2666"/>
                  </a:lnTo>
                  <a:lnTo>
                    <a:pt x="2751" y="0"/>
                  </a:lnTo>
                  <a:lnTo>
                    <a:pt x="592550" y="0"/>
                  </a:lnTo>
                  <a:lnTo>
                    <a:pt x="595301" y="2667"/>
                  </a:lnTo>
                  <a:lnTo>
                    <a:pt x="595301" y="158877"/>
                  </a:lnTo>
                  <a:lnTo>
                    <a:pt x="595301" y="162202"/>
                  </a:lnTo>
                  <a:lnTo>
                    <a:pt x="592549" y="164904"/>
                  </a:lnTo>
                  <a:close/>
                </a:path>
              </a:pathLst>
            </a:custGeom>
            <a:solidFill>
              <a:srgbClr val="2640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2019310" y="2786844"/>
              <a:ext cx="62865" cy="52069"/>
            </a:xfrm>
            <a:custGeom>
              <a:avLst/>
              <a:gdLst/>
              <a:ahLst/>
              <a:cxnLst/>
              <a:rect l="l" t="t" r="r" b="b"/>
              <a:pathLst>
                <a:path w="62865" h="52069">
                  <a:moveTo>
                    <a:pt x="0" y="0"/>
                  </a:moveTo>
                  <a:lnTo>
                    <a:pt x="0" y="51781"/>
                  </a:lnTo>
                </a:path>
                <a:path w="62865" h="52069">
                  <a:moveTo>
                    <a:pt x="31245" y="0"/>
                  </a:moveTo>
                  <a:lnTo>
                    <a:pt x="31245" y="51781"/>
                  </a:lnTo>
                </a:path>
                <a:path w="62865" h="52069">
                  <a:moveTo>
                    <a:pt x="62491" y="0"/>
                  </a:moveTo>
                  <a:lnTo>
                    <a:pt x="62491" y="51781"/>
                  </a:lnTo>
                </a:path>
              </a:pathLst>
            </a:custGeom>
            <a:ln w="12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2354721" y="280274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5">
                  <a:moveTo>
                    <a:pt x="27100" y="13473"/>
                  </a:moveTo>
                  <a:lnTo>
                    <a:pt x="27100" y="20920"/>
                  </a:lnTo>
                  <a:lnTo>
                    <a:pt x="21039" y="26947"/>
                  </a:lnTo>
                  <a:lnTo>
                    <a:pt x="13550" y="26947"/>
                  </a:lnTo>
                  <a:lnTo>
                    <a:pt x="6060" y="26947"/>
                  </a:lnTo>
                  <a:lnTo>
                    <a:pt x="0" y="20920"/>
                  </a:lnTo>
                  <a:lnTo>
                    <a:pt x="0" y="13473"/>
                  </a:lnTo>
                  <a:lnTo>
                    <a:pt x="0" y="6026"/>
                  </a:lnTo>
                  <a:lnTo>
                    <a:pt x="6060" y="0"/>
                  </a:lnTo>
                  <a:lnTo>
                    <a:pt x="13550" y="0"/>
                  </a:lnTo>
                  <a:lnTo>
                    <a:pt x="21039" y="0"/>
                  </a:lnTo>
                  <a:lnTo>
                    <a:pt x="27100" y="6026"/>
                  </a:lnTo>
                  <a:lnTo>
                    <a:pt x="27100" y="13473"/>
                  </a:lnTo>
                  <a:close/>
                </a:path>
              </a:pathLst>
            </a:custGeom>
            <a:ln w="12412">
              <a:solidFill>
                <a:srgbClr val="D6282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2412474" y="280274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5">
                  <a:moveTo>
                    <a:pt x="27100" y="13473"/>
                  </a:moveTo>
                  <a:lnTo>
                    <a:pt x="27100" y="20920"/>
                  </a:lnTo>
                  <a:lnTo>
                    <a:pt x="21004" y="26947"/>
                  </a:lnTo>
                  <a:lnTo>
                    <a:pt x="13550" y="26947"/>
                  </a:lnTo>
                  <a:lnTo>
                    <a:pt x="6060" y="26947"/>
                  </a:lnTo>
                  <a:lnTo>
                    <a:pt x="0" y="20920"/>
                  </a:lnTo>
                  <a:lnTo>
                    <a:pt x="0" y="13473"/>
                  </a:lnTo>
                  <a:lnTo>
                    <a:pt x="0" y="6026"/>
                  </a:lnTo>
                  <a:lnTo>
                    <a:pt x="6060" y="0"/>
                  </a:lnTo>
                  <a:lnTo>
                    <a:pt x="13550" y="0"/>
                  </a:lnTo>
                  <a:lnTo>
                    <a:pt x="21004" y="0"/>
                  </a:lnTo>
                  <a:lnTo>
                    <a:pt x="27100" y="6026"/>
                  </a:lnTo>
                  <a:lnTo>
                    <a:pt x="27100" y="13473"/>
                  </a:lnTo>
                  <a:close/>
                </a:path>
              </a:pathLst>
            </a:custGeom>
            <a:ln w="12412">
              <a:solidFill>
                <a:srgbClr val="7ECB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2138057" y="2798413"/>
              <a:ext cx="358775" cy="36195"/>
            </a:xfrm>
            <a:custGeom>
              <a:avLst/>
              <a:gdLst/>
              <a:ahLst/>
              <a:cxnLst/>
              <a:rect l="l" t="t" r="r" b="b"/>
              <a:pathLst>
                <a:path w="358775" h="36194">
                  <a:moveTo>
                    <a:pt x="358330" y="17803"/>
                  </a:moveTo>
                  <a:lnTo>
                    <a:pt x="358330" y="25249"/>
                  </a:lnTo>
                  <a:lnTo>
                    <a:pt x="352269" y="31276"/>
                  </a:lnTo>
                  <a:lnTo>
                    <a:pt x="344780" y="31276"/>
                  </a:lnTo>
                  <a:lnTo>
                    <a:pt x="337291" y="31276"/>
                  </a:lnTo>
                  <a:lnTo>
                    <a:pt x="331230" y="25249"/>
                  </a:lnTo>
                  <a:lnTo>
                    <a:pt x="331230" y="17803"/>
                  </a:lnTo>
                  <a:lnTo>
                    <a:pt x="331230" y="10356"/>
                  </a:lnTo>
                  <a:lnTo>
                    <a:pt x="337291" y="4329"/>
                  </a:lnTo>
                  <a:lnTo>
                    <a:pt x="344780" y="4329"/>
                  </a:lnTo>
                  <a:lnTo>
                    <a:pt x="352269" y="4329"/>
                  </a:lnTo>
                  <a:lnTo>
                    <a:pt x="358330" y="10356"/>
                  </a:lnTo>
                  <a:lnTo>
                    <a:pt x="358330" y="17803"/>
                  </a:lnTo>
                  <a:close/>
                </a:path>
                <a:path w="358775" h="36194">
                  <a:moveTo>
                    <a:pt x="0" y="0"/>
                  </a:moveTo>
                  <a:lnTo>
                    <a:pt x="175002" y="0"/>
                  </a:lnTo>
                </a:path>
                <a:path w="358775" h="36194">
                  <a:moveTo>
                    <a:pt x="0" y="35606"/>
                  </a:moveTo>
                  <a:lnTo>
                    <a:pt x="175002" y="35606"/>
                  </a:lnTo>
                </a:path>
              </a:pathLst>
            </a:custGeom>
            <a:ln w="12412">
              <a:solidFill>
                <a:srgbClr val="3ABD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2257849" y="2895187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w="0" h="72389">
                  <a:moveTo>
                    <a:pt x="0" y="0"/>
                  </a:moveTo>
                  <a:lnTo>
                    <a:pt x="0" y="72147"/>
                  </a:lnTo>
                </a:path>
              </a:pathLst>
            </a:custGeom>
            <a:ln w="12447">
              <a:solidFill>
                <a:srgbClr val="2640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2046515" y="3003322"/>
              <a:ext cx="431165" cy="0"/>
            </a:xfrm>
            <a:custGeom>
              <a:avLst/>
              <a:gdLst/>
              <a:ahLst/>
              <a:cxnLst/>
              <a:rect l="l" t="t" r="r" b="b"/>
              <a:pathLst>
                <a:path w="431165" h="0">
                  <a:moveTo>
                    <a:pt x="173365" y="0"/>
                  </a:moveTo>
                  <a:lnTo>
                    <a:pt x="0" y="0"/>
                  </a:lnTo>
                </a:path>
                <a:path w="431165" h="0">
                  <a:moveTo>
                    <a:pt x="430644" y="0"/>
                  </a:moveTo>
                  <a:lnTo>
                    <a:pt x="257279" y="0"/>
                  </a:lnTo>
                </a:path>
              </a:pathLst>
            </a:custGeom>
            <a:ln w="15337">
              <a:solidFill>
                <a:srgbClr val="2640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2211904" y="2967335"/>
              <a:ext cx="92075" cy="45085"/>
            </a:xfrm>
            <a:custGeom>
              <a:avLst/>
              <a:gdLst/>
              <a:ahLst/>
              <a:cxnLst/>
              <a:rect l="l" t="t" r="r" b="b"/>
              <a:pathLst>
                <a:path w="92075" h="45085">
                  <a:moveTo>
                    <a:pt x="91890" y="44715"/>
                  </a:moveTo>
                  <a:lnTo>
                    <a:pt x="0" y="44715"/>
                  </a:lnTo>
                  <a:lnTo>
                    <a:pt x="0" y="0"/>
                  </a:lnTo>
                  <a:lnTo>
                    <a:pt x="91890" y="0"/>
                  </a:lnTo>
                  <a:lnTo>
                    <a:pt x="91890" y="44715"/>
                  </a:lnTo>
                  <a:close/>
                </a:path>
              </a:pathLst>
            </a:custGeom>
            <a:solidFill>
              <a:srgbClr val="3ABD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9110903" y="7247158"/>
            <a:ext cx="1900555" cy="74549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algn="ctr" marL="57150">
              <a:lnSpc>
                <a:spcPct val="100000"/>
              </a:lnSpc>
              <a:spcBef>
                <a:spcPts val="1010"/>
              </a:spcBef>
            </a:pPr>
            <a:r>
              <a:rPr dirty="0" sz="1600" spc="10">
                <a:latin typeface="Lucida Sans Unicode"/>
                <a:cs typeface="Lucida Sans Unicode"/>
              </a:rPr>
              <a:t>Client</a:t>
            </a:r>
            <a:r>
              <a:rPr dirty="0" sz="1600" spc="-114">
                <a:latin typeface="Lucida Sans Unicode"/>
                <a:cs typeface="Lucida Sans Unicode"/>
              </a:rPr>
              <a:t> </a:t>
            </a:r>
            <a:r>
              <a:rPr dirty="0" sz="1600" spc="-160">
                <a:latin typeface="Lucida Sans Unicode"/>
                <a:cs typeface="Lucida Sans Unicode"/>
              </a:rPr>
              <a:t>1</a:t>
            </a:r>
            <a:endParaRPr sz="16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600">
                <a:latin typeface="Lucida Sans Unicode"/>
                <a:cs typeface="Lucida Sans Unicode"/>
              </a:rPr>
              <a:t>XAI</a:t>
            </a:r>
            <a:r>
              <a:rPr dirty="0" sz="1600" spc="-114">
                <a:latin typeface="Lucida Sans Unicode"/>
                <a:cs typeface="Lucida Sans Unicode"/>
              </a:rPr>
              <a:t> </a:t>
            </a:r>
            <a:r>
              <a:rPr dirty="0" sz="1600" spc="20">
                <a:latin typeface="Lucida Sans Unicode"/>
                <a:cs typeface="Lucida Sans Unicode"/>
              </a:rPr>
              <a:t>updated</a:t>
            </a:r>
            <a:r>
              <a:rPr dirty="0" sz="1600" spc="-114">
                <a:latin typeface="Lucida Sans Unicode"/>
                <a:cs typeface="Lucida Sans Unicode"/>
              </a:rPr>
              <a:t> </a:t>
            </a:r>
            <a:r>
              <a:rPr dirty="0" sz="1600" spc="25">
                <a:latin typeface="Lucida Sans Unicode"/>
                <a:cs typeface="Lucida Sans Unicode"/>
              </a:rPr>
              <a:t>Model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335489" y="4061298"/>
            <a:ext cx="1948180" cy="162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700"/>
              </a:lnSpc>
              <a:spcBef>
                <a:spcPts val="100"/>
              </a:spcBef>
            </a:pPr>
            <a:r>
              <a:rPr dirty="0" sz="3050" spc="50">
                <a:latin typeface="Lucida Sans Unicode"/>
                <a:cs typeface="Lucida Sans Unicode"/>
              </a:rPr>
              <a:t>Federated  </a:t>
            </a:r>
            <a:r>
              <a:rPr dirty="0" sz="3050" spc="-15">
                <a:latin typeface="Lucida Sans Unicode"/>
                <a:cs typeface="Lucida Sans Unicode"/>
              </a:rPr>
              <a:t>Learning </a:t>
            </a:r>
            <a:r>
              <a:rPr dirty="0" sz="3050" spc="-10">
                <a:latin typeface="Lucida Sans Unicode"/>
                <a:cs typeface="Lucida Sans Unicode"/>
              </a:rPr>
              <a:t> agent</a:t>
            </a:r>
            <a:endParaRPr sz="3050">
              <a:latin typeface="Lucida Sans Unicode"/>
              <a:cs typeface="Lucida Sans Unicode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263719" y="1098369"/>
            <a:ext cx="2012314" cy="2012314"/>
          </a:xfrm>
          <a:prstGeom prst="rect">
            <a:avLst/>
          </a:prstGeom>
          <a:ln w="61980">
            <a:solidFill>
              <a:srgbClr val="000000"/>
            </a:solidFill>
          </a:ln>
        </p:spPr>
        <p:txBody>
          <a:bodyPr wrap="square" lIns="0" tIns="156845" rIns="0" bIns="0" rtlCol="0" vert="horz">
            <a:spAutoFit/>
          </a:bodyPr>
          <a:lstStyle/>
          <a:p>
            <a:pPr marL="487045" marR="153670" indent="-323215">
              <a:lnSpc>
                <a:spcPct val="114799"/>
              </a:lnSpc>
              <a:spcBef>
                <a:spcPts val="1235"/>
              </a:spcBef>
            </a:pPr>
            <a:r>
              <a:rPr dirty="0" sz="2400" spc="15">
                <a:latin typeface="Lucida Sans Unicode"/>
                <a:cs typeface="Lucida Sans Unicode"/>
              </a:rPr>
              <a:t>C</a:t>
            </a:r>
            <a:r>
              <a:rPr dirty="0" sz="2400" spc="35">
                <a:latin typeface="Lucida Sans Unicode"/>
                <a:cs typeface="Lucida Sans Unicode"/>
              </a:rPr>
              <a:t>e</a:t>
            </a:r>
            <a:r>
              <a:rPr dirty="0" sz="2400" spc="-5">
                <a:latin typeface="Lucida Sans Unicode"/>
                <a:cs typeface="Lucida Sans Unicode"/>
              </a:rPr>
              <a:t>n</a:t>
            </a:r>
            <a:r>
              <a:rPr dirty="0" sz="2400" spc="80">
                <a:latin typeface="Lucida Sans Unicode"/>
                <a:cs typeface="Lucida Sans Unicode"/>
              </a:rPr>
              <a:t>t</a:t>
            </a:r>
            <a:r>
              <a:rPr dirty="0" sz="2400" spc="10">
                <a:latin typeface="Lucida Sans Unicode"/>
                <a:cs typeface="Lucida Sans Unicode"/>
              </a:rPr>
              <a:t>r</a:t>
            </a:r>
            <a:r>
              <a:rPr dirty="0" sz="2400" spc="5">
                <a:latin typeface="Lucida Sans Unicode"/>
                <a:cs typeface="Lucida Sans Unicode"/>
              </a:rPr>
              <a:t>a</a:t>
            </a:r>
            <a:r>
              <a:rPr dirty="0" sz="2400" spc="5">
                <a:latin typeface="Lucida Sans Unicode"/>
                <a:cs typeface="Lucida Sans Unicode"/>
              </a:rPr>
              <a:t>l</a:t>
            </a:r>
            <a:r>
              <a:rPr dirty="0" sz="2400" spc="-60">
                <a:latin typeface="Lucida Sans Unicode"/>
                <a:cs typeface="Lucida Sans Unicode"/>
              </a:rPr>
              <a:t>i</a:t>
            </a:r>
            <a:r>
              <a:rPr dirty="0" sz="2400" spc="-254">
                <a:latin typeface="Lucida Sans Unicode"/>
                <a:cs typeface="Lucida Sans Unicode"/>
              </a:rPr>
              <a:t>z</a:t>
            </a:r>
            <a:r>
              <a:rPr dirty="0" sz="2400" spc="35">
                <a:latin typeface="Lucida Sans Unicode"/>
                <a:cs typeface="Lucida Sans Unicode"/>
              </a:rPr>
              <a:t>e</a:t>
            </a:r>
            <a:r>
              <a:rPr dirty="0" sz="2400" spc="20">
                <a:latin typeface="Lucida Sans Unicode"/>
                <a:cs typeface="Lucida Sans Unicode"/>
              </a:rPr>
              <a:t>d  </a:t>
            </a:r>
            <a:r>
              <a:rPr dirty="0" sz="2400" spc="65">
                <a:latin typeface="Lucida Sans Unicode"/>
                <a:cs typeface="Lucida Sans Unicode"/>
              </a:rPr>
              <a:t>Server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649" y="1766551"/>
            <a:ext cx="114300" cy="114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78540" y="1501114"/>
            <a:ext cx="16713200" cy="6959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53440">
              <a:lnSpc>
                <a:spcPct val="116100"/>
              </a:lnSpc>
              <a:spcBef>
                <a:spcPts val="100"/>
              </a:spcBef>
            </a:pPr>
            <a:r>
              <a:rPr dirty="0" sz="2800" spc="155">
                <a:latin typeface="Tahoma"/>
                <a:cs typeface="Tahoma"/>
              </a:rPr>
              <a:t>Kairouz,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50">
                <a:latin typeface="Tahoma"/>
                <a:cs typeface="Tahoma"/>
              </a:rPr>
              <a:t>P.,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25">
                <a:latin typeface="Tahoma"/>
                <a:cs typeface="Tahoma"/>
              </a:rPr>
              <a:t>McMahan,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40">
                <a:latin typeface="Tahoma"/>
                <a:cs typeface="Tahoma"/>
              </a:rPr>
              <a:t>H.</a:t>
            </a:r>
            <a:r>
              <a:rPr dirty="0" sz="2800" spc="-145">
                <a:latin typeface="Tahoma"/>
                <a:cs typeface="Tahoma"/>
              </a:rPr>
              <a:t> </a:t>
            </a:r>
            <a:r>
              <a:rPr dirty="0" sz="2800" spc="-55">
                <a:latin typeface="Tahoma"/>
                <a:cs typeface="Tahoma"/>
              </a:rPr>
              <a:t>B.,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40">
                <a:latin typeface="Tahoma"/>
                <a:cs typeface="Tahoma"/>
              </a:rPr>
              <a:t>Avent,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55">
                <a:latin typeface="Tahoma"/>
                <a:cs typeface="Tahoma"/>
              </a:rPr>
              <a:t>B.,</a:t>
            </a:r>
            <a:r>
              <a:rPr dirty="0" sz="2800" spc="-145">
                <a:latin typeface="Tahoma"/>
                <a:cs typeface="Tahoma"/>
              </a:rPr>
              <a:t> </a:t>
            </a:r>
            <a:r>
              <a:rPr dirty="0" sz="2800" spc="135">
                <a:latin typeface="Tahoma"/>
                <a:cs typeface="Tahoma"/>
              </a:rPr>
              <a:t>Bellet,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35">
                <a:latin typeface="Tahoma"/>
                <a:cs typeface="Tahoma"/>
              </a:rPr>
              <a:t>A.,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45">
                <a:latin typeface="Tahoma"/>
                <a:cs typeface="Tahoma"/>
              </a:rPr>
              <a:t>Bennis,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M.,</a:t>
            </a:r>
            <a:r>
              <a:rPr dirty="0" sz="2800" spc="-145">
                <a:latin typeface="Tahoma"/>
                <a:cs typeface="Tahoma"/>
              </a:rPr>
              <a:t> </a:t>
            </a:r>
            <a:r>
              <a:rPr dirty="0" sz="2800" spc="145">
                <a:latin typeface="Tahoma"/>
                <a:cs typeface="Tahoma"/>
              </a:rPr>
              <a:t>Bhagoji,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70">
                <a:latin typeface="Tahoma"/>
                <a:cs typeface="Tahoma"/>
              </a:rPr>
              <a:t>A.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50">
                <a:latin typeface="Tahoma"/>
                <a:cs typeface="Tahoma"/>
              </a:rPr>
              <a:t>N.,</a:t>
            </a:r>
            <a:r>
              <a:rPr dirty="0" sz="2800" spc="-145">
                <a:latin typeface="Tahoma"/>
                <a:cs typeface="Tahoma"/>
              </a:rPr>
              <a:t> </a:t>
            </a:r>
            <a:r>
              <a:rPr dirty="0" sz="2800" spc="-590">
                <a:latin typeface="Tahoma"/>
                <a:cs typeface="Tahoma"/>
              </a:rPr>
              <a:t>…</a:t>
            </a:r>
            <a:r>
              <a:rPr dirty="0" sz="2800" spc="-425">
                <a:latin typeface="Tahoma"/>
                <a:cs typeface="Tahoma"/>
              </a:rPr>
              <a:t> </a:t>
            </a:r>
            <a:r>
              <a:rPr dirty="0" sz="2800" spc="170">
                <a:latin typeface="Tahoma"/>
                <a:cs typeface="Tahoma"/>
              </a:rPr>
              <a:t>Zhang,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5">
                <a:latin typeface="Tahoma"/>
                <a:cs typeface="Tahoma"/>
              </a:rPr>
              <a:t>Z.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40">
                <a:latin typeface="Tahoma"/>
                <a:cs typeface="Tahoma"/>
              </a:rPr>
              <a:t>(2019).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220">
                <a:latin typeface="Tahoma"/>
                <a:cs typeface="Tahoma"/>
              </a:rPr>
              <a:t>Advances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270">
                <a:latin typeface="Tahoma"/>
                <a:cs typeface="Tahoma"/>
              </a:rPr>
              <a:t>and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70">
                <a:latin typeface="Tahoma"/>
                <a:cs typeface="Tahoma"/>
              </a:rPr>
              <a:t>Open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45">
                <a:latin typeface="Tahoma"/>
                <a:cs typeface="Tahoma"/>
              </a:rPr>
              <a:t>Problems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25">
                <a:latin typeface="Tahoma"/>
                <a:cs typeface="Tahoma"/>
              </a:rPr>
              <a:t>in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00">
                <a:latin typeface="Tahoma"/>
                <a:cs typeface="Tahoma"/>
              </a:rPr>
              <a:t>Federated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35">
                <a:latin typeface="Tahoma"/>
                <a:cs typeface="Tahoma"/>
              </a:rPr>
              <a:t>Learning.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55">
                <a:latin typeface="Tahoma"/>
                <a:cs typeface="Tahoma"/>
              </a:rPr>
              <a:t>arXiv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10">
                <a:latin typeface="Tahoma"/>
                <a:cs typeface="Tahoma"/>
              </a:rPr>
              <a:t>preprint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10">
                <a:latin typeface="Tahoma"/>
                <a:cs typeface="Tahoma"/>
              </a:rPr>
              <a:t>arXiv:1912.04977.</a:t>
            </a:r>
            <a:endParaRPr sz="2800">
              <a:latin typeface="Tahoma"/>
              <a:cs typeface="Tahoma"/>
            </a:endParaRPr>
          </a:p>
          <a:p>
            <a:pPr marL="12700" marR="596265">
              <a:lnSpc>
                <a:spcPct val="116100"/>
              </a:lnSpc>
            </a:pPr>
            <a:r>
              <a:rPr dirty="0" sz="2800" spc="165">
                <a:latin typeface="Tahoma"/>
                <a:cs typeface="Tahoma"/>
              </a:rPr>
              <a:t>Zhou,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-55">
                <a:latin typeface="Tahoma"/>
                <a:cs typeface="Tahoma"/>
              </a:rPr>
              <a:t>B.,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50">
                <a:latin typeface="Tahoma"/>
                <a:cs typeface="Tahoma"/>
              </a:rPr>
              <a:t>Khosla,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-35">
                <a:latin typeface="Tahoma"/>
                <a:cs typeface="Tahoma"/>
              </a:rPr>
              <a:t>A.,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55">
                <a:latin typeface="Tahoma"/>
                <a:cs typeface="Tahoma"/>
              </a:rPr>
              <a:t>Lapedriza,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35">
                <a:latin typeface="Tahoma"/>
                <a:cs typeface="Tahoma"/>
              </a:rPr>
              <a:t>A.,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100">
                <a:latin typeface="Tahoma"/>
                <a:cs typeface="Tahoma"/>
              </a:rPr>
              <a:t>Oliva,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35">
                <a:latin typeface="Tahoma"/>
                <a:cs typeface="Tahoma"/>
              </a:rPr>
              <a:t>A.,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-35">
                <a:latin typeface="Tahoma"/>
                <a:cs typeface="Tahoma"/>
              </a:rPr>
              <a:t>&amp;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10">
                <a:latin typeface="Tahoma"/>
                <a:cs typeface="Tahoma"/>
              </a:rPr>
              <a:t>Torralba,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70">
                <a:latin typeface="Tahoma"/>
                <a:cs typeface="Tahoma"/>
              </a:rPr>
              <a:t>A.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-40">
                <a:latin typeface="Tahoma"/>
                <a:cs typeface="Tahoma"/>
              </a:rPr>
              <a:t>(2016).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85">
                <a:latin typeface="Tahoma"/>
                <a:cs typeface="Tahoma"/>
              </a:rPr>
              <a:t>Learning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35">
                <a:latin typeface="Tahoma"/>
                <a:cs typeface="Tahoma"/>
              </a:rPr>
              <a:t>Deep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155">
                <a:latin typeface="Tahoma"/>
                <a:cs typeface="Tahoma"/>
              </a:rPr>
              <a:t>Features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25">
                <a:latin typeface="Tahoma"/>
                <a:cs typeface="Tahoma"/>
              </a:rPr>
              <a:t>for </a:t>
            </a:r>
            <a:r>
              <a:rPr dirty="0" sz="2800" spc="130">
                <a:latin typeface="Tahoma"/>
                <a:cs typeface="Tahoma"/>
              </a:rPr>
              <a:t> </a:t>
            </a:r>
            <a:r>
              <a:rPr dirty="0" sz="2800" spc="195">
                <a:latin typeface="Tahoma"/>
                <a:cs typeface="Tahoma"/>
              </a:rPr>
              <a:t>Discriminative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165">
                <a:latin typeface="Tahoma"/>
                <a:cs typeface="Tahoma"/>
              </a:rPr>
              <a:t>Localization.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45">
                <a:latin typeface="Tahoma"/>
                <a:cs typeface="Tahoma"/>
              </a:rPr>
              <a:t>In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15">
                <a:latin typeface="Tahoma"/>
                <a:cs typeface="Tahoma"/>
              </a:rPr>
              <a:t>Proceedings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45">
                <a:latin typeface="Tahoma"/>
                <a:cs typeface="Tahoma"/>
              </a:rPr>
              <a:t>of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25">
                <a:latin typeface="Tahoma"/>
                <a:cs typeface="Tahoma"/>
              </a:rPr>
              <a:t>the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45">
                <a:latin typeface="Tahoma"/>
                <a:cs typeface="Tahoma"/>
              </a:rPr>
              <a:t>IEEE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00">
                <a:latin typeface="Tahoma"/>
                <a:cs typeface="Tahoma"/>
              </a:rPr>
              <a:t>Conference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54">
                <a:latin typeface="Tahoma"/>
                <a:cs typeface="Tahoma"/>
              </a:rPr>
              <a:t>on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65">
                <a:latin typeface="Tahoma"/>
                <a:cs typeface="Tahoma"/>
              </a:rPr>
              <a:t>Computer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90">
                <a:latin typeface="Tahoma"/>
                <a:cs typeface="Tahoma"/>
              </a:rPr>
              <a:t>Vision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270">
                <a:latin typeface="Tahoma"/>
                <a:cs typeface="Tahoma"/>
              </a:rPr>
              <a:t>and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204">
                <a:latin typeface="Tahoma"/>
                <a:cs typeface="Tahoma"/>
              </a:rPr>
              <a:t>Pattern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225">
                <a:latin typeface="Tahoma"/>
                <a:cs typeface="Tahoma"/>
              </a:rPr>
              <a:t>Recognition</a:t>
            </a:r>
            <a:r>
              <a:rPr dirty="0" sz="2800" spc="-160">
                <a:latin typeface="Tahoma"/>
                <a:cs typeface="Tahoma"/>
              </a:rPr>
              <a:t> </a:t>
            </a:r>
            <a:r>
              <a:rPr dirty="0" sz="2800" spc="140">
                <a:latin typeface="Tahoma"/>
                <a:cs typeface="Tahoma"/>
              </a:rPr>
              <a:t>(CVPR)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70">
                <a:latin typeface="Tahoma"/>
                <a:cs typeface="Tahoma"/>
              </a:rPr>
              <a:t>(pp.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20">
                <a:latin typeface="Tahoma"/>
                <a:cs typeface="Tahoma"/>
              </a:rPr>
              <a:t>2921-2929).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</a:pPr>
            <a:r>
              <a:rPr dirty="0" sz="2800" spc="170">
                <a:latin typeface="Tahoma"/>
                <a:cs typeface="Tahoma"/>
              </a:rPr>
              <a:t>Zhang,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110">
                <a:latin typeface="Tahoma"/>
                <a:cs typeface="Tahoma"/>
              </a:rPr>
              <a:t>Y.,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55">
                <a:latin typeface="Tahoma"/>
                <a:cs typeface="Tahoma"/>
              </a:rPr>
              <a:t>Chen,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50">
                <a:latin typeface="Tahoma"/>
                <a:cs typeface="Tahoma"/>
              </a:rPr>
              <a:t>P.,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65">
                <a:latin typeface="Tahoma"/>
                <a:cs typeface="Tahoma"/>
              </a:rPr>
              <a:t>Liu,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55">
                <a:latin typeface="Tahoma"/>
                <a:cs typeface="Tahoma"/>
              </a:rPr>
              <a:t>B.,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80">
                <a:latin typeface="Tahoma"/>
                <a:cs typeface="Tahoma"/>
              </a:rPr>
              <a:t>Kermany,</a:t>
            </a:r>
            <a:r>
              <a:rPr dirty="0" sz="2800" spc="-145">
                <a:latin typeface="Tahoma"/>
                <a:cs typeface="Tahoma"/>
              </a:rPr>
              <a:t> </a:t>
            </a:r>
            <a:r>
              <a:rPr dirty="0" sz="2800" spc="10">
                <a:latin typeface="Tahoma"/>
                <a:cs typeface="Tahoma"/>
              </a:rPr>
              <a:t>D.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105">
                <a:latin typeface="Tahoma"/>
                <a:cs typeface="Tahoma"/>
              </a:rPr>
              <a:t>S.,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35">
                <a:latin typeface="Tahoma"/>
                <a:cs typeface="Tahoma"/>
              </a:rPr>
              <a:t>&amp;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55">
                <a:latin typeface="Tahoma"/>
                <a:cs typeface="Tahoma"/>
              </a:rPr>
              <a:t>Chen,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40">
                <a:latin typeface="Tahoma"/>
                <a:cs typeface="Tahoma"/>
              </a:rPr>
              <a:t>H.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35">
                <a:latin typeface="Tahoma"/>
                <a:cs typeface="Tahoma"/>
              </a:rPr>
              <a:t>(2018).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85">
                <a:latin typeface="Tahoma"/>
                <a:cs typeface="Tahoma"/>
              </a:rPr>
              <a:t>Towards</a:t>
            </a:r>
            <a:r>
              <a:rPr dirty="0" sz="2800" spc="-145">
                <a:latin typeface="Tahoma"/>
                <a:cs typeface="Tahoma"/>
              </a:rPr>
              <a:t> </a:t>
            </a:r>
            <a:r>
              <a:rPr dirty="0" sz="2800" spc="220">
                <a:latin typeface="Tahoma"/>
                <a:cs typeface="Tahoma"/>
              </a:rPr>
              <a:t>Explainable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35">
                <a:latin typeface="Tahoma"/>
                <a:cs typeface="Tahoma"/>
              </a:rPr>
              <a:t>Deep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85">
                <a:latin typeface="Tahoma"/>
                <a:cs typeface="Tahoma"/>
              </a:rPr>
              <a:t>Learning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125">
                <a:latin typeface="Tahoma"/>
                <a:cs typeface="Tahoma"/>
              </a:rPr>
              <a:t>for </a:t>
            </a:r>
            <a:r>
              <a:rPr dirty="0" sz="2800" spc="180">
                <a:latin typeface="Tahoma"/>
                <a:cs typeface="Tahoma"/>
              </a:rPr>
              <a:t>Diagnosis </a:t>
            </a:r>
            <a:r>
              <a:rPr dirty="0" sz="2800" spc="145">
                <a:latin typeface="Tahoma"/>
                <a:cs typeface="Tahoma"/>
              </a:rPr>
              <a:t>of </a:t>
            </a:r>
            <a:r>
              <a:rPr dirty="0" sz="2800" spc="254">
                <a:latin typeface="Tahoma"/>
                <a:cs typeface="Tahoma"/>
              </a:rPr>
              <a:t>Acute </a:t>
            </a:r>
            <a:r>
              <a:rPr dirty="0" sz="2800" spc="229">
                <a:latin typeface="Tahoma"/>
                <a:cs typeface="Tahoma"/>
              </a:rPr>
              <a:t>Myeloid </a:t>
            </a:r>
            <a:r>
              <a:rPr dirty="0" sz="2800" spc="175">
                <a:latin typeface="Tahoma"/>
                <a:cs typeface="Tahoma"/>
              </a:rPr>
              <a:t>Leukemia. </a:t>
            </a:r>
            <a:r>
              <a:rPr dirty="0" sz="2800" spc="45">
                <a:latin typeface="Tahoma"/>
                <a:cs typeface="Tahoma"/>
              </a:rPr>
              <a:t>In </a:t>
            </a:r>
            <a:r>
              <a:rPr dirty="0" sz="2800" spc="215">
                <a:latin typeface="Tahoma"/>
                <a:cs typeface="Tahoma"/>
              </a:rPr>
              <a:t>Proceedings </a:t>
            </a:r>
            <a:r>
              <a:rPr dirty="0" sz="2800" spc="145">
                <a:latin typeface="Tahoma"/>
                <a:cs typeface="Tahoma"/>
              </a:rPr>
              <a:t>of </a:t>
            </a:r>
            <a:r>
              <a:rPr dirty="0" sz="2800" spc="225">
                <a:latin typeface="Tahoma"/>
                <a:cs typeface="Tahoma"/>
              </a:rPr>
              <a:t>the </a:t>
            </a:r>
            <a:r>
              <a:rPr dirty="0" sz="2800" spc="190">
                <a:latin typeface="Tahoma"/>
                <a:cs typeface="Tahoma"/>
              </a:rPr>
              <a:t>24th </a:t>
            </a:r>
            <a:r>
              <a:rPr dirty="0" sz="2800" spc="360">
                <a:latin typeface="Tahoma"/>
                <a:cs typeface="Tahoma"/>
              </a:rPr>
              <a:t>ACM </a:t>
            </a:r>
            <a:r>
              <a:rPr dirty="0" sz="2800" spc="180">
                <a:latin typeface="Tahoma"/>
                <a:cs typeface="Tahoma"/>
              </a:rPr>
              <a:t>SIGKDD </a:t>
            </a:r>
            <a:r>
              <a:rPr dirty="0" sz="2800" spc="185">
                <a:latin typeface="Tahoma"/>
                <a:cs typeface="Tahoma"/>
              </a:rPr>
              <a:t> </a:t>
            </a:r>
            <a:r>
              <a:rPr dirty="0" sz="2800" spc="170">
                <a:latin typeface="Tahoma"/>
                <a:cs typeface="Tahoma"/>
              </a:rPr>
              <a:t>International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200">
                <a:latin typeface="Tahoma"/>
                <a:cs typeface="Tahoma"/>
              </a:rPr>
              <a:t>Conference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254">
                <a:latin typeface="Tahoma"/>
                <a:cs typeface="Tahoma"/>
              </a:rPr>
              <a:t>on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65">
                <a:latin typeface="Tahoma"/>
                <a:cs typeface="Tahoma"/>
              </a:rPr>
              <a:t>Knowledge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155">
                <a:latin typeface="Tahoma"/>
                <a:cs typeface="Tahoma"/>
              </a:rPr>
              <a:t>Discovery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35">
                <a:latin typeface="Tahoma"/>
                <a:cs typeface="Tahoma"/>
              </a:rPr>
              <a:t>&amp;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200">
                <a:latin typeface="Tahoma"/>
                <a:cs typeface="Tahoma"/>
              </a:rPr>
              <a:t>Data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260">
                <a:latin typeface="Tahoma"/>
                <a:cs typeface="Tahoma"/>
              </a:rPr>
              <a:t>Mining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20">
                <a:latin typeface="Tahoma"/>
                <a:cs typeface="Tahoma"/>
              </a:rPr>
              <a:t>(KDD)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70">
                <a:latin typeface="Tahoma"/>
                <a:cs typeface="Tahoma"/>
              </a:rPr>
              <a:t>(pp.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95">
                <a:latin typeface="Tahoma"/>
                <a:cs typeface="Tahoma"/>
              </a:rPr>
              <a:t>2596-2604).</a:t>
            </a:r>
            <a:endParaRPr sz="2800">
              <a:latin typeface="Tahoma"/>
              <a:cs typeface="Tahoma"/>
            </a:endParaRPr>
          </a:p>
          <a:p>
            <a:pPr marL="12700" marR="2045335">
              <a:lnSpc>
                <a:spcPct val="116100"/>
              </a:lnSpc>
            </a:pPr>
            <a:r>
              <a:rPr dirty="0" sz="2800">
                <a:latin typeface="Tahoma"/>
                <a:cs typeface="Tahoma"/>
              </a:rPr>
              <a:t>Li,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-105">
                <a:latin typeface="Tahoma"/>
                <a:cs typeface="Tahoma"/>
              </a:rPr>
              <a:t>S.,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60">
                <a:latin typeface="Tahoma"/>
                <a:cs typeface="Tahoma"/>
              </a:rPr>
              <a:t>Wang,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105">
                <a:latin typeface="Tahoma"/>
                <a:cs typeface="Tahoma"/>
              </a:rPr>
              <a:t>S.,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05">
                <a:latin typeface="Tahoma"/>
                <a:cs typeface="Tahoma"/>
              </a:rPr>
              <a:t>Xu,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45">
                <a:latin typeface="Tahoma"/>
                <a:cs typeface="Tahoma"/>
              </a:rPr>
              <a:t>K.,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35">
                <a:latin typeface="Tahoma"/>
                <a:cs typeface="Tahoma"/>
              </a:rPr>
              <a:t>&amp;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45">
                <a:latin typeface="Tahoma"/>
                <a:cs typeface="Tahoma"/>
              </a:rPr>
              <a:t>Zhao,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J.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70">
                <a:latin typeface="Tahoma"/>
                <a:cs typeface="Tahoma"/>
              </a:rPr>
              <a:t>(2020).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00">
                <a:latin typeface="Tahoma"/>
                <a:cs typeface="Tahoma"/>
              </a:rPr>
              <a:t>Federated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85">
                <a:latin typeface="Tahoma"/>
                <a:cs typeface="Tahoma"/>
              </a:rPr>
              <a:t>Learning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70">
                <a:latin typeface="Tahoma"/>
                <a:cs typeface="Tahoma"/>
              </a:rPr>
              <a:t>with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65">
                <a:latin typeface="Tahoma"/>
                <a:cs typeface="Tahoma"/>
              </a:rPr>
              <a:t>Differential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95">
                <a:latin typeface="Tahoma"/>
                <a:cs typeface="Tahoma"/>
              </a:rPr>
              <a:t>Privacy: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240">
                <a:latin typeface="Tahoma"/>
                <a:cs typeface="Tahoma"/>
              </a:rPr>
              <a:t>Algorithms </a:t>
            </a:r>
            <a:r>
              <a:rPr dirty="0" sz="2800" spc="270">
                <a:latin typeface="Tahoma"/>
                <a:cs typeface="Tahoma"/>
              </a:rPr>
              <a:t>and </a:t>
            </a:r>
            <a:r>
              <a:rPr dirty="0" sz="2800" spc="195">
                <a:latin typeface="Tahoma"/>
                <a:cs typeface="Tahoma"/>
              </a:rPr>
              <a:t>Applications. </a:t>
            </a:r>
            <a:r>
              <a:rPr dirty="0" sz="2800" spc="145">
                <a:latin typeface="Tahoma"/>
                <a:cs typeface="Tahoma"/>
              </a:rPr>
              <a:t>IEEE </a:t>
            </a:r>
            <a:r>
              <a:rPr dirty="0" sz="2800" spc="260">
                <a:latin typeface="Tahoma"/>
                <a:cs typeface="Tahoma"/>
              </a:rPr>
              <a:t>Communications </a:t>
            </a:r>
            <a:r>
              <a:rPr dirty="0" sz="2800" spc="175">
                <a:latin typeface="Tahoma"/>
                <a:cs typeface="Tahoma"/>
              </a:rPr>
              <a:t>Magazine, </a:t>
            </a:r>
            <a:r>
              <a:rPr dirty="0" sz="2800" spc="-40">
                <a:latin typeface="Tahoma"/>
                <a:cs typeface="Tahoma"/>
              </a:rPr>
              <a:t>58(10), </a:t>
            </a:r>
            <a:r>
              <a:rPr dirty="0" sz="2800" spc="80">
                <a:latin typeface="Tahoma"/>
                <a:cs typeface="Tahoma"/>
              </a:rPr>
              <a:t>64-69. </a:t>
            </a:r>
            <a:r>
              <a:rPr dirty="0" sz="2800" spc="85">
                <a:latin typeface="Tahoma"/>
                <a:cs typeface="Tahoma"/>
              </a:rPr>
              <a:t>doi: </a:t>
            </a:r>
            <a:r>
              <a:rPr dirty="0" sz="2800" spc="90">
                <a:latin typeface="Tahoma"/>
                <a:cs typeface="Tahoma"/>
              </a:rPr>
              <a:t> </a:t>
            </a:r>
            <a:r>
              <a:rPr dirty="0" sz="2800" spc="50">
                <a:latin typeface="Tahoma"/>
                <a:cs typeface="Tahoma"/>
              </a:rPr>
              <a:t>10.1109/MCOM.001.2000175.</a:t>
            </a:r>
            <a:endParaRPr sz="2800">
              <a:latin typeface="Tahoma"/>
              <a:cs typeface="Tahoma"/>
            </a:endParaRPr>
          </a:p>
          <a:p>
            <a:pPr marL="12700" marR="923925">
              <a:lnSpc>
                <a:spcPct val="116100"/>
              </a:lnSpc>
            </a:pPr>
            <a:r>
              <a:rPr dirty="0" sz="2800" spc="145">
                <a:latin typeface="Tahoma"/>
                <a:cs typeface="Tahoma"/>
              </a:rPr>
              <a:t>Kuo,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100">
                <a:latin typeface="Tahoma"/>
                <a:cs typeface="Tahoma"/>
              </a:rPr>
              <a:t>T.-T.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70">
                <a:latin typeface="Tahoma"/>
                <a:cs typeface="Tahoma"/>
              </a:rPr>
              <a:t>and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20">
                <a:latin typeface="Tahoma"/>
                <a:cs typeface="Tahoma"/>
              </a:rPr>
              <a:t>Pham,</a:t>
            </a:r>
            <a:r>
              <a:rPr dirty="0" sz="2800" spc="-145">
                <a:latin typeface="Tahoma"/>
                <a:cs typeface="Tahoma"/>
              </a:rPr>
              <a:t> </a:t>
            </a:r>
            <a:r>
              <a:rPr dirty="0" sz="2800" spc="70">
                <a:latin typeface="Tahoma"/>
                <a:cs typeface="Tahoma"/>
              </a:rPr>
              <a:t>A.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75">
                <a:latin typeface="Tahoma"/>
                <a:cs typeface="Tahoma"/>
              </a:rPr>
              <a:t>(2022)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195">
                <a:latin typeface="Tahoma"/>
                <a:cs typeface="Tahoma"/>
              </a:rPr>
              <a:t>'Detecting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95">
                <a:latin typeface="Tahoma"/>
                <a:cs typeface="Tahoma"/>
              </a:rPr>
              <a:t>model</a:t>
            </a:r>
            <a:r>
              <a:rPr dirty="0" sz="2800" spc="-145">
                <a:latin typeface="Tahoma"/>
                <a:cs typeface="Tahoma"/>
              </a:rPr>
              <a:t> </a:t>
            </a:r>
            <a:r>
              <a:rPr dirty="0" sz="2800" spc="245">
                <a:latin typeface="Tahoma"/>
                <a:cs typeface="Tahoma"/>
              </a:rPr>
              <a:t>misconducts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25">
                <a:latin typeface="Tahoma"/>
                <a:cs typeface="Tahoma"/>
              </a:rPr>
              <a:t>in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10">
                <a:latin typeface="Tahoma"/>
                <a:cs typeface="Tahoma"/>
              </a:rPr>
              <a:t>Decentralized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204">
                <a:latin typeface="Tahoma"/>
                <a:cs typeface="Tahoma"/>
              </a:rPr>
              <a:t>Healthcare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200">
                <a:latin typeface="Tahoma"/>
                <a:cs typeface="Tahoma"/>
              </a:rPr>
              <a:t>Federated </a:t>
            </a:r>
            <a:r>
              <a:rPr dirty="0" sz="2800" spc="120">
                <a:latin typeface="Tahoma"/>
                <a:cs typeface="Tahoma"/>
              </a:rPr>
              <a:t>Learning', </a:t>
            </a:r>
            <a:r>
              <a:rPr dirty="0" sz="2800" spc="170">
                <a:latin typeface="Tahoma"/>
                <a:cs typeface="Tahoma"/>
              </a:rPr>
              <a:t>International </a:t>
            </a:r>
            <a:r>
              <a:rPr dirty="0" sz="2800" spc="204">
                <a:latin typeface="Tahoma"/>
                <a:cs typeface="Tahoma"/>
              </a:rPr>
              <a:t>Journal </a:t>
            </a:r>
            <a:r>
              <a:rPr dirty="0" sz="2800" spc="145">
                <a:latin typeface="Tahoma"/>
                <a:cs typeface="Tahoma"/>
              </a:rPr>
              <a:t>of </a:t>
            </a:r>
            <a:r>
              <a:rPr dirty="0" sz="2800" spc="245">
                <a:latin typeface="Tahoma"/>
                <a:cs typeface="Tahoma"/>
              </a:rPr>
              <a:t>Medical </a:t>
            </a:r>
            <a:r>
              <a:rPr dirty="0" sz="2800" spc="135">
                <a:latin typeface="Tahoma"/>
                <a:cs typeface="Tahoma"/>
              </a:rPr>
              <a:t>Informatics, </a:t>
            </a:r>
            <a:r>
              <a:rPr dirty="0" sz="2800" spc="-100">
                <a:latin typeface="Tahoma"/>
                <a:cs typeface="Tahoma"/>
              </a:rPr>
              <a:t>158, </a:t>
            </a:r>
            <a:r>
              <a:rPr dirty="0" sz="2800" spc="55">
                <a:latin typeface="Tahoma"/>
                <a:cs typeface="Tahoma"/>
              </a:rPr>
              <a:t>p. </a:t>
            </a:r>
            <a:r>
              <a:rPr dirty="0" sz="2800" spc="50">
                <a:latin typeface="Tahoma"/>
                <a:cs typeface="Tahoma"/>
              </a:rPr>
              <a:t>104658. </a:t>
            </a:r>
            <a:r>
              <a:rPr dirty="0" sz="2800" spc="85">
                <a:latin typeface="Tahoma"/>
                <a:cs typeface="Tahoma"/>
              </a:rPr>
              <a:t>doi: </a:t>
            </a:r>
            <a:r>
              <a:rPr dirty="0" sz="2800" spc="90">
                <a:latin typeface="Tahoma"/>
                <a:cs typeface="Tahoma"/>
              </a:rPr>
              <a:t> </a:t>
            </a:r>
            <a:r>
              <a:rPr dirty="0" sz="2800" spc="25">
                <a:latin typeface="Tahoma"/>
                <a:cs typeface="Tahoma"/>
              </a:rPr>
              <a:t>10.1016/j.ijmedinf.2021.104658.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649" y="2757151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649" y="4243051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649" y="5728950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649" y="7214850"/>
            <a:ext cx="114300" cy="1142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32342"/>
            <a:ext cx="18288000" cy="4354830"/>
          </a:xfrm>
          <a:custGeom>
            <a:avLst/>
            <a:gdLst/>
            <a:ahLst/>
            <a:cxnLst/>
            <a:rect l="l" t="t" r="r" b="b"/>
            <a:pathLst>
              <a:path w="18288000" h="4354830">
                <a:moveTo>
                  <a:pt x="0" y="4354656"/>
                </a:moveTo>
                <a:lnTo>
                  <a:pt x="18287998" y="4354656"/>
                </a:lnTo>
                <a:lnTo>
                  <a:pt x="18287998" y="0"/>
                </a:lnTo>
                <a:lnTo>
                  <a:pt x="0" y="0"/>
                </a:lnTo>
                <a:lnTo>
                  <a:pt x="0" y="4354656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950011"/>
            <a:ext cx="18288000" cy="982344"/>
          </a:xfrm>
          <a:custGeom>
            <a:avLst/>
            <a:gdLst/>
            <a:ahLst/>
            <a:cxnLst/>
            <a:rect l="l" t="t" r="r" b="b"/>
            <a:pathLst>
              <a:path w="18288000" h="982345">
                <a:moveTo>
                  <a:pt x="0" y="982331"/>
                </a:moveTo>
                <a:lnTo>
                  <a:pt x="18287999" y="982331"/>
                </a:lnTo>
                <a:lnTo>
                  <a:pt x="18287999" y="0"/>
                </a:lnTo>
                <a:lnTo>
                  <a:pt x="0" y="0"/>
                </a:lnTo>
                <a:lnTo>
                  <a:pt x="0" y="982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801681"/>
            <a:ext cx="18193385" cy="3054350"/>
          </a:xfrm>
          <a:custGeom>
            <a:avLst/>
            <a:gdLst/>
            <a:ahLst/>
            <a:cxnLst/>
            <a:rect l="l" t="t" r="r" b="b"/>
            <a:pathLst>
              <a:path w="18193385" h="3054350">
                <a:moveTo>
                  <a:pt x="0" y="3054350"/>
                </a:moveTo>
                <a:lnTo>
                  <a:pt x="18192950" y="3054350"/>
                </a:lnTo>
                <a:lnTo>
                  <a:pt x="18192950" y="0"/>
                </a:lnTo>
                <a:lnTo>
                  <a:pt x="0" y="0"/>
                </a:lnTo>
                <a:lnTo>
                  <a:pt x="0" y="3054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8288000" cy="1709420"/>
          </a:xfrm>
          <a:custGeom>
            <a:avLst/>
            <a:gdLst/>
            <a:ahLst/>
            <a:cxnLst/>
            <a:rect l="l" t="t" r="r" b="b"/>
            <a:pathLst>
              <a:path w="18288000" h="1709420">
                <a:moveTo>
                  <a:pt x="0" y="1708971"/>
                </a:moveTo>
                <a:lnTo>
                  <a:pt x="18287999" y="1708971"/>
                </a:lnTo>
                <a:lnTo>
                  <a:pt x="18287999" y="0"/>
                </a:lnTo>
                <a:lnTo>
                  <a:pt x="0" y="0"/>
                </a:lnTo>
                <a:lnTo>
                  <a:pt x="0" y="17089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801681"/>
            <a:ext cx="93345" cy="3054350"/>
          </a:xfrm>
          <a:custGeom>
            <a:avLst/>
            <a:gdLst/>
            <a:ahLst/>
            <a:cxnLst/>
            <a:rect l="l" t="t" r="r" b="b"/>
            <a:pathLst>
              <a:path w="93345" h="3054350">
                <a:moveTo>
                  <a:pt x="0" y="0"/>
                </a:moveTo>
                <a:lnTo>
                  <a:pt x="93066" y="0"/>
                </a:lnTo>
                <a:lnTo>
                  <a:pt x="93066" y="3054350"/>
                </a:lnTo>
                <a:lnTo>
                  <a:pt x="0" y="3054350"/>
                </a:lnTo>
                <a:lnTo>
                  <a:pt x="0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603" y="5375812"/>
            <a:ext cx="3793070" cy="444691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412803" y="6323687"/>
            <a:ext cx="224790" cy="1423035"/>
          </a:xfrm>
          <a:custGeom>
            <a:avLst/>
            <a:gdLst/>
            <a:ahLst/>
            <a:cxnLst/>
            <a:rect l="l" t="t" r="r" b="b"/>
            <a:pathLst>
              <a:path w="224790" h="1423034">
                <a:moveTo>
                  <a:pt x="16918" y="1422677"/>
                </a:moveTo>
                <a:lnTo>
                  <a:pt x="0" y="0"/>
                </a:lnTo>
                <a:lnTo>
                  <a:pt x="13180" y="6784"/>
                </a:lnTo>
                <a:lnTo>
                  <a:pt x="44067" y="34611"/>
                </a:lnTo>
                <a:lnTo>
                  <a:pt x="79675" y="94688"/>
                </a:lnTo>
                <a:lnTo>
                  <a:pt x="107021" y="198222"/>
                </a:lnTo>
                <a:lnTo>
                  <a:pt x="136026" y="460461"/>
                </a:lnTo>
                <a:lnTo>
                  <a:pt x="175286" y="869702"/>
                </a:lnTo>
                <a:lnTo>
                  <a:pt x="209825" y="1246696"/>
                </a:lnTo>
                <a:lnTo>
                  <a:pt x="224666" y="1412194"/>
                </a:lnTo>
                <a:lnTo>
                  <a:pt x="16918" y="1422677"/>
                </a:lnTo>
                <a:close/>
              </a:path>
            </a:pathLst>
          </a:custGeom>
          <a:solidFill>
            <a:srgbClr val="B1E4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58367" y="9551042"/>
            <a:ext cx="407670" cy="236854"/>
          </a:xfrm>
          <a:custGeom>
            <a:avLst/>
            <a:gdLst/>
            <a:ahLst/>
            <a:cxnLst/>
            <a:rect l="l" t="t" r="r" b="b"/>
            <a:pathLst>
              <a:path w="407670" h="236854">
                <a:moveTo>
                  <a:pt x="88494" y="236665"/>
                </a:moveTo>
                <a:lnTo>
                  <a:pt x="24897" y="223148"/>
                </a:lnTo>
                <a:lnTo>
                  <a:pt x="0" y="192214"/>
                </a:lnTo>
                <a:lnTo>
                  <a:pt x="172" y="182171"/>
                </a:lnTo>
                <a:lnTo>
                  <a:pt x="64958" y="143284"/>
                </a:lnTo>
                <a:lnTo>
                  <a:pt x="204442" y="82840"/>
                </a:lnTo>
                <a:lnTo>
                  <a:pt x="343926" y="23726"/>
                </a:lnTo>
                <a:lnTo>
                  <a:pt x="407328" y="0"/>
                </a:lnTo>
                <a:lnTo>
                  <a:pt x="407537" y="6045"/>
                </a:lnTo>
                <a:lnTo>
                  <a:pt x="407648" y="14553"/>
                </a:lnTo>
                <a:lnTo>
                  <a:pt x="406886" y="23134"/>
                </a:lnTo>
                <a:lnTo>
                  <a:pt x="404476" y="29400"/>
                </a:lnTo>
                <a:lnTo>
                  <a:pt x="400271" y="32612"/>
                </a:lnTo>
                <a:lnTo>
                  <a:pt x="394668" y="35166"/>
                </a:lnTo>
                <a:lnTo>
                  <a:pt x="388075" y="38789"/>
                </a:lnTo>
                <a:lnTo>
                  <a:pt x="380901" y="45207"/>
                </a:lnTo>
                <a:lnTo>
                  <a:pt x="374860" y="56122"/>
                </a:lnTo>
                <a:lnTo>
                  <a:pt x="369950" y="71829"/>
                </a:lnTo>
                <a:lnTo>
                  <a:pt x="363859" y="91870"/>
                </a:lnTo>
                <a:lnTo>
                  <a:pt x="354277" y="115785"/>
                </a:lnTo>
                <a:lnTo>
                  <a:pt x="316349" y="169776"/>
                </a:lnTo>
                <a:lnTo>
                  <a:pt x="260568" y="210130"/>
                </a:lnTo>
                <a:lnTo>
                  <a:pt x="181097" y="229706"/>
                </a:lnTo>
                <a:lnTo>
                  <a:pt x="133981" y="235087"/>
                </a:lnTo>
                <a:lnTo>
                  <a:pt x="88494" y="236665"/>
                </a:lnTo>
                <a:close/>
              </a:path>
            </a:pathLst>
          </a:custGeom>
          <a:solidFill>
            <a:srgbClr val="4E252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6110237" y="9394563"/>
            <a:ext cx="423545" cy="387350"/>
            <a:chOff x="6110237" y="9394563"/>
            <a:chExt cx="423545" cy="387350"/>
          </a:xfrm>
        </p:grpSpPr>
        <p:sp>
          <p:nvSpPr>
            <p:cNvPr id="11" name="object 11"/>
            <p:cNvSpPr/>
            <p:nvPr/>
          </p:nvSpPr>
          <p:spPr>
            <a:xfrm>
              <a:off x="6111182" y="9570419"/>
              <a:ext cx="422275" cy="211454"/>
            </a:xfrm>
            <a:custGeom>
              <a:avLst/>
              <a:gdLst/>
              <a:ahLst/>
              <a:cxnLst/>
              <a:rect l="l" t="t" r="r" b="b"/>
              <a:pathLst>
                <a:path w="422275" h="211454">
                  <a:moveTo>
                    <a:pt x="292450" y="210890"/>
                  </a:moveTo>
                  <a:lnTo>
                    <a:pt x="245052" y="209557"/>
                  </a:lnTo>
                  <a:lnTo>
                    <a:pt x="200641" y="204797"/>
                  </a:lnTo>
                  <a:lnTo>
                    <a:pt x="133653" y="182670"/>
                  </a:lnTo>
                  <a:lnTo>
                    <a:pt x="80800" y="136305"/>
                  </a:lnTo>
                  <a:lnTo>
                    <a:pt x="51161" y="87826"/>
                  </a:lnTo>
                  <a:lnTo>
                    <a:pt x="43379" y="68385"/>
                  </a:lnTo>
                  <a:lnTo>
                    <a:pt x="37145" y="53149"/>
                  </a:lnTo>
                  <a:lnTo>
                    <a:pt x="30214" y="42766"/>
                  </a:lnTo>
                  <a:lnTo>
                    <a:pt x="22492" y="36991"/>
                  </a:lnTo>
                  <a:lnTo>
                    <a:pt x="15601" y="33952"/>
                  </a:lnTo>
                  <a:lnTo>
                    <a:pt x="9795" y="31892"/>
                  </a:lnTo>
                  <a:lnTo>
                    <a:pt x="5328" y="29056"/>
                  </a:lnTo>
                  <a:lnTo>
                    <a:pt x="2402" y="23026"/>
                  </a:lnTo>
                  <a:lnTo>
                    <a:pt x="918" y="14546"/>
                  </a:lnTo>
                  <a:lnTo>
                    <a:pt x="306" y="6058"/>
                  </a:lnTo>
                  <a:lnTo>
                    <a:pt x="0" y="0"/>
                  </a:lnTo>
                  <a:lnTo>
                    <a:pt x="65181" y="18222"/>
                  </a:lnTo>
                  <a:lnTo>
                    <a:pt x="209204" y="65195"/>
                  </a:lnTo>
                  <a:lnTo>
                    <a:pt x="353346" y="113492"/>
                  </a:lnTo>
                  <a:lnTo>
                    <a:pt x="418888" y="135686"/>
                  </a:lnTo>
                  <a:lnTo>
                    <a:pt x="422270" y="156706"/>
                  </a:lnTo>
                  <a:lnTo>
                    <a:pt x="421527" y="166348"/>
                  </a:lnTo>
                  <a:lnTo>
                    <a:pt x="415342" y="176991"/>
                  </a:lnTo>
                  <a:lnTo>
                    <a:pt x="400104" y="189660"/>
                  </a:lnTo>
                  <a:lnTo>
                    <a:pt x="374667" y="201230"/>
                  </a:lnTo>
                  <a:lnTo>
                    <a:pt x="337884" y="208574"/>
                  </a:lnTo>
                  <a:lnTo>
                    <a:pt x="292450" y="210890"/>
                  </a:lnTo>
                  <a:close/>
                </a:path>
              </a:pathLst>
            </a:custGeom>
            <a:solidFill>
              <a:srgbClr val="4E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10237" y="9394563"/>
              <a:ext cx="420370" cy="360045"/>
            </a:xfrm>
            <a:custGeom>
              <a:avLst/>
              <a:gdLst/>
              <a:ahLst/>
              <a:cxnLst/>
              <a:rect l="l" t="t" r="r" b="b"/>
              <a:pathLst>
                <a:path w="420370" h="360045">
                  <a:moveTo>
                    <a:pt x="301234" y="359702"/>
                  </a:moveTo>
                  <a:lnTo>
                    <a:pt x="251172" y="357821"/>
                  </a:lnTo>
                  <a:lnTo>
                    <a:pt x="201096" y="349183"/>
                  </a:lnTo>
                  <a:lnTo>
                    <a:pt x="152592" y="331782"/>
                  </a:lnTo>
                  <a:lnTo>
                    <a:pt x="107244" y="303614"/>
                  </a:lnTo>
                  <a:lnTo>
                    <a:pt x="79373" y="272154"/>
                  </a:lnTo>
                  <a:lnTo>
                    <a:pt x="61789" y="238177"/>
                  </a:lnTo>
                  <a:lnTo>
                    <a:pt x="47596" y="208520"/>
                  </a:lnTo>
                  <a:lnTo>
                    <a:pt x="29896" y="190023"/>
                  </a:lnTo>
                  <a:lnTo>
                    <a:pt x="944" y="175855"/>
                  </a:lnTo>
                  <a:lnTo>
                    <a:pt x="173" y="152774"/>
                  </a:lnTo>
                  <a:lnTo>
                    <a:pt x="0" y="100338"/>
                  </a:lnTo>
                  <a:lnTo>
                    <a:pt x="3635" y="43763"/>
                  </a:lnTo>
                  <a:lnTo>
                    <a:pt x="14289" y="8262"/>
                  </a:lnTo>
                  <a:lnTo>
                    <a:pt x="47547" y="0"/>
                  </a:lnTo>
                  <a:lnTo>
                    <a:pt x="100910" y="3366"/>
                  </a:lnTo>
                  <a:lnTo>
                    <a:pt x="150464" y="10876"/>
                  </a:lnTo>
                  <a:lnTo>
                    <a:pt x="172296" y="15043"/>
                  </a:lnTo>
                  <a:lnTo>
                    <a:pt x="179786" y="35387"/>
                  </a:lnTo>
                  <a:lnTo>
                    <a:pt x="202115" y="85159"/>
                  </a:lnTo>
                  <a:lnTo>
                    <a:pt x="239073" y="147467"/>
                  </a:lnTo>
                  <a:lnTo>
                    <a:pt x="290449" y="205420"/>
                  </a:lnTo>
                  <a:lnTo>
                    <a:pt x="325785" y="234044"/>
                  </a:lnTo>
                  <a:lnTo>
                    <a:pt x="397447" y="289209"/>
                  </a:lnTo>
                  <a:lnTo>
                    <a:pt x="415603" y="304924"/>
                  </a:lnTo>
                  <a:lnTo>
                    <a:pt x="420290" y="317091"/>
                  </a:lnTo>
                  <a:lnTo>
                    <a:pt x="414877" y="332640"/>
                  </a:lnTo>
                  <a:lnTo>
                    <a:pt x="393351" y="347308"/>
                  </a:lnTo>
                  <a:lnTo>
                    <a:pt x="349698" y="356831"/>
                  </a:lnTo>
                  <a:lnTo>
                    <a:pt x="301234" y="359702"/>
                  </a:lnTo>
                  <a:close/>
                </a:path>
              </a:pathLst>
            </a:custGeom>
            <a:solidFill>
              <a:srgbClr val="6142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9830" y="9467294"/>
              <a:ext cx="140317" cy="1041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2368" y="9634282"/>
              <a:ext cx="231469" cy="8818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189747" y="5510279"/>
            <a:ext cx="1440815" cy="4251325"/>
            <a:chOff x="5189747" y="5510279"/>
            <a:chExt cx="1440815" cy="4251325"/>
          </a:xfrm>
        </p:grpSpPr>
        <p:sp>
          <p:nvSpPr>
            <p:cNvPr id="16" name="object 16"/>
            <p:cNvSpPr/>
            <p:nvPr/>
          </p:nvSpPr>
          <p:spPr>
            <a:xfrm>
              <a:off x="5459943" y="9379796"/>
              <a:ext cx="405765" cy="381635"/>
            </a:xfrm>
            <a:custGeom>
              <a:avLst/>
              <a:gdLst/>
              <a:ahLst/>
              <a:cxnLst/>
              <a:rect l="l" t="t" r="r" b="b"/>
              <a:pathLst>
                <a:path w="405764" h="381634">
                  <a:moveTo>
                    <a:pt x="73704" y="381327"/>
                  </a:moveTo>
                  <a:lnTo>
                    <a:pt x="29408" y="375591"/>
                  </a:lnTo>
                  <a:lnTo>
                    <a:pt x="6718" y="362821"/>
                  </a:lnTo>
                  <a:lnTo>
                    <a:pt x="0" y="347793"/>
                  </a:lnTo>
                  <a:lnTo>
                    <a:pt x="3619" y="335285"/>
                  </a:lnTo>
                  <a:lnTo>
                    <a:pt x="20369" y="318076"/>
                  </a:lnTo>
                  <a:lnTo>
                    <a:pt x="87062" y="256983"/>
                  </a:lnTo>
                  <a:lnTo>
                    <a:pt x="119821" y="225429"/>
                  </a:lnTo>
                  <a:lnTo>
                    <a:pt x="166048" y="163298"/>
                  </a:lnTo>
                  <a:lnTo>
                    <a:pt x="197528" y="98059"/>
                  </a:lnTo>
                  <a:lnTo>
                    <a:pt x="215503" y="46560"/>
                  </a:lnTo>
                  <a:lnTo>
                    <a:pt x="221219" y="25650"/>
                  </a:lnTo>
                  <a:lnTo>
                    <a:pt x="242616" y="19632"/>
                  </a:lnTo>
                  <a:lnTo>
                    <a:pt x="291347" y="7915"/>
                  </a:lnTo>
                  <a:lnTo>
                    <a:pt x="344226" y="0"/>
                  </a:lnTo>
                  <a:lnTo>
                    <a:pt x="378062" y="5388"/>
                  </a:lnTo>
                  <a:lnTo>
                    <a:pt x="391733" y="39858"/>
                  </a:lnTo>
                  <a:lnTo>
                    <a:pt x="400213" y="95921"/>
                  </a:lnTo>
                  <a:lnTo>
                    <a:pt x="404540" y="148182"/>
                  </a:lnTo>
                  <a:lnTo>
                    <a:pt x="405752" y="171246"/>
                  </a:lnTo>
                  <a:lnTo>
                    <a:pt x="378062" y="187838"/>
                  </a:lnTo>
                  <a:lnTo>
                    <a:pt x="362025" y="207761"/>
                  </a:lnTo>
                  <a:lnTo>
                    <a:pt x="335815" y="273877"/>
                  </a:lnTo>
                  <a:lnTo>
                    <a:pt x="310731" y="307620"/>
                  </a:lnTo>
                  <a:lnTo>
                    <a:pt x="267978" y="339557"/>
                  </a:lnTo>
                  <a:lnTo>
                    <a:pt x="221150" y="361036"/>
                  </a:lnTo>
                  <a:lnTo>
                    <a:pt x="171996" y="373916"/>
                  </a:lnTo>
                  <a:lnTo>
                    <a:pt x="122265" y="380060"/>
                  </a:lnTo>
                  <a:lnTo>
                    <a:pt x="73704" y="381327"/>
                  </a:lnTo>
                  <a:close/>
                </a:path>
              </a:pathLst>
            </a:custGeom>
            <a:solidFill>
              <a:srgbClr val="6142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75617" y="7402480"/>
              <a:ext cx="765810" cy="2042795"/>
            </a:xfrm>
            <a:custGeom>
              <a:avLst/>
              <a:gdLst/>
              <a:ahLst/>
              <a:cxnLst/>
              <a:rect l="l" t="t" r="r" b="b"/>
              <a:pathLst>
                <a:path w="765810" h="2042795">
                  <a:moveTo>
                    <a:pt x="140891" y="2042603"/>
                  </a:moveTo>
                  <a:lnTo>
                    <a:pt x="71429" y="2011810"/>
                  </a:lnTo>
                  <a:lnTo>
                    <a:pt x="59989" y="1722767"/>
                  </a:lnTo>
                  <a:lnTo>
                    <a:pt x="34970" y="1086428"/>
                  </a:lnTo>
                  <a:lnTo>
                    <a:pt x="10323" y="448973"/>
                  </a:lnTo>
                  <a:lnTo>
                    <a:pt x="0" y="156586"/>
                  </a:lnTo>
                  <a:lnTo>
                    <a:pt x="335277" y="0"/>
                  </a:lnTo>
                  <a:lnTo>
                    <a:pt x="765805" y="138749"/>
                  </a:lnTo>
                  <a:lnTo>
                    <a:pt x="765805" y="1991991"/>
                  </a:lnTo>
                  <a:lnTo>
                    <a:pt x="679981" y="2030073"/>
                  </a:lnTo>
                  <a:lnTo>
                    <a:pt x="525745" y="1993973"/>
                  </a:lnTo>
                  <a:lnTo>
                    <a:pt x="507835" y="1748883"/>
                  </a:lnTo>
                  <a:lnTo>
                    <a:pt x="467390" y="1207903"/>
                  </a:lnTo>
                  <a:lnTo>
                    <a:pt x="424338" y="662463"/>
                  </a:lnTo>
                  <a:lnTo>
                    <a:pt x="398608" y="403996"/>
                  </a:lnTo>
                  <a:lnTo>
                    <a:pt x="388462" y="394139"/>
                  </a:lnTo>
                  <a:lnTo>
                    <a:pt x="379679" y="395643"/>
                  </a:lnTo>
                  <a:lnTo>
                    <a:pt x="373499" y="401605"/>
                  </a:lnTo>
                  <a:lnTo>
                    <a:pt x="371164" y="405126"/>
                  </a:lnTo>
                  <a:lnTo>
                    <a:pt x="287193" y="2011810"/>
                  </a:lnTo>
                  <a:lnTo>
                    <a:pt x="140891" y="2042603"/>
                  </a:lnTo>
                  <a:close/>
                </a:path>
              </a:pathLst>
            </a:custGeom>
            <a:solidFill>
              <a:srgbClr val="2E31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75605" y="7541234"/>
              <a:ext cx="765810" cy="1904364"/>
            </a:xfrm>
            <a:custGeom>
              <a:avLst/>
              <a:gdLst/>
              <a:ahLst/>
              <a:cxnLst/>
              <a:rect l="l" t="t" r="r" b="b"/>
              <a:pathLst>
                <a:path w="765810" h="1904365">
                  <a:moveTo>
                    <a:pt x="140893" y="0"/>
                  </a:moveTo>
                  <a:lnTo>
                    <a:pt x="0" y="53174"/>
                  </a:lnTo>
                  <a:lnTo>
                    <a:pt x="55029" y="1865795"/>
                  </a:lnTo>
                  <a:lnTo>
                    <a:pt x="140893" y="1903857"/>
                  </a:lnTo>
                  <a:lnTo>
                    <a:pt x="140893" y="0"/>
                  </a:lnTo>
                  <a:close/>
                </a:path>
                <a:path w="765810" h="1904365">
                  <a:moveTo>
                    <a:pt x="765810" y="9906"/>
                  </a:moveTo>
                  <a:lnTo>
                    <a:pt x="622947" y="0"/>
                  </a:lnTo>
                  <a:lnTo>
                    <a:pt x="679983" y="1891322"/>
                  </a:lnTo>
                  <a:lnTo>
                    <a:pt x="765810" y="1853247"/>
                  </a:lnTo>
                  <a:lnTo>
                    <a:pt x="765810" y="9906"/>
                  </a:lnTo>
                  <a:close/>
                </a:path>
              </a:pathLst>
            </a:custGeom>
            <a:solidFill>
              <a:srgbClr val="4042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08688" y="6284541"/>
              <a:ext cx="453390" cy="1191895"/>
            </a:xfrm>
            <a:custGeom>
              <a:avLst/>
              <a:gdLst/>
              <a:ahLst/>
              <a:cxnLst/>
              <a:rect l="l" t="t" r="r" b="b"/>
              <a:pathLst>
                <a:path w="453389" h="1191895">
                  <a:moveTo>
                    <a:pt x="453020" y="1191368"/>
                  </a:moveTo>
                  <a:lnTo>
                    <a:pt x="39673" y="1191368"/>
                  </a:lnTo>
                  <a:lnTo>
                    <a:pt x="0" y="27304"/>
                  </a:lnTo>
                  <a:lnTo>
                    <a:pt x="381919" y="0"/>
                  </a:lnTo>
                  <a:lnTo>
                    <a:pt x="453020" y="1191368"/>
                  </a:lnTo>
                  <a:close/>
                </a:path>
              </a:pathLst>
            </a:custGeom>
            <a:solidFill>
              <a:srgbClr val="66333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57541" y="6216583"/>
              <a:ext cx="433070" cy="2255520"/>
            </a:xfrm>
            <a:custGeom>
              <a:avLst/>
              <a:gdLst/>
              <a:ahLst/>
              <a:cxnLst/>
              <a:rect l="l" t="t" r="r" b="b"/>
              <a:pathLst>
                <a:path w="433070" h="2255520">
                  <a:moveTo>
                    <a:pt x="432905" y="2255191"/>
                  </a:moveTo>
                  <a:lnTo>
                    <a:pt x="72363" y="2255191"/>
                  </a:lnTo>
                  <a:lnTo>
                    <a:pt x="74238" y="2209348"/>
                  </a:lnTo>
                  <a:lnTo>
                    <a:pt x="76638" y="2073998"/>
                  </a:lnTo>
                  <a:lnTo>
                    <a:pt x="74729" y="1852404"/>
                  </a:lnTo>
                  <a:lnTo>
                    <a:pt x="63675" y="1547832"/>
                  </a:lnTo>
                  <a:lnTo>
                    <a:pt x="44036" y="1111928"/>
                  </a:lnTo>
                  <a:lnTo>
                    <a:pt x="23224" y="601423"/>
                  </a:lnTo>
                  <a:lnTo>
                    <a:pt x="6719" y="177163"/>
                  </a:lnTo>
                  <a:lnTo>
                    <a:pt x="0" y="0"/>
                  </a:lnTo>
                  <a:lnTo>
                    <a:pt x="355262" y="107104"/>
                  </a:lnTo>
                  <a:lnTo>
                    <a:pt x="432905" y="2255191"/>
                  </a:lnTo>
                  <a:close/>
                </a:path>
              </a:pathLst>
            </a:custGeom>
            <a:solidFill>
              <a:srgbClr val="DBF5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9747" y="5510279"/>
              <a:ext cx="1440590" cy="296149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4718" y="9464493"/>
              <a:ext cx="136588" cy="985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2860" y="9646992"/>
              <a:ext cx="232010" cy="68547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6705930" y="6445943"/>
            <a:ext cx="170815" cy="1355090"/>
          </a:xfrm>
          <a:custGeom>
            <a:avLst/>
            <a:gdLst/>
            <a:ahLst/>
            <a:cxnLst/>
            <a:rect l="l" t="t" r="r" b="b"/>
            <a:pathLst>
              <a:path w="170815" h="1355090">
                <a:moveTo>
                  <a:pt x="170630" y="1354932"/>
                </a:moveTo>
                <a:lnTo>
                  <a:pt x="0" y="1345154"/>
                </a:lnTo>
                <a:lnTo>
                  <a:pt x="7315" y="1198551"/>
                </a:lnTo>
                <a:lnTo>
                  <a:pt x="24984" y="861050"/>
                </a:lnTo>
                <a:lnTo>
                  <a:pt x="46588" y="486112"/>
                </a:lnTo>
                <a:lnTo>
                  <a:pt x="65707" y="227198"/>
                </a:lnTo>
                <a:lnTo>
                  <a:pt x="88331" y="107471"/>
                </a:lnTo>
                <a:lnTo>
                  <a:pt x="117644" y="38731"/>
                </a:lnTo>
                <a:lnTo>
                  <a:pt x="143022" y="7424"/>
                </a:lnTo>
                <a:lnTo>
                  <a:pt x="153843" y="0"/>
                </a:lnTo>
                <a:lnTo>
                  <a:pt x="170630" y="1354932"/>
                </a:lnTo>
                <a:close/>
              </a:path>
            </a:pathLst>
          </a:custGeom>
          <a:solidFill>
            <a:srgbClr val="B1E4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73250" y="6412955"/>
            <a:ext cx="271780" cy="911225"/>
          </a:xfrm>
          <a:custGeom>
            <a:avLst/>
            <a:gdLst/>
            <a:ahLst/>
            <a:cxnLst/>
            <a:rect l="l" t="t" r="r" b="b"/>
            <a:pathLst>
              <a:path w="271779" h="911225">
                <a:moveTo>
                  <a:pt x="181065" y="911081"/>
                </a:moveTo>
                <a:lnTo>
                  <a:pt x="138422" y="902506"/>
                </a:lnTo>
                <a:lnTo>
                  <a:pt x="102833" y="884711"/>
                </a:lnTo>
                <a:lnTo>
                  <a:pt x="36020" y="700007"/>
                </a:lnTo>
                <a:lnTo>
                  <a:pt x="12771" y="406234"/>
                </a:lnTo>
                <a:lnTo>
                  <a:pt x="2383" y="125338"/>
                </a:lnTo>
                <a:lnTo>
                  <a:pt x="0" y="0"/>
                </a:lnTo>
                <a:lnTo>
                  <a:pt x="12416" y="5591"/>
                </a:lnTo>
                <a:lnTo>
                  <a:pt x="80284" y="70765"/>
                </a:lnTo>
                <a:lnTo>
                  <a:pt x="114759" y="143974"/>
                </a:lnTo>
                <a:lnTo>
                  <a:pt x="155098" y="293829"/>
                </a:lnTo>
                <a:lnTo>
                  <a:pt x="205673" y="506322"/>
                </a:lnTo>
                <a:lnTo>
                  <a:pt x="248907" y="696280"/>
                </a:lnTo>
                <a:lnTo>
                  <a:pt x="267225" y="778526"/>
                </a:lnTo>
                <a:lnTo>
                  <a:pt x="271774" y="832957"/>
                </a:lnTo>
                <a:lnTo>
                  <a:pt x="261332" y="875094"/>
                </a:lnTo>
                <a:lnTo>
                  <a:pt x="228076" y="904156"/>
                </a:lnTo>
                <a:lnTo>
                  <a:pt x="181065" y="911081"/>
                </a:lnTo>
                <a:close/>
              </a:path>
            </a:pathLst>
          </a:custGeom>
          <a:solidFill>
            <a:srgbClr val="B1E4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960941" y="9545325"/>
            <a:ext cx="376555" cy="188595"/>
          </a:xfrm>
          <a:custGeom>
            <a:avLst/>
            <a:gdLst/>
            <a:ahLst/>
            <a:cxnLst/>
            <a:rect l="l" t="t" r="r" b="b"/>
            <a:pathLst>
              <a:path w="376554" h="188595">
                <a:moveTo>
                  <a:pt x="84306" y="188451"/>
                </a:moveTo>
                <a:lnTo>
                  <a:pt x="42840" y="184562"/>
                </a:lnTo>
                <a:lnTo>
                  <a:pt x="11339" y="175944"/>
                </a:lnTo>
                <a:lnTo>
                  <a:pt x="0" y="166143"/>
                </a:lnTo>
                <a:lnTo>
                  <a:pt x="2096" y="155950"/>
                </a:lnTo>
                <a:lnTo>
                  <a:pt x="10904" y="146152"/>
                </a:lnTo>
                <a:lnTo>
                  <a:pt x="27605" y="130687"/>
                </a:lnTo>
                <a:lnTo>
                  <a:pt x="82202" y="80782"/>
                </a:lnTo>
                <a:lnTo>
                  <a:pt x="370117" y="0"/>
                </a:lnTo>
                <a:lnTo>
                  <a:pt x="371311" y="5697"/>
                </a:lnTo>
                <a:lnTo>
                  <a:pt x="373789" y="18860"/>
                </a:lnTo>
                <a:lnTo>
                  <a:pt x="375899" y="33596"/>
                </a:lnTo>
                <a:lnTo>
                  <a:pt x="375986" y="44011"/>
                </a:lnTo>
                <a:lnTo>
                  <a:pt x="367437" y="53366"/>
                </a:lnTo>
                <a:lnTo>
                  <a:pt x="347503" y="67304"/>
                </a:lnTo>
                <a:lnTo>
                  <a:pt x="320220" y="83506"/>
                </a:lnTo>
                <a:lnTo>
                  <a:pt x="289621" y="99651"/>
                </a:lnTo>
                <a:lnTo>
                  <a:pt x="259955" y="117061"/>
                </a:lnTo>
                <a:lnTo>
                  <a:pt x="206142" y="154748"/>
                </a:lnTo>
                <a:lnTo>
                  <a:pt x="153166" y="178624"/>
                </a:lnTo>
                <a:lnTo>
                  <a:pt x="121058" y="185844"/>
                </a:lnTo>
                <a:lnTo>
                  <a:pt x="84306" y="188451"/>
                </a:lnTo>
                <a:close/>
              </a:path>
            </a:pathLst>
          </a:custGeom>
          <a:solidFill>
            <a:srgbClr val="B1E4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96733" y="9552533"/>
            <a:ext cx="375285" cy="189865"/>
          </a:xfrm>
          <a:custGeom>
            <a:avLst/>
            <a:gdLst/>
            <a:ahLst/>
            <a:cxnLst/>
            <a:rect l="l" t="t" r="r" b="b"/>
            <a:pathLst>
              <a:path w="375284" h="189865">
                <a:moveTo>
                  <a:pt x="289568" y="189828"/>
                </a:moveTo>
                <a:lnTo>
                  <a:pt x="220492" y="178349"/>
                </a:lnTo>
                <a:lnTo>
                  <a:pt x="167841" y="153810"/>
                </a:lnTo>
                <a:lnTo>
                  <a:pt x="114740" y="115953"/>
                </a:lnTo>
                <a:lnTo>
                  <a:pt x="85364" y="98308"/>
                </a:lnTo>
                <a:lnTo>
                  <a:pt x="55005" y="81882"/>
                </a:lnTo>
                <a:lnTo>
                  <a:pt x="27982" y="65492"/>
                </a:lnTo>
                <a:lnTo>
                  <a:pt x="8310" y="51486"/>
                </a:lnTo>
                <a:lnTo>
                  <a:pt x="0" y="42209"/>
                </a:lnTo>
                <a:lnTo>
                  <a:pt x="381" y="32180"/>
                </a:lnTo>
                <a:lnTo>
                  <a:pt x="2932" y="18052"/>
                </a:lnTo>
                <a:lnTo>
                  <a:pt x="5812" y="5450"/>
                </a:lnTo>
                <a:lnTo>
                  <a:pt x="7180" y="0"/>
                </a:lnTo>
                <a:lnTo>
                  <a:pt x="276586" y="81536"/>
                </a:lnTo>
                <a:lnTo>
                  <a:pt x="315825" y="111746"/>
                </a:lnTo>
                <a:lnTo>
                  <a:pt x="364754" y="151230"/>
                </a:lnTo>
                <a:lnTo>
                  <a:pt x="375146" y="170799"/>
                </a:lnTo>
                <a:lnTo>
                  <a:pt x="363424" y="179911"/>
                </a:lnTo>
                <a:lnTo>
                  <a:pt x="331425" y="187297"/>
                </a:lnTo>
                <a:lnTo>
                  <a:pt x="289568" y="189828"/>
                </a:lnTo>
                <a:close/>
              </a:path>
            </a:pathLst>
          </a:custGeom>
          <a:solidFill>
            <a:srgbClr val="B1E4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24333" y="8937987"/>
            <a:ext cx="306070" cy="728345"/>
          </a:xfrm>
          <a:custGeom>
            <a:avLst/>
            <a:gdLst/>
            <a:ahLst/>
            <a:cxnLst/>
            <a:rect l="l" t="t" r="r" b="b"/>
            <a:pathLst>
              <a:path w="306070" h="728345">
                <a:moveTo>
                  <a:pt x="34021" y="727909"/>
                </a:moveTo>
                <a:lnTo>
                  <a:pt x="7417" y="726078"/>
                </a:lnTo>
                <a:lnTo>
                  <a:pt x="0" y="713629"/>
                </a:lnTo>
                <a:lnTo>
                  <a:pt x="18810" y="688120"/>
                </a:lnTo>
                <a:lnTo>
                  <a:pt x="55680" y="652838"/>
                </a:lnTo>
                <a:lnTo>
                  <a:pt x="94428" y="613818"/>
                </a:lnTo>
                <a:lnTo>
                  <a:pt x="130067" y="572714"/>
                </a:lnTo>
                <a:lnTo>
                  <a:pt x="157612" y="531178"/>
                </a:lnTo>
                <a:lnTo>
                  <a:pt x="172079" y="490864"/>
                </a:lnTo>
                <a:lnTo>
                  <a:pt x="172088" y="457062"/>
                </a:lnTo>
                <a:lnTo>
                  <a:pt x="164604" y="413365"/>
                </a:lnTo>
                <a:lnTo>
                  <a:pt x="151809" y="362437"/>
                </a:lnTo>
                <a:lnTo>
                  <a:pt x="135882" y="306943"/>
                </a:lnTo>
                <a:lnTo>
                  <a:pt x="119005" y="249547"/>
                </a:lnTo>
                <a:lnTo>
                  <a:pt x="103359" y="192914"/>
                </a:lnTo>
                <a:lnTo>
                  <a:pt x="91124" y="139707"/>
                </a:lnTo>
                <a:lnTo>
                  <a:pt x="90836" y="101694"/>
                </a:lnTo>
                <a:lnTo>
                  <a:pt x="103071" y="67448"/>
                </a:lnTo>
                <a:lnTo>
                  <a:pt x="124560" y="38561"/>
                </a:lnTo>
                <a:lnTo>
                  <a:pt x="152032" y="16629"/>
                </a:lnTo>
                <a:lnTo>
                  <a:pt x="182219" y="3244"/>
                </a:lnTo>
                <a:lnTo>
                  <a:pt x="211849" y="0"/>
                </a:lnTo>
                <a:lnTo>
                  <a:pt x="237653" y="8490"/>
                </a:lnTo>
                <a:lnTo>
                  <a:pt x="264706" y="67048"/>
                </a:lnTo>
                <a:lnTo>
                  <a:pt x="266785" y="124092"/>
                </a:lnTo>
                <a:lnTo>
                  <a:pt x="267908" y="179976"/>
                </a:lnTo>
                <a:lnTo>
                  <a:pt x="268461" y="234363"/>
                </a:lnTo>
                <a:lnTo>
                  <a:pt x="268826" y="286916"/>
                </a:lnTo>
                <a:lnTo>
                  <a:pt x="269389" y="337299"/>
                </a:lnTo>
                <a:lnTo>
                  <a:pt x="270532" y="385176"/>
                </a:lnTo>
                <a:lnTo>
                  <a:pt x="272641" y="430211"/>
                </a:lnTo>
                <a:lnTo>
                  <a:pt x="280510" y="500699"/>
                </a:lnTo>
                <a:lnTo>
                  <a:pt x="291683" y="556823"/>
                </a:lnTo>
                <a:lnTo>
                  <a:pt x="301676" y="593919"/>
                </a:lnTo>
                <a:lnTo>
                  <a:pt x="306003" y="607321"/>
                </a:lnTo>
                <a:lnTo>
                  <a:pt x="287241" y="619815"/>
                </a:lnTo>
                <a:lnTo>
                  <a:pt x="240189" y="649152"/>
                </a:lnTo>
                <a:lnTo>
                  <a:pt x="178702" y="683117"/>
                </a:lnTo>
                <a:lnTo>
                  <a:pt x="116634" y="709495"/>
                </a:lnTo>
                <a:lnTo>
                  <a:pt x="72774" y="721567"/>
                </a:lnTo>
                <a:lnTo>
                  <a:pt x="34021" y="727909"/>
                </a:lnTo>
                <a:close/>
              </a:path>
            </a:pathLst>
          </a:custGeom>
          <a:solidFill>
            <a:srgbClr val="A564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6720063" y="5649696"/>
            <a:ext cx="1112520" cy="4011295"/>
            <a:chOff x="6720063" y="5649696"/>
            <a:chExt cx="1112520" cy="4011295"/>
          </a:xfrm>
        </p:grpSpPr>
        <p:sp>
          <p:nvSpPr>
            <p:cNvPr id="30" name="object 30"/>
            <p:cNvSpPr/>
            <p:nvPr/>
          </p:nvSpPr>
          <p:spPr>
            <a:xfrm>
              <a:off x="7402143" y="8933184"/>
              <a:ext cx="283210" cy="728345"/>
            </a:xfrm>
            <a:custGeom>
              <a:avLst/>
              <a:gdLst/>
              <a:ahLst/>
              <a:cxnLst/>
              <a:rect l="l" t="t" r="r" b="b"/>
              <a:pathLst>
                <a:path w="283209" h="728345">
                  <a:moveTo>
                    <a:pt x="266659" y="727726"/>
                  </a:moveTo>
                  <a:lnTo>
                    <a:pt x="182319" y="714299"/>
                  </a:lnTo>
                  <a:lnTo>
                    <a:pt x="121312" y="689176"/>
                  </a:lnTo>
                  <a:lnTo>
                    <a:pt x="62845" y="659330"/>
                  </a:lnTo>
                  <a:lnTo>
                    <a:pt x="18945" y="634373"/>
                  </a:lnTo>
                  <a:lnTo>
                    <a:pt x="1639" y="623918"/>
                  </a:lnTo>
                  <a:lnTo>
                    <a:pt x="2551" y="608591"/>
                  </a:lnTo>
                  <a:lnTo>
                    <a:pt x="4680" y="567239"/>
                  </a:lnTo>
                  <a:lnTo>
                    <a:pt x="7117" y="506799"/>
                  </a:lnTo>
                  <a:lnTo>
                    <a:pt x="8951" y="434212"/>
                  </a:lnTo>
                  <a:lnTo>
                    <a:pt x="8956" y="389094"/>
                  </a:lnTo>
                  <a:lnTo>
                    <a:pt x="7872" y="341213"/>
                  </a:lnTo>
                  <a:lnTo>
                    <a:pt x="6095" y="290876"/>
                  </a:lnTo>
                  <a:lnTo>
                    <a:pt x="4023" y="238389"/>
                  </a:lnTo>
                  <a:lnTo>
                    <a:pt x="2052" y="184056"/>
                  </a:lnTo>
                  <a:lnTo>
                    <a:pt x="579" y="128185"/>
                  </a:lnTo>
                  <a:lnTo>
                    <a:pt x="0" y="71082"/>
                  </a:lnTo>
                  <a:lnTo>
                    <a:pt x="6631" y="33752"/>
                  </a:lnTo>
                  <a:lnTo>
                    <a:pt x="24301" y="10503"/>
                  </a:lnTo>
                  <a:lnTo>
                    <a:pt x="49670" y="0"/>
                  </a:lnTo>
                  <a:lnTo>
                    <a:pt x="79400" y="909"/>
                  </a:lnTo>
                  <a:lnTo>
                    <a:pt x="138595" y="31630"/>
                  </a:lnTo>
                  <a:lnTo>
                    <a:pt x="175179" y="91998"/>
                  </a:lnTo>
                  <a:lnTo>
                    <a:pt x="176647" y="129965"/>
                  </a:lnTo>
                  <a:lnTo>
                    <a:pt x="166898" y="184033"/>
                  </a:lnTo>
                  <a:lnTo>
                    <a:pt x="153901" y="241790"/>
                  </a:lnTo>
                  <a:lnTo>
                    <a:pt x="139711" y="300405"/>
                  </a:lnTo>
                  <a:lnTo>
                    <a:pt x="126382" y="357049"/>
                  </a:lnTo>
                  <a:lnTo>
                    <a:pt x="115969" y="408890"/>
                  </a:lnTo>
                  <a:lnTo>
                    <a:pt x="110524" y="453096"/>
                  </a:lnTo>
                  <a:lnTo>
                    <a:pt x="112103" y="486839"/>
                  </a:lnTo>
                  <a:lnTo>
                    <a:pt x="147515" y="560690"/>
                  </a:lnTo>
                  <a:lnTo>
                    <a:pt x="177051" y="600986"/>
                  </a:lnTo>
                  <a:lnTo>
                    <a:pt x="210364" y="640175"/>
                  </a:lnTo>
                  <a:lnTo>
                    <a:pt x="244373" y="675738"/>
                  </a:lnTo>
                  <a:lnTo>
                    <a:pt x="275996" y="705159"/>
                  </a:lnTo>
                  <a:lnTo>
                    <a:pt x="283081" y="719979"/>
                  </a:lnTo>
                  <a:lnTo>
                    <a:pt x="266659" y="727726"/>
                  </a:lnTo>
                  <a:close/>
                </a:path>
              </a:pathLst>
            </a:custGeom>
            <a:solidFill>
              <a:srgbClr val="A564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982206" y="6374529"/>
              <a:ext cx="678180" cy="2686685"/>
            </a:xfrm>
            <a:custGeom>
              <a:avLst/>
              <a:gdLst/>
              <a:ahLst/>
              <a:cxnLst/>
              <a:rect l="l" t="t" r="r" b="b"/>
              <a:pathLst>
                <a:path w="678179" h="2686684">
                  <a:moveTo>
                    <a:pt x="244896" y="2686492"/>
                  </a:moveTo>
                  <a:lnTo>
                    <a:pt x="34952" y="2643758"/>
                  </a:lnTo>
                  <a:lnTo>
                    <a:pt x="0" y="2134295"/>
                  </a:lnTo>
                  <a:lnTo>
                    <a:pt x="97250" y="0"/>
                  </a:lnTo>
                  <a:lnTo>
                    <a:pt x="125704" y="7664"/>
                  </a:lnTo>
                  <a:lnTo>
                    <a:pt x="196910" y="21485"/>
                  </a:lnTo>
                  <a:lnTo>
                    <a:pt x="289634" y="27709"/>
                  </a:lnTo>
                  <a:lnTo>
                    <a:pt x="382640" y="12579"/>
                  </a:lnTo>
                  <a:lnTo>
                    <a:pt x="477145" y="407471"/>
                  </a:lnTo>
                  <a:lnTo>
                    <a:pt x="573231" y="1315759"/>
                  </a:lnTo>
                  <a:lnTo>
                    <a:pt x="647811" y="2231648"/>
                  </a:lnTo>
                  <a:lnTo>
                    <a:pt x="677801" y="2649343"/>
                  </a:lnTo>
                  <a:lnTo>
                    <a:pt x="613856" y="2662424"/>
                  </a:lnTo>
                  <a:lnTo>
                    <a:pt x="453709" y="2683760"/>
                  </a:lnTo>
                  <a:lnTo>
                    <a:pt x="244896" y="2686492"/>
                  </a:lnTo>
                  <a:close/>
                </a:path>
              </a:pathLst>
            </a:custGeom>
            <a:solidFill>
              <a:srgbClr val="FFAE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61226" y="6171851"/>
              <a:ext cx="336550" cy="274320"/>
            </a:xfrm>
            <a:custGeom>
              <a:avLst/>
              <a:gdLst/>
              <a:ahLst/>
              <a:cxnLst/>
              <a:rect l="l" t="t" r="r" b="b"/>
              <a:pathLst>
                <a:path w="336550" h="274320">
                  <a:moveTo>
                    <a:pt x="179811" y="273961"/>
                  </a:moveTo>
                  <a:lnTo>
                    <a:pt x="98294" y="257230"/>
                  </a:lnTo>
                  <a:lnTo>
                    <a:pt x="42419" y="224511"/>
                  </a:lnTo>
                  <a:lnTo>
                    <a:pt x="10288" y="192579"/>
                  </a:lnTo>
                  <a:lnTo>
                    <a:pt x="0" y="178207"/>
                  </a:lnTo>
                  <a:lnTo>
                    <a:pt x="6765" y="174649"/>
                  </a:lnTo>
                  <a:lnTo>
                    <a:pt x="22648" y="164409"/>
                  </a:lnTo>
                  <a:lnTo>
                    <a:pt x="41027" y="148141"/>
                  </a:lnTo>
                  <a:lnTo>
                    <a:pt x="55281" y="126497"/>
                  </a:lnTo>
                  <a:lnTo>
                    <a:pt x="60359" y="96983"/>
                  </a:lnTo>
                  <a:lnTo>
                    <a:pt x="58551" y="63402"/>
                  </a:lnTo>
                  <a:lnTo>
                    <a:pt x="54248" y="35849"/>
                  </a:lnTo>
                  <a:lnTo>
                    <a:pt x="51838" y="24421"/>
                  </a:lnTo>
                  <a:lnTo>
                    <a:pt x="274242" y="0"/>
                  </a:lnTo>
                  <a:lnTo>
                    <a:pt x="274100" y="12733"/>
                  </a:lnTo>
                  <a:lnTo>
                    <a:pt x="274188" y="44207"/>
                  </a:lnTo>
                  <a:lnTo>
                    <a:pt x="275279" y="84330"/>
                  </a:lnTo>
                  <a:lnTo>
                    <a:pt x="278143" y="123008"/>
                  </a:lnTo>
                  <a:lnTo>
                    <a:pt x="309288" y="171753"/>
                  </a:lnTo>
                  <a:lnTo>
                    <a:pt x="336474" y="185905"/>
                  </a:lnTo>
                  <a:lnTo>
                    <a:pt x="329793" y="200253"/>
                  </a:lnTo>
                  <a:lnTo>
                    <a:pt x="305604" y="231505"/>
                  </a:lnTo>
                  <a:lnTo>
                    <a:pt x="257683" y="261971"/>
                  </a:lnTo>
                  <a:lnTo>
                    <a:pt x="179811" y="273961"/>
                  </a:lnTo>
                  <a:close/>
                </a:path>
              </a:pathLst>
            </a:custGeom>
            <a:solidFill>
              <a:srgbClr val="9A5E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10880" y="5772473"/>
              <a:ext cx="414020" cy="488950"/>
            </a:xfrm>
            <a:custGeom>
              <a:avLst/>
              <a:gdLst/>
              <a:ahLst/>
              <a:cxnLst/>
              <a:rect l="l" t="t" r="r" b="b"/>
              <a:pathLst>
                <a:path w="414020" h="488950">
                  <a:moveTo>
                    <a:pt x="209370" y="488481"/>
                  </a:moveTo>
                  <a:lnTo>
                    <a:pt x="143757" y="464378"/>
                  </a:lnTo>
                  <a:lnTo>
                    <a:pt x="112289" y="435715"/>
                  </a:lnTo>
                  <a:lnTo>
                    <a:pt x="84155" y="398261"/>
                  </a:lnTo>
                  <a:lnTo>
                    <a:pt x="61181" y="353730"/>
                  </a:lnTo>
                  <a:lnTo>
                    <a:pt x="45198" y="303836"/>
                  </a:lnTo>
                  <a:lnTo>
                    <a:pt x="37455" y="298455"/>
                  </a:lnTo>
                  <a:lnTo>
                    <a:pt x="11279" y="265607"/>
                  </a:lnTo>
                  <a:lnTo>
                    <a:pt x="0" y="219524"/>
                  </a:lnTo>
                  <a:lnTo>
                    <a:pt x="1541" y="199317"/>
                  </a:lnTo>
                  <a:lnTo>
                    <a:pt x="9180" y="185234"/>
                  </a:lnTo>
                  <a:lnTo>
                    <a:pt x="20262" y="181425"/>
                  </a:lnTo>
                  <a:lnTo>
                    <a:pt x="30321" y="185983"/>
                  </a:lnTo>
                  <a:lnTo>
                    <a:pt x="37625" y="193028"/>
                  </a:lnTo>
                  <a:lnTo>
                    <a:pt x="40444" y="196683"/>
                  </a:lnTo>
                  <a:lnTo>
                    <a:pt x="40493" y="197027"/>
                  </a:lnTo>
                  <a:lnTo>
                    <a:pt x="51981" y="143543"/>
                  </a:lnTo>
                  <a:lnTo>
                    <a:pt x="71504" y="96167"/>
                  </a:lnTo>
                  <a:lnTo>
                    <a:pt x="97928" y="56512"/>
                  </a:lnTo>
                  <a:lnTo>
                    <a:pt x="130116" y="26191"/>
                  </a:lnTo>
                  <a:lnTo>
                    <a:pt x="166931" y="6816"/>
                  </a:lnTo>
                  <a:lnTo>
                    <a:pt x="207239" y="0"/>
                  </a:lnTo>
                  <a:lnTo>
                    <a:pt x="247004" y="6637"/>
                  </a:lnTo>
                  <a:lnTo>
                    <a:pt x="283403" y="25519"/>
                  </a:lnTo>
                  <a:lnTo>
                    <a:pt x="315338" y="55096"/>
                  </a:lnTo>
                  <a:lnTo>
                    <a:pt x="341712" y="93820"/>
                  </a:lnTo>
                  <a:lnTo>
                    <a:pt x="361430" y="140145"/>
                  </a:lnTo>
                  <a:lnTo>
                    <a:pt x="373394" y="192522"/>
                  </a:lnTo>
                  <a:lnTo>
                    <a:pt x="376213" y="188784"/>
                  </a:lnTo>
                  <a:lnTo>
                    <a:pt x="383517" y="181735"/>
                  </a:lnTo>
                  <a:lnTo>
                    <a:pt x="393575" y="177176"/>
                  </a:lnTo>
                  <a:lnTo>
                    <a:pt x="404657" y="180991"/>
                  </a:lnTo>
                  <a:lnTo>
                    <a:pt x="412297" y="195075"/>
                  </a:lnTo>
                  <a:lnTo>
                    <a:pt x="413838" y="215282"/>
                  </a:lnTo>
                  <a:lnTo>
                    <a:pt x="410264" y="238437"/>
                  </a:lnTo>
                  <a:lnTo>
                    <a:pt x="395371" y="274315"/>
                  </a:lnTo>
                  <a:lnTo>
                    <a:pt x="370705" y="298284"/>
                  </a:lnTo>
                  <a:lnTo>
                    <a:pt x="355789" y="349016"/>
                  </a:lnTo>
                  <a:lnTo>
                    <a:pt x="333683" y="394301"/>
                  </a:lnTo>
                  <a:lnTo>
                    <a:pt x="306188" y="432515"/>
                  </a:lnTo>
                  <a:lnTo>
                    <a:pt x="275104" y="462032"/>
                  </a:lnTo>
                  <a:lnTo>
                    <a:pt x="242231" y="481229"/>
                  </a:lnTo>
                  <a:lnTo>
                    <a:pt x="209370" y="488481"/>
                  </a:lnTo>
                  <a:close/>
                </a:path>
              </a:pathLst>
            </a:custGeom>
            <a:solidFill>
              <a:srgbClr val="B46F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96240" y="5927572"/>
              <a:ext cx="243840" cy="83185"/>
            </a:xfrm>
            <a:custGeom>
              <a:avLst/>
              <a:gdLst/>
              <a:ahLst/>
              <a:cxnLst/>
              <a:rect l="l" t="t" r="r" b="b"/>
              <a:pathLst>
                <a:path w="243840" h="83185">
                  <a:moveTo>
                    <a:pt x="87325" y="22110"/>
                  </a:moveTo>
                  <a:lnTo>
                    <a:pt x="86575" y="20777"/>
                  </a:lnTo>
                  <a:lnTo>
                    <a:pt x="84823" y="18719"/>
                  </a:lnTo>
                  <a:lnTo>
                    <a:pt x="83083" y="16611"/>
                  </a:lnTo>
                  <a:lnTo>
                    <a:pt x="46659" y="711"/>
                  </a:lnTo>
                  <a:lnTo>
                    <a:pt x="43929" y="647"/>
                  </a:lnTo>
                  <a:lnTo>
                    <a:pt x="40436" y="685"/>
                  </a:lnTo>
                  <a:lnTo>
                    <a:pt x="4305" y="16154"/>
                  </a:lnTo>
                  <a:lnTo>
                    <a:pt x="2552" y="18249"/>
                  </a:lnTo>
                  <a:lnTo>
                    <a:pt x="1625" y="19227"/>
                  </a:lnTo>
                  <a:lnTo>
                    <a:pt x="1079" y="20154"/>
                  </a:lnTo>
                  <a:lnTo>
                    <a:pt x="622" y="20701"/>
                  </a:lnTo>
                  <a:lnTo>
                    <a:pt x="190" y="21297"/>
                  </a:lnTo>
                  <a:lnTo>
                    <a:pt x="0" y="21628"/>
                  </a:lnTo>
                  <a:lnTo>
                    <a:pt x="9931" y="18326"/>
                  </a:lnTo>
                  <a:lnTo>
                    <a:pt x="18161" y="16167"/>
                  </a:lnTo>
                  <a:lnTo>
                    <a:pt x="41160" y="13182"/>
                  </a:lnTo>
                  <a:lnTo>
                    <a:pt x="46710" y="13233"/>
                  </a:lnTo>
                  <a:lnTo>
                    <a:pt x="85852" y="21628"/>
                  </a:lnTo>
                  <a:lnTo>
                    <a:pt x="87325" y="22110"/>
                  </a:lnTo>
                  <a:close/>
                </a:path>
                <a:path w="243840" h="83185">
                  <a:moveTo>
                    <a:pt x="90982" y="68897"/>
                  </a:moveTo>
                  <a:lnTo>
                    <a:pt x="77749" y="51981"/>
                  </a:lnTo>
                  <a:lnTo>
                    <a:pt x="51943" y="44792"/>
                  </a:lnTo>
                  <a:lnTo>
                    <a:pt x="24206" y="47129"/>
                  </a:lnTo>
                  <a:lnTo>
                    <a:pt x="5245" y="58902"/>
                  </a:lnTo>
                  <a:lnTo>
                    <a:pt x="4229" y="60388"/>
                  </a:lnTo>
                  <a:lnTo>
                    <a:pt x="5791" y="62052"/>
                  </a:lnTo>
                  <a:lnTo>
                    <a:pt x="18923" y="57645"/>
                  </a:lnTo>
                  <a:lnTo>
                    <a:pt x="29692" y="54559"/>
                  </a:lnTo>
                  <a:lnTo>
                    <a:pt x="34150" y="53898"/>
                  </a:lnTo>
                  <a:lnTo>
                    <a:pt x="30556" y="58801"/>
                  </a:lnTo>
                  <a:lnTo>
                    <a:pt x="29083" y="65557"/>
                  </a:lnTo>
                  <a:lnTo>
                    <a:pt x="30556" y="72313"/>
                  </a:lnTo>
                  <a:lnTo>
                    <a:pt x="34607" y="77838"/>
                  </a:lnTo>
                  <a:lnTo>
                    <a:pt x="40601" y="81572"/>
                  </a:lnTo>
                  <a:lnTo>
                    <a:pt x="47967" y="82931"/>
                  </a:lnTo>
                  <a:lnTo>
                    <a:pt x="55295" y="81572"/>
                  </a:lnTo>
                  <a:lnTo>
                    <a:pt x="61290" y="77838"/>
                  </a:lnTo>
                  <a:lnTo>
                    <a:pt x="65328" y="72313"/>
                  </a:lnTo>
                  <a:lnTo>
                    <a:pt x="66802" y="65557"/>
                  </a:lnTo>
                  <a:lnTo>
                    <a:pt x="65328" y="58801"/>
                  </a:lnTo>
                  <a:lnTo>
                    <a:pt x="62649" y="55143"/>
                  </a:lnTo>
                  <a:lnTo>
                    <a:pt x="63474" y="55295"/>
                  </a:lnTo>
                  <a:lnTo>
                    <a:pt x="73253" y="58470"/>
                  </a:lnTo>
                  <a:lnTo>
                    <a:pt x="82334" y="62979"/>
                  </a:lnTo>
                  <a:lnTo>
                    <a:pt x="90805" y="69024"/>
                  </a:lnTo>
                  <a:lnTo>
                    <a:pt x="90982" y="68897"/>
                  </a:lnTo>
                  <a:close/>
                </a:path>
                <a:path w="243840" h="83185">
                  <a:moveTo>
                    <a:pt x="243751" y="19786"/>
                  </a:moveTo>
                  <a:lnTo>
                    <a:pt x="242912" y="18478"/>
                  </a:lnTo>
                  <a:lnTo>
                    <a:pt x="241134" y="16560"/>
                  </a:lnTo>
                  <a:lnTo>
                    <a:pt x="239255" y="14452"/>
                  </a:lnTo>
                  <a:lnTo>
                    <a:pt x="237172" y="12522"/>
                  </a:lnTo>
                  <a:lnTo>
                    <a:pt x="236397" y="11798"/>
                  </a:lnTo>
                  <a:lnTo>
                    <a:pt x="232498" y="9156"/>
                  </a:lnTo>
                  <a:lnTo>
                    <a:pt x="202234" y="0"/>
                  </a:lnTo>
                  <a:lnTo>
                    <a:pt x="199517" y="50"/>
                  </a:lnTo>
                  <a:lnTo>
                    <a:pt x="163207" y="14274"/>
                  </a:lnTo>
                  <a:lnTo>
                    <a:pt x="158838" y="19265"/>
                  </a:lnTo>
                  <a:lnTo>
                    <a:pt x="157962" y="20281"/>
                  </a:lnTo>
                  <a:lnTo>
                    <a:pt x="157467" y="21209"/>
                  </a:lnTo>
                  <a:lnTo>
                    <a:pt x="156984" y="21793"/>
                  </a:lnTo>
                  <a:lnTo>
                    <a:pt x="156413" y="22733"/>
                  </a:lnTo>
                  <a:lnTo>
                    <a:pt x="157924" y="22199"/>
                  </a:lnTo>
                  <a:lnTo>
                    <a:pt x="160350" y="21247"/>
                  </a:lnTo>
                  <a:lnTo>
                    <a:pt x="166230" y="19050"/>
                  </a:lnTo>
                  <a:lnTo>
                    <a:pt x="202780" y="12522"/>
                  </a:lnTo>
                  <a:lnTo>
                    <a:pt x="207784" y="12661"/>
                  </a:lnTo>
                  <a:lnTo>
                    <a:pt x="213029" y="13004"/>
                  </a:lnTo>
                  <a:lnTo>
                    <a:pt x="220611" y="13944"/>
                  </a:lnTo>
                  <a:lnTo>
                    <a:pt x="225399" y="14859"/>
                  </a:lnTo>
                  <a:lnTo>
                    <a:pt x="233680" y="16789"/>
                  </a:lnTo>
                  <a:lnTo>
                    <a:pt x="243751" y="19786"/>
                  </a:lnTo>
                  <a:close/>
                </a:path>
                <a:path w="243840" h="83185">
                  <a:moveTo>
                    <a:pt x="243801" y="60388"/>
                  </a:moveTo>
                  <a:lnTo>
                    <a:pt x="242785" y="58902"/>
                  </a:lnTo>
                  <a:lnTo>
                    <a:pt x="223812" y="47129"/>
                  </a:lnTo>
                  <a:lnTo>
                    <a:pt x="196075" y="44792"/>
                  </a:lnTo>
                  <a:lnTo>
                    <a:pt x="170268" y="51981"/>
                  </a:lnTo>
                  <a:lnTo>
                    <a:pt x="157035" y="68897"/>
                  </a:lnTo>
                  <a:lnTo>
                    <a:pt x="157200" y="69024"/>
                  </a:lnTo>
                  <a:lnTo>
                    <a:pt x="165671" y="62979"/>
                  </a:lnTo>
                  <a:lnTo>
                    <a:pt x="174764" y="58470"/>
                  </a:lnTo>
                  <a:lnTo>
                    <a:pt x="183464" y="55651"/>
                  </a:lnTo>
                  <a:lnTo>
                    <a:pt x="181140" y="58826"/>
                  </a:lnTo>
                  <a:lnTo>
                    <a:pt x="179666" y="65557"/>
                  </a:lnTo>
                  <a:lnTo>
                    <a:pt x="181140" y="72288"/>
                  </a:lnTo>
                  <a:lnTo>
                    <a:pt x="185166" y="77800"/>
                  </a:lnTo>
                  <a:lnTo>
                    <a:pt x="191135" y="81508"/>
                  </a:lnTo>
                  <a:lnTo>
                    <a:pt x="198462" y="82867"/>
                  </a:lnTo>
                  <a:lnTo>
                    <a:pt x="205765" y="81508"/>
                  </a:lnTo>
                  <a:lnTo>
                    <a:pt x="211734" y="77800"/>
                  </a:lnTo>
                  <a:lnTo>
                    <a:pt x="215747" y="72288"/>
                  </a:lnTo>
                  <a:lnTo>
                    <a:pt x="217220" y="65557"/>
                  </a:lnTo>
                  <a:lnTo>
                    <a:pt x="215747" y="58826"/>
                  </a:lnTo>
                  <a:lnTo>
                    <a:pt x="211924" y="53606"/>
                  </a:lnTo>
                  <a:lnTo>
                    <a:pt x="218325" y="54559"/>
                  </a:lnTo>
                  <a:lnTo>
                    <a:pt x="229095" y="57645"/>
                  </a:lnTo>
                  <a:lnTo>
                    <a:pt x="242277" y="62052"/>
                  </a:lnTo>
                  <a:lnTo>
                    <a:pt x="243801" y="60388"/>
                  </a:lnTo>
                  <a:close/>
                </a:path>
              </a:pathLst>
            </a:custGeom>
            <a:solidFill>
              <a:srgbClr val="3F28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182363" y="6052478"/>
              <a:ext cx="76200" cy="49530"/>
            </a:xfrm>
            <a:custGeom>
              <a:avLst/>
              <a:gdLst/>
              <a:ahLst/>
              <a:cxnLst/>
              <a:rect l="l" t="t" r="r" b="b"/>
              <a:pathLst>
                <a:path w="76200" h="49529">
                  <a:moveTo>
                    <a:pt x="37886" y="48974"/>
                  </a:moveTo>
                  <a:lnTo>
                    <a:pt x="23135" y="47048"/>
                  </a:lnTo>
                  <a:lnTo>
                    <a:pt x="11092" y="41798"/>
                  </a:lnTo>
                  <a:lnTo>
                    <a:pt x="2975" y="34014"/>
                  </a:lnTo>
                  <a:lnTo>
                    <a:pt x="0" y="24487"/>
                  </a:lnTo>
                  <a:lnTo>
                    <a:pt x="2975" y="14953"/>
                  </a:lnTo>
                  <a:lnTo>
                    <a:pt x="11092" y="7170"/>
                  </a:lnTo>
                  <a:lnTo>
                    <a:pt x="23135" y="1923"/>
                  </a:lnTo>
                  <a:lnTo>
                    <a:pt x="37886" y="0"/>
                  </a:lnTo>
                  <a:lnTo>
                    <a:pt x="52648" y="1923"/>
                  </a:lnTo>
                  <a:lnTo>
                    <a:pt x="64695" y="7170"/>
                  </a:lnTo>
                  <a:lnTo>
                    <a:pt x="72814" y="14953"/>
                  </a:lnTo>
                  <a:lnTo>
                    <a:pt x="75790" y="24487"/>
                  </a:lnTo>
                  <a:lnTo>
                    <a:pt x="72814" y="34014"/>
                  </a:lnTo>
                  <a:lnTo>
                    <a:pt x="64695" y="41798"/>
                  </a:lnTo>
                  <a:lnTo>
                    <a:pt x="52648" y="47048"/>
                  </a:lnTo>
                  <a:lnTo>
                    <a:pt x="37886" y="48974"/>
                  </a:lnTo>
                  <a:close/>
                </a:path>
              </a:pathLst>
            </a:custGeom>
            <a:solidFill>
              <a:srgbClr val="9A5E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158263" y="6127299"/>
              <a:ext cx="129539" cy="60325"/>
            </a:xfrm>
            <a:custGeom>
              <a:avLst/>
              <a:gdLst/>
              <a:ahLst/>
              <a:cxnLst/>
              <a:rect l="l" t="t" r="r" b="b"/>
              <a:pathLst>
                <a:path w="129540" h="60325">
                  <a:moveTo>
                    <a:pt x="64002" y="60259"/>
                  </a:moveTo>
                  <a:lnTo>
                    <a:pt x="41629" y="56039"/>
                  </a:lnTo>
                  <a:lnTo>
                    <a:pt x="21003" y="45634"/>
                  </a:lnTo>
                  <a:lnTo>
                    <a:pt x="5876" y="32432"/>
                  </a:lnTo>
                  <a:lnTo>
                    <a:pt x="0" y="19819"/>
                  </a:lnTo>
                  <a:lnTo>
                    <a:pt x="3886" y="16722"/>
                  </a:lnTo>
                  <a:lnTo>
                    <a:pt x="15736" y="9909"/>
                  </a:lnTo>
                  <a:lnTo>
                    <a:pt x="35833" y="3096"/>
                  </a:lnTo>
                  <a:lnTo>
                    <a:pt x="64461" y="0"/>
                  </a:lnTo>
                  <a:lnTo>
                    <a:pt x="92890" y="2868"/>
                  </a:lnTo>
                  <a:lnTo>
                    <a:pt x="113027" y="9180"/>
                  </a:lnTo>
                  <a:lnTo>
                    <a:pt x="125009" y="15492"/>
                  </a:lnTo>
                  <a:lnTo>
                    <a:pt x="128973" y="18361"/>
                  </a:lnTo>
                  <a:lnTo>
                    <a:pt x="122948" y="31195"/>
                  </a:lnTo>
                  <a:lnTo>
                    <a:pt x="107492" y="44899"/>
                  </a:lnTo>
                  <a:lnTo>
                    <a:pt x="86534" y="55809"/>
                  </a:lnTo>
                  <a:lnTo>
                    <a:pt x="64002" y="60259"/>
                  </a:lnTo>
                  <a:close/>
                </a:path>
              </a:pathLst>
            </a:custGeom>
            <a:solidFill>
              <a:srgbClr val="B354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58263" y="6145660"/>
              <a:ext cx="129539" cy="41910"/>
            </a:xfrm>
            <a:custGeom>
              <a:avLst/>
              <a:gdLst/>
              <a:ahLst/>
              <a:cxnLst/>
              <a:rect l="l" t="t" r="r" b="b"/>
              <a:pathLst>
                <a:path w="129540" h="41910">
                  <a:moveTo>
                    <a:pt x="64002" y="41898"/>
                  </a:moveTo>
                  <a:lnTo>
                    <a:pt x="37590" y="37691"/>
                  </a:lnTo>
                  <a:lnTo>
                    <a:pt x="17412" y="27285"/>
                  </a:lnTo>
                  <a:lnTo>
                    <a:pt x="4529" y="14076"/>
                  </a:lnTo>
                  <a:lnTo>
                    <a:pt x="0" y="1457"/>
                  </a:lnTo>
                  <a:lnTo>
                    <a:pt x="10579" y="3715"/>
                  </a:lnTo>
                  <a:lnTo>
                    <a:pt x="38960" y="7356"/>
                  </a:lnTo>
                  <a:lnTo>
                    <a:pt x="80104" y="7683"/>
                  </a:lnTo>
                  <a:lnTo>
                    <a:pt x="128973" y="0"/>
                  </a:lnTo>
                  <a:lnTo>
                    <a:pt x="127031" y="6542"/>
                  </a:lnTo>
                  <a:lnTo>
                    <a:pt x="118380" y="20936"/>
                  </a:lnTo>
                  <a:lnTo>
                    <a:pt x="98783" y="35337"/>
                  </a:lnTo>
                  <a:lnTo>
                    <a:pt x="64002" y="41898"/>
                  </a:lnTo>
                  <a:close/>
                </a:path>
              </a:pathLst>
            </a:custGeom>
            <a:solidFill>
              <a:srgbClr val="9A4B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919327" y="5649696"/>
              <a:ext cx="505459" cy="601980"/>
            </a:xfrm>
            <a:custGeom>
              <a:avLst/>
              <a:gdLst/>
              <a:ahLst/>
              <a:cxnLst/>
              <a:rect l="l" t="t" r="r" b="b"/>
              <a:pathLst>
                <a:path w="505459" h="601979">
                  <a:moveTo>
                    <a:pt x="104458" y="601555"/>
                  </a:moveTo>
                  <a:lnTo>
                    <a:pt x="84494" y="596670"/>
                  </a:lnTo>
                  <a:lnTo>
                    <a:pt x="67994" y="574306"/>
                  </a:lnTo>
                  <a:lnTo>
                    <a:pt x="63560" y="541568"/>
                  </a:lnTo>
                  <a:lnTo>
                    <a:pt x="68701" y="512050"/>
                  </a:lnTo>
                  <a:lnTo>
                    <a:pt x="73487" y="486528"/>
                  </a:lnTo>
                  <a:lnTo>
                    <a:pt x="67994" y="465776"/>
                  </a:lnTo>
                  <a:lnTo>
                    <a:pt x="46843" y="446180"/>
                  </a:lnTo>
                  <a:lnTo>
                    <a:pt x="19854" y="422316"/>
                  </a:lnTo>
                  <a:lnTo>
                    <a:pt x="0" y="392362"/>
                  </a:lnTo>
                  <a:lnTo>
                    <a:pt x="253" y="354495"/>
                  </a:lnTo>
                  <a:lnTo>
                    <a:pt x="14052" y="316794"/>
                  </a:lnTo>
                  <a:lnTo>
                    <a:pt x="25770" y="285270"/>
                  </a:lnTo>
                  <a:lnTo>
                    <a:pt x="34710" y="254965"/>
                  </a:lnTo>
                  <a:lnTo>
                    <a:pt x="40173" y="220921"/>
                  </a:lnTo>
                  <a:lnTo>
                    <a:pt x="44701" y="178995"/>
                  </a:lnTo>
                  <a:lnTo>
                    <a:pt x="54122" y="133853"/>
                  </a:lnTo>
                  <a:lnTo>
                    <a:pt x="72589" y="93754"/>
                  </a:lnTo>
                  <a:lnTo>
                    <a:pt x="104258" y="66955"/>
                  </a:lnTo>
                  <a:lnTo>
                    <a:pt x="135384" y="54264"/>
                  </a:lnTo>
                  <a:lnTo>
                    <a:pt x="154940" y="46784"/>
                  </a:lnTo>
                  <a:lnTo>
                    <a:pt x="171189" y="38260"/>
                  </a:lnTo>
                  <a:lnTo>
                    <a:pt x="192393" y="22436"/>
                  </a:lnTo>
                  <a:lnTo>
                    <a:pt x="218222" y="6846"/>
                  </a:lnTo>
                  <a:lnTo>
                    <a:pt x="241608" y="642"/>
                  </a:lnTo>
                  <a:lnTo>
                    <a:pt x="260813" y="0"/>
                  </a:lnTo>
                  <a:lnTo>
                    <a:pt x="274101" y="1094"/>
                  </a:lnTo>
                  <a:lnTo>
                    <a:pt x="301621" y="3082"/>
                  </a:lnTo>
                  <a:lnTo>
                    <a:pt x="322555" y="4372"/>
                  </a:lnTo>
                  <a:lnTo>
                    <a:pt x="349318" y="5746"/>
                  </a:lnTo>
                  <a:lnTo>
                    <a:pt x="384619" y="15106"/>
                  </a:lnTo>
                  <a:lnTo>
                    <a:pt x="424592" y="38527"/>
                  </a:lnTo>
                  <a:lnTo>
                    <a:pt x="457323" y="73075"/>
                  </a:lnTo>
                  <a:lnTo>
                    <a:pt x="470897" y="115815"/>
                  </a:lnTo>
                  <a:lnTo>
                    <a:pt x="496077" y="152810"/>
                  </a:lnTo>
                  <a:lnTo>
                    <a:pt x="505165" y="209697"/>
                  </a:lnTo>
                  <a:lnTo>
                    <a:pt x="504054" y="268642"/>
                  </a:lnTo>
                  <a:lnTo>
                    <a:pt x="498636" y="311810"/>
                  </a:lnTo>
                  <a:lnTo>
                    <a:pt x="488617" y="338145"/>
                  </a:lnTo>
                  <a:lnTo>
                    <a:pt x="474184" y="356157"/>
                  </a:lnTo>
                  <a:lnTo>
                    <a:pt x="461215" y="366492"/>
                  </a:lnTo>
                  <a:lnTo>
                    <a:pt x="455585" y="369793"/>
                  </a:lnTo>
                  <a:lnTo>
                    <a:pt x="450993" y="307711"/>
                  </a:lnTo>
                  <a:lnTo>
                    <a:pt x="435744" y="251522"/>
                  </a:lnTo>
                  <a:lnTo>
                    <a:pt x="419505" y="210793"/>
                  </a:lnTo>
                  <a:lnTo>
                    <a:pt x="389812" y="169760"/>
                  </a:lnTo>
                  <a:lnTo>
                    <a:pt x="325186" y="153864"/>
                  </a:lnTo>
                  <a:lnTo>
                    <a:pt x="301716" y="161814"/>
                  </a:lnTo>
                  <a:lnTo>
                    <a:pt x="280696" y="173939"/>
                  </a:lnTo>
                  <a:lnTo>
                    <a:pt x="258010" y="190011"/>
                  </a:lnTo>
                  <a:lnTo>
                    <a:pt x="229542" y="209800"/>
                  </a:lnTo>
                  <a:lnTo>
                    <a:pt x="172406" y="248736"/>
                  </a:lnTo>
                  <a:lnTo>
                    <a:pt x="136702" y="307191"/>
                  </a:lnTo>
                  <a:lnTo>
                    <a:pt x="133693" y="340360"/>
                  </a:lnTo>
                  <a:lnTo>
                    <a:pt x="136228" y="380874"/>
                  </a:lnTo>
                  <a:lnTo>
                    <a:pt x="137857" y="427150"/>
                  </a:lnTo>
                  <a:lnTo>
                    <a:pt x="132128" y="477602"/>
                  </a:lnTo>
                  <a:lnTo>
                    <a:pt x="118680" y="519408"/>
                  </a:lnTo>
                  <a:lnTo>
                    <a:pt x="94471" y="567230"/>
                  </a:lnTo>
                  <a:lnTo>
                    <a:pt x="95077" y="581562"/>
                  </a:lnTo>
                  <a:lnTo>
                    <a:pt x="104579" y="591045"/>
                  </a:lnTo>
                  <a:lnTo>
                    <a:pt x="115541" y="594741"/>
                  </a:lnTo>
                  <a:lnTo>
                    <a:pt x="124591" y="595136"/>
                  </a:lnTo>
                  <a:lnTo>
                    <a:pt x="128357" y="594715"/>
                  </a:lnTo>
                  <a:lnTo>
                    <a:pt x="121281" y="597917"/>
                  </a:lnTo>
                  <a:lnTo>
                    <a:pt x="104458" y="601555"/>
                  </a:lnTo>
                  <a:close/>
                </a:path>
              </a:pathLst>
            </a:custGeom>
            <a:solidFill>
              <a:srgbClr val="3F28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859765" y="6381546"/>
              <a:ext cx="864869" cy="2409190"/>
            </a:xfrm>
            <a:custGeom>
              <a:avLst/>
              <a:gdLst/>
              <a:ahLst/>
              <a:cxnLst/>
              <a:rect l="l" t="t" r="r" b="b"/>
              <a:pathLst>
                <a:path w="864870" h="2409190">
                  <a:moveTo>
                    <a:pt x="281190" y="2408910"/>
                  </a:moveTo>
                  <a:lnTo>
                    <a:pt x="250444" y="748436"/>
                  </a:lnTo>
                  <a:lnTo>
                    <a:pt x="241871" y="644829"/>
                  </a:lnTo>
                  <a:lnTo>
                    <a:pt x="221754" y="414845"/>
                  </a:lnTo>
                  <a:lnTo>
                    <a:pt x="198488" y="179743"/>
                  </a:lnTo>
                  <a:lnTo>
                    <a:pt x="180467" y="60794"/>
                  </a:lnTo>
                  <a:lnTo>
                    <a:pt x="152146" y="30289"/>
                  </a:lnTo>
                  <a:lnTo>
                    <a:pt x="136398" y="20243"/>
                  </a:lnTo>
                  <a:lnTo>
                    <a:pt x="0" y="64401"/>
                  </a:lnTo>
                  <a:lnTo>
                    <a:pt x="4203" y="2408910"/>
                  </a:lnTo>
                  <a:lnTo>
                    <a:pt x="281190" y="2408910"/>
                  </a:lnTo>
                  <a:close/>
                </a:path>
                <a:path w="864870" h="2409190">
                  <a:moveTo>
                    <a:pt x="864565" y="2408910"/>
                  </a:moveTo>
                  <a:lnTo>
                    <a:pt x="713473" y="31419"/>
                  </a:lnTo>
                  <a:lnTo>
                    <a:pt x="547700" y="0"/>
                  </a:lnTo>
                  <a:lnTo>
                    <a:pt x="472630" y="736180"/>
                  </a:lnTo>
                  <a:lnTo>
                    <a:pt x="547700" y="2408910"/>
                  </a:lnTo>
                  <a:lnTo>
                    <a:pt x="864565" y="2408910"/>
                  </a:lnTo>
                  <a:close/>
                </a:path>
              </a:pathLst>
            </a:custGeom>
            <a:solidFill>
              <a:srgbClr val="DBF5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916103" y="6308902"/>
              <a:ext cx="610870" cy="821690"/>
            </a:xfrm>
            <a:custGeom>
              <a:avLst/>
              <a:gdLst/>
              <a:ahLst/>
              <a:cxnLst/>
              <a:rect l="l" t="t" r="r" b="b"/>
              <a:pathLst>
                <a:path w="610870" h="821690">
                  <a:moveTo>
                    <a:pt x="202615" y="495223"/>
                  </a:moveTo>
                  <a:lnTo>
                    <a:pt x="201142" y="226999"/>
                  </a:lnTo>
                  <a:lnTo>
                    <a:pt x="185089" y="12255"/>
                  </a:lnTo>
                  <a:lnTo>
                    <a:pt x="155041" y="29527"/>
                  </a:lnTo>
                  <a:lnTo>
                    <a:pt x="89535" y="67945"/>
                  </a:lnTo>
                  <a:lnTo>
                    <a:pt x="25539" y="107416"/>
                  </a:lnTo>
                  <a:lnTo>
                    <a:pt x="0" y="127825"/>
                  </a:lnTo>
                  <a:lnTo>
                    <a:pt x="19189" y="139560"/>
                  </a:lnTo>
                  <a:lnTo>
                    <a:pt x="54089" y="159981"/>
                  </a:lnTo>
                  <a:lnTo>
                    <a:pt x="88773" y="179501"/>
                  </a:lnTo>
                  <a:lnTo>
                    <a:pt x="107340" y="188531"/>
                  </a:lnTo>
                  <a:lnTo>
                    <a:pt x="98044" y="203987"/>
                  </a:lnTo>
                  <a:lnTo>
                    <a:pt x="70650" y="238455"/>
                  </a:lnTo>
                  <a:lnTo>
                    <a:pt x="41656" y="275932"/>
                  </a:lnTo>
                  <a:lnTo>
                    <a:pt x="27609" y="300367"/>
                  </a:lnTo>
                  <a:lnTo>
                    <a:pt x="53035" y="388797"/>
                  </a:lnTo>
                  <a:lnTo>
                    <a:pt x="110337" y="567016"/>
                  </a:lnTo>
                  <a:lnTo>
                    <a:pt x="167894" y="742073"/>
                  </a:lnTo>
                  <a:lnTo>
                    <a:pt x="194106" y="821080"/>
                  </a:lnTo>
                  <a:lnTo>
                    <a:pt x="197573" y="724154"/>
                  </a:lnTo>
                  <a:lnTo>
                    <a:pt x="202615" y="495223"/>
                  </a:lnTo>
                  <a:close/>
                </a:path>
                <a:path w="610870" h="821690">
                  <a:moveTo>
                    <a:pt x="610349" y="115570"/>
                  </a:moveTo>
                  <a:lnTo>
                    <a:pt x="584822" y="95161"/>
                  </a:lnTo>
                  <a:lnTo>
                    <a:pt x="520839" y="55689"/>
                  </a:lnTo>
                  <a:lnTo>
                    <a:pt x="455345" y="17272"/>
                  </a:lnTo>
                  <a:lnTo>
                    <a:pt x="425310" y="0"/>
                  </a:lnTo>
                  <a:lnTo>
                    <a:pt x="420103" y="201828"/>
                  </a:lnTo>
                  <a:lnTo>
                    <a:pt x="417423" y="471487"/>
                  </a:lnTo>
                  <a:lnTo>
                    <a:pt x="416433" y="707605"/>
                  </a:lnTo>
                  <a:lnTo>
                    <a:pt x="416293" y="808824"/>
                  </a:lnTo>
                  <a:lnTo>
                    <a:pt x="442506" y="729830"/>
                  </a:lnTo>
                  <a:lnTo>
                    <a:pt x="500049" y="554761"/>
                  </a:lnTo>
                  <a:lnTo>
                    <a:pt x="557339" y="376555"/>
                  </a:lnTo>
                  <a:lnTo>
                    <a:pt x="582739" y="288112"/>
                  </a:lnTo>
                  <a:lnTo>
                    <a:pt x="539737" y="226199"/>
                  </a:lnTo>
                  <a:lnTo>
                    <a:pt x="512330" y="191731"/>
                  </a:lnTo>
                  <a:lnTo>
                    <a:pt x="502996" y="176276"/>
                  </a:lnTo>
                  <a:lnTo>
                    <a:pt x="521601" y="167246"/>
                  </a:lnTo>
                  <a:lnTo>
                    <a:pt x="556298" y="147726"/>
                  </a:lnTo>
                  <a:lnTo>
                    <a:pt x="591185" y="127304"/>
                  </a:lnTo>
                  <a:lnTo>
                    <a:pt x="610349" y="115570"/>
                  </a:lnTo>
                  <a:close/>
                </a:path>
              </a:pathLst>
            </a:custGeom>
            <a:solidFill>
              <a:srgbClr val="B1E4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6732" y="6586625"/>
              <a:ext cx="191680" cy="14536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076210" y="6677432"/>
              <a:ext cx="384175" cy="544195"/>
            </a:xfrm>
            <a:custGeom>
              <a:avLst/>
              <a:gdLst/>
              <a:ahLst/>
              <a:cxnLst/>
              <a:rect l="l" t="t" r="r" b="b"/>
              <a:pathLst>
                <a:path w="384175" h="544195">
                  <a:moveTo>
                    <a:pt x="13180" y="543597"/>
                  </a:moveTo>
                  <a:lnTo>
                    <a:pt x="0" y="9139"/>
                  </a:lnTo>
                  <a:lnTo>
                    <a:pt x="370967" y="0"/>
                  </a:lnTo>
                  <a:lnTo>
                    <a:pt x="384148" y="534458"/>
                  </a:lnTo>
                  <a:lnTo>
                    <a:pt x="13180" y="543597"/>
                  </a:lnTo>
                  <a:close/>
                </a:path>
              </a:pathLst>
            </a:custGeom>
            <a:solidFill>
              <a:srgbClr val="4E2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151755" y="6665164"/>
              <a:ext cx="212725" cy="38100"/>
            </a:xfrm>
            <a:custGeom>
              <a:avLst/>
              <a:gdLst/>
              <a:ahLst/>
              <a:cxnLst/>
              <a:rect l="l" t="t" r="r" b="b"/>
              <a:pathLst>
                <a:path w="212725" h="38100">
                  <a:moveTo>
                    <a:pt x="803" y="37705"/>
                  </a:moveTo>
                  <a:lnTo>
                    <a:pt x="0" y="5208"/>
                  </a:lnTo>
                  <a:lnTo>
                    <a:pt x="211862" y="0"/>
                  </a:lnTo>
                  <a:lnTo>
                    <a:pt x="212665" y="32480"/>
                  </a:lnTo>
                  <a:lnTo>
                    <a:pt x="803" y="37705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720053" y="6835723"/>
              <a:ext cx="1112520" cy="1288415"/>
            </a:xfrm>
            <a:custGeom>
              <a:avLst/>
              <a:gdLst/>
              <a:ahLst/>
              <a:cxnLst/>
              <a:rect l="l" t="t" r="r" b="b"/>
              <a:pathLst>
                <a:path w="1112520" h="1288415">
                  <a:moveTo>
                    <a:pt x="174231" y="1159662"/>
                  </a:moveTo>
                  <a:lnTo>
                    <a:pt x="170180" y="1143965"/>
                  </a:lnTo>
                  <a:lnTo>
                    <a:pt x="164604" y="1114704"/>
                  </a:lnTo>
                  <a:lnTo>
                    <a:pt x="158775" y="1079258"/>
                  </a:lnTo>
                  <a:lnTo>
                    <a:pt x="154025" y="1045019"/>
                  </a:lnTo>
                  <a:lnTo>
                    <a:pt x="146596" y="1014577"/>
                  </a:lnTo>
                  <a:lnTo>
                    <a:pt x="135204" y="988110"/>
                  </a:lnTo>
                  <a:lnTo>
                    <a:pt x="124752" y="969441"/>
                  </a:lnTo>
                  <a:lnTo>
                    <a:pt x="120167" y="962367"/>
                  </a:lnTo>
                  <a:lnTo>
                    <a:pt x="18973" y="957275"/>
                  </a:lnTo>
                  <a:lnTo>
                    <a:pt x="15836" y="975233"/>
                  </a:lnTo>
                  <a:lnTo>
                    <a:pt x="9017" y="1018946"/>
                  </a:lnTo>
                  <a:lnTo>
                    <a:pt x="2438" y="1073264"/>
                  </a:lnTo>
                  <a:lnTo>
                    <a:pt x="0" y="1122959"/>
                  </a:lnTo>
                  <a:lnTo>
                    <a:pt x="3746" y="1159560"/>
                  </a:lnTo>
                  <a:lnTo>
                    <a:pt x="27343" y="1212303"/>
                  </a:lnTo>
                  <a:lnTo>
                    <a:pt x="69507" y="1262367"/>
                  </a:lnTo>
                  <a:lnTo>
                    <a:pt x="109397" y="1288199"/>
                  </a:lnTo>
                  <a:lnTo>
                    <a:pt x="118694" y="1284325"/>
                  </a:lnTo>
                  <a:lnTo>
                    <a:pt x="117741" y="1270190"/>
                  </a:lnTo>
                  <a:lnTo>
                    <a:pt x="110159" y="1250823"/>
                  </a:lnTo>
                  <a:lnTo>
                    <a:pt x="100215" y="1228496"/>
                  </a:lnTo>
                  <a:lnTo>
                    <a:pt x="92176" y="1205509"/>
                  </a:lnTo>
                  <a:lnTo>
                    <a:pt x="91084" y="1174343"/>
                  </a:lnTo>
                  <a:lnTo>
                    <a:pt x="96748" y="1134579"/>
                  </a:lnTo>
                  <a:lnTo>
                    <a:pt x="105486" y="1099121"/>
                  </a:lnTo>
                  <a:lnTo>
                    <a:pt x="113614" y="1080846"/>
                  </a:lnTo>
                  <a:lnTo>
                    <a:pt x="118833" y="1081519"/>
                  </a:lnTo>
                  <a:lnTo>
                    <a:pt x="123101" y="1092669"/>
                  </a:lnTo>
                  <a:lnTo>
                    <a:pt x="129260" y="1111885"/>
                  </a:lnTo>
                  <a:lnTo>
                    <a:pt x="140144" y="1136726"/>
                  </a:lnTo>
                  <a:lnTo>
                    <a:pt x="153987" y="1156639"/>
                  </a:lnTo>
                  <a:lnTo>
                    <a:pt x="165696" y="1164844"/>
                  </a:lnTo>
                  <a:lnTo>
                    <a:pt x="173151" y="1164742"/>
                  </a:lnTo>
                  <a:lnTo>
                    <a:pt x="174231" y="1159662"/>
                  </a:lnTo>
                  <a:close/>
                </a:path>
                <a:path w="1112520" h="1288415">
                  <a:moveTo>
                    <a:pt x="1111961" y="368134"/>
                  </a:moveTo>
                  <a:lnTo>
                    <a:pt x="1100531" y="328117"/>
                  </a:lnTo>
                  <a:lnTo>
                    <a:pt x="1046962" y="277139"/>
                  </a:lnTo>
                  <a:lnTo>
                    <a:pt x="1003909" y="247827"/>
                  </a:lnTo>
                  <a:lnTo>
                    <a:pt x="955090" y="215379"/>
                  </a:lnTo>
                  <a:lnTo>
                    <a:pt x="904544" y="182257"/>
                  </a:lnTo>
                  <a:lnTo>
                    <a:pt x="856297" y="150952"/>
                  </a:lnTo>
                  <a:lnTo>
                    <a:pt x="814374" y="123952"/>
                  </a:lnTo>
                  <a:lnTo>
                    <a:pt x="811669" y="121894"/>
                  </a:lnTo>
                  <a:lnTo>
                    <a:pt x="805129" y="115468"/>
                  </a:lnTo>
                  <a:lnTo>
                    <a:pt x="797115" y="104254"/>
                  </a:lnTo>
                  <a:lnTo>
                    <a:pt x="789990" y="87833"/>
                  </a:lnTo>
                  <a:lnTo>
                    <a:pt x="777544" y="66408"/>
                  </a:lnTo>
                  <a:lnTo>
                    <a:pt x="757821" y="44183"/>
                  </a:lnTo>
                  <a:lnTo>
                    <a:pt x="739559" y="26733"/>
                  </a:lnTo>
                  <a:lnTo>
                    <a:pt x="731532" y="19672"/>
                  </a:lnTo>
                  <a:lnTo>
                    <a:pt x="731202" y="58343"/>
                  </a:lnTo>
                  <a:lnTo>
                    <a:pt x="724712" y="58166"/>
                  </a:lnTo>
                  <a:lnTo>
                    <a:pt x="683158" y="52539"/>
                  </a:lnTo>
                  <a:lnTo>
                    <a:pt x="626935" y="30480"/>
                  </a:lnTo>
                  <a:lnTo>
                    <a:pt x="600951" y="14389"/>
                  </a:lnTo>
                  <a:lnTo>
                    <a:pt x="577951" y="2184"/>
                  </a:lnTo>
                  <a:lnTo>
                    <a:pt x="558787" y="0"/>
                  </a:lnTo>
                  <a:lnTo>
                    <a:pt x="548767" y="13182"/>
                  </a:lnTo>
                  <a:lnTo>
                    <a:pt x="550278" y="38049"/>
                  </a:lnTo>
                  <a:lnTo>
                    <a:pt x="573468" y="93345"/>
                  </a:lnTo>
                  <a:lnTo>
                    <a:pt x="608749" y="128270"/>
                  </a:lnTo>
                  <a:lnTo>
                    <a:pt x="650913" y="150266"/>
                  </a:lnTo>
                  <a:lnTo>
                    <a:pt x="691997" y="166446"/>
                  </a:lnTo>
                  <a:lnTo>
                    <a:pt x="723976" y="183934"/>
                  </a:lnTo>
                  <a:lnTo>
                    <a:pt x="755319" y="212547"/>
                  </a:lnTo>
                  <a:lnTo>
                    <a:pt x="790282" y="248526"/>
                  </a:lnTo>
                  <a:lnTo>
                    <a:pt x="827278" y="289052"/>
                  </a:lnTo>
                  <a:lnTo>
                    <a:pt x="864743" y="331304"/>
                  </a:lnTo>
                  <a:lnTo>
                    <a:pt x="901128" y="372503"/>
                  </a:lnTo>
                  <a:lnTo>
                    <a:pt x="934859" y="409829"/>
                  </a:lnTo>
                  <a:lnTo>
                    <a:pt x="964374" y="440474"/>
                  </a:lnTo>
                  <a:lnTo>
                    <a:pt x="991603" y="457479"/>
                  </a:lnTo>
                  <a:lnTo>
                    <a:pt x="1026922" y="465670"/>
                  </a:lnTo>
                  <a:lnTo>
                    <a:pt x="1063358" y="462305"/>
                  </a:lnTo>
                  <a:lnTo>
                    <a:pt x="1093939" y="444652"/>
                  </a:lnTo>
                  <a:lnTo>
                    <a:pt x="1110957" y="410464"/>
                  </a:lnTo>
                  <a:lnTo>
                    <a:pt x="1111961" y="368134"/>
                  </a:lnTo>
                  <a:close/>
                </a:path>
              </a:pathLst>
            </a:custGeom>
            <a:solidFill>
              <a:srgbClr val="B46F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873697" y="7652537"/>
              <a:ext cx="762635" cy="52705"/>
            </a:xfrm>
            <a:custGeom>
              <a:avLst/>
              <a:gdLst/>
              <a:ahLst/>
              <a:cxnLst/>
              <a:rect l="l" t="t" r="r" b="b"/>
              <a:pathLst>
                <a:path w="762634" h="52704">
                  <a:moveTo>
                    <a:pt x="204444" y="355"/>
                  </a:moveTo>
                  <a:lnTo>
                    <a:pt x="0" y="355"/>
                  </a:lnTo>
                  <a:lnTo>
                    <a:pt x="0" y="9004"/>
                  </a:lnTo>
                  <a:lnTo>
                    <a:pt x="3416" y="25908"/>
                  </a:lnTo>
                  <a:lnTo>
                    <a:pt x="12725" y="39712"/>
                  </a:lnTo>
                  <a:lnTo>
                    <a:pt x="26543" y="49022"/>
                  </a:lnTo>
                  <a:lnTo>
                    <a:pt x="43446" y="52425"/>
                  </a:lnTo>
                  <a:lnTo>
                    <a:pt x="160959" y="52425"/>
                  </a:lnTo>
                  <a:lnTo>
                    <a:pt x="177888" y="49022"/>
                  </a:lnTo>
                  <a:lnTo>
                    <a:pt x="191706" y="39712"/>
                  </a:lnTo>
                  <a:lnTo>
                    <a:pt x="201028" y="25908"/>
                  </a:lnTo>
                  <a:lnTo>
                    <a:pt x="204444" y="9004"/>
                  </a:lnTo>
                  <a:lnTo>
                    <a:pt x="204444" y="355"/>
                  </a:lnTo>
                  <a:close/>
                </a:path>
                <a:path w="762634" h="52704">
                  <a:moveTo>
                    <a:pt x="762635" y="0"/>
                  </a:moveTo>
                  <a:lnTo>
                    <a:pt x="558190" y="0"/>
                  </a:lnTo>
                  <a:lnTo>
                    <a:pt x="558190" y="8623"/>
                  </a:lnTo>
                  <a:lnTo>
                    <a:pt x="561606" y="25539"/>
                  </a:lnTo>
                  <a:lnTo>
                    <a:pt x="570915" y="39344"/>
                  </a:lnTo>
                  <a:lnTo>
                    <a:pt x="584720" y="48653"/>
                  </a:lnTo>
                  <a:lnTo>
                    <a:pt x="601637" y="52070"/>
                  </a:lnTo>
                  <a:lnTo>
                    <a:pt x="719150" y="52070"/>
                  </a:lnTo>
                  <a:lnTo>
                    <a:pt x="736066" y="48653"/>
                  </a:lnTo>
                  <a:lnTo>
                    <a:pt x="749896" y="39344"/>
                  </a:lnTo>
                  <a:lnTo>
                    <a:pt x="759218" y="25539"/>
                  </a:lnTo>
                  <a:lnTo>
                    <a:pt x="762635" y="8623"/>
                  </a:lnTo>
                  <a:lnTo>
                    <a:pt x="762635" y="0"/>
                  </a:lnTo>
                  <a:close/>
                </a:path>
              </a:pathLst>
            </a:custGeom>
            <a:solidFill>
              <a:srgbClr val="B1E4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028700" y="5775879"/>
              <a:ext cx="362585" cy="122555"/>
            </a:xfrm>
            <a:custGeom>
              <a:avLst/>
              <a:gdLst/>
              <a:ahLst/>
              <a:cxnLst/>
              <a:rect l="l" t="t" r="r" b="b"/>
              <a:pathLst>
                <a:path w="362584" h="122554">
                  <a:moveTo>
                    <a:pt x="0" y="122371"/>
                  </a:moveTo>
                  <a:lnTo>
                    <a:pt x="0" y="61931"/>
                  </a:lnTo>
                  <a:lnTo>
                    <a:pt x="57761" y="28043"/>
                  </a:lnTo>
                  <a:lnTo>
                    <a:pt x="115574" y="8172"/>
                  </a:lnTo>
                  <a:lnTo>
                    <a:pt x="171538" y="0"/>
                  </a:lnTo>
                  <a:lnTo>
                    <a:pt x="223747" y="1207"/>
                  </a:lnTo>
                  <a:lnTo>
                    <a:pt x="270301" y="9475"/>
                  </a:lnTo>
                  <a:lnTo>
                    <a:pt x="309296" y="22486"/>
                  </a:lnTo>
                  <a:lnTo>
                    <a:pt x="356999" y="53463"/>
                  </a:lnTo>
                  <a:lnTo>
                    <a:pt x="361983" y="116687"/>
                  </a:lnTo>
                  <a:lnTo>
                    <a:pt x="342917" y="99932"/>
                  </a:lnTo>
                  <a:lnTo>
                    <a:pt x="312499" y="83808"/>
                  </a:lnTo>
                  <a:lnTo>
                    <a:pt x="272664" y="70495"/>
                  </a:lnTo>
                  <a:lnTo>
                    <a:pt x="225348" y="62173"/>
                  </a:lnTo>
                  <a:lnTo>
                    <a:pt x="172488" y="61019"/>
                  </a:lnTo>
                  <a:lnTo>
                    <a:pt x="116019" y="69215"/>
                  </a:lnTo>
                  <a:lnTo>
                    <a:pt x="57878" y="88939"/>
                  </a:lnTo>
                  <a:lnTo>
                    <a:pt x="0" y="122371"/>
                  </a:lnTo>
                  <a:close/>
                </a:path>
              </a:pathLst>
            </a:custGeom>
            <a:solidFill>
              <a:srgbClr val="DBF5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25327" y="5721795"/>
              <a:ext cx="182860" cy="165628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99313" y="5558853"/>
            <a:ext cx="1236466" cy="4176194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14999068" y="3009975"/>
            <a:ext cx="1730375" cy="1651000"/>
          </a:xfrm>
          <a:custGeom>
            <a:avLst/>
            <a:gdLst/>
            <a:ahLst/>
            <a:cxnLst/>
            <a:rect l="l" t="t" r="r" b="b"/>
            <a:pathLst>
              <a:path w="1730375" h="1651000">
                <a:moveTo>
                  <a:pt x="1730298" y="600138"/>
                </a:moveTo>
                <a:lnTo>
                  <a:pt x="1101090" y="600138"/>
                </a:lnTo>
                <a:lnTo>
                  <a:pt x="1101090" y="0"/>
                </a:lnTo>
                <a:lnTo>
                  <a:pt x="629208" y="0"/>
                </a:lnTo>
                <a:lnTo>
                  <a:pt x="629208" y="600138"/>
                </a:lnTo>
                <a:lnTo>
                  <a:pt x="0" y="600138"/>
                </a:lnTo>
                <a:lnTo>
                  <a:pt x="0" y="1050239"/>
                </a:lnTo>
                <a:lnTo>
                  <a:pt x="629208" y="1050239"/>
                </a:lnTo>
                <a:lnTo>
                  <a:pt x="629208" y="1650377"/>
                </a:lnTo>
                <a:lnTo>
                  <a:pt x="1101090" y="1650377"/>
                </a:lnTo>
                <a:lnTo>
                  <a:pt x="1101090" y="1050239"/>
                </a:lnTo>
                <a:lnTo>
                  <a:pt x="1730298" y="1050239"/>
                </a:lnTo>
                <a:lnTo>
                  <a:pt x="1730298" y="600138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5986011" y="1997887"/>
            <a:ext cx="1917064" cy="2647950"/>
          </a:xfrm>
          <a:custGeom>
            <a:avLst/>
            <a:gdLst/>
            <a:ahLst/>
            <a:cxnLst/>
            <a:rect l="l" t="t" r="r" b="b"/>
            <a:pathLst>
              <a:path w="1917065" h="2647950">
                <a:moveTo>
                  <a:pt x="1361808" y="2274849"/>
                </a:moveTo>
                <a:lnTo>
                  <a:pt x="1138656" y="2274849"/>
                </a:lnTo>
                <a:lnTo>
                  <a:pt x="1138656" y="2061997"/>
                </a:lnTo>
                <a:lnTo>
                  <a:pt x="971283" y="2061997"/>
                </a:lnTo>
                <a:lnTo>
                  <a:pt x="971283" y="2274849"/>
                </a:lnTo>
                <a:lnTo>
                  <a:pt x="748131" y="2274849"/>
                </a:lnTo>
                <a:lnTo>
                  <a:pt x="748131" y="2434488"/>
                </a:lnTo>
                <a:lnTo>
                  <a:pt x="971283" y="2434488"/>
                </a:lnTo>
                <a:lnTo>
                  <a:pt x="971283" y="2647340"/>
                </a:lnTo>
                <a:lnTo>
                  <a:pt x="1138656" y="2647340"/>
                </a:lnTo>
                <a:lnTo>
                  <a:pt x="1138656" y="2434488"/>
                </a:lnTo>
                <a:lnTo>
                  <a:pt x="1361808" y="2434488"/>
                </a:lnTo>
                <a:lnTo>
                  <a:pt x="1361808" y="2274849"/>
                </a:lnTo>
                <a:close/>
              </a:path>
              <a:path w="1917065" h="2647950">
                <a:moveTo>
                  <a:pt x="1403400" y="486981"/>
                </a:moveTo>
                <a:lnTo>
                  <a:pt x="893076" y="486981"/>
                </a:lnTo>
                <a:lnTo>
                  <a:pt x="893076" y="0"/>
                </a:lnTo>
                <a:lnTo>
                  <a:pt x="510336" y="0"/>
                </a:lnTo>
                <a:lnTo>
                  <a:pt x="510336" y="486981"/>
                </a:lnTo>
                <a:lnTo>
                  <a:pt x="0" y="486981"/>
                </a:lnTo>
                <a:lnTo>
                  <a:pt x="0" y="851890"/>
                </a:lnTo>
                <a:lnTo>
                  <a:pt x="510336" y="851890"/>
                </a:lnTo>
                <a:lnTo>
                  <a:pt x="510336" y="1338859"/>
                </a:lnTo>
                <a:lnTo>
                  <a:pt x="893076" y="1338859"/>
                </a:lnTo>
                <a:lnTo>
                  <a:pt x="893076" y="851890"/>
                </a:lnTo>
                <a:lnTo>
                  <a:pt x="1403400" y="851890"/>
                </a:lnTo>
                <a:lnTo>
                  <a:pt x="1403400" y="486981"/>
                </a:lnTo>
                <a:close/>
              </a:path>
              <a:path w="1917065" h="2647950">
                <a:moveTo>
                  <a:pt x="1916760" y="1551736"/>
                </a:moveTo>
                <a:lnTo>
                  <a:pt x="1596212" y="1551736"/>
                </a:lnTo>
                <a:lnTo>
                  <a:pt x="1596212" y="1245984"/>
                </a:lnTo>
                <a:lnTo>
                  <a:pt x="1355788" y="1245984"/>
                </a:lnTo>
                <a:lnTo>
                  <a:pt x="1355788" y="1551736"/>
                </a:lnTo>
                <a:lnTo>
                  <a:pt x="1035240" y="1551736"/>
                </a:lnTo>
                <a:lnTo>
                  <a:pt x="1035240" y="1781048"/>
                </a:lnTo>
                <a:lnTo>
                  <a:pt x="1355788" y="1781048"/>
                </a:lnTo>
                <a:lnTo>
                  <a:pt x="1355788" y="2086800"/>
                </a:lnTo>
                <a:lnTo>
                  <a:pt x="1596212" y="2086800"/>
                </a:lnTo>
                <a:lnTo>
                  <a:pt x="1596212" y="1781048"/>
                </a:lnTo>
                <a:lnTo>
                  <a:pt x="1916760" y="1781048"/>
                </a:lnTo>
                <a:lnTo>
                  <a:pt x="1916760" y="1551736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5101534" y="2451461"/>
            <a:ext cx="614045" cy="585470"/>
          </a:xfrm>
          <a:custGeom>
            <a:avLst/>
            <a:gdLst/>
            <a:ahLst/>
            <a:cxnLst/>
            <a:rect l="l" t="t" r="r" b="b"/>
            <a:pathLst>
              <a:path w="614044" h="585469">
                <a:moveTo>
                  <a:pt x="390522" y="585332"/>
                </a:moveTo>
                <a:lnTo>
                  <a:pt x="223155" y="585332"/>
                </a:lnTo>
                <a:lnTo>
                  <a:pt x="223155" y="372489"/>
                </a:lnTo>
                <a:lnTo>
                  <a:pt x="0" y="372489"/>
                </a:lnTo>
                <a:lnTo>
                  <a:pt x="0" y="212849"/>
                </a:lnTo>
                <a:lnTo>
                  <a:pt x="223155" y="212849"/>
                </a:lnTo>
                <a:lnTo>
                  <a:pt x="223155" y="0"/>
                </a:lnTo>
                <a:lnTo>
                  <a:pt x="390522" y="0"/>
                </a:lnTo>
                <a:lnTo>
                  <a:pt x="390522" y="212849"/>
                </a:lnTo>
                <a:lnTo>
                  <a:pt x="613678" y="212849"/>
                </a:lnTo>
                <a:lnTo>
                  <a:pt x="613678" y="372489"/>
                </a:lnTo>
                <a:lnTo>
                  <a:pt x="390522" y="372489"/>
                </a:lnTo>
                <a:lnTo>
                  <a:pt x="390522" y="585332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128274" y="2093147"/>
            <a:ext cx="12454890" cy="214693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131695" marR="5080" indent="-2119630">
              <a:lnSpc>
                <a:spcPts val="5100"/>
              </a:lnSpc>
              <a:spcBef>
                <a:spcPts val="520"/>
              </a:spcBef>
            </a:pPr>
            <a:r>
              <a:rPr dirty="0" sz="4500" spc="285" b="1">
                <a:latin typeface="Arial"/>
                <a:cs typeface="Arial"/>
              </a:rPr>
              <a:t>Privacy-Preserving</a:t>
            </a:r>
            <a:r>
              <a:rPr dirty="0" sz="4500" spc="-390" b="1">
                <a:latin typeface="Arial"/>
                <a:cs typeface="Arial"/>
              </a:rPr>
              <a:t> </a:t>
            </a:r>
            <a:r>
              <a:rPr dirty="0" sz="4500" spc="295" b="1">
                <a:latin typeface="Arial"/>
                <a:cs typeface="Arial"/>
              </a:rPr>
              <a:t>Medical</a:t>
            </a:r>
            <a:r>
              <a:rPr dirty="0" sz="4500" spc="-385" b="1">
                <a:latin typeface="Arial"/>
                <a:cs typeface="Arial"/>
              </a:rPr>
              <a:t> </a:t>
            </a:r>
            <a:r>
              <a:rPr dirty="0" sz="4500" spc="229" b="1">
                <a:latin typeface="Arial"/>
                <a:cs typeface="Arial"/>
              </a:rPr>
              <a:t>Analysis</a:t>
            </a:r>
            <a:r>
              <a:rPr dirty="0" sz="4500" spc="-390" b="1">
                <a:latin typeface="Arial"/>
                <a:cs typeface="Arial"/>
              </a:rPr>
              <a:t> </a:t>
            </a:r>
            <a:r>
              <a:rPr dirty="0" sz="4500" spc="335" b="1">
                <a:latin typeface="Arial"/>
                <a:cs typeface="Arial"/>
              </a:rPr>
              <a:t>with </a:t>
            </a:r>
            <a:r>
              <a:rPr dirty="0" sz="4500" spc="-1235" b="1">
                <a:latin typeface="Arial"/>
                <a:cs typeface="Arial"/>
              </a:rPr>
              <a:t> </a:t>
            </a:r>
            <a:r>
              <a:rPr dirty="0" sz="4500" spc="-225" b="1">
                <a:latin typeface="Arial"/>
                <a:cs typeface="Arial"/>
              </a:rPr>
              <a:t>F</a:t>
            </a:r>
            <a:r>
              <a:rPr dirty="0" sz="4500" spc="265" b="1">
                <a:latin typeface="Arial"/>
                <a:cs typeface="Arial"/>
              </a:rPr>
              <a:t>e</a:t>
            </a:r>
            <a:r>
              <a:rPr dirty="0" sz="4500" spc="310" b="1">
                <a:latin typeface="Arial"/>
                <a:cs typeface="Arial"/>
              </a:rPr>
              <a:t>d</a:t>
            </a:r>
            <a:r>
              <a:rPr dirty="0" sz="4500" spc="265" b="1">
                <a:latin typeface="Arial"/>
                <a:cs typeface="Arial"/>
              </a:rPr>
              <a:t>e</a:t>
            </a:r>
            <a:r>
              <a:rPr dirty="0" sz="4500" spc="260" b="1">
                <a:latin typeface="Arial"/>
                <a:cs typeface="Arial"/>
              </a:rPr>
              <a:t>r</a:t>
            </a:r>
            <a:r>
              <a:rPr dirty="0" sz="4500" spc="555" b="1">
                <a:latin typeface="Arial"/>
                <a:cs typeface="Arial"/>
              </a:rPr>
              <a:t>a</a:t>
            </a:r>
            <a:r>
              <a:rPr dirty="0" sz="4500" spc="395" b="1">
                <a:latin typeface="Arial"/>
                <a:cs typeface="Arial"/>
              </a:rPr>
              <a:t>t</a:t>
            </a:r>
            <a:r>
              <a:rPr dirty="0" sz="4500" spc="265" b="1">
                <a:latin typeface="Arial"/>
                <a:cs typeface="Arial"/>
              </a:rPr>
              <a:t>e</a:t>
            </a:r>
            <a:r>
              <a:rPr dirty="0" sz="4500" spc="310" b="1">
                <a:latin typeface="Arial"/>
                <a:cs typeface="Arial"/>
              </a:rPr>
              <a:t>d</a:t>
            </a:r>
            <a:r>
              <a:rPr dirty="0" sz="4500" spc="-395" b="1">
                <a:latin typeface="Arial"/>
                <a:cs typeface="Arial"/>
              </a:rPr>
              <a:t> </a:t>
            </a:r>
            <a:r>
              <a:rPr dirty="0" sz="4500" spc="-540" b="1">
                <a:latin typeface="Arial"/>
                <a:cs typeface="Arial"/>
              </a:rPr>
              <a:t>L</a:t>
            </a:r>
            <a:r>
              <a:rPr dirty="0" sz="4500" spc="265" b="1">
                <a:latin typeface="Arial"/>
                <a:cs typeface="Arial"/>
              </a:rPr>
              <a:t>e</a:t>
            </a:r>
            <a:r>
              <a:rPr dirty="0" sz="4500" spc="555" b="1">
                <a:latin typeface="Arial"/>
                <a:cs typeface="Arial"/>
              </a:rPr>
              <a:t>a</a:t>
            </a:r>
            <a:r>
              <a:rPr dirty="0" sz="4500" spc="260" b="1">
                <a:latin typeface="Arial"/>
                <a:cs typeface="Arial"/>
              </a:rPr>
              <a:t>r</a:t>
            </a:r>
            <a:r>
              <a:rPr dirty="0" sz="4500" spc="335" b="1">
                <a:latin typeface="Arial"/>
                <a:cs typeface="Arial"/>
              </a:rPr>
              <a:t>n</a:t>
            </a:r>
            <a:r>
              <a:rPr dirty="0" sz="4500" spc="135" b="1">
                <a:latin typeface="Arial"/>
                <a:cs typeface="Arial"/>
              </a:rPr>
              <a:t>i</a:t>
            </a:r>
            <a:r>
              <a:rPr dirty="0" sz="4500" spc="335" b="1">
                <a:latin typeface="Arial"/>
                <a:cs typeface="Arial"/>
              </a:rPr>
              <a:t>n</a:t>
            </a:r>
            <a:r>
              <a:rPr dirty="0" sz="4500" spc="310" b="1">
                <a:latin typeface="Arial"/>
                <a:cs typeface="Arial"/>
              </a:rPr>
              <a:t>g</a:t>
            </a:r>
            <a:r>
              <a:rPr dirty="0" sz="4500" spc="-395" b="1">
                <a:latin typeface="Arial"/>
                <a:cs typeface="Arial"/>
              </a:rPr>
              <a:t> </a:t>
            </a:r>
            <a:r>
              <a:rPr dirty="0" sz="4500" spc="555" b="1">
                <a:latin typeface="Arial"/>
                <a:cs typeface="Arial"/>
              </a:rPr>
              <a:t>a</a:t>
            </a:r>
            <a:r>
              <a:rPr dirty="0" sz="4500" spc="335" b="1">
                <a:latin typeface="Arial"/>
                <a:cs typeface="Arial"/>
              </a:rPr>
              <a:t>n</a:t>
            </a:r>
            <a:r>
              <a:rPr dirty="0" sz="4500" spc="310" b="1">
                <a:latin typeface="Arial"/>
                <a:cs typeface="Arial"/>
              </a:rPr>
              <a:t>d</a:t>
            </a:r>
            <a:r>
              <a:rPr dirty="0" sz="4500" spc="-395" b="1">
                <a:latin typeface="Arial"/>
                <a:cs typeface="Arial"/>
              </a:rPr>
              <a:t> </a:t>
            </a:r>
            <a:r>
              <a:rPr dirty="0" sz="4500" spc="320" b="1">
                <a:latin typeface="Arial"/>
                <a:cs typeface="Arial"/>
              </a:rPr>
              <a:t>X</a:t>
            </a:r>
            <a:r>
              <a:rPr dirty="0" sz="4500" spc="145" b="1">
                <a:latin typeface="Arial"/>
                <a:cs typeface="Arial"/>
              </a:rPr>
              <a:t>A</a:t>
            </a:r>
            <a:r>
              <a:rPr dirty="0" sz="4500" spc="135" b="1">
                <a:latin typeface="Arial"/>
                <a:cs typeface="Arial"/>
              </a:rPr>
              <a:t>I</a:t>
            </a:r>
            <a:endParaRPr sz="4500">
              <a:latin typeface="Arial"/>
              <a:cs typeface="Arial"/>
            </a:endParaRPr>
          </a:p>
          <a:p>
            <a:pPr marL="3681095">
              <a:lnSpc>
                <a:spcPct val="100000"/>
              </a:lnSpc>
              <a:spcBef>
                <a:spcPts val="3435"/>
              </a:spcBef>
            </a:pPr>
            <a:r>
              <a:rPr dirty="0" sz="2200" spc="-85" b="1">
                <a:latin typeface="Tahoma"/>
                <a:cs typeface="Tahoma"/>
              </a:rPr>
              <a:t>GUIDE</a:t>
            </a:r>
            <a:r>
              <a:rPr dirty="0" sz="2200" spc="-70" b="1">
                <a:latin typeface="Tahoma"/>
                <a:cs typeface="Tahoma"/>
              </a:rPr>
              <a:t> </a:t>
            </a:r>
            <a:r>
              <a:rPr dirty="0" sz="2200" spc="-165" b="1">
                <a:latin typeface="Tahoma"/>
                <a:cs typeface="Tahoma"/>
              </a:rPr>
              <a:t>:</a:t>
            </a:r>
            <a:r>
              <a:rPr dirty="0" sz="2200" spc="-70" b="1">
                <a:latin typeface="Tahoma"/>
                <a:cs typeface="Tahoma"/>
              </a:rPr>
              <a:t> </a:t>
            </a:r>
            <a:r>
              <a:rPr dirty="0" sz="2200" spc="-70" b="1">
                <a:latin typeface="Tahoma"/>
                <a:cs typeface="Tahoma"/>
              </a:rPr>
              <a:t>DR.</a:t>
            </a:r>
            <a:r>
              <a:rPr dirty="0" sz="2200" spc="-70" b="1">
                <a:latin typeface="Tahoma"/>
                <a:cs typeface="Tahoma"/>
              </a:rPr>
              <a:t> </a:t>
            </a:r>
            <a:r>
              <a:rPr dirty="0" sz="2200" spc="30" b="1">
                <a:latin typeface="Tahoma"/>
                <a:cs typeface="Tahoma"/>
              </a:rPr>
              <a:t>N.</a:t>
            </a:r>
            <a:r>
              <a:rPr dirty="0" sz="2200" spc="-70" b="1">
                <a:latin typeface="Tahoma"/>
                <a:cs typeface="Tahoma"/>
              </a:rPr>
              <a:t> </a:t>
            </a:r>
            <a:r>
              <a:rPr dirty="0" sz="2200" spc="-85" b="1">
                <a:latin typeface="Tahoma"/>
                <a:cs typeface="Tahoma"/>
              </a:rPr>
              <a:t>SURESH</a:t>
            </a:r>
            <a:r>
              <a:rPr dirty="0" sz="2200" spc="-70" b="1">
                <a:latin typeface="Tahoma"/>
                <a:cs typeface="Tahoma"/>
              </a:rPr>
              <a:t> </a:t>
            </a:r>
            <a:r>
              <a:rPr dirty="0" sz="2200" spc="5" b="1">
                <a:latin typeface="Tahoma"/>
                <a:cs typeface="Tahoma"/>
              </a:rPr>
              <a:t>KUMAR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759072" y="6007100"/>
            <a:ext cx="5654675" cy="3759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  <a:tabLst>
                <a:tab pos="1866264" algn="l"/>
              </a:tabLst>
            </a:pPr>
            <a:r>
              <a:rPr dirty="0" sz="3000" spc="114" b="1">
                <a:latin typeface="Tahoma"/>
                <a:cs typeface="Tahoma"/>
              </a:rPr>
              <a:t>TEAM</a:t>
            </a:r>
            <a:r>
              <a:rPr dirty="0" sz="3000" spc="-180" b="1">
                <a:latin typeface="Tahoma"/>
                <a:cs typeface="Tahoma"/>
              </a:rPr>
              <a:t> </a:t>
            </a:r>
            <a:r>
              <a:rPr dirty="0" sz="3000" spc="-175" b="1">
                <a:latin typeface="Tahoma"/>
                <a:cs typeface="Tahoma"/>
              </a:rPr>
              <a:t>-</a:t>
            </a:r>
            <a:r>
              <a:rPr dirty="0" sz="3000" spc="-180" b="1">
                <a:latin typeface="Tahoma"/>
                <a:cs typeface="Tahoma"/>
              </a:rPr>
              <a:t> </a:t>
            </a:r>
            <a:r>
              <a:rPr dirty="0" sz="3000" spc="-15" b="1">
                <a:latin typeface="Tahoma"/>
                <a:cs typeface="Tahoma"/>
              </a:rPr>
              <a:t>4	</a:t>
            </a:r>
            <a:r>
              <a:rPr dirty="0" sz="3000" spc="-370" b="1">
                <a:latin typeface="Tahoma"/>
                <a:cs typeface="Tahoma"/>
              </a:rPr>
              <a:t>:</a:t>
            </a:r>
            <a:endParaRPr sz="3000">
              <a:latin typeface="Tahoma"/>
              <a:cs typeface="Tahoma"/>
            </a:endParaRPr>
          </a:p>
          <a:p>
            <a:pPr algn="ctr" marL="414020" marR="406400">
              <a:lnSpc>
                <a:spcPts val="4200"/>
              </a:lnSpc>
              <a:spcBef>
                <a:spcPts val="240"/>
              </a:spcBef>
            </a:pPr>
            <a:r>
              <a:rPr dirty="0" sz="3000" spc="330">
                <a:latin typeface="Tahoma"/>
                <a:cs typeface="Tahoma"/>
              </a:rPr>
              <a:t>ARJUN</a:t>
            </a:r>
            <a:r>
              <a:rPr dirty="0" sz="3000" spc="-195">
                <a:latin typeface="Tahoma"/>
                <a:cs typeface="Tahoma"/>
              </a:rPr>
              <a:t> </a:t>
            </a:r>
            <a:r>
              <a:rPr dirty="0" sz="3000" spc="295">
                <a:latin typeface="Tahoma"/>
                <a:cs typeface="Tahoma"/>
              </a:rPr>
              <a:t>RAJESH</a:t>
            </a:r>
            <a:r>
              <a:rPr dirty="0" sz="3000" spc="-190">
                <a:latin typeface="Tahoma"/>
                <a:cs typeface="Tahoma"/>
              </a:rPr>
              <a:t> </a:t>
            </a:r>
            <a:r>
              <a:rPr dirty="0" sz="3000" spc="375">
                <a:latin typeface="Tahoma"/>
                <a:cs typeface="Tahoma"/>
              </a:rPr>
              <a:t>MANVAR </a:t>
            </a:r>
            <a:r>
              <a:rPr dirty="0" sz="3000" spc="-919">
                <a:latin typeface="Tahoma"/>
                <a:cs typeface="Tahoma"/>
              </a:rPr>
              <a:t> </a:t>
            </a:r>
            <a:r>
              <a:rPr dirty="0" sz="3000" spc="204">
                <a:latin typeface="Tahoma"/>
                <a:cs typeface="Tahoma"/>
              </a:rPr>
              <a:t>(20BTRCD020)</a:t>
            </a:r>
            <a:endParaRPr sz="3000">
              <a:latin typeface="Tahoma"/>
              <a:cs typeface="Tahoma"/>
            </a:endParaRPr>
          </a:p>
          <a:p>
            <a:pPr algn="ctr" marL="12700" marR="5080">
              <a:lnSpc>
                <a:spcPts val="4200"/>
              </a:lnSpc>
            </a:pPr>
            <a:r>
              <a:rPr dirty="0" sz="3000" spc="320">
                <a:latin typeface="Tahoma"/>
                <a:cs typeface="Tahoma"/>
              </a:rPr>
              <a:t>PRAJWAL</a:t>
            </a:r>
            <a:r>
              <a:rPr dirty="0" sz="3000" spc="-190">
                <a:latin typeface="Tahoma"/>
                <a:cs typeface="Tahoma"/>
              </a:rPr>
              <a:t> </a:t>
            </a:r>
            <a:r>
              <a:rPr dirty="0" sz="3000" spc="330">
                <a:latin typeface="Tahoma"/>
                <a:cs typeface="Tahoma"/>
              </a:rPr>
              <a:t>ARJUN</a:t>
            </a:r>
            <a:r>
              <a:rPr dirty="0" sz="3000" spc="-185">
                <a:latin typeface="Tahoma"/>
                <a:cs typeface="Tahoma"/>
              </a:rPr>
              <a:t> </a:t>
            </a:r>
            <a:r>
              <a:rPr dirty="0" sz="3000" spc="315">
                <a:latin typeface="Tahoma"/>
                <a:cs typeface="Tahoma"/>
              </a:rPr>
              <a:t>SONKAVDE </a:t>
            </a:r>
            <a:r>
              <a:rPr dirty="0" sz="3000" spc="-925">
                <a:latin typeface="Tahoma"/>
                <a:cs typeface="Tahoma"/>
              </a:rPr>
              <a:t> </a:t>
            </a:r>
            <a:r>
              <a:rPr dirty="0" sz="3000" spc="130">
                <a:latin typeface="Tahoma"/>
                <a:cs typeface="Tahoma"/>
              </a:rPr>
              <a:t>(20BTRCD041)</a:t>
            </a:r>
            <a:endParaRPr sz="3000">
              <a:latin typeface="Tahoma"/>
              <a:cs typeface="Tahoma"/>
            </a:endParaRPr>
          </a:p>
          <a:p>
            <a:pPr algn="ctr" marL="791845" marR="784225">
              <a:lnSpc>
                <a:spcPts val="4200"/>
              </a:lnSpc>
            </a:pPr>
            <a:r>
              <a:rPr dirty="0" sz="3000" spc="325">
                <a:latin typeface="Tahoma"/>
                <a:cs typeface="Tahoma"/>
              </a:rPr>
              <a:t>PRATHAM</a:t>
            </a:r>
            <a:r>
              <a:rPr dirty="0" sz="3000" spc="-210">
                <a:latin typeface="Tahoma"/>
                <a:cs typeface="Tahoma"/>
              </a:rPr>
              <a:t> </a:t>
            </a:r>
            <a:r>
              <a:rPr dirty="0" sz="3000" spc="325">
                <a:latin typeface="Tahoma"/>
                <a:cs typeface="Tahoma"/>
              </a:rPr>
              <a:t>AGARWAL </a:t>
            </a:r>
            <a:r>
              <a:rPr dirty="0" sz="3000" spc="-919">
                <a:latin typeface="Tahoma"/>
                <a:cs typeface="Tahoma"/>
              </a:rPr>
              <a:t> </a:t>
            </a:r>
            <a:r>
              <a:rPr dirty="0" sz="3000" spc="180">
                <a:latin typeface="Tahoma"/>
                <a:cs typeface="Tahoma"/>
              </a:rPr>
              <a:t>(20BTRCD042)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1915454" y="19871"/>
            <a:ext cx="14288769" cy="1625600"/>
          </a:xfrm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u="none" sz="4500" spc="40">
                <a:latin typeface="Tahoma"/>
                <a:cs typeface="Tahoma"/>
              </a:rPr>
              <a:t>Department</a:t>
            </a:r>
            <a:r>
              <a:rPr dirty="0" u="none" sz="4500" spc="-150">
                <a:latin typeface="Tahoma"/>
                <a:cs typeface="Tahoma"/>
              </a:rPr>
              <a:t> </a:t>
            </a:r>
            <a:r>
              <a:rPr dirty="0" u="none" sz="4500" spc="15">
                <a:latin typeface="Tahoma"/>
                <a:cs typeface="Tahoma"/>
              </a:rPr>
              <a:t>of</a:t>
            </a:r>
            <a:r>
              <a:rPr dirty="0" u="none" sz="4500" spc="-150">
                <a:latin typeface="Tahoma"/>
                <a:cs typeface="Tahoma"/>
              </a:rPr>
              <a:t> </a:t>
            </a:r>
            <a:r>
              <a:rPr dirty="0" u="none" sz="4500" spc="30">
                <a:latin typeface="Tahoma"/>
                <a:cs typeface="Tahoma"/>
              </a:rPr>
              <a:t>Computer</a:t>
            </a:r>
            <a:r>
              <a:rPr dirty="0" u="none" sz="4500" spc="-150">
                <a:latin typeface="Tahoma"/>
                <a:cs typeface="Tahoma"/>
              </a:rPr>
              <a:t> </a:t>
            </a:r>
            <a:r>
              <a:rPr dirty="0" u="none" sz="4500" spc="-65">
                <a:latin typeface="Tahoma"/>
                <a:cs typeface="Tahoma"/>
              </a:rPr>
              <a:t>Science</a:t>
            </a:r>
            <a:r>
              <a:rPr dirty="0" u="none" sz="4500" spc="-145">
                <a:latin typeface="Tahoma"/>
                <a:cs typeface="Tahoma"/>
              </a:rPr>
              <a:t> </a:t>
            </a:r>
            <a:r>
              <a:rPr dirty="0" u="none" sz="4500" spc="35">
                <a:latin typeface="Tahoma"/>
                <a:cs typeface="Tahoma"/>
              </a:rPr>
              <a:t>and</a:t>
            </a:r>
            <a:r>
              <a:rPr dirty="0" u="none" sz="4500" spc="-150">
                <a:latin typeface="Tahoma"/>
                <a:cs typeface="Tahoma"/>
              </a:rPr>
              <a:t> </a:t>
            </a:r>
            <a:r>
              <a:rPr dirty="0" u="none" sz="4500" spc="-50">
                <a:latin typeface="Tahoma"/>
                <a:cs typeface="Tahoma"/>
              </a:rPr>
              <a:t>Engineering</a:t>
            </a:r>
            <a:endParaRPr sz="4500">
              <a:latin typeface="Tahoma"/>
              <a:cs typeface="Tahoma"/>
            </a:endParaRPr>
          </a:p>
          <a:p>
            <a:pPr algn="ctr" marL="147955">
              <a:lnSpc>
                <a:spcPct val="100000"/>
              </a:lnSpc>
              <a:spcBef>
                <a:spcPts val="900"/>
              </a:spcBef>
            </a:pPr>
            <a:r>
              <a:rPr dirty="0" u="none" sz="4500" spc="-95">
                <a:latin typeface="Tahoma"/>
                <a:cs typeface="Tahoma"/>
              </a:rPr>
              <a:t>(Data</a:t>
            </a:r>
            <a:r>
              <a:rPr dirty="0" u="none" sz="4500" spc="-185">
                <a:latin typeface="Tahoma"/>
                <a:cs typeface="Tahoma"/>
              </a:rPr>
              <a:t> </a:t>
            </a:r>
            <a:r>
              <a:rPr dirty="0" u="none" sz="4500" spc="-120">
                <a:latin typeface="Tahoma"/>
                <a:cs typeface="Tahoma"/>
              </a:rPr>
              <a:t>Science)</a:t>
            </a:r>
            <a:endParaRPr sz="4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87" y="2541904"/>
            <a:ext cx="1190625" cy="693420"/>
          </a:xfrm>
          <a:custGeom>
            <a:avLst/>
            <a:gdLst/>
            <a:ahLst/>
            <a:cxnLst/>
            <a:rect l="l" t="t" r="r" b="b"/>
            <a:pathLst>
              <a:path w="1190625" h="693419">
                <a:moveTo>
                  <a:pt x="1190523" y="0"/>
                </a:moveTo>
                <a:lnTo>
                  <a:pt x="1124877" y="0"/>
                </a:lnTo>
                <a:lnTo>
                  <a:pt x="1124877" y="64770"/>
                </a:lnTo>
                <a:lnTo>
                  <a:pt x="1124877" y="631190"/>
                </a:lnTo>
                <a:lnTo>
                  <a:pt x="64287" y="631190"/>
                </a:lnTo>
                <a:lnTo>
                  <a:pt x="64287" y="64770"/>
                </a:lnTo>
                <a:lnTo>
                  <a:pt x="1124877" y="64770"/>
                </a:lnTo>
                <a:lnTo>
                  <a:pt x="1124877" y="0"/>
                </a:lnTo>
                <a:lnTo>
                  <a:pt x="0" y="0"/>
                </a:lnTo>
                <a:lnTo>
                  <a:pt x="0" y="64770"/>
                </a:lnTo>
                <a:lnTo>
                  <a:pt x="0" y="631190"/>
                </a:lnTo>
                <a:lnTo>
                  <a:pt x="0" y="693420"/>
                </a:lnTo>
                <a:lnTo>
                  <a:pt x="1190523" y="693420"/>
                </a:lnTo>
                <a:lnTo>
                  <a:pt x="1190523" y="631367"/>
                </a:lnTo>
                <a:lnTo>
                  <a:pt x="1190523" y="631190"/>
                </a:lnTo>
                <a:lnTo>
                  <a:pt x="1190523" y="64770"/>
                </a:lnTo>
                <a:lnTo>
                  <a:pt x="1190523" y="64287"/>
                </a:lnTo>
                <a:lnTo>
                  <a:pt x="1190523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767159" y="1918605"/>
            <a:ext cx="7520940" cy="8356600"/>
          </a:xfrm>
          <a:custGeom>
            <a:avLst/>
            <a:gdLst/>
            <a:ahLst/>
            <a:cxnLst/>
            <a:rect l="l" t="t" r="r" b="b"/>
            <a:pathLst>
              <a:path w="7520940" h="8356600">
                <a:moveTo>
                  <a:pt x="3880936" y="12699"/>
                </a:moveTo>
                <a:lnTo>
                  <a:pt x="3333362" y="12699"/>
                </a:lnTo>
                <a:lnTo>
                  <a:pt x="3383410" y="0"/>
                </a:lnTo>
                <a:lnTo>
                  <a:pt x="3782317" y="0"/>
                </a:lnTo>
                <a:lnTo>
                  <a:pt x="3880936" y="12699"/>
                </a:lnTo>
                <a:close/>
              </a:path>
              <a:path w="7520940" h="8356600">
                <a:moveTo>
                  <a:pt x="3987489" y="25399"/>
                </a:moveTo>
                <a:lnTo>
                  <a:pt x="3236823" y="25399"/>
                </a:lnTo>
                <a:lnTo>
                  <a:pt x="3284946" y="12699"/>
                </a:lnTo>
                <a:lnTo>
                  <a:pt x="3934352" y="12699"/>
                </a:lnTo>
                <a:lnTo>
                  <a:pt x="3987489" y="25399"/>
                </a:lnTo>
                <a:close/>
              </a:path>
              <a:path w="7520940" h="8356600">
                <a:moveTo>
                  <a:pt x="7520839" y="8356599"/>
                </a:moveTo>
                <a:lnTo>
                  <a:pt x="215181" y="8356599"/>
                </a:lnTo>
                <a:lnTo>
                  <a:pt x="199749" y="8331199"/>
                </a:lnTo>
                <a:lnTo>
                  <a:pt x="178939" y="8280399"/>
                </a:lnTo>
                <a:lnTo>
                  <a:pt x="159077" y="8229599"/>
                </a:lnTo>
                <a:lnTo>
                  <a:pt x="140136" y="8191499"/>
                </a:lnTo>
                <a:lnTo>
                  <a:pt x="122088" y="8140699"/>
                </a:lnTo>
                <a:lnTo>
                  <a:pt x="104906" y="8089899"/>
                </a:lnTo>
                <a:lnTo>
                  <a:pt x="88562" y="8039099"/>
                </a:lnTo>
                <a:lnTo>
                  <a:pt x="73029" y="7988299"/>
                </a:lnTo>
                <a:lnTo>
                  <a:pt x="59072" y="7937499"/>
                </a:lnTo>
                <a:lnTo>
                  <a:pt x="46882" y="7886699"/>
                </a:lnTo>
                <a:lnTo>
                  <a:pt x="36416" y="7848599"/>
                </a:lnTo>
                <a:lnTo>
                  <a:pt x="27631" y="7797799"/>
                </a:lnTo>
                <a:lnTo>
                  <a:pt x="20483" y="7746999"/>
                </a:lnTo>
                <a:lnTo>
                  <a:pt x="14928" y="7696199"/>
                </a:lnTo>
                <a:lnTo>
                  <a:pt x="10480" y="7645399"/>
                </a:lnTo>
                <a:lnTo>
                  <a:pt x="7684" y="7594599"/>
                </a:lnTo>
                <a:lnTo>
                  <a:pt x="8968" y="7556499"/>
                </a:lnTo>
                <a:lnTo>
                  <a:pt x="7091" y="7505699"/>
                </a:lnTo>
                <a:lnTo>
                  <a:pt x="3589" y="7467599"/>
                </a:lnTo>
                <a:lnTo>
                  <a:pt x="0" y="7429499"/>
                </a:lnTo>
                <a:lnTo>
                  <a:pt x="84" y="7391399"/>
                </a:lnTo>
                <a:lnTo>
                  <a:pt x="4423" y="7340599"/>
                </a:lnTo>
                <a:lnTo>
                  <a:pt x="8459" y="7302499"/>
                </a:lnTo>
                <a:lnTo>
                  <a:pt x="7635" y="7251699"/>
                </a:lnTo>
                <a:lnTo>
                  <a:pt x="11168" y="7213599"/>
                </a:lnTo>
                <a:lnTo>
                  <a:pt x="16844" y="7162799"/>
                </a:lnTo>
                <a:lnTo>
                  <a:pt x="24150" y="7111999"/>
                </a:lnTo>
                <a:lnTo>
                  <a:pt x="32574" y="7061199"/>
                </a:lnTo>
                <a:lnTo>
                  <a:pt x="41605" y="7010399"/>
                </a:lnTo>
                <a:lnTo>
                  <a:pt x="51062" y="6959599"/>
                </a:lnTo>
                <a:lnTo>
                  <a:pt x="61002" y="6908799"/>
                </a:lnTo>
                <a:lnTo>
                  <a:pt x="71683" y="6870699"/>
                </a:lnTo>
                <a:lnTo>
                  <a:pt x="83359" y="6819899"/>
                </a:lnTo>
                <a:lnTo>
                  <a:pt x="96285" y="6769099"/>
                </a:lnTo>
                <a:lnTo>
                  <a:pt x="110718" y="6718299"/>
                </a:lnTo>
                <a:lnTo>
                  <a:pt x="125604" y="6680199"/>
                </a:lnTo>
                <a:lnTo>
                  <a:pt x="141358" y="6629399"/>
                </a:lnTo>
                <a:lnTo>
                  <a:pt x="157940" y="6591299"/>
                </a:lnTo>
                <a:lnTo>
                  <a:pt x="175314" y="6540499"/>
                </a:lnTo>
                <a:lnTo>
                  <a:pt x="193442" y="6502399"/>
                </a:lnTo>
                <a:lnTo>
                  <a:pt x="212284" y="6451599"/>
                </a:lnTo>
                <a:lnTo>
                  <a:pt x="234442" y="6400799"/>
                </a:lnTo>
                <a:lnTo>
                  <a:pt x="256911" y="6349999"/>
                </a:lnTo>
                <a:lnTo>
                  <a:pt x="279847" y="6299199"/>
                </a:lnTo>
                <a:lnTo>
                  <a:pt x="303408" y="6261099"/>
                </a:lnTo>
                <a:lnTo>
                  <a:pt x="327751" y="6210299"/>
                </a:lnTo>
                <a:lnTo>
                  <a:pt x="350752" y="6159499"/>
                </a:lnTo>
                <a:lnTo>
                  <a:pt x="373994" y="6121399"/>
                </a:lnTo>
                <a:lnTo>
                  <a:pt x="397471" y="6070599"/>
                </a:lnTo>
                <a:lnTo>
                  <a:pt x="421182" y="6032499"/>
                </a:lnTo>
                <a:lnTo>
                  <a:pt x="445124" y="5981699"/>
                </a:lnTo>
                <a:lnTo>
                  <a:pt x="469293" y="5943599"/>
                </a:lnTo>
                <a:lnTo>
                  <a:pt x="493685" y="5892799"/>
                </a:lnTo>
                <a:lnTo>
                  <a:pt x="518299" y="5854699"/>
                </a:lnTo>
                <a:lnTo>
                  <a:pt x="543131" y="5803899"/>
                </a:lnTo>
                <a:lnTo>
                  <a:pt x="568178" y="5765799"/>
                </a:lnTo>
                <a:lnTo>
                  <a:pt x="618712" y="5676899"/>
                </a:lnTo>
                <a:lnTo>
                  <a:pt x="643792" y="5638799"/>
                </a:lnTo>
                <a:lnTo>
                  <a:pt x="668724" y="5587999"/>
                </a:lnTo>
                <a:lnTo>
                  <a:pt x="693557" y="5549899"/>
                </a:lnTo>
                <a:lnTo>
                  <a:pt x="743117" y="5460999"/>
                </a:lnTo>
                <a:lnTo>
                  <a:pt x="767941" y="5410199"/>
                </a:lnTo>
                <a:lnTo>
                  <a:pt x="792859" y="5372099"/>
                </a:lnTo>
                <a:lnTo>
                  <a:pt x="817918" y="5321299"/>
                </a:lnTo>
                <a:lnTo>
                  <a:pt x="843166" y="5283199"/>
                </a:lnTo>
                <a:lnTo>
                  <a:pt x="867724" y="5245099"/>
                </a:lnTo>
                <a:lnTo>
                  <a:pt x="891892" y="5194299"/>
                </a:lnTo>
                <a:lnTo>
                  <a:pt x="915665" y="5156199"/>
                </a:lnTo>
                <a:lnTo>
                  <a:pt x="939036" y="5105399"/>
                </a:lnTo>
                <a:lnTo>
                  <a:pt x="962000" y="5067299"/>
                </a:lnTo>
                <a:lnTo>
                  <a:pt x="984552" y="5029199"/>
                </a:lnTo>
                <a:lnTo>
                  <a:pt x="1006685" y="4978399"/>
                </a:lnTo>
                <a:lnTo>
                  <a:pt x="1028395" y="4940299"/>
                </a:lnTo>
                <a:lnTo>
                  <a:pt x="1049675" y="4889499"/>
                </a:lnTo>
                <a:lnTo>
                  <a:pt x="1071478" y="4838699"/>
                </a:lnTo>
                <a:lnTo>
                  <a:pt x="1092722" y="4800599"/>
                </a:lnTo>
                <a:lnTo>
                  <a:pt x="1113323" y="4749799"/>
                </a:lnTo>
                <a:lnTo>
                  <a:pt x="1133197" y="4698999"/>
                </a:lnTo>
                <a:lnTo>
                  <a:pt x="1152259" y="4660899"/>
                </a:lnTo>
                <a:lnTo>
                  <a:pt x="1170424" y="4610099"/>
                </a:lnTo>
                <a:lnTo>
                  <a:pt x="1187607" y="4559299"/>
                </a:lnTo>
                <a:lnTo>
                  <a:pt x="1203724" y="4508499"/>
                </a:lnTo>
                <a:lnTo>
                  <a:pt x="1218689" y="4457699"/>
                </a:lnTo>
                <a:lnTo>
                  <a:pt x="1232419" y="4406899"/>
                </a:lnTo>
                <a:lnTo>
                  <a:pt x="1244828" y="4356099"/>
                </a:lnTo>
                <a:lnTo>
                  <a:pt x="1255368" y="4317999"/>
                </a:lnTo>
                <a:lnTo>
                  <a:pt x="1264879" y="4267199"/>
                </a:lnTo>
                <a:lnTo>
                  <a:pt x="1273383" y="4216399"/>
                </a:lnTo>
                <a:lnTo>
                  <a:pt x="1280904" y="4165599"/>
                </a:lnTo>
                <a:lnTo>
                  <a:pt x="1287466" y="4114799"/>
                </a:lnTo>
                <a:lnTo>
                  <a:pt x="1293090" y="4076699"/>
                </a:lnTo>
                <a:lnTo>
                  <a:pt x="1297676" y="4013199"/>
                </a:lnTo>
                <a:lnTo>
                  <a:pt x="1299857" y="3962399"/>
                </a:lnTo>
                <a:lnTo>
                  <a:pt x="1299781" y="3911599"/>
                </a:lnTo>
                <a:lnTo>
                  <a:pt x="1297594" y="3848099"/>
                </a:lnTo>
                <a:lnTo>
                  <a:pt x="1294873" y="3809999"/>
                </a:lnTo>
                <a:lnTo>
                  <a:pt x="1291887" y="3759199"/>
                </a:lnTo>
                <a:lnTo>
                  <a:pt x="1288205" y="3708399"/>
                </a:lnTo>
                <a:lnTo>
                  <a:pt x="1283398" y="3670299"/>
                </a:lnTo>
                <a:lnTo>
                  <a:pt x="1277036" y="3619499"/>
                </a:lnTo>
                <a:lnTo>
                  <a:pt x="1270386" y="3568699"/>
                </a:lnTo>
                <a:lnTo>
                  <a:pt x="1264827" y="3530599"/>
                </a:lnTo>
                <a:lnTo>
                  <a:pt x="1259827" y="3479799"/>
                </a:lnTo>
                <a:lnTo>
                  <a:pt x="1254855" y="3428999"/>
                </a:lnTo>
                <a:lnTo>
                  <a:pt x="1249380" y="3378199"/>
                </a:lnTo>
                <a:lnTo>
                  <a:pt x="1242654" y="3327399"/>
                </a:lnTo>
                <a:lnTo>
                  <a:pt x="1235510" y="3276599"/>
                </a:lnTo>
                <a:lnTo>
                  <a:pt x="1228118" y="3225799"/>
                </a:lnTo>
                <a:lnTo>
                  <a:pt x="1220648" y="3174999"/>
                </a:lnTo>
                <a:lnTo>
                  <a:pt x="1213333" y="3124199"/>
                </a:lnTo>
                <a:lnTo>
                  <a:pt x="1205927" y="3073399"/>
                </a:lnTo>
                <a:lnTo>
                  <a:pt x="1191056" y="2971799"/>
                </a:lnTo>
                <a:lnTo>
                  <a:pt x="1175836" y="2870199"/>
                </a:lnTo>
                <a:lnTo>
                  <a:pt x="1168006" y="2819399"/>
                </a:lnTo>
                <a:lnTo>
                  <a:pt x="1160359" y="2755899"/>
                </a:lnTo>
                <a:lnTo>
                  <a:pt x="1153052" y="2705099"/>
                </a:lnTo>
                <a:lnTo>
                  <a:pt x="1147617" y="2666999"/>
                </a:lnTo>
                <a:lnTo>
                  <a:pt x="1142431" y="2628899"/>
                </a:lnTo>
                <a:lnTo>
                  <a:pt x="1138088" y="2578099"/>
                </a:lnTo>
                <a:lnTo>
                  <a:pt x="1135186" y="2539999"/>
                </a:lnTo>
                <a:lnTo>
                  <a:pt x="1132294" y="2489199"/>
                </a:lnTo>
                <a:lnTo>
                  <a:pt x="1128854" y="2438399"/>
                </a:lnTo>
                <a:lnTo>
                  <a:pt x="1125294" y="2387599"/>
                </a:lnTo>
                <a:lnTo>
                  <a:pt x="1122045" y="2336799"/>
                </a:lnTo>
                <a:lnTo>
                  <a:pt x="1119535" y="2285999"/>
                </a:lnTo>
                <a:lnTo>
                  <a:pt x="1118192" y="2235199"/>
                </a:lnTo>
                <a:lnTo>
                  <a:pt x="1118446" y="2184399"/>
                </a:lnTo>
                <a:lnTo>
                  <a:pt x="1120091" y="2133599"/>
                </a:lnTo>
                <a:lnTo>
                  <a:pt x="1122668" y="2082799"/>
                </a:lnTo>
                <a:lnTo>
                  <a:pt x="1126223" y="2031999"/>
                </a:lnTo>
                <a:lnTo>
                  <a:pt x="1130800" y="1981199"/>
                </a:lnTo>
                <a:lnTo>
                  <a:pt x="1136446" y="1930399"/>
                </a:lnTo>
                <a:lnTo>
                  <a:pt x="1143207" y="1892299"/>
                </a:lnTo>
                <a:lnTo>
                  <a:pt x="1151127" y="1841499"/>
                </a:lnTo>
                <a:lnTo>
                  <a:pt x="1160253" y="1790699"/>
                </a:lnTo>
                <a:lnTo>
                  <a:pt x="1170629" y="1739899"/>
                </a:lnTo>
                <a:lnTo>
                  <a:pt x="1182303" y="1689099"/>
                </a:lnTo>
                <a:lnTo>
                  <a:pt x="1195318" y="1638299"/>
                </a:lnTo>
                <a:lnTo>
                  <a:pt x="1209722" y="1600199"/>
                </a:lnTo>
                <a:lnTo>
                  <a:pt x="1225559" y="1549399"/>
                </a:lnTo>
                <a:lnTo>
                  <a:pt x="1242875" y="1498599"/>
                </a:lnTo>
                <a:lnTo>
                  <a:pt x="1261715" y="1447799"/>
                </a:lnTo>
                <a:lnTo>
                  <a:pt x="1281697" y="1409699"/>
                </a:lnTo>
                <a:lnTo>
                  <a:pt x="1302788" y="1358899"/>
                </a:lnTo>
                <a:lnTo>
                  <a:pt x="1324917" y="1320799"/>
                </a:lnTo>
                <a:lnTo>
                  <a:pt x="1348009" y="1269999"/>
                </a:lnTo>
                <a:lnTo>
                  <a:pt x="1371992" y="1231899"/>
                </a:lnTo>
                <a:lnTo>
                  <a:pt x="1396792" y="1181099"/>
                </a:lnTo>
                <a:lnTo>
                  <a:pt x="1422334" y="1142999"/>
                </a:lnTo>
                <a:lnTo>
                  <a:pt x="1448547" y="1104899"/>
                </a:lnTo>
                <a:lnTo>
                  <a:pt x="1476914" y="1054099"/>
                </a:lnTo>
                <a:lnTo>
                  <a:pt x="1506401" y="1015999"/>
                </a:lnTo>
                <a:lnTo>
                  <a:pt x="1537039" y="965199"/>
                </a:lnTo>
                <a:lnTo>
                  <a:pt x="1568858" y="927099"/>
                </a:lnTo>
                <a:lnTo>
                  <a:pt x="1601887" y="888999"/>
                </a:lnTo>
                <a:lnTo>
                  <a:pt x="1636157" y="850899"/>
                </a:lnTo>
                <a:lnTo>
                  <a:pt x="1671698" y="812799"/>
                </a:lnTo>
                <a:lnTo>
                  <a:pt x="1708184" y="774699"/>
                </a:lnTo>
                <a:lnTo>
                  <a:pt x="1745556" y="736599"/>
                </a:lnTo>
                <a:lnTo>
                  <a:pt x="1783760" y="698499"/>
                </a:lnTo>
                <a:lnTo>
                  <a:pt x="1822744" y="660399"/>
                </a:lnTo>
                <a:lnTo>
                  <a:pt x="1862455" y="634999"/>
                </a:lnTo>
                <a:lnTo>
                  <a:pt x="1902838" y="596899"/>
                </a:lnTo>
                <a:lnTo>
                  <a:pt x="1943842" y="558799"/>
                </a:lnTo>
                <a:lnTo>
                  <a:pt x="1985412" y="533399"/>
                </a:lnTo>
                <a:lnTo>
                  <a:pt x="2027496" y="495299"/>
                </a:lnTo>
                <a:lnTo>
                  <a:pt x="2111363" y="444499"/>
                </a:lnTo>
                <a:lnTo>
                  <a:pt x="2197793" y="393699"/>
                </a:lnTo>
                <a:lnTo>
                  <a:pt x="2331556" y="317499"/>
                </a:lnTo>
                <a:lnTo>
                  <a:pt x="2377085" y="304799"/>
                </a:lnTo>
                <a:lnTo>
                  <a:pt x="2469319" y="253999"/>
                </a:lnTo>
                <a:lnTo>
                  <a:pt x="2515945" y="241299"/>
                </a:lnTo>
                <a:lnTo>
                  <a:pt x="2562858" y="215899"/>
                </a:lnTo>
                <a:lnTo>
                  <a:pt x="2610019" y="203199"/>
                </a:lnTo>
                <a:lnTo>
                  <a:pt x="2657504" y="177799"/>
                </a:lnTo>
                <a:lnTo>
                  <a:pt x="2752952" y="152399"/>
                </a:lnTo>
                <a:lnTo>
                  <a:pt x="2800949" y="126999"/>
                </a:lnTo>
                <a:lnTo>
                  <a:pt x="3093863" y="50799"/>
                </a:lnTo>
                <a:lnTo>
                  <a:pt x="3188958" y="25399"/>
                </a:lnTo>
                <a:lnTo>
                  <a:pt x="4040469" y="25399"/>
                </a:lnTo>
                <a:lnTo>
                  <a:pt x="4093417" y="38099"/>
                </a:lnTo>
                <a:lnTo>
                  <a:pt x="4143085" y="38099"/>
                </a:lnTo>
                <a:lnTo>
                  <a:pt x="4288871" y="76199"/>
                </a:lnTo>
                <a:lnTo>
                  <a:pt x="4336636" y="101599"/>
                </a:lnTo>
                <a:lnTo>
                  <a:pt x="4384457" y="114299"/>
                </a:lnTo>
                <a:lnTo>
                  <a:pt x="4431701" y="139699"/>
                </a:lnTo>
                <a:lnTo>
                  <a:pt x="4478410" y="152399"/>
                </a:lnTo>
                <a:lnTo>
                  <a:pt x="4524625" y="177799"/>
                </a:lnTo>
                <a:lnTo>
                  <a:pt x="4570387" y="190499"/>
                </a:lnTo>
                <a:lnTo>
                  <a:pt x="4660717" y="241299"/>
                </a:lnTo>
                <a:lnTo>
                  <a:pt x="4935458" y="393699"/>
                </a:lnTo>
                <a:lnTo>
                  <a:pt x="5022454" y="444499"/>
                </a:lnTo>
                <a:lnTo>
                  <a:pt x="5066423" y="457199"/>
                </a:lnTo>
                <a:lnTo>
                  <a:pt x="5154752" y="507999"/>
                </a:lnTo>
                <a:lnTo>
                  <a:pt x="5198893" y="520699"/>
                </a:lnTo>
                <a:lnTo>
                  <a:pt x="5296148" y="571499"/>
                </a:lnTo>
                <a:lnTo>
                  <a:pt x="5345434" y="584199"/>
                </a:lnTo>
                <a:lnTo>
                  <a:pt x="5395103" y="609599"/>
                </a:lnTo>
                <a:lnTo>
                  <a:pt x="5445113" y="622299"/>
                </a:lnTo>
                <a:lnTo>
                  <a:pt x="5495423" y="647699"/>
                </a:lnTo>
                <a:lnTo>
                  <a:pt x="5698859" y="698499"/>
                </a:lnTo>
                <a:lnTo>
                  <a:pt x="5750304" y="723899"/>
                </a:lnTo>
                <a:lnTo>
                  <a:pt x="5802004" y="723899"/>
                </a:lnTo>
                <a:lnTo>
                  <a:pt x="6009950" y="774699"/>
                </a:lnTo>
                <a:lnTo>
                  <a:pt x="6618527" y="774699"/>
                </a:lnTo>
                <a:lnTo>
                  <a:pt x="6714547" y="787399"/>
                </a:lnTo>
                <a:lnTo>
                  <a:pt x="6770095" y="787399"/>
                </a:lnTo>
                <a:lnTo>
                  <a:pt x="6825566" y="800099"/>
                </a:lnTo>
                <a:lnTo>
                  <a:pt x="6880935" y="800099"/>
                </a:lnTo>
                <a:lnTo>
                  <a:pt x="6936181" y="812799"/>
                </a:lnTo>
                <a:lnTo>
                  <a:pt x="6987201" y="812799"/>
                </a:lnTo>
                <a:lnTo>
                  <a:pt x="7088486" y="838199"/>
                </a:lnTo>
                <a:lnTo>
                  <a:pt x="7138765" y="838199"/>
                </a:lnTo>
                <a:lnTo>
                  <a:pt x="7238627" y="863599"/>
                </a:lnTo>
                <a:lnTo>
                  <a:pt x="7284864" y="876299"/>
                </a:lnTo>
                <a:lnTo>
                  <a:pt x="7330850" y="901699"/>
                </a:lnTo>
                <a:lnTo>
                  <a:pt x="7466786" y="939799"/>
                </a:lnTo>
                <a:lnTo>
                  <a:pt x="7511257" y="965199"/>
                </a:lnTo>
                <a:lnTo>
                  <a:pt x="7520839" y="965199"/>
                </a:lnTo>
                <a:lnTo>
                  <a:pt x="7520839" y="8356599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86630" y="2541903"/>
            <a:ext cx="8455025" cy="694690"/>
          </a:xfrm>
          <a:custGeom>
            <a:avLst/>
            <a:gdLst/>
            <a:ahLst/>
            <a:cxnLst/>
            <a:rect l="l" t="t" r="r" b="b"/>
            <a:pathLst>
              <a:path w="8455025" h="694689">
                <a:moveTo>
                  <a:pt x="8454727" y="694249"/>
                </a:moveTo>
                <a:lnTo>
                  <a:pt x="0" y="694249"/>
                </a:lnTo>
                <a:lnTo>
                  <a:pt x="0" y="0"/>
                </a:lnTo>
                <a:lnTo>
                  <a:pt x="8454727" y="0"/>
                </a:lnTo>
                <a:lnTo>
                  <a:pt x="8454727" y="694249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8687" y="3369258"/>
            <a:ext cx="9613265" cy="694690"/>
          </a:xfrm>
          <a:custGeom>
            <a:avLst/>
            <a:gdLst/>
            <a:ahLst/>
            <a:cxnLst/>
            <a:rect l="l" t="t" r="r" b="b"/>
            <a:pathLst>
              <a:path w="9613265" h="694689">
                <a:moveTo>
                  <a:pt x="9612668" y="0"/>
                </a:moveTo>
                <a:lnTo>
                  <a:pt x="1190523" y="0"/>
                </a:lnTo>
                <a:lnTo>
                  <a:pt x="1157935" y="0"/>
                </a:lnTo>
                <a:lnTo>
                  <a:pt x="1124877" y="0"/>
                </a:lnTo>
                <a:lnTo>
                  <a:pt x="1124877" y="64770"/>
                </a:lnTo>
                <a:lnTo>
                  <a:pt x="1124877" y="631190"/>
                </a:lnTo>
                <a:lnTo>
                  <a:pt x="64287" y="631190"/>
                </a:lnTo>
                <a:lnTo>
                  <a:pt x="64287" y="64770"/>
                </a:lnTo>
                <a:lnTo>
                  <a:pt x="1124877" y="64770"/>
                </a:lnTo>
                <a:lnTo>
                  <a:pt x="1124877" y="0"/>
                </a:lnTo>
                <a:lnTo>
                  <a:pt x="0" y="0"/>
                </a:lnTo>
                <a:lnTo>
                  <a:pt x="0" y="64770"/>
                </a:lnTo>
                <a:lnTo>
                  <a:pt x="0" y="631190"/>
                </a:lnTo>
                <a:lnTo>
                  <a:pt x="0" y="693420"/>
                </a:lnTo>
                <a:lnTo>
                  <a:pt x="1157935" y="693420"/>
                </a:lnTo>
                <a:lnTo>
                  <a:pt x="1157935" y="694258"/>
                </a:lnTo>
                <a:lnTo>
                  <a:pt x="9612668" y="694258"/>
                </a:lnTo>
                <a:lnTo>
                  <a:pt x="9612668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86630" y="4196607"/>
            <a:ext cx="8455025" cy="694690"/>
          </a:xfrm>
          <a:custGeom>
            <a:avLst/>
            <a:gdLst/>
            <a:ahLst/>
            <a:cxnLst/>
            <a:rect l="l" t="t" r="r" b="b"/>
            <a:pathLst>
              <a:path w="8455025" h="694689">
                <a:moveTo>
                  <a:pt x="8454727" y="694249"/>
                </a:moveTo>
                <a:lnTo>
                  <a:pt x="0" y="694249"/>
                </a:lnTo>
                <a:lnTo>
                  <a:pt x="0" y="0"/>
                </a:lnTo>
                <a:lnTo>
                  <a:pt x="8454727" y="0"/>
                </a:lnTo>
                <a:lnTo>
                  <a:pt x="8454727" y="694249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86630" y="5857316"/>
            <a:ext cx="8455025" cy="694690"/>
          </a:xfrm>
          <a:custGeom>
            <a:avLst/>
            <a:gdLst/>
            <a:ahLst/>
            <a:cxnLst/>
            <a:rect l="l" t="t" r="r" b="b"/>
            <a:pathLst>
              <a:path w="8455025" h="694690">
                <a:moveTo>
                  <a:pt x="8454727" y="694249"/>
                </a:moveTo>
                <a:lnTo>
                  <a:pt x="0" y="694249"/>
                </a:lnTo>
                <a:lnTo>
                  <a:pt x="0" y="0"/>
                </a:lnTo>
                <a:lnTo>
                  <a:pt x="8454727" y="0"/>
                </a:lnTo>
                <a:lnTo>
                  <a:pt x="8454727" y="694249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28687" y="4196612"/>
            <a:ext cx="1190625" cy="693420"/>
          </a:xfrm>
          <a:custGeom>
            <a:avLst/>
            <a:gdLst/>
            <a:ahLst/>
            <a:cxnLst/>
            <a:rect l="l" t="t" r="r" b="b"/>
            <a:pathLst>
              <a:path w="1190625" h="693420">
                <a:moveTo>
                  <a:pt x="1190523" y="0"/>
                </a:moveTo>
                <a:lnTo>
                  <a:pt x="1124877" y="0"/>
                </a:lnTo>
                <a:lnTo>
                  <a:pt x="1124877" y="64770"/>
                </a:lnTo>
                <a:lnTo>
                  <a:pt x="1124877" y="631190"/>
                </a:lnTo>
                <a:lnTo>
                  <a:pt x="64287" y="631190"/>
                </a:lnTo>
                <a:lnTo>
                  <a:pt x="64287" y="64770"/>
                </a:lnTo>
                <a:lnTo>
                  <a:pt x="1124877" y="64770"/>
                </a:lnTo>
                <a:lnTo>
                  <a:pt x="1124877" y="0"/>
                </a:lnTo>
                <a:lnTo>
                  <a:pt x="0" y="0"/>
                </a:lnTo>
                <a:lnTo>
                  <a:pt x="0" y="64770"/>
                </a:lnTo>
                <a:lnTo>
                  <a:pt x="0" y="631190"/>
                </a:lnTo>
                <a:lnTo>
                  <a:pt x="0" y="693420"/>
                </a:lnTo>
                <a:lnTo>
                  <a:pt x="1190523" y="693420"/>
                </a:lnTo>
                <a:lnTo>
                  <a:pt x="1190523" y="631355"/>
                </a:lnTo>
                <a:lnTo>
                  <a:pt x="1190523" y="631190"/>
                </a:lnTo>
                <a:lnTo>
                  <a:pt x="1190523" y="64770"/>
                </a:lnTo>
                <a:lnTo>
                  <a:pt x="1190523" y="64274"/>
                </a:lnTo>
                <a:lnTo>
                  <a:pt x="1190523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28687" y="5857328"/>
            <a:ext cx="1190625" cy="693420"/>
          </a:xfrm>
          <a:custGeom>
            <a:avLst/>
            <a:gdLst/>
            <a:ahLst/>
            <a:cxnLst/>
            <a:rect l="l" t="t" r="r" b="b"/>
            <a:pathLst>
              <a:path w="1190625" h="693420">
                <a:moveTo>
                  <a:pt x="1190523" y="0"/>
                </a:moveTo>
                <a:lnTo>
                  <a:pt x="1124877" y="0"/>
                </a:lnTo>
                <a:lnTo>
                  <a:pt x="1124877" y="64770"/>
                </a:lnTo>
                <a:lnTo>
                  <a:pt x="1124877" y="631190"/>
                </a:lnTo>
                <a:lnTo>
                  <a:pt x="64287" y="631190"/>
                </a:lnTo>
                <a:lnTo>
                  <a:pt x="64287" y="64770"/>
                </a:lnTo>
                <a:lnTo>
                  <a:pt x="1124877" y="64770"/>
                </a:lnTo>
                <a:lnTo>
                  <a:pt x="1124877" y="0"/>
                </a:lnTo>
                <a:lnTo>
                  <a:pt x="0" y="0"/>
                </a:lnTo>
                <a:lnTo>
                  <a:pt x="0" y="64770"/>
                </a:lnTo>
                <a:lnTo>
                  <a:pt x="0" y="631190"/>
                </a:lnTo>
                <a:lnTo>
                  <a:pt x="0" y="693420"/>
                </a:lnTo>
                <a:lnTo>
                  <a:pt x="1190523" y="693420"/>
                </a:lnTo>
                <a:lnTo>
                  <a:pt x="1190523" y="631355"/>
                </a:lnTo>
                <a:lnTo>
                  <a:pt x="1190523" y="631190"/>
                </a:lnTo>
                <a:lnTo>
                  <a:pt x="1190523" y="64770"/>
                </a:lnTo>
                <a:lnTo>
                  <a:pt x="1190523" y="64274"/>
                </a:lnTo>
                <a:lnTo>
                  <a:pt x="1190523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3577628" y="1582693"/>
            <a:ext cx="4344670" cy="8704580"/>
            <a:chOff x="13577628" y="1582693"/>
            <a:chExt cx="4344670" cy="870458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31672" y="1582693"/>
              <a:ext cx="4041439" cy="870430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015504" y="6310142"/>
              <a:ext cx="2037080" cy="1887220"/>
            </a:xfrm>
            <a:custGeom>
              <a:avLst/>
              <a:gdLst/>
              <a:ahLst/>
              <a:cxnLst/>
              <a:rect l="l" t="t" r="r" b="b"/>
              <a:pathLst>
                <a:path w="2037080" h="1887220">
                  <a:moveTo>
                    <a:pt x="652657" y="1886932"/>
                  </a:moveTo>
                  <a:lnTo>
                    <a:pt x="214009" y="1855275"/>
                  </a:lnTo>
                  <a:lnTo>
                    <a:pt x="17570" y="1833708"/>
                  </a:lnTo>
                  <a:lnTo>
                    <a:pt x="0" y="1794196"/>
                  </a:lnTo>
                  <a:lnTo>
                    <a:pt x="896" y="1782697"/>
                  </a:lnTo>
                  <a:lnTo>
                    <a:pt x="1569" y="1780008"/>
                  </a:lnTo>
                  <a:lnTo>
                    <a:pt x="662938" y="8364"/>
                  </a:lnTo>
                  <a:lnTo>
                    <a:pt x="665032" y="2614"/>
                  </a:lnTo>
                  <a:lnTo>
                    <a:pt x="671163" y="0"/>
                  </a:lnTo>
                  <a:lnTo>
                    <a:pt x="1791669" y="117907"/>
                  </a:lnTo>
                  <a:lnTo>
                    <a:pt x="2033158" y="141755"/>
                  </a:lnTo>
                  <a:lnTo>
                    <a:pt x="2036747" y="151016"/>
                  </a:lnTo>
                  <a:lnTo>
                    <a:pt x="1352572" y="1782249"/>
                  </a:lnTo>
                  <a:lnTo>
                    <a:pt x="1107512" y="1879112"/>
                  </a:lnTo>
                  <a:lnTo>
                    <a:pt x="652657" y="1886932"/>
                  </a:lnTo>
                  <a:close/>
                </a:path>
              </a:pathLst>
            </a:custGeom>
            <a:solidFill>
              <a:srgbClr val="771B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052422" y="6320904"/>
              <a:ext cx="1995805" cy="1887855"/>
            </a:xfrm>
            <a:custGeom>
              <a:avLst/>
              <a:gdLst/>
              <a:ahLst/>
              <a:cxnLst/>
              <a:rect l="l" t="t" r="r" b="b"/>
              <a:pathLst>
                <a:path w="1995805" h="1887854">
                  <a:moveTo>
                    <a:pt x="1995258" y="156248"/>
                  </a:moveTo>
                  <a:lnTo>
                    <a:pt x="1991753" y="146977"/>
                  </a:lnTo>
                  <a:lnTo>
                    <a:pt x="1982368" y="146037"/>
                  </a:lnTo>
                  <a:lnTo>
                    <a:pt x="1980603" y="141376"/>
                  </a:lnTo>
                  <a:lnTo>
                    <a:pt x="1824850" y="125958"/>
                  </a:lnTo>
                  <a:lnTo>
                    <a:pt x="653834" y="0"/>
                  </a:lnTo>
                  <a:lnTo>
                    <a:pt x="647852" y="2616"/>
                  </a:lnTo>
                  <a:lnTo>
                    <a:pt x="645756" y="8369"/>
                  </a:lnTo>
                  <a:lnTo>
                    <a:pt x="1511" y="1775155"/>
                  </a:lnTo>
                  <a:lnTo>
                    <a:pt x="838" y="1777847"/>
                  </a:lnTo>
                  <a:lnTo>
                    <a:pt x="0" y="1789315"/>
                  </a:lnTo>
                  <a:lnTo>
                    <a:pt x="685" y="1806409"/>
                  </a:lnTo>
                  <a:lnTo>
                    <a:pt x="5524" y="1821929"/>
                  </a:lnTo>
                  <a:lnTo>
                    <a:pt x="17132" y="1828698"/>
                  </a:lnTo>
                  <a:lnTo>
                    <a:pt x="19024" y="1828914"/>
                  </a:lnTo>
                  <a:lnTo>
                    <a:pt x="28282" y="1834311"/>
                  </a:lnTo>
                  <a:lnTo>
                    <a:pt x="219633" y="1855812"/>
                  </a:lnTo>
                  <a:lnTo>
                    <a:pt x="646938" y="1887372"/>
                  </a:lnTo>
                  <a:lnTo>
                    <a:pt x="1090053" y="1879549"/>
                  </a:lnTo>
                  <a:lnTo>
                    <a:pt x="1328813" y="1782927"/>
                  </a:lnTo>
                  <a:lnTo>
                    <a:pt x="1995258" y="156248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057451" y="6367875"/>
              <a:ext cx="1978025" cy="1896110"/>
            </a:xfrm>
            <a:custGeom>
              <a:avLst/>
              <a:gdLst/>
              <a:ahLst/>
              <a:cxnLst/>
              <a:rect l="l" t="t" r="r" b="b"/>
              <a:pathLst>
                <a:path w="1978025" h="1896109">
                  <a:moveTo>
                    <a:pt x="1071866" y="1895926"/>
                  </a:moveTo>
                  <a:lnTo>
                    <a:pt x="623225" y="1884747"/>
                  </a:lnTo>
                  <a:lnTo>
                    <a:pt x="192516" y="1828855"/>
                  </a:lnTo>
                  <a:lnTo>
                    <a:pt x="0" y="1795319"/>
                  </a:lnTo>
                  <a:lnTo>
                    <a:pt x="650975" y="12173"/>
                  </a:lnTo>
                  <a:lnTo>
                    <a:pt x="653742" y="4705"/>
                  </a:lnTo>
                  <a:lnTo>
                    <a:pt x="661144" y="0"/>
                  </a:lnTo>
                  <a:lnTo>
                    <a:pt x="1018044" y="36149"/>
                  </a:lnTo>
                  <a:lnTo>
                    <a:pt x="1977453" y="134361"/>
                  </a:lnTo>
                  <a:lnTo>
                    <a:pt x="1318177" y="1795319"/>
                  </a:lnTo>
                  <a:lnTo>
                    <a:pt x="1071866" y="1895926"/>
                  </a:lnTo>
                  <a:close/>
                </a:path>
              </a:pathLst>
            </a:custGeom>
            <a:solidFill>
              <a:srgbClr val="862E1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7628" y="1687407"/>
              <a:ext cx="4344236" cy="6867892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16000" y="963328"/>
            <a:ext cx="733933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7000" spc="245"/>
              <a:t>C</a:t>
            </a:r>
            <a:r>
              <a:rPr dirty="0" u="none" sz="7000" spc="170"/>
              <a:t>o</a:t>
            </a:r>
            <a:r>
              <a:rPr dirty="0" u="none" sz="7000" spc="520"/>
              <a:t>n</a:t>
            </a:r>
            <a:r>
              <a:rPr dirty="0" u="none" sz="7000" spc="610"/>
              <a:t>t</a:t>
            </a:r>
            <a:r>
              <a:rPr dirty="0" u="none" sz="7000" spc="409"/>
              <a:t>e</a:t>
            </a:r>
            <a:r>
              <a:rPr dirty="0" u="none" sz="7000" spc="520"/>
              <a:t>n</a:t>
            </a:r>
            <a:r>
              <a:rPr dirty="0" u="none" sz="7000" spc="615"/>
              <a:t>t</a:t>
            </a:r>
            <a:r>
              <a:rPr dirty="0" u="none" sz="7000" spc="-610"/>
              <a:t> </a:t>
            </a:r>
            <a:r>
              <a:rPr dirty="0" u="none" sz="7000" spc="55"/>
              <a:t>O</a:t>
            </a:r>
            <a:r>
              <a:rPr dirty="0" u="none" sz="7000" spc="520"/>
              <a:t>u</a:t>
            </a:r>
            <a:r>
              <a:rPr dirty="0" u="none" sz="7000" spc="610"/>
              <a:t>t</a:t>
            </a:r>
            <a:r>
              <a:rPr dirty="0" u="none" sz="7000" spc="210"/>
              <a:t>li</a:t>
            </a:r>
            <a:r>
              <a:rPr dirty="0" u="none" sz="7000" spc="520"/>
              <a:t>n</a:t>
            </a:r>
            <a:r>
              <a:rPr dirty="0" u="none" sz="7000" spc="415"/>
              <a:t>e</a:t>
            </a:r>
            <a:endParaRPr sz="7000"/>
          </a:p>
        </p:txBody>
      </p:sp>
      <p:sp>
        <p:nvSpPr>
          <p:cNvPr id="17" name="object 17"/>
          <p:cNvSpPr txBox="1"/>
          <p:nvPr/>
        </p:nvSpPr>
        <p:spPr>
          <a:xfrm>
            <a:off x="1092977" y="2588540"/>
            <a:ext cx="1061085" cy="568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105"/>
              </a:spcBef>
            </a:pPr>
            <a:r>
              <a:rPr dirty="0" sz="3550" spc="-55" b="1">
                <a:latin typeface="Arial"/>
                <a:cs typeface="Arial"/>
              </a:rPr>
              <a:t>01.</a:t>
            </a:r>
            <a:endParaRPr sz="3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2977" y="3415892"/>
            <a:ext cx="1061085" cy="568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105"/>
              </a:spcBef>
            </a:pPr>
            <a:r>
              <a:rPr dirty="0" sz="3550" spc="160" b="1">
                <a:latin typeface="Arial"/>
                <a:cs typeface="Arial"/>
              </a:rPr>
              <a:t>02.</a:t>
            </a:r>
            <a:endParaRPr sz="3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9217" y="2656566"/>
            <a:ext cx="8422640" cy="4165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14"/>
              </a:spcBef>
            </a:pPr>
            <a:r>
              <a:rPr dirty="0" sz="2550" spc="35" b="1">
                <a:latin typeface="Tahoma"/>
                <a:cs typeface="Tahoma"/>
              </a:rPr>
              <a:t>Objective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2977" y="4243242"/>
            <a:ext cx="9548495" cy="568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105"/>
              </a:spcBef>
              <a:tabLst>
                <a:tab pos="1281430" algn="l"/>
              </a:tabLst>
            </a:pPr>
            <a:r>
              <a:rPr dirty="0" sz="3550" spc="210" b="1">
                <a:latin typeface="Arial"/>
                <a:cs typeface="Arial"/>
              </a:rPr>
              <a:t>03.	</a:t>
            </a:r>
            <a:r>
              <a:rPr dirty="0" baseline="1089" sz="3825" spc="30" b="1">
                <a:latin typeface="Tahoma"/>
                <a:cs typeface="Tahoma"/>
              </a:rPr>
              <a:t>Literature</a:t>
            </a:r>
            <a:r>
              <a:rPr dirty="0" baseline="1089" sz="3825" spc="-262" b="1">
                <a:latin typeface="Tahoma"/>
                <a:cs typeface="Tahoma"/>
              </a:rPr>
              <a:t> </a:t>
            </a:r>
            <a:r>
              <a:rPr dirty="0" baseline="1089" sz="3825" spc="52" b="1">
                <a:latin typeface="Tahoma"/>
                <a:cs typeface="Tahoma"/>
              </a:rPr>
              <a:t>Review</a:t>
            </a:r>
            <a:endParaRPr baseline="1089" sz="3825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9217" y="3509553"/>
            <a:ext cx="8422640" cy="4165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14"/>
              </a:spcBef>
            </a:pPr>
            <a:r>
              <a:rPr dirty="0" sz="2550" spc="70" b="1">
                <a:latin typeface="Tahoma"/>
                <a:cs typeface="Tahoma"/>
              </a:rPr>
              <a:t>Abstract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9217" y="6043560"/>
            <a:ext cx="8422640" cy="4165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14"/>
              </a:spcBef>
            </a:pPr>
            <a:r>
              <a:rPr dirty="0" sz="2550" spc="160" b="1">
                <a:latin typeface="Tahoma"/>
                <a:cs typeface="Tahoma"/>
              </a:rPr>
              <a:t>E</a:t>
            </a:r>
            <a:r>
              <a:rPr dirty="0" sz="2550" spc="10" b="1">
                <a:latin typeface="Tahoma"/>
                <a:cs typeface="Tahoma"/>
              </a:rPr>
              <a:t>x</a:t>
            </a:r>
            <a:r>
              <a:rPr dirty="0" sz="2550" spc="25" b="1">
                <a:latin typeface="Tahoma"/>
                <a:cs typeface="Tahoma"/>
              </a:rPr>
              <a:t>i</a:t>
            </a:r>
            <a:r>
              <a:rPr dirty="0" sz="2550" b="1">
                <a:latin typeface="Tahoma"/>
                <a:cs typeface="Tahoma"/>
              </a:rPr>
              <a:t>s</a:t>
            </a:r>
            <a:r>
              <a:rPr dirty="0" sz="2550" spc="55" b="1">
                <a:latin typeface="Tahoma"/>
                <a:cs typeface="Tahoma"/>
              </a:rPr>
              <a:t>t</a:t>
            </a:r>
            <a:r>
              <a:rPr dirty="0" sz="2550" spc="25" b="1">
                <a:latin typeface="Tahoma"/>
                <a:cs typeface="Tahoma"/>
              </a:rPr>
              <a:t>i</a:t>
            </a:r>
            <a:r>
              <a:rPr dirty="0" sz="2550" spc="90" b="1">
                <a:latin typeface="Tahoma"/>
                <a:cs typeface="Tahoma"/>
              </a:rPr>
              <a:t>n</a:t>
            </a:r>
            <a:r>
              <a:rPr dirty="0" sz="2550" spc="55" b="1">
                <a:latin typeface="Tahoma"/>
                <a:cs typeface="Tahoma"/>
              </a:rPr>
              <a:t>g</a:t>
            </a:r>
            <a:r>
              <a:rPr dirty="0" sz="2550" spc="-155" b="1">
                <a:latin typeface="Tahoma"/>
                <a:cs typeface="Tahoma"/>
              </a:rPr>
              <a:t> </a:t>
            </a:r>
            <a:r>
              <a:rPr dirty="0" sz="2550" spc="35" b="1">
                <a:latin typeface="Tahoma"/>
                <a:cs typeface="Tahoma"/>
              </a:rPr>
              <a:t>S</a:t>
            </a:r>
            <a:r>
              <a:rPr dirty="0" sz="2550" spc="20" b="1">
                <a:latin typeface="Tahoma"/>
                <a:cs typeface="Tahoma"/>
              </a:rPr>
              <a:t>y</a:t>
            </a:r>
            <a:r>
              <a:rPr dirty="0" sz="2550" b="1">
                <a:latin typeface="Tahoma"/>
                <a:cs typeface="Tahoma"/>
              </a:rPr>
              <a:t>s</a:t>
            </a:r>
            <a:r>
              <a:rPr dirty="0" sz="2550" spc="55" b="1">
                <a:latin typeface="Tahoma"/>
                <a:cs typeface="Tahoma"/>
              </a:rPr>
              <a:t>t</a:t>
            </a:r>
            <a:r>
              <a:rPr dirty="0" sz="2550" spc="30" b="1">
                <a:latin typeface="Tahoma"/>
                <a:cs typeface="Tahoma"/>
              </a:rPr>
              <a:t>e</a:t>
            </a:r>
            <a:r>
              <a:rPr dirty="0" sz="2550" spc="225" b="1">
                <a:latin typeface="Tahoma"/>
                <a:cs typeface="Tahoma"/>
              </a:rPr>
              <a:t>m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2977" y="5903953"/>
            <a:ext cx="1061085" cy="568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105"/>
              </a:spcBef>
            </a:pPr>
            <a:r>
              <a:rPr dirty="0" sz="3550" spc="265" b="1">
                <a:latin typeface="Arial"/>
                <a:cs typeface="Arial"/>
              </a:rPr>
              <a:t>05.</a:t>
            </a:r>
            <a:endParaRPr sz="35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34211" y="6687680"/>
            <a:ext cx="9613265" cy="694690"/>
          </a:xfrm>
          <a:custGeom>
            <a:avLst/>
            <a:gdLst/>
            <a:ahLst/>
            <a:cxnLst/>
            <a:rect l="l" t="t" r="r" b="b"/>
            <a:pathLst>
              <a:path w="9613265" h="694690">
                <a:moveTo>
                  <a:pt x="9612655" y="0"/>
                </a:moveTo>
                <a:lnTo>
                  <a:pt x="1190510" y="0"/>
                </a:lnTo>
                <a:lnTo>
                  <a:pt x="1157935" y="0"/>
                </a:lnTo>
                <a:lnTo>
                  <a:pt x="1124877" y="0"/>
                </a:lnTo>
                <a:lnTo>
                  <a:pt x="1124877" y="64770"/>
                </a:lnTo>
                <a:lnTo>
                  <a:pt x="1124877" y="631190"/>
                </a:lnTo>
                <a:lnTo>
                  <a:pt x="64274" y="631190"/>
                </a:lnTo>
                <a:lnTo>
                  <a:pt x="64274" y="64770"/>
                </a:lnTo>
                <a:lnTo>
                  <a:pt x="1124877" y="64770"/>
                </a:lnTo>
                <a:lnTo>
                  <a:pt x="1124877" y="0"/>
                </a:lnTo>
                <a:lnTo>
                  <a:pt x="0" y="0"/>
                </a:lnTo>
                <a:lnTo>
                  <a:pt x="0" y="64770"/>
                </a:lnTo>
                <a:lnTo>
                  <a:pt x="0" y="631190"/>
                </a:lnTo>
                <a:lnTo>
                  <a:pt x="0" y="693420"/>
                </a:lnTo>
                <a:lnTo>
                  <a:pt x="1157935" y="693420"/>
                </a:lnTo>
                <a:lnTo>
                  <a:pt x="1157935" y="694245"/>
                </a:lnTo>
                <a:lnTo>
                  <a:pt x="9612655" y="694245"/>
                </a:lnTo>
                <a:lnTo>
                  <a:pt x="9612655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28687" y="7516355"/>
            <a:ext cx="9613265" cy="694690"/>
          </a:xfrm>
          <a:custGeom>
            <a:avLst/>
            <a:gdLst/>
            <a:ahLst/>
            <a:cxnLst/>
            <a:rect l="l" t="t" r="r" b="b"/>
            <a:pathLst>
              <a:path w="9613265" h="694690">
                <a:moveTo>
                  <a:pt x="9612668" y="0"/>
                </a:moveTo>
                <a:lnTo>
                  <a:pt x="1190523" y="0"/>
                </a:lnTo>
                <a:lnTo>
                  <a:pt x="1157935" y="0"/>
                </a:lnTo>
                <a:lnTo>
                  <a:pt x="1124877" y="0"/>
                </a:lnTo>
                <a:lnTo>
                  <a:pt x="1124877" y="64770"/>
                </a:lnTo>
                <a:lnTo>
                  <a:pt x="1124877" y="631190"/>
                </a:lnTo>
                <a:lnTo>
                  <a:pt x="64287" y="631190"/>
                </a:lnTo>
                <a:lnTo>
                  <a:pt x="64287" y="64770"/>
                </a:lnTo>
                <a:lnTo>
                  <a:pt x="1124877" y="64770"/>
                </a:lnTo>
                <a:lnTo>
                  <a:pt x="1124877" y="0"/>
                </a:lnTo>
                <a:lnTo>
                  <a:pt x="0" y="0"/>
                </a:lnTo>
                <a:lnTo>
                  <a:pt x="0" y="64770"/>
                </a:lnTo>
                <a:lnTo>
                  <a:pt x="0" y="631190"/>
                </a:lnTo>
                <a:lnTo>
                  <a:pt x="0" y="693420"/>
                </a:lnTo>
                <a:lnTo>
                  <a:pt x="1157935" y="693420"/>
                </a:lnTo>
                <a:lnTo>
                  <a:pt x="1157935" y="694245"/>
                </a:lnTo>
                <a:lnTo>
                  <a:pt x="9612668" y="694245"/>
                </a:lnTo>
                <a:lnTo>
                  <a:pt x="9612668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28687" y="5026964"/>
            <a:ext cx="9613265" cy="694690"/>
          </a:xfrm>
          <a:custGeom>
            <a:avLst/>
            <a:gdLst/>
            <a:ahLst/>
            <a:cxnLst/>
            <a:rect l="l" t="t" r="r" b="b"/>
            <a:pathLst>
              <a:path w="9613265" h="694689">
                <a:moveTo>
                  <a:pt x="9612668" y="0"/>
                </a:moveTo>
                <a:lnTo>
                  <a:pt x="1190523" y="0"/>
                </a:lnTo>
                <a:lnTo>
                  <a:pt x="1157935" y="0"/>
                </a:lnTo>
                <a:lnTo>
                  <a:pt x="1124877" y="0"/>
                </a:lnTo>
                <a:lnTo>
                  <a:pt x="1124877" y="64770"/>
                </a:lnTo>
                <a:lnTo>
                  <a:pt x="1124877" y="631190"/>
                </a:lnTo>
                <a:lnTo>
                  <a:pt x="64287" y="631190"/>
                </a:lnTo>
                <a:lnTo>
                  <a:pt x="64287" y="64770"/>
                </a:lnTo>
                <a:lnTo>
                  <a:pt x="1124877" y="64770"/>
                </a:lnTo>
                <a:lnTo>
                  <a:pt x="1124877" y="0"/>
                </a:lnTo>
                <a:lnTo>
                  <a:pt x="0" y="0"/>
                </a:lnTo>
                <a:lnTo>
                  <a:pt x="0" y="64770"/>
                </a:lnTo>
                <a:lnTo>
                  <a:pt x="0" y="631190"/>
                </a:lnTo>
                <a:lnTo>
                  <a:pt x="0" y="693420"/>
                </a:lnTo>
                <a:lnTo>
                  <a:pt x="1157935" y="693420"/>
                </a:lnTo>
                <a:lnTo>
                  <a:pt x="1157935" y="694258"/>
                </a:lnTo>
                <a:lnTo>
                  <a:pt x="9612668" y="694258"/>
                </a:lnTo>
                <a:lnTo>
                  <a:pt x="9612668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28687" y="9175381"/>
            <a:ext cx="9613265" cy="694690"/>
          </a:xfrm>
          <a:custGeom>
            <a:avLst/>
            <a:gdLst/>
            <a:ahLst/>
            <a:cxnLst/>
            <a:rect l="l" t="t" r="r" b="b"/>
            <a:pathLst>
              <a:path w="9613265" h="694690">
                <a:moveTo>
                  <a:pt x="9612668" y="0"/>
                </a:moveTo>
                <a:lnTo>
                  <a:pt x="1190523" y="0"/>
                </a:lnTo>
                <a:lnTo>
                  <a:pt x="1157935" y="0"/>
                </a:lnTo>
                <a:lnTo>
                  <a:pt x="1124877" y="0"/>
                </a:lnTo>
                <a:lnTo>
                  <a:pt x="1124877" y="64770"/>
                </a:lnTo>
                <a:lnTo>
                  <a:pt x="1124877" y="631190"/>
                </a:lnTo>
                <a:lnTo>
                  <a:pt x="64287" y="631190"/>
                </a:lnTo>
                <a:lnTo>
                  <a:pt x="64287" y="64770"/>
                </a:lnTo>
                <a:lnTo>
                  <a:pt x="1124877" y="64770"/>
                </a:lnTo>
                <a:lnTo>
                  <a:pt x="1124877" y="0"/>
                </a:lnTo>
                <a:lnTo>
                  <a:pt x="0" y="0"/>
                </a:lnTo>
                <a:lnTo>
                  <a:pt x="0" y="64770"/>
                </a:lnTo>
                <a:lnTo>
                  <a:pt x="0" y="631190"/>
                </a:lnTo>
                <a:lnTo>
                  <a:pt x="0" y="693420"/>
                </a:lnTo>
                <a:lnTo>
                  <a:pt x="1157935" y="693420"/>
                </a:lnTo>
                <a:lnTo>
                  <a:pt x="1157935" y="694258"/>
                </a:lnTo>
                <a:lnTo>
                  <a:pt x="9612668" y="694258"/>
                </a:lnTo>
                <a:lnTo>
                  <a:pt x="9612668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98495" y="6734306"/>
            <a:ext cx="1061085" cy="568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105"/>
              </a:spcBef>
            </a:pPr>
            <a:r>
              <a:rPr dirty="0" sz="3550" spc="240" b="1">
                <a:latin typeface="Arial"/>
                <a:cs typeface="Arial"/>
              </a:rPr>
              <a:t>06.</a:t>
            </a:r>
            <a:endParaRPr sz="3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2977" y="7562981"/>
            <a:ext cx="1061085" cy="568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105"/>
              </a:spcBef>
            </a:pPr>
            <a:r>
              <a:rPr dirty="0" sz="3550" spc="105" b="1">
                <a:latin typeface="Arial"/>
                <a:cs typeface="Arial"/>
              </a:rPr>
              <a:t>07.</a:t>
            </a:r>
            <a:endParaRPr sz="3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24734" y="6808346"/>
            <a:ext cx="8422640" cy="4165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14"/>
              </a:spcBef>
            </a:pPr>
            <a:r>
              <a:rPr dirty="0" sz="2550" spc="65" b="1">
                <a:latin typeface="Tahoma"/>
                <a:cs typeface="Tahoma"/>
              </a:rPr>
              <a:t>P</a:t>
            </a:r>
            <a:r>
              <a:rPr dirty="0" sz="2550" spc="-10" b="1">
                <a:latin typeface="Tahoma"/>
                <a:cs typeface="Tahoma"/>
              </a:rPr>
              <a:t>r</a:t>
            </a:r>
            <a:r>
              <a:rPr dirty="0" sz="2550" spc="60" b="1">
                <a:latin typeface="Tahoma"/>
                <a:cs typeface="Tahoma"/>
              </a:rPr>
              <a:t>o</a:t>
            </a:r>
            <a:r>
              <a:rPr dirty="0" sz="2550" spc="150" b="1">
                <a:latin typeface="Tahoma"/>
                <a:cs typeface="Tahoma"/>
              </a:rPr>
              <a:t>p</a:t>
            </a:r>
            <a:r>
              <a:rPr dirty="0" sz="2550" spc="60" b="1">
                <a:latin typeface="Tahoma"/>
                <a:cs typeface="Tahoma"/>
              </a:rPr>
              <a:t>o</a:t>
            </a:r>
            <a:r>
              <a:rPr dirty="0" sz="2550" b="1">
                <a:latin typeface="Tahoma"/>
                <a:cs typeface="Tahoma"/>
              </a:rPr>
              <a:t>s</a:t>
            </a:r>
            <a:r>
              <a:rPr dirty="0" sz="2550" spc="30" b="1">
                <a:latin typeface="Tahoma"/>
                <a:cs typeface="Tahoma"/>
              </a:rPr>
              <a:t>e</a:t>
            </a:r>
            <a:r>
              <a:rPr dirty="0" sz="2550" spc="155" b="1">
                <a:latin typeface="Tahoma"/>
                <a:cs typeface="Tahoma"/>
              </a:rPr>
              <a:t>d</a:t>
            </a:r>
            <a:r>
              <a:rPr dirty="0" sz="2550" spc="-155" b="1">
                <a:latin typeface="Tahoma"/>
                <a:cs typeface="Tahoma"/>
              </a:rPr>
              <a:t> </a:t>
            </a:r>
            <a:r>
              <a:rPr dirty="0" sz="2550" spc="35" b="1">
                <a:latin typeface="Tahoma"/>
                <a:cs typeface="Tahoma"/>
              </a:rPr>
              <a:t>S</a:t>
            </a:r>
            <a:r>
              <a:rPr dirty="0" sz="2550" spc="20" b="1">
                <a:latin typeface="Tahoma"/>
                <a:cs typeface="Tahoma"/>
              </a:rPr>
              <a:t>y</a:t>
            </a:r>
            <a:r>
              <a:rPr dirty="0" sz="2550" b="1">
                <a:latin typeface="Tahoma"/>
                <a:cs typeface="Tahoma"/>
              </a:rPr>
              <a:t>s</a:t>
            </a:r>
            <a:r>
              <a:rPr dirty="0" sz="2550" spc="55" b="1">
                <a:latin typeface="Tahoma"/>
                <a:cs typeface="Tahoma"/>
              </a:rPr>
              <a:t>t</a:t>
            </a:r>
            <a:r>
              <a:rPr dirty="0" sz="2550" spc="30" b="1">
                <a:latin typeface="Tahoma"/>
                <a:cs typeface="Tahoma"/>
              </a:rPr>
              <a:t>e</a:t>
            </a:r>
            <a:r>
              <a:rPr dirty="0" sz="2550" spc="225" b="1">
                <a:latin typeface="Tahoma"/>
                <a:cs typeface="Tahoma"/>
              </a:rPr>
              <a:t>m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19217" y="5190236"/>
            <a:ext cx="8422640" cy="4165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14"/>
              </a:spcBef>
            </a:pPr>
            <a:r>
              <a:rPr dirty="0" sz="2550" spc="40" b="1">
                <a:latin typeface="Tahoma"/>
                <a:cs typeface="Tahoma"/>
              </a:rPr>
              <a:t>Software</a:t>
            </a:r>
            <a:r>
              <a:rPr dirty="0" sz="2550" spc="-165" b="1">
                <a:latin typeface="Tahoma"/>
                <a:cs typeface="Tahoma"/>
              </a:rPr>
              <a:t> </a:t>
            </a:r>
            <a:r>
              <a:rPr dirty="0" sz="2550" spc="85" b="1">
                <a:latin typeface="Tahoma"/>
                <a:cs typeface="Tahoma"/>
              </a:rPr>
              <a:t>and</a:t>
            </a:r>
            <a:r>
              <a:rPr dirty="0" sz="2550" spc="-160" b="1">
                <a:latin typeface="Tahoma"/>
                <a:cs typeface="Tahoma"/>
              </a:rPr>
              <a:t> </a:t>
            </a:r>
            <a:r>
              <a:rPr dirty="0" sz="2550" spc="45" b="1">
                <a:latin typeface="Tahoma"/>
                <a:cs typeface="Tahoma"/>
              </a:rPr>
              <a:t>Hardware</a:t>
            </a:r>
            <a:r>
              <a:rPr dirty="0" sz="2550" spc="-165" b="1">
                <a:latin typeface="Tahoma"/>
                <a:cs typeface="Tahoma"/>
              </a:rPr>
              <a:t> </a:t>
            </a:r>
            <a:r>
              <a:rPr dirty="0" sz="2550" spc="60" b="1">
                <a:latin typeface="Tahoma"/>
                <a:cs typeface="Tahoma"/>
              </a:rPr>
              <a:t>Requirements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19217" y="7656645"/>
            <a:ext cx="8422640" cy="4165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14"/>
              </a:spcBef>
            </a:pPr>
            <a:r>
              <a:rPr dirty="0" sz="2550" spc="65" b="1">
                <a:latin typeface="Tahoma"/>
                <a:cs typeface="Tahoma"/>
              </a:rPr>
              <a:t>Methodology</a:t>
            </a:r>
            <a:r>
              <a:rPr dirty="0" sz="2550" spc="-175" b="1">
                <a:latin typeface="Tahoma"/>
                <a:cs typeface="Tahoma"/>
              </a:rPr>
              <a:t> </a:t>
            </a:r>
            <a:r>
              <a:rPr dirty="0" sz="2550" spc="80" b="1">
                <a:latin typeface="Tahoma"/>
                <a:cs typeface="Tahoma"/>
              </a:rPr>
              <a:t>with</a:t>
            </a:r>
            <a:r>
              <a:rPr dirty="0" sz="2550" spc="-170" b="1">
                <a:latin typeface="Tahoma"/>
                <a:cs typeface="Tahoma"/>
              </a:rPr>
              <a:t> </a:t>
            </a:r>
            <a:r>
              <a:rPr dirty="0" sz="2550" spc="65" b="1">
                <a:latin typeface="Tahoma"/>
                <a:cs typeface="Tahoma"/>
              </a:rPr>
              <a:t>Architecture</a:t>
            </a:r>
            <a:r>
              <a:rPr dirty="0" sz="2550" spc="-170" b="1">
                <a:latin typeface="Tahoma"/>
                <a:cs typeface="Tahoma"/>
              </a:rPr>
              <a:t> </a:t>
            </a:r>
            <a:r>
              <a:rPr dirty="0" sz="2550" spc="50" b="1">
                <a:latin typeface="Tahoma"/>
                <a:cs typeface="Tahoma"/>
              </a:rPr>
              <a:t>Diagram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19217" y="9361620"/>
            <a:ext cx="8422640" cy="4165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14"/>
              </a:spcBef>
            </a:pPr>
            <a:r>
              <a:rPr dirty="0" sz="2550" spc="30" b="1">
                <a:latin typeface="Tahoma"/>
                <a:cs typeface="Tahoma"/>
              </a:rPr>
              <a:t>References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2977" y="5073596"/>
            <a:ext cx="1061085" cy="568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105"/>
              </a:spcBef>
            </a:pPr>
            <a:r>
              <a:rPr dirty="0" sz="3550" spc="305" b="1">
                <a:latin typeface="Arial"/>
                <a:cs typeface="Arial"/>
              </a:rPr>
              <a:t>04.</a:t>
            </a:r>
            <a:endParaRPr sz="35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2977" y="9222013"/>
            <a:ext cx="1061085" cy="568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105"/>
              </a:spcBef>
            </a:pPr>
            <a:r>
              <a:rPr dirty="0" sz="3550" spc="204" b="1">
                <a:latin typeface="Arial"/>
                <a:cs typeface="Arial"/>
              </a:rPr>
              <a:t>09.</a:t>
            </a:r>
            <a:endParaRPr sz="35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28687" y="8346706"/>
            <a:ext cx="9613265" cy="694690"/>
          </a:xfrm>
          <a:custGeom>
            <a:avLst/>
            <a:gdLst/>
            <a:ahLst/>
            <a:cxnLst/>
            <a:rect l="l" t="t" r="r" b="b"/>
            <a:pathLst>
              <a:path w="9613265" h="694690">
                <a:moveTo>
                  <a:pt x="9612668" y="0"/>
                </a:moveTo>
                <a:lnTo>
                  <a:pt x="1190523" y="0"/>
                </a:lnTo>
                <a:lnTo>
                  <a:pt x="1157935" y="0"/>
                </a:lnTo>
                <a:lnTo>
                  <a:pt x="1124877" y="0"/>
                </a:lnTo>
                <a:lnTo>
                  <a:pt x="1124877" y="64770"/>
                </a:lnTo>
                <a:lnTo>
                  <a:pt x="1124877" y="631190"/>
                </a:lnTo>
                <a:lnTo>
                  <a:pt x="64287" y="631190"/>
                </a:lnTo>
                <a:lnTo>
                  <a:pt x="64287" y="64770"/>
                </a:lnTo>
                <a:lnTo>
                  <a:pt x="1124877" y="64770"/>
                </a:lnTo>
                <a:lnTo>
                  <a:pt x="1124877" y="0"/>
                </a:lnTo>
                <a:lnTo>
                  <a:pt x="0" y="0"/>
                </a:lnTo>
                <a:lnTo>
                  <a:pt x="0" y="64770"/>
                </a:lnTo>
                <a:lnTo>
                  <a:pt x="0" y="631190"/>
                </a:lnTo>
                <a:lnTo>
                  <a:pt x="0" y="693420"/>
                </a:lnTo>
                <a:lnTo>
                  <a:pt x="1157935" y="693420"/>
                </a:lnTo>
                <a:lnTo>
                  <a:pt x="1157935" y="694258"/>
                </a:lnTo>
                <a:lnTo>
                  <a:pt x="9612668" y="694258"/>
                </a:lnTo>
                <a:lnTo>
                  <a:pt x="9612668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219217" y="8532945"/>
            <a:ext cx="8422640" cy="4165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14"/>
              </a:spcBef>
            </a:pPr>
            <a:r>
              <a:rPr dirty="0" sz="2550" spc="229" b="1">
                <a:latin typeface="Tahoma"/>
                <a:cs typeface="Tahoma"/>
              </a:rPr>
              <a:t>A</a:t>
            </a:r>
            <a:r>
              <a:rPr dirty="0" sz="2550" spc="-10" b="1">
                <a:latin typeface="Tahoma"/>
                <a:cs typeface="Tahoma"/>
              </a:rPr>
              <a:t>r</a:t>
            </a:r>
            <a:r>
              <a:rPr dirty="0" sz="2550" spc="95" b="1">
                <a:latin typeface="Tahoma"/>
                <a:cs typeface="Tahoma"/>
              </a:rPr>
              <a:t>c</a:t>
            </a:r>
            <a:r>
              <a:rPr dirty="0" sz="2550" spc="105" b="1">
                <a:latin typeface="Tahoma"/>
                <a:cs typeface="Tahoma"/>
              </a:rPr>
              <a:t>h</a:t>
            </a:r>
            <a:r>
              <a:rPr dirty="0" sz="2550" spc="25" b="1">
                <a:latin typeface="Tahoma"/>
                <a:cs typeface="Tahoma"/>
              </a:rPr>
              <a:t>i</a:t>
            </a:r>
            <a:r>
              <a:rPr dirty="0" sz="2550" spc="55" b="1">
                <a:latin typeface="Tahoma"/>
                <a:cs typeface="Tahoma"/>
              </a:rPr>
              <a:t>t</a:t>
            </a:r>
            <a:r>
              <a:rPr dirty="0" sz="2550" spc="30" b="1">
                <a:latin typeface="Tahoma"/>
                <a:cs typeface="Tahoma"/>
              </a:rPr>
              <a:t>e</a:t>
            </a:r>
            <a:r>
              <a:rPr dirty="0" sz="2550" spc="95" b="1">
                <a:latin typeface="Tahoma"/>
                <a:cs typeface="Tahoma"/>
              </a:rPr>
              <a:t>c</a:t>
            </a:r>
            <a:r>
              <a:rPr dirty="0" sz="2550" spc="55" b="1">
                <a:latin typeface="Tahoma"/>
                <a:cs typeface="Tahoma"/>
              </a:rPr>
              <a:t>t</a:t>
            </a:r>
            <a:r>
              <a:rPr dirty="0" sz="2550" spc="65" b="1">
                <a:latin typeface="Tahoma"/>
                <a:cs typeface="Tahoma"/>
              </a:rPr>
              <a:t>u</a:t>
            </a:r>
            <a:r>
              <a:rPr dirty="0" sz="2550" spc="-10" b="1">
                <a:latin typeface="Tahoma"/>
                <a:cs typeface="Tahoma"/>
              </a:rPr>
              <a:t>r</a:t>
            </a:r>
            <a:r>
              <a:rPr dirty="0" sz="2550" spc="30" b="1">
                <a:latin typeface="Tahoma"/>
                <a:cs typeface="Tahoma"/>
              </a:rPr>
              <a:t>e</a:t>
            </a:r>
            <a:r>
              <a:rPr dirty="0" sz="2550" spc="-155" b="1">
                <a:latin typeface="Tahoma"/>
                <a:cs typeface="Tahoma"/>
              </a:rPr>
              <a:t> </a:t>
            </a:r>
            <a:r>
              <a:rPr dirty="0" sz="2550" spc="35" b="1">
                <a:latin typeface="Tahoma"/>
                <a:cs typeface="Tahoma"/>
              </a:rPr>
              <a:t>D</a:t>
            </a:r>
            <a:r>
              <a:rPr dirty="0" sz="2550" spc="25" b="1">
                <a:latin typeface="Tahoma"/>
                <a:cs typeface="Tahoma"/>
              </a:rPr>
              <a:t>i</a:t>
            </a:r>
            <a:r>
              <a:rPr dirty="0" sz="2550" spc="30" b="1">
                <a:latin typeface="Tahoma"/>
                <a:cs typeface="Tahoma"/>
              </a:rPr>
              <a:t>ag</a:t>
            </a:r>
            <a:r>
              <a:rPr dirty="0" sz="2550" spc="-10" b="1">
                <a:latin typeface="Tahoma"/>
                <a:cs typeface="Tahoma"/>
              </a:rPr>
              <a:t>r</a:t>
            </a:r>
            <a:r>
              <a:rPr dirty="0" sz="2550" spc="120" b="1">
                <a:latin typeface="Tahoma"/>
                <a:cs typeface="Tahoma"/>
              </a:rPr>
              <a:t>am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92977" y="8393338"/>
            <a:ext cx="1061085" cy="568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105"/>
              </a:spcBef>
            </a:pPr>
            <a:r>
              <a:rPr dirty="0" sz="3550" spc="260" b="1">
                <a:latin typeface="Arial"/>
                <a:cs typeface="Arial"/>
              </a:rPr>
              <a:t>08.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55763" y="0"/>
            <a:ext cx="6632575" cy="10287000"/>
            <a:chOff x="11655763" y="0"/>
            <a:chExt cx="6632575" cy="10287000"/>
          </a:xfrm>
        </p:grpSpPr>
        <p:sp>
          <p:nvSpPr>
            <p:cNvPr id="3" name="object 3"/>
            <p:cNvSpPr/>
            <p:nvPr/>
          </p:nvSpPr>
          <p:spPr>
            <a:xfrm>
              <a:off x="11655763" y="0"/>
              <a:ext cx="6632575" cy="10275570"/>
            </a:xfrm>
            <a:custGeom>
              <a:avLst/>
              <a:gdLst/>
              <a:ahLst/>
              <a:cxnLst/>
              <a:rect l="l" t="t" r="r" b="b"/>
              <a:pathLst>
                <a:path w="6632575" h="10275570">
                  <a:moveTo>
                    <a:pt x="0" y="10275473"/>
                  </a:moveTo>
                  <a:lnTo>
                    <a:pt x="0" y="0"/>
                  </a:lnTo>
                  <a:lnTo>
                    <a:pt x="6632235" y="0"/>
                  </a:lnTo>
                  <a:lnTo>
                    <a:pt x="6632235" y="10275473"/>
                  </a:lnTo>
                  <a:lnTo>
                    <a:pt x="0" y="10275473"/>
                  </a:lnTo>
                  <a:close/>
                </a:path>
              </a:pathLst>
            </a:custGeom>
            <a:solidFill>
              <a:srgbClr val="A0D9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5763" y="1382205"/>
              <a:ext cx="4810124" cy="890479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6713" y="563119"/>
            <a:ext cx="319468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265"/>
              <a:t>Objective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6713" y="2093772"/>
            <a:ext cx="9954895" cy="734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140">
                <a:latin typeface="Tahoma"/>
                <a:cs typeface="Tahoma"/>
              </a:rPr>
              <a:t>The </a:t>
            </a:r>
            <a:r>
              <a:rPr dirty="0" sz="2600" spc="165">
                <a:latin typeface="Tahoma"/>
                <a:cs typeface="Tahoma"/>
              </a:rPr>
              <a:t>objective </a:t>
            </a:r>
            <a:r>
              <a:rPr dirty="0" sz="2600" spc="135">
                <a:latin typeface="Tahoma"/>
                <a:cs typeface="Tahoma"/>
              </a:rPr>
              <a:t>of </a:t>
            </a:r>
            <a:r>
              <a:rPr dirty="0" sz="2600" spc="165">
                <a:latin typeface="Tahoma"/>
                <a:cs typeface="Tahoma"/>
              </a:rPr>
              <a:t>this </a:t>
            </a:r>
            <a:r>
              <a:rPr dirty="0" sz="2600" spc="180">
                <a:latin typeface="Tahoma"/>
                <a:cs typeface="Tahoma"/>
              </a:rPr>
              <a:t>study </a:t>
            </a:r>
            <a:r>
              <a:rPr dirty="0" sz="2600" spc="100">
                <a:latin typeface="Tahoma"/>
                <a:cs typeface="Tahoma"/>
              </a:rPr>
              <a:t>is </a:t>
            </a:r>
            <a:r>
              <a:rPr dirty="0" sz="2600" spc="195">
                <a:latin typeface="Tahoma"/>
                <a:cs typeface="Tahoma"/>
              </a:rPr>
              <a:t>to </a:t>
            </a:r>
            <a:r>
              <a:rPr dirty="0" sz="2600" spc="200">
                <a:latin typeface="Tahoma"/>
                <a:cs typeface="Tahoma"/>
              </a:rPr>
              <a:t>develop </a:t>
            </a:r>
            <a:r>
              <a:rPr dirty="0" sz="2600" spc="210">
                <a:latin typeface="Tahoma"/>
                <a:cs typeface="Tahoma"/>
              </a:rPr>
              <a:t>an </a:t>
            </a:r>
            <a:r>
              <a:rPr dirty="0" sz="2600" spc="200">
                <a:latin typeface="Tahoma"/>
                <a:cs typeface="Tahoma"/>
              </a:rPr>
              <a:t>Explainable </a:t>
            </a:r>
            <a:r>
              <a:rPr dirty="0" sz="2600" spc="85">
                <a:latin typeface="Tahoma"/>
                <a:cs typeface="Tahoma"/>
              </a:rPr>
              <a:t>AI </a:t>
            </a:r>
            <a:r>
              <a:rPr dirty="0" sz="2600" spc="90">
                <a:latin typeface="Tahoma"/>
                <a:cs typeface="Tahoma"/>
              </a:rPr>
              <a:t> </a:t>
            </a:r>
            <a:r>
              <a:rPr dirty="0" sz="2600" spc="275">
                <a:latin typeface="Tahoma"/>
                <a:cs typeface="Tahoma"/>
              </a:rPr>
              <a:t>model </a:t>
            </a:r>
            <a:r>
              <a:rPr dirty="0" sz="2600" spc="185">
                <a:latin typeface="Tahoma"/>
                <a:cs typeface="Tahoma"/>
              </a:rPr>
              <a:t>using </a:t>
            </a:r>
            <a:r>
              <a:rPr dirty="0" sz="2600" spc="175">
                <a:latin typeface="Tahoma"/>
                <a:cs typeface="Tahoma"/>
              </a:rPr>
              <a:t>federated </a:t>
            </a:r>
            <a:r>
              <a:rPr dirty="0" sz="2600" spc="180">
                <a:latin typeface="Tahoma"/>
                <a:cs typeface="Tahoma"/>
              </a:rPr>
              <a:t>learning </a:t>
            </a:r>
            <a:r>
              <a:rPr dirty="0" sz="2600" spc="204">
                <a:latin typeface="Tahoma"/>
                <a:cs typeface="Tahoma"/>
              </a:rPr>
              <a:t>in the </a:t>
            </a:r>
            <a:r>
              <a:rPr dirty="0" sz="2600" spc="185">
                <a:latin typeface="Tahoma"/>
                <a:cs typeface="Tahoma"/>
              </a:rPr>
              <a:t>healthcare </a:t>
            </a:r>
            <a:r>
              <a:rPr dirty="0" sz="2600" spc="200">
                <a:latin typeface="Tahoma"/>
                <a:cs typeface="Tahoma"/>
              </a:rPr>
              <a:t>domain. </a:t>
            </a:r>
            <a:r>
              <a:rPr dirty="0" sz="2600" spc="204">
                <a:latin typeface="Tahoma"/>
                <a:cs typeface="Tahoma"/>
              </a:rPr>
              <a:t> </a:t>
            </a:r>
            <a:r>
              <a:rPr dirty="0" sz="2600" spc="140">
                <a:latin typeface="Tahoma"/>
                <a:cs typeface="Tahoma"/>
              </a:rPr>
              <a:t>The </a:t>
            </a:r>
            <a:r>
              <a:rPr dirty="0" sz="2600" spc="210">
                <a:latin typeface="Tahoma"/>
                <a:cs typeface="Tahoma"/>
              </a:rPr>
              <a:t>proposed </a:t>
            </a:r>
            <a:r>
              <a:rPr dirty="0" sz="2600" spc="275">
                <a:latin typeface="Tahoma"/>
                <a:cs typeface="Tahoma"/>
              </a:rPr>
              <a:t>model </a:t>
            </a:r>
            <a:r>
              <a:rPr dirty="0" sz="2600" spc="215">
                <a:latin typeface="Tahoma"/>
                <a:cs typeface="Tahoma"/>
              </a:rPr>
              <a:t>aims </a:t>
            </a:r>
            <a:r>
              <a:rPr dirty="0" sz="2600" spc="195">
                <a:latin typeface="Tahoma"/>
                <a:cs typeface="Tahoma"/>
              </a:rPr>
              <a:t>to </a:t>
            </a:r>
            <a:r>
              <a:rPr dirty="0" sz="2600" spc="210">
                <a:latin typeface="Tahoma"/>
                <a:cs typeface="Tahoma"/>
              </a:rPr>
              <a:t>improve </a:t>
            </a:r>
            <a:r>
              <a:rPr dirty="0" sz="2600" spc="204">
                <a:latin typeface="Tahoma"/>
                <a:cs typeface="Tahoma"/>
              </a:rPr>
              <a:t>the </a:t>
            </a:r>
            <a:r>
              <a:rPr dirty="0" sz="2600" spc="185">
                <a:latin typeface="Tahoma"/>
                <a:cs typeface="Tahoma"/>
              </a:rPr>
              <a:t>accuracy </a:t>
            </a:r>
            <a:r>
              <a:rPr dirty="0" sz="2600" spc="250">
                <a:latin typeface="Tahoma"/>
                <a:cs typeface="Tahoma"/>
              </a:rPr>
              <a:t>and </a:t>
            </a:r>
            <a:r>
              <a:rPr dirty="0" sz="2600" spc="254">
                <a:latin typeface="Tahoma"/>
                <a:cs typeface="Tahoma"/>
              </a:rPr>
              <a:t> </a:t>
            </a:r>
            <a:r>
              <a:rPr dirty="0" sz="2600" spc="170">
                <a:latin typeface="Tahoma"/>
                <a:cs typeface="Tahoma"/>
              </a:rPr>
              <a:t>transparency </a:t>
            </a:r>
            <a:r>
              <a:rPr dirty="0" sz="2600" spc="135">
                <a:latin typeface="Tahoma"/>
                <a:cs typeface="Tahoma"/>
              </a:rPr>
              <a:t>of </a:t>
            </a:r>
            <a:r>
              <a:rPr dirty="0" sz="2600" spc="254">
                <a:latin typeface="Tahoma"/>
                <a:cs typeface="Tahoma"/>
              </a:rPr>
              <a:t>machine </a:t>
            </a:r>
            <a:r>
              <a:rPr dirty="0" sz="2600" spc="180">
                <a:latin typeface="Tahoma"/>
                <a:cs typeface="Tahoma"/>
              </a:rPr>
              <a:t>learning </a:t>
            </a:r>
            <a:r>
              <a:rPr dirty="0" sz="2600" spc="240">
                <a:latin typeface="Tahoma"/>
                <a:cs typeface="Tahoma"/>
              </a:rPr>
              <a:t>models </a:t>
            </a:r>
            <a:r>
              <a:rPr dirty="0" sz="2600" spc="225">
                <a:latin typeface="Tahoma"/>
                <a:cs typeface="Tahoma"/>
              </a:rPr>
              <a:t>while </a:t>
            </a:r>
            <a:r>
              <a:rPr dirty="0" sz="2600" spc="200">
                <a:latin typeface="Tahoma"/>
                <a:cs typeface="Tahoma"/>
              </a:rPr>
              <a:t>protecting </a:t>
            </a:r>
            <a:r>
              <a:rPr dirty="0" sz="2600" spc="-800">
                <a:latin typeface="Tahoma"/>
                <a:cs typeface="Tahoma"/>
              </a:rPr>
              <a:t> </a:t>
            </a:r>
            <a:r>
              <a:rPr dirty="0" sz="2600" spc="204">
                <a:latin typeface="Tahoma"/>
                <a:cs typeface="Tahoma"/>
              </a:rPr>
              <a:t>the </a:t>
            </a:r>
            <a:r>
              <a:rPr dirty="0" sz="2600" spc="155">
                <a:latin typeface="Tahoma"/>
                <a:cs typeface="Tahoma"/>
              </a:rPr>
              <a:t>privacy </a:t>
            </a:r>
            <a:r>
              <a:rPr dirty="0" sz="2600" spc="135">
                <a:latin typeface="Tahoma"/>
                <a:cs typeface="Tahoma"/>
              </a:rPr>
              <a:t>of </a:t>
            </a:r>
            <a:r>
              <a:rPr dirty="0" sz="2600" spc="160">
                <a:latin typeface="Tahoma"/>
                <a:cs typeface="Tahoma"/>
              </a:rPr>
              <a:t>patients' </a:t>
            </a:r>
            <a:r>
              <a:rPr dirty="0" sz="2600" spc="120">
                <a:latin typeface="Tahoma"/>
                <a:cs typeface="Tahoma"/>
              </a:rPr>
              <a:t>data. </a:t>
            </a:r>
            <a:r>
              <a:rPr dirty="0" sz="2600" spc="140">
                <a:latin typeface="Tahoma"/>
                <a:cs typeface="Tahoma"/>
              </a:rPr>
              <a:t>Specifically, </a:t>
            </a:r>
            <a:r>
              <a:rPr dirty="0" sz="2600" spc="270">
                <a:latin typeface="Tahoma"/>
                <a:cs typeface="Tahoma"/>
              </a:rPr>
              <a:t>we </a:t>
            </a:r>
            <a:r>
              <a:rPr dirty="0" sz="2600" spc="215">
                <a:latin typeface="Tahoma"/>
                <a:cs typeface="Tahoma"/>
              </a:rPr>
              <a:t>will </a:t>
            </a:r>
            <a:r>
              <a:rPr dirty="0" sz="2600" spc="210">
                <a:latin typeface="Tahoma"/>
                <a:cs typeface="Tahoma"/>
              </a:rPr>
              <a:t>apply </a:t>
            </a:r>
            <a:r>
              <a:rPr dirty="0" sz="2600" spc="215">
                <a:latin typeface="Tahoma"/>
                <a:cs typeface="Tahoma"/>
              </a:rPr>
              <a:t> </a:t>
            </a:r>
            <a:r>
              <a:rPr dirty="0" sz="2600" spc="175">
                <a:latin typeface="Tahoma"/>
                <a:cs typeface="Tahoma"/>
              </a:rPr>
              <a:t>federated </a:t>
            </a:r>
            <a:r>
              <a:rPr dirty="0" sz="2600" spc="180">
                <a:latin typeface="Tahoma"/>
                <a:cs typeface="Tahoma"/>
              </a:rPr>
              <a:t>learning </a:t>
            </a:r>
            <a:r>
              <a:rPr dirty="0" sz="2600" spc="204">
                <a:latin typeface="Tahoma"/>
                <a:cs typeface="Tahoma"/>
              </a:rPr>
              <a:t>techniques </a:t>
            </a:r>
            <a:r>
              <a:rPr dirty="0" sz="2600" spc="195">
                <a:latin typeface="Tahoma"/>
                <a:cs typeface="Tahoma"/>
              </a:rPr>
              <a:t>to </a:t>
            </a:r>
            <a:r>
              <a:rPr dirty="0" sz="2600" spc="165">
                <a:latin typeface="Tahoma"/>
                <a:cs typeface="Tahoma"/>
              </a:rPr>
              <a:t>train </a:t>
            </a:r>
            <a:r>
              <a:rPr dirty="0" sz="2600" spc="254">
                <a:latin typeface="Tahoma"/>
                <a:cs typeface="Tahoma"/>
              </a:rPr>
              <a:t>machine </a:t>
            </a:r>
            <a:r>
              <a:rPr dirty="0" sz="2600" spc="180">
                <a:latin typeface="Tahoma"/>
                <a:cs typeface="Tahoma"/>
              </a:rPr>
              <a:t>learning </a:t>
            </a:r>
            <a:r>
              <a:rPr dirty="0" sz="2600" spc="185">
                <a:latin typeface="Tahoma"/>
                <a:cs typeface="Tahoma"/>
              </a:rPr>
              <a:t> </a:t>
            </a:r>
            <a:r>
              <a:rPr dirty="0" sz="2600" spc="240">
                <a:latin typeface="Tahoma"/>
                <a:cs typeface="Tahoma"/>
              </a:rPr>
              <a:t>models on </a:t>
            </a:r>
            <a:r>
              <a:rPr dirty="0" sz="2600" spc="200">
                <a:latin typeface="Tahoma"/>
                <a:cs typeface="Tahoma"/>
              </a:rPr>
              <a:t>decentralized </a:t>
            </a:r>
            <a:r>
              <a:rPr dirty="0" sz="2600" spc="185">
                <a:latin typeface="Tahoma"/>
                <a:cs typeface="Tahoma"/>
              </a:rPr>
              <a:t>healthcare </a:t>
            </a:r>
            <a:r>
              <a:rPr dirty="0" sz="2600" spc="204">
                <a:latin typeface="Tahoma"/>
                <a:cs typeface="Tahoma"/>
              </a:rPr>
              <a:t>data </a:t>
            </a:r>
            <a:r>
              <a:rPr dirty="0" sz="2600" spc="215">
                <a:latin typeface="Tahoma"/>
                <a:cs typeface="Tahoma"/>
              </a:rPr>
              <a:t>from </a:t>
            </a:r>
            <a:r>
              <a:rPr dirty="0" sz="2600" spc="235">
                <a:latin typeface="Tahoma"/>
                <a:cs typeface="Tahoma"/>
              </a:rPr>
              <a:t>multiple </a:t>
            </a:r>
            <a:r>
              <a:rPr dirty="0" sz="2600" spc="240">
                <a:latin typeface="Tahoma"/>
                <a:cs typeface="Tahoma"/>
              </a:rPr>
              <a:t> </a:t>
            </a:r>
            <a:r>
              <a:rPr dirty="0" sz="2600" spc="135">
                <a:latin typeface="Tahoma"/>
                <a:cs typeface="Tahoma"/>
              </a:rPr>
              <a:t>hospitals.</a:t>
            </a:r>
            <a:r>
              <a:rPr dirty="0" sz="2600" spc="140">
                <a:latin typeface="Tahoma"/>
                <a:cs typeface="Tahoma"/>
              </a:rPr>
              <a:t> </a:t>
            </a:r>
            <a:r>
              <a:rPr dirty="0" sz="2600" spc="250">
                <a:latin typeface="Tahoma"/>
                <a:cs typeface="Tahoma"/>
              </a:rPr>
              <a:t>We</a:t>
            </a:r>
            <a:r>
              <a:rPr dirty="0" sz="2600" spc="254">
                <a:latin typeface="Tahoma"/>
                <a:cs typeface="Tahoma"/>
              </a:rPr>
              <a:t> </a:t>
            </a:r>
            <a:r>
              <a:rPr dirty="0" sz="2600" spc="215">
                <a:latin typeface="Tahoma"/>
                <a:cs typeface="Tahoma"/>
              </a:rPr>
              <a:t>will</a:t>
            </a:r>
            <a:r>
              <a:rPr dirty="0" sz="2600" spc="220">
                <a:latin typeface="Tahoma"/>
                <a:cs typeface="Tahoma"/>
              </a:rPr>
              <a:t> </a:t>
            </a:r>
            <a:r>
              <a:rPr dirty="0" sz="2600" spc="145">
                <a:latin typeface="Tahoma"/>
                <a:cs typeface="Tahoma"/>
              </a:rPr>
              <a:t>also</a:t>
            </a:r>
            <a:r>
              <a:rPr dirty="0" sz="2600" spc="150">
                <a:latin typeface="Tahoma"/>
                <a:cs typeface="Tahoma"/>
              </a:rPr>
              <a:t> </a:t>
            </a:r>
            <a:r>
              <a:rPr dirty="0" sz="2600" spc="185">
                <a:latin typeface="Tahoma"/>
                <a:cs typeface="Tahoma"/>
              </a:rPr>
              <a:t>incorporate</a:t>
            </a:r>
            <a:r>
              <a:rPr dirty="0" sz="2600" spc="190">
                <a:latin typeface="Tahoma"/>
                <a:cs typeface="Tahoma"/>
              </a:rPr>
              <a:t> </a:t>
            </a:r>
            <a:r>
              <a:rPr dirty="0" sz="2600" spc="195">
                <a:latin typeface="Tahoma"/>
                <a:cs typeface="Tahoma"/>
              </a:rPr>
              <a:t>model-specific </a:t>
            </a:r>
            <a:r>
              <a:rPr dirty="0" sz="2600" spc="200">
                <a:latin typeface="Tahoma"/>
                <a:cs typeface="Tahoma"/>
              </a:rPr>
              <a:t> </a:t>
            </a:r>
            <a:r>
              <a:rPr dirty="0" sz="2600" spc="204">
                <a:latin typeface="Tahoma"/>
                <a:cs typeface="Tahoma"/>
              </a:rPr>
              <a:t>techniques </a:t>
            </a:r>
            <a:r>
              <a:rPr dirty="0" sz="2600" spc="114">
                <a:latin typeface="Tahoma"/>
                <a:cs typeface="Tahoma"/>
              </a:rPr>
              <a:t>for </a:t>
            </a:r>
            <a:r>
              <a:rPr dirty="0" sz="2600" spc="225">
                <a:latin typeface="Tahoma"/>
                <a:cs typeface="Tahoma"/>
              </a:rPr>
              <a:t>improved </a:t>
            </a:r>
            <a:r>
              <a:rPr dirty="0" sz="2600" spc="170">
                <a:latin typeface="Tahoma"/>
                <a:cs typeface="Tahoma"/>
              </a:rPr>
              <a:t>interpretability </a:t>
            </a:r>
            <a:r>
              <a:rPr dirty="0" sz="2600" spc="250">
                <a:latin typeface="Tahoma"/>
                <a:cs typeface="Tahoma"/>
              </a:rPr>
              <a:t>and </a:t>
            </a:r>
            <a:r>
              <a:rPr dirty="0" sz="2600" spc="140">
                <a:latin typeface="Tahoma"/>
                <a:cs typeface="Tahoma"/>
              </a:rPr>
              <a:t>transparency. </a:t>
            </a:r>
            <a:r>
              <a:rPr dirty="0" sz="2600" spc="-800">
                <a:latin typeface="Tahoma"/>
                <a:cs typeface="Tahoma"/>
              </a:rPr>
              <a:t> </a:t>
            </a:r>
            <a:r>
              <a:rPr dirty="0" sz="2600" spc="140">
                <a:latin typeface="Tahoma"/>
                <a:cs typeface="Tahoma"/>
              </a:rPr>
              <a:t>The </a:t>
            </a:r>
            <a:r>
              <a:rPr dirty="0" sz="2600" spc="210">
                <a:latin typeface="Tahoma"/>
                <a:cs typeface="Tahoma"/>
              </a:rPr>
              <a:t>proposed </a:t>
            </a:r>
            <a:r>
              <a:rPr dirty="0" sz="2600" spc="275">
                <a:latin typeface="Tahoma"/>
                <a:cs typeface="Tahoma"/>
              </a:rPr>
              <a:t>model </a:t>
            </a:r>
            <a:r>
              <a:rPr dirty="0" sz="2600" spc="215">
                <a:latin typeface="Tahoma"/>
                <a:cs typeface="Tahoma"/>
              </a:rPr>
              <a:t>will </a:t>
            </a:r>
            <a:r>
              <a:rPr dirty="0" sz="2600" spc="240">
                <a:latin typeface="Tahoma"/>
                <a:cs typeface="Tahoma"/>
              </a:rPr>
              <a:t>be </a:t>
            </a:r>
            <a:r>
              <a:rPr dirty="0" sz="2600" spc="175">
                <a:latin typeface="Tahoma"/>
                <a:cs typeface="Tahoma"/>
              </a:rPr>
              <a:t>evaluated </a:t>
            </a:r>
            <a:r>
              <a:rPr dirty="0" sz="2600" spc="185">
                <a:latin typeface="Tahoma"/>
                <a:cs typeface="Tahoma"/>
              </a:rPr>
              <a:t>using </a:t>
            </a:r>
            <a:r>
              <a:rPr dirty="0" sz="2600" spc="170">
                <a:latin typeface="Tahoma"/>
                <a:cs typeface="Tahoma"/>
              </a:rPr>
              <a:t>real-world </a:t>
            </a:r>
            <a:r>
              <a:rPr dirty="0" sz="2600" spc="175">
                <a:latin typeface="Tahoma"/>
                <a:cs typeface="Tahoma"/>
              </a:rPr>
              <a:t> </a:t>
            </a:r>
            <a:r>
              <a:rPr dirty="0" sz="2600" spc="185">
                <a:latin typeface="Tahoma"/>
                <a:cs typeface="Tahoma"/>
              </a:rPr>
              <a:t>healthcare</a:t>
            </a:r>
            <a:r>
              <a:rPr dirty="0" sz="2600" spc="190">
                <a:latin typeface="Tahoma"/>
                <a:cs typeface="Tahoma"/>
              </a:rPr>
              <a:t> </a:t>
            </a:r>
            <a:r>
              <a:rPr dirty="0" sz="2600" spc="155">
                <a:latin typeface="Tahoma"/>
                <a:cs typeface="Tahoma"/>
              </a:rPr>
              <a:t>datasets</a:t>
            </a:r>
            <a:r>
              <a:rPr dirty="0" sz="2600" spc="160">
                <a:latin typeface="Tahoma"/>
                <a:cs typeface="Tahoma"/>
              </a:rPr>
              <a:t> </a:t>
            </a:r>
            <a:r>
              <a:rPr dirty="0" sz="2600" spc="195">
                <a:latin typeface="Tahoma"/>
                <a:cs typeface="Tahoma"/>
              </a:rPr>
              <a:t>to</a:t>
            </a:r>
            <a:r>
              <a:rPr dirty="0" sz="2600" spc="200">
                <a:latin typeface="Tahoma"/>
                <a:cs typeface="Tahoma"/>
              </a:rPr>
              <a:t> </a:t>
            </a:r>
            <a:r>
              <a:rPr dirty="0" sz="2600" spc="204">
                <a:latin typeface="Tahoma"/>
                <a:cs typeface="Tahoma"/>
              </a:rPr>
              <a:t>demonstrate</a:t>
            </a:r>
            <a:r>
              <a:rPr dirty="0" sz="2600" spc="210">
                <a:latin typeface="Tahoma"/>
                <a:cs typeface="Tahoma"/>
              </a:rPr>
              <a:t> </a:t>
            </a:r>
            <a:r>
              <a:rPr dirty="0" sz="2600" spc="125">
                <a:latin typeface="Tahoma"/>
                <a:cs typeface="Tahoma"/>
              </a:rPr>
              <a:t>its</a:t>
            </a:r>
            <a:r>
              <a:rPr dirty="0" sz="2600" spc="130">
                <a:latin typeface="Tahoma"/>
                <a:cs typeface="Tahoma"/>
              </a:rPr>
              <a:t> </a:t>
            </a:r>
            <a:r>
              <a:rPr dirty="0" sz="2600" spc="135">
                <a:latin typeface="Tahoma"/>
                <a:cs typeface="Tahoma"/>
              </a:rPr>
              <a:t>effectiveness</a:t>
            </a:r>
            <a:r>
              <a:rPr dirty="0" sz="2600" spc="140">
                <a:latin typeface="Tahoma"/>
                <a:cs typeface="Tahoma"/>
              </a:rPr>
              <a:t> </a:t>
            </a:r>
            <a:r>
              <a:rPr dirty="0" sz="2600" spc="204">
                <a:latin typeface="Tahoma"/>
                <a:cs typeface="Tahoma"/>
              </a:rPr>
              <a:t>in </a:t>
            </a:r>
            <a:r>
              <a:rPr dirty="0" sz="2600" spc="-800">
                <a:latin typeface="Tahoma"/>
                <a:cs typeface="Tahoma"/>
              </a:rPr>
              <a:t> </a:t>
            </a:r>
            <a:r>
              <a:rPr dirty="0" sz="2600" spc="210">
                <a:latin typeface="Tahoma"/>
                <a:cs typeface="Tahoma"/>
              </a:rPr>
              <a:t>predicting </a:t>
            </a:r>
            <a:r>
              <a:rPr dirty="0" sz="2600" spc="200">
                <a:latin typeface="Tahoma"/>
                <a:cs typeface="Tahoma"/>
              </a:rPr>
              <a:t>patient </a:t>
            </a:r>
            <a:r>
              <a:rPr dirty="0" sz="2600" spc="229">
                <a:latin typeface="Tahoma"/>
                <a:cs typeface="Tahoma"/>
              </a:rPr>
              <a:t>outcomes </a:t>
            </a:r>
            <a:r>
              <a:rPr dirty="0" sz="2600" spc="225">
                <a:latin typeface="Tahoma"/>
                <a:cs typeface="Tahoma"/>
              </a:rPr>
              <a:t>while </a:t>
            </a:r>
            <a:r>
              <a:rPr dirty="0" sz="2600" spc="195">
                <a:latin typeface="Tahoma"/>
                <a:cs typeface="Tahoma"/>
              </a:rPr>
              <a:t>providing </a:t>
            </a:r>
            <a:r>
              <a:rPr dirty="0" sz="2600" spc="180">
                <a:latin typeface="Tahoma"/>
                <a:cs typeface="Tahoma"/>
              </a:rPr>
              <a:t>interpretable </a:t>
            </a:r>
            <a:r>
              <a:rPr dirty="0" sz="2600" spc="-800">
                <a:latin typeface="Tahoma"/>
                <a:cs typeface="Tahoma"/>
              </a:rPr>
              <a:t> </a:t>
            </a:r>
            <a:r>
              <a:rPr dirty="0" sz="2600" spc="185">
                <a:latin typeface="Tahoma"/>
                <a:cs typeface="Tahoma"/>
              </a:rPr>
              <a:t>explanations</a:t>
            </a:r>
            <a:r>
              <a:rPr dirty="0" sz="2600" spc="190">
                <a:latin typeface="Tahoma"/>
                <a:cs typeface="Tahoma"/>
              </a:rPr>
              <a:t> </a:t>
            </a:r>
            <a:r>
              <a:rPr dirty="0" sz="2600" spc="135">
                <a:latin typeface="Tahoma"/>
                <a:cs typeface="Tahoma"/>
              </a:rPr>
              <a:t>of</a:t>
            </a:r>
            <a:r>
              <a:rPr dirty="0" sz="2600" spc="140">
                <a:latin typeface="Tahoma"/>
                <a:cs typeface="Tahoma"/>
              </a:rPr>
              <a:t> </a:t>
            </a:r>
            <a:r>
              <a:rPr dirty="0" sz="2600" spc="204">
                <a:latin typeface="Tahoma"/>
                <a:cs typeface="Tahoma"/>
              </a:rPr>
              <a:t>the</a:t>
            </a:r>
            <a:r>
              <a:rPr dirty="0" sz="2600" spc="210">
                <a:latin typeface="Tahoma"/>
                <a:cs typeface="Tahoma"/>
              </a:rPr>
              <a:t> </a:t>
            </a:r>
            <a:r>
              <a:rPr dirty="0" sz="2600" spc="204">
                <a:latin typeface="Tahoma"/>
                <a:cs typeface="Tahoma"/>
              </a:rPr>
              <a:t>model's</a:t>
            </a:r>
            <a:r>
              <a:rPr dirty="0" sz="2600" spc="210">
                <a:latin typeface="Tahoma"/>
                <a:cs typeface="Tahoma"/>
              </a:rPr>
              <a:t> </a:t>
            </a:r>
            <a:r>
              <a:rPr dirty="0" sz="2600" spc="135">
                <a:latin typeface="Tahoma"/>
                <a:cs typeface="Tahoma"/>
              </a:rPr>
              <a:t>decisions.</a:t>
            </a:r>
            <a:r>
              <a:rPr dirty="0" sz="2600" spc="140">
                <a:latin typeface="Tahoma"/>
                <a:cs typeface="Tahoma"/>
              </a:rPr>
              <a:t> </a:t>
            </a:r>
            <a:r>
              <a:rPr dirty="0" sz="2600" spc="114">
                <a:latin typeface="Tahoma"/>
                <a:cs typeface="Tahoma"/>
              </a:rPr>
              <a:t>This</a:t>
            </a:r>
            <a:r>
              <a:rPr dirty="0" sz="2600" spc="120">
                <a:latin typeface="Tahoma"/>
                <a:cs typeface="Tahoma"/>
              </a:rPr>
              <a:t> </a:t>
            </a:r>
            <a:r>
              <a:rPr dirty="0" sz="2600" spc="180">
                <a:latin typeface="Tahoma"/>
                <a:cs typeface="Tahoma"/>
              </a:rPr>
              <a:t>study</a:t>
            </a:r>
            <a:r>
              <a:rPr dirty="0" sz="2600" spc="185">
                <a:latin typeface="Tahoma"/>
                <a:cs typeface="Tahoma"/>
              </a:rPr>
              <a:t> </a:t>
            </a:r>
            <a:r>
              <a:rPr dirty="0" sz="2600" spc="215">
                <a:latin typeface="Tahoma"/>
                <a:cs typeface="Tahoma"/>
              </a:rPr>
              <a:t>will </a:t>
            </a:r>
            <a:r>
              <a:rPr dirty="0" sz="2600" spc="220">
                <a:latin typeface="Tahoma"/>
                <a:cs typeface="Tahoma"/>
              </a:rPr>
              <a:t> </a:t>
            </a:r>
            <a:r>
              <a:rPr dirty="0" sz="2600" spc="204">
                <a:latin typeface="Tahoma"/>
                <a:cs typeface="Tahoma"/>
              </a:rPr>
              <a:t>contribute </a:t>
            </a:r>
            <a:r>
              <a:rPr dirty="0" sz="2600" spc="195">
                <a:latin typeface="Tahoma"/>
                <a:cs typeface="Tahoma"/>
              </a:rPr>
              <a:t>to </a:t>
            </a:r>
            <a:r>
              <a:rPr dirty="0" sz="2600" spc="204">
                <a:latin typeface="Tahoma"/>
                <a:cs typeface="Tahoma"/>
              </a:rPr>
              <a:t>the </a:t>
            </a:r>
            <a:r>
              <a:rPr dirty="0" sz="2600" spc="229">
                <a:latin typeface="Tahoma"/>
                <a:cs typeface="Tahoma"/>
              </a:rPr>
              <a:t>development </a:t>
            </a:r>
            <a:r>
              <a:rPr dirty="0" sz="2600" spc="135">
                <a:latin typeface="Tahoma"/>
                <a:cs typeface="Tahoma"/>
              </a:rPr>
              <a:t>of </a:t>
            </a:r>
            <a:r>
              <a:rPr dirty="0" sz="2600" spc="200">
                <a:latin typeface="Tahoma"/>
                <a:cs typeface="Tahoma"/>
              </a:rPr>
              <a:t>Explainable </a:t>
            </a:r>
            <a:r>
              <a:rPr dirty="0" sz="2600" spc="85">
                <a:latin typeface="Tahoma"/>
                <a:cs typeface="Tahoma"/>
              </a:rPr>
              <a:t>AI </a:t>
            </a:r>
            <a:r>
              <a:rPr dirty="0" sz="2600" spc="240">
                <a:latin typeface="Tahoma"/>
                <a:cs typeface="Tahoma"/>
              </a:rPr>
              <a:t>models </a:t>
            </a:r>
            <a:r>
              <a:rPr dirty="0" sz="2600" spc="245">
                <a:latin typeface="Tahoma"/>
                <a:cs typeface="Tahoma"/>
              </a:rPr>
              <a:t> </a:t>
            </a:r>
            <a:r>
              <a:rPr dirty="0" sz="2600" spc="200">
                <a:latin typeface="Tahoma"/>
                <a:cs typeface="Tahoma"/>
              </a:rPr>
              <a:t>that</a:t>
            </a:r>
            <a:r>
              <a:rPr dirty="0" sz="2600" spc="-40">
                <a:latin typeface="Tahoma"/>
                <a:cs typeface="Tahoma"/>
              </a:rPr>
              <a:t> </a:t>
            </a:r>
            <a:r>
              <a:rPr dirty="0" sz="2600" spc="225">
                <a:latin typeface="Tahoma"/>
                <a:cs typeface="Tahoma"/>
              </a:rPr>
              <a:t>can</a:t>
            </a:r>
            <a:r>
              <a:rPr dirty="0" sz="2600" spc="-35">
                <a:latin typeface="Tahoma"/>
                <a:cs typeface="Tahoma"/>
              </a:rPr>
              <a:t> </a:t>
            </a:r>
            <a:r>
              <a:rPr dirty="0" sz="2600" spc="240">
                <a:latin typeface="Tahoma"/>
                <a:cs typeface="Tahoma"/>
              </a:rPr>
              <a:t>be</a:t>
            </a:r>
            <a:r>
              <a:rPr dirty="0" sz="2600" spc="-35">
                <a:latin typeface="Tahoma"/>
                <a:cs typeface="Tahoma"/>
              </a:rPr>
              <a:t> </a:t>
            </a:r>
            <a:r>
              <a:rPr dirty="0" sz="2600" spc="195">
                <a:latin typeface="Tahoma"/>
                <a:cs typeface="Tahoma"/>
              </a:rPr>
              <a:t>used</a:t>
            </a:r>
            <a:r>
              <a:rPr dirty="0" sz="2600" spc="-40">
                <a:latin typeface="Tahoma"/>
                <a:cs typeface="Tahoma"/>
              </a:rPr>
              <a:t> </a:t>
            </a:r>
            <a:r>
              <a:rPr dirty="0" sz="2600" spc="204">
                <a:latin typeface="Tahoma"/>
                <a:cs typeface="Tahoma"/>
              </a:rPr>
              <a:t>in</a:t>
            </a:r>
            <a:r>
              <a:rPr dirty="0" sz="2600" spc="-35">
                <a:latin typeface="Tahoma"/>
                <a:cs typeface="Tahoma"/>
              </a:rPr>
              <a:t> </a:t>
            </a:r>
            <a:r>
              <a:rPr dirty="0" sz="2600" spc="185">
                <a:latin typeface="Tahoma"/>
                <a:cs typeface="Tahoma"/>
              </a:rPr>
              <a:t>healthcare</a:t>
            </a:r>
            <a:r>
              <a:rPr dirty="0" sz="2600" spc="-35">
                <a:latin typeface="Tahoma"/>
                <a:cs typeface="Tahoma"/>
              </a:rPr>
              <a:t> </a:t>
            </a:r>
            <a:r>
              <a:rPr dirty="0" sz="2600" spc="155">
                <a:latin typeface="Tahoma"/>
                <a:cs typeface="Tahoma"/>
              </a:rPr>
              <a:t>settings</a:t>
            </a:r>
            <a:r>
              <a:rPr dirty="0" sz="2600" spc="-40">
                <a:latin typeface="Tahoma"/>
                <a:cs typeface="Tahoma"/>
              </a:rPr>
              <a:t> </a:t>
            </a:r>
            <a:r>
              <a:rPr dirty="0" sz="2600" spc="225">
                <a:latin typeface="Tahoma"/>
                <a:cs typeface="Tahoma"/>
              </a:rPr>
              <a:t>while</a:t>
            </a:r>
            <a:r>
              <a:rPr dirty="0" sz="2600" spc="-35">
                <a:latin typeface="Tahoma"/>
                <a:cs typeface="Tahoma"/>
              </a:rPr>
              <a:t> </a:t>
            </a:r>
            <a:r>
              <a:rPr dirty="0" sz="2600" spc="200">
                <a:latin typeface="Tahoma"/>
                <a:cs typeface="Tahoma"/>
              </a:rPr>
              <a:t>protecting</a:t>
            </a:r>
            <a:r>
              <a:rPr dirty="0" sz="2600" spc="-35">
                <a:latin typeface="Tahoma"/>
                <a:cs typeface="Tahoma"/>
              </a:rPr>
              <a:t> </a:t>
            </a:r>
            <a:r>
              <a:rPr dirty="0" sz="2600" spc="204">
                <a:latin typeface="Tahoma"/>
                <a:cs typeface="Tahoma"/>
              </a:rPr>
              <a:t>the </a:t>
            </a:r>
            <a:r>
              <a:rPr dirty="0" sz="2600" spc="-805">
                <a:latin typeface="Tahoma"/>
                <a:cs typeface="Tahoma"/>
              </a:rPr>
              <a:t> </a:t>
            </a:r>
            <a:r>
              <a:rPr dirty="0" sz="2600" spc="155">
                <a:latin typeface="Tahoma"/>
                <a:cs typeface="Tahoma"/>
              </a:rPr>
              <a:t>privacy</a:t>
            </a:r>
            <a:r>
              <a:rPr dirty="0" sz="2600" spc="-145">
                <a:latin typeface="Tahoma"/>
                <a:cs typeface="Tahoma"/>
              </a:rPr>
              <a:t> </a:t>
            </a:r>
            <a:r>
              <a:rPr dirty="0" sz="2600" spc="250">
                <a:latin typeface="Tahoma"/>
                <a:cs typeface="Tahoma"/>
              </a:rPr>
              <a:t>and</a:t>
            </a:r>
            <a:r>
              <a:rPr dirty="0" sz="2600" spc="-145">
                <a:latin typeface="Tahoma"/>
                <a:cs typeface="Tahoma"/>
              </a:rPr>
              <a:t> </a:t>
            </a:r>
            <a:r>
              <a:rPr dirty="0" sz="2600" spc="150">
                <a:latin typeface="Tahoma"/>
                <a:cs typeface="Tahoma"/>
              </a:rPr>
              <a:t>security</a:t>
            </a:r>
            <a:r>
              <a:rPr dirty="0" sz="2600" spc="-145">
                <a:latin typeface="Tahoma"/>
                <a:cs typeface="Tahoma"/>
              </a:rPr>
              <a:t> </a:t>
            </a:r>
            <a:r>
              <a:rPr dirty="0" sz="2600" spc="135">
                <a:latin typeface="Tahoma"/>
                <a:cs typeface="Tahoma"/>
              </a:rPr>
              <a:t>of</a:t>
            </a:r>
            <a:r>
              <a:rPr dirty="0" sz="2600" spc="-145">
                <a:latin typeface="Tahoma"/>
                <a:cs typeface="Tahoma"/>
              </a:rPr>
              <a:t> </a:t>
            </a:r>
            <a:r>
              <a:rPr dirty="0" sz="2600" spc="135">
                <a:latin typeface="Tahoma"/>
                <a:cs typeface="Tahoma"/>
              </a:rPr>
              <a:t>sensitive</a:t>
            </a:r>
            <a:r>
              <a:rPr dirty="0" sz="2600" spc="-145">
                <a:latin typeface="Tahoma"/>
                <a:cs typeface="Tahoma"/>
              </a:rPr>
              <a:t> </a:t>
            </a:r>
            <a:r>
              <a:rPr dirty="0" sz="2600" spc="200">
                <a:latin typeface="Tahoma"/>
                <a:cs typeface="Tahoma"/>
              </a:rPr>
              <a:t>patient</a:t>
            </a:r>
            <a:r>
              <a:rPr dirty="0" sz="2600" spc="-145">
                <a:latin typeface="Tahoma"/>
                <a:cs typeface="Tahoma"/>
              </a:rPr>
              <a:t> </a:t>
            </a:r>
            <a:r>
              <a:rPr dirty="0" sz="2600" spc="165">
                <a:latin typeface="Tahoma"/>
                <a:cs typeface="Tahoma"/>
              </a:rPr>
              <a:t>information.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4825" y="682988"/>
            <a:ext cx="7573175" cy="9588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22" y="244671"/>
            <a:ext cx="293306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320"/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022" y="1528079"/>
            <a:ext cx="9756775" cy="756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130">
                <a:latin typeface="Tahoma"/>
                <a:cs typeface="Tahoma"/>
              </a:rPr>
              <a:t>The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254">
                <a:latin typeface="Tahoma"/>
                <a:cs typeface="Tahoma"/>
              </a:rPr>
              <a:t>aim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of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this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project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is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develop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240">
                <a:latin typeface="Tahoma"/>
                <a:cs typeface="Tahoma"/>
              </a:rPr>
              <a:t>machine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learning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system </a:t>
            </a:r>
            <a:r>
              <a:rPr dirty="0" sz="2400" spc="-740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that </a:t>
            </a:r>
            <a:r>
              <a:rPr dirty="0" sz="2400" spc="215">
                <a:latin typeface="Tahoma"/>
                <a:cs typeface="Tahoma"/>
              </a:rPr>
              <a:t>can </a:t>
            </a:r>
            <a:r>
              <a:rPr dirty="0" sz="2400" spc="165">
                <a:latin typeface="Tahoma"/>
                <a:cs typeface="Tahoma"/>
              </a:rPr>
              <a:t>analyze </a:t>
            </a:r>
            <a:r>
              <a:rPr dirty="0" sz="2400" spc="229">
                <a:latin typeface="Tahoma"/>
                <a:cs typeface="Tahoma"/>
              </a:rPr>
              <a:t>medical </a:t>
            </a:r>
            <a:r>
              <a:rPr dirty="0" sz="2400" spc="145">
                <a:latin typeface="Tahoma"/>
                <a:cs typeface="Tahoma"/>
              </a:rPr>
              <a:t>reports </a:t>
            </a:r>
            <a:r>
              <a:rPr dirty="0" sz="2400" spc="204">
                <a:latin typeface="Tahoma"/>
                <a:cs typeface="Tahoma"/>
              </a:rPr>
              <a:t>from </a:t>
            </a:r>
            <a:r>
              <a:rPr dirty="0" sz="2400" spc="220">
                <a:latin typeface="Tahoma"/>
                <a:cs typeface="Tahoma"/>
              </a:rPr>
              <a:t>multiple </a:t>
            </a:r>
            <a:r>
              <a:rPr dirty="0" sz="2400" spc="190">
                <a:latin typeface="Tahoma"/>
                <a:cs typeface="Tahoma"/>
              </a:rPr>
              <a:t>decentralized </a:t>
            </a:r>
            <a:r>
              <a:rPr dirty="0" sz="2400" spc="195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sources</a:t>
            </a:r>
            <a:r>
              <a:rPr dirty="0" sz="2400" spc="145">
                <a:latin typeface="Tahoma"/>
                <a:cs typeface="Tahoma"/>
              </a:rPr>
              <a:t> </a:t>
            </a:r>
            <a:r>
              <a:rPr dirty="0" sz="2400" spc="210">
                <a:latin typeface="Tahoma"/>
                <a:cs typeface="Tahoma"/>
              </a:rPr>
              <a:t>while </a:t>
            </a:r>
            <a:r>
              <a:rPr dirty="0" sz="2400" spc="140">
                <a:latin typeface="Tahoma"/>
                <a:cs typeface="Tahoma"/>
              </a:rPr>
              <a:t>also</a:t>
            </a:r>
            <a:r>
              <a:rPr dirty="0" sz="2400" spc="145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providing </a:t>
            </a:r>
            <a:r>
              <a:rPr dirty="0" sz="2400" spc="165">
                <a:latin typeface="Tahoma"/>
                <a:cs typeface="Tahoma"/>
              </a:rPr>
              <a:t>transparent </a:t>
            </a:r>
            <a:r>
              <a:rPr dirty="0" sz="2400" spc="235">
                <a:latin typeface="Tahoma"/>
                <a:cs typeface="Tahoma"/>
              </a:rPr>
              <a:t>and </a:t>
            </a:r>
            <a:r>
              <a:rPr dirty="0" sz="2400" spc="170">
                <a:latin typeface="Tahoma"/>
                <a:cs typeface="Tahoma"/>
              </a:rPr>
              <a:t>interpretable </a:t>
            </a:r>
            <a:r>
              <a:rPr dirty="0" sz="2400" spc="175">
                <a:latin typeface="Tahoma"/>
                <a:cs typeface="Tahoma"/>
              </a:rPr>
              <a:t> </a:t>
            </a:r>
            <a:r>
              <a:rPr dirty="0" sz="2400" spc="85">
                <a:latin typeface="Tahoma"/>
                <a:cs typeface="Tahoma"/>
              </a:rPr>
              <a:t>results. </a:t>
            </a:r>
            <a:r>
              <a:rPr dirty="0" sz="2400" spc="130">
                <a:latin typeface="Tahoma"/>
                <a:cs typeface="Tahoma"/>
              </a:rPr>
              <a:t>The </a:t>
            </a:r>
            <a:r>
              <a:rPr dirty="0" sz="2400" spc="200">
                <a:latin typeface="Tahoma"/>
                <a:cs typeface="Tahoma"/>
              </a:rPr>
              <a:t>proposed </a:t>
            </a:r>
            <a:r>
              <a:rPr dirty="0" sz="2400" spc="165">
                <a:latin typeface="Tahoma"/>
                <a:cs typeface="Tahoma"/>
              </a:rPr>
              <a:t>system </a:t>
            </a:r>
            <a:r>
              <a:rPr dirty="0" sz="2400" spc="200">
                <a:latin typeface="Tahoma"/>
                <a:cs typeface="Tahoma"/>
              </a:rPr>
              <a:t>will </a:t>
            </a:r>
            <a:r>
              <a:rPr dirty="0" sz="2400" spc="140">
                <a:latin typeface="Tahoma"/>
                <a:cs typeface="Tahoma"/>
              </a:rPr>
              <a:t>use </a:t>
            </a:r>
            <a:r>
              <a:rPr dirty="0" sz="2400" spc="175">
                <a:latin typeface="Tahoma"/>
                <a:cs typeface="Tahoma"/>
              </a:rPr>
              <a:t>Federated </a:t>
            </a:r>
            <a:r>
              <a:rPr dirty="0" sz="2400" spc="160">
                <a:latin typeface="Tahoma"/>
                <a:cs typeface="Tahoma"/>
              </a:rPr>
              <a:t>Learning </a:t>
            </a:r>
            <a:r>
              <a:rPr dirty="0" sz="2400" spc="185">
                <a:latin typeface="Tahoma"/>
                <a:cs typeface="Tahoma"/>
              </a:rPr>
              <a:t>to 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train </a:t>
            </a:r>
            <a:r>
              <a:rPr dirty="0" sz="2400" spc="195">
                <a:latin typeface="Tahoma"/>
                <a:cs typeface="Tahoma"/>
              </a:rPr>
              <a:t>the </a:t>
            </a:r>
            <a:r>
              <a:rPr dirty="0" sz="2400" spc="260">
                <a:latin typeface="Tahoma"/>
                <a:cs typeface="Tahoma"/>
              </a:rPr>
              <a:t>model </a:t>
            </a:r>
            <a:r>
              <a:rPr dirty="0" sz="2400" spc="220">
                <a:latin typeface="Tahoma"/>
                <a:cs typeface="Tahoma"/>
              </a:rPr>
              <a:t>on </a:t>
            </a:r>
            <a:r>
              <a:rPr dirty="0" sz="2400" spc="190">
                <a:latin typeface="Tahoma"/>
                <a:cs typeface="Tahoma"/>
              </a:rPr>
              <a:t>data </a:t>
            </a:r>
            <a:r>
              <a:rPr dirty="0" sz="2400" spc="204">
                <a:latin typeface="Tahoma"/>
                <a:cs typeface="Tahoma"/>
              </a:rPr>
              <a:t>from </a:t>
            </a:r>
            <a:r>
              <a:rPr dirty="0" sz="2400" spc="220">
                <a:latin typeface="Tahoma"/>
                <a:cs typeface="Tahoma"/>
              </a:rPr>
              <a:t>multiple </a:t>
            </a:r>
            <a:r>
              <a:rPr dirty="0" sz="2400" spc="165">
                <a:latin typeface="Tahoma"/>
                <a:cs typeface="Tahoma"/>
              </a:rPr>
              <a:t>hospitals </a:t>
            </a:r>
            <a:r>
              <a:rPr dirty="0" sz="2400" spc="135">
                <a:latin typeface="Tahoma"/>
                <a:cs typeface="Tahoma"/>
              </a:rPr>
              <a:t>or </a:t>
            </a:r>
            <a:r>
              <a:rPr dirty="0" sz="2400" spc="175">
                <a:latin typeface="Tahoma"/>
                <a:cs typeface="Tahoma"/>
              </a:rPr>
              <a:t>clinics 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215">
                <a:latin typeface="Tahoma"/>
                <a:cs typeface="Tahoma"/>
              </a:rPr>
              <a:t>without </a:t>
            </a:r>
            <a:r>
              <a:rPr dirty="0" sz="2400" spc="175">
                <a:latin typeface="Tahoma"/>
                <a:cs typeface="Tahoma"/>
              </a:rPr>
              <a:t>centralizing </a:t>
            </a:r>
            <a:r>
              <a:rPr dirty="0" sz="2400" spc="195">
                <a:latin typeface="Tahoma"/>
                <a:cs typeface="Tahoma"/>
              </a:rPr>
              <a:t>the </a:t>
            </a:r>
            <a:r>
              <a:rPr dirty="0" sz="2400" spc="110">
                <a:latin typeface="Tahoma"/>
                <a:cs typeface="Tahoma"/>
              </a:rPr>
              <a:t>data, </a:t>
            </a:r>
            <a:r>
              <a:rPr dirty="0" sz="2400" spc="180">
                <a:latin typeface="Tahoma"/>
                <a:cs typeface="Tahoma"/>
              </a:rPr>
              <a:t>thus </a:t>
            </a:r>
            <a:r>
              <a:rPr dirty="0" sz="2400" spc="170">
                <a:latin typeface="Tahoma"/>
                <a:cs typeface="Tahoma"/>
              </a:rPr>
              <a:t>ensuring </a:t>
            </a:r>
            <a:r>
              <a:rPr dirty="0" sz="2400" spc="195">
                <a:latin typeface="Tahoma"/>
                <a:cs typeface="Tahoma"/>
              </a:rPr>
              <a:t>the </a:t>
            </a:r>
            <a:r>
              <a:rPr dirty="0" sz="2400" spc="150">
                <a:latin typeface="Tahoma"/>
                <a:cs typeface="Tahoma"/>
              </a:rPr>
              <a:t>privacy </a:t>
            </a:r>
            <a:r>
              <a:rPr dirty="0" sz="2400" spc="235">
                <a:latin typeface="Tahoma"/>
                <a:cs typeface="Tahoma"/>
              </a:rPr>
              <a:t>and </a:t>
            </a:r>
            <a:r>
              <a:rPr dirty="0" sz="2400" spc="240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security</a:t>
            </a:r>
            <a:r>
              <a:rPr dirty="0" sz="2400" spc="15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of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patient</a:t>
            </a:r>
            <a:r>
              <a:rPr dirty="0" sz="2400" spc="15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data.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 spc="90">
                <a:latin typeface="Tahoma"/>
                <a:cs typeface="Tahoma"/>
              </a:rPr>
              <a:t>To</a:t>
            </a:r>
            <a:r>
              <a:rPr dirty="0" sz="2400" spc="15">
                <a:latin typeface="Tahoma"/>
                <a:cs typeface="Tahoma"/>
              </a:rPr>
              <a:t> </a:t>
            </a:r>
            <a:r>
              <a:rPr dirty="0" sz="2400" spc="150">
                <a:latin typeface="Tahoma"/>
                <a:cs typeface="Tahoma"/>
              </a:rPr>
              <a:t>ensure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interpretability</a:t>
            </a:r>
            <a:r>
              <a:rPr dirty="0" sz="2400" spc="15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of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the</a:t>
            </a:r>
            <a:r>
              <a:rPr dirty="0" sz="2400" spc="15">
                <a:latin typeface="Tahoma"/>
                <a:cs typeface="Tahoma"/>
              </a:rPr>
              <a:t> </a:t>
            </a:r>
            <a:r>
              <a:rPr dirty="0" sz="2400" spc="180">
                <a:latin typeface="Tahoma"/>
                <a:cs typeface="Tahoma"/>
              </a:rPr>
              <a:t>model,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the </a:t>
            </a:r>
            <a:r>
              <a:rPr dirty="0" sz="2400" spc="165">
                <a:latin typeface="Tahoma"/>
                <a:cs typeface="Tahoma"/>
              </a:rPr>
              <a:t>project </a:t>
            </a:r>
            <a:r>
              <a:rPr dirty="0" sz="2400" spc="200">
                <a:latin typeface="Tahoma"/>
                <a:cs typeface="Tahoma"/>
              </a:rPr>
              <a:t>will </a:t>
            </a:r>
            <a:r>
              <a:rPr dirty="0" sz="2400" spc="175">
                <a:latin typeface="Tahoma"/>
                <a:cs typeface="Tahoma"/>
              </a:rPr>
              <a:t>incorporate </a:t>
            </a:r>
            <a:r>
              <a:rPr dirty="0" sz="2400" spc="140">
                <a:latin typeface="Tahoma"/>
                <a:cs typeface="Tahoma"/>
              </a:rPr>
              <a:t>XAI </a:t>
            </a:r>
            <a:r>
              <a:rPr dirty="0" sz="2400" spc="195">
                <a:latin typeface="Tahoma"/>
                <a:cs typeface="Tahoma"/>
              </a:rPr>
              <a:t>techniques such </a:t>
            </a:r>
            <a:r>
              <a:rPr dirty="0" sz="2400" spc="100">
                <a:latin typeface="Tahoma"/>
                <a:cs typeface="Tahoma"/>
              </a:rPr>
              <a:t>as </a:t>
            </a:r>
            <a:r>
              <a:rPr dirty="0" sz="2400" spc="125">
                <a:latin typeface="Tahoma"/>
                <a:cs typeface="Tahoma"/>
              </a:rPr>
              <a:t>LIME </a:t>
            </a:r>
            <a:r>
              <a:rPr dirty="0" sz="2400" spc="235">
                <a:latin typeface="Tahoma"/>
                <a:cs typeface="Tahoma"/>
              </a:rPr>
              <a:t>and </a:t>
            </a:r>
            <a:r>
              <a:rPr dirty="0" sz="2400" spc="240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SHAP, </a:t>
            </a:r>
            <a:r>
              <a:rPr dirty="0" sz="2400" spc="200">
                <a:latin typeface="Tahoma"/>
                <a:cs typeface="Tahoma"/>
              </a:rPr>
              <a:t>enabling </a:t>
            </a:r>
            <a:r>
              <a:rPr dirty="0" sz="2400" spc="195">
                <a:latin typeface="Tahoma"/>
                <a:cs typeface="Tahoma"/>
              </a:rPr>
              <a:t>the </a:t>
            </a:r>
            <a:r>
              <a:rPr dirty="0" sz="2400" spc="260">
                <a:latin typeface="Tahoma"/>
                <a:cs typeface="Tahoma"/>
              </a:rPr>
              <a:t>model </a:t>
            </a:r>
            <a:r>
              <a:rPr dirty="0" sz="2400" spc="185">
                <a:latin typeface="Tahoma"/>
                <a:cs typeface="Tahoma"/>
              </a:rPr>
              <a:t>to </a:t>
            </a:r>
            <a:r>
              <a:rPr dirty="0" sz="2400" spc="175">
                <a:latin typeface="Tahoma"/>
                <a:cs typeface="Tahoma"/>
              </a:rPr>
              <a:t>provide explanations </a:t>
            </a:r>
            <a:r>
              <a:rPr dirty="0" sz="2400" spc="110">
                <a:latin typeface="Tahoma"/>
                <a:cs typeface="Tahoma"/>
              </a:rPr>
              <a:t>for</a:t>
            </a:r>
            <a:r>
              <a:rPr dirty="0" sz="2400" spc="114">
                <a:latin typeface="Tahoma"/>
                <a:cs typeface="Tahoma"/>
              </a:rPr>
              <a:t> </a:t>
            </a:r>
            <a:r>
              <a:rPr dirty="0" sz="2400" spc="120">
                <a:latin typeface="Tahoma"/>
                <a:cs typeface="Tahoma"/>
              </a:rPr>
              <a:t>its </a:t>
            </a:r>
            <a:r>
              <a:rPr dirty="0" sz="2400" spc="125">
                <a:latin typeface="Tahoma"/>
                <a:cs typeface="Tahoma"/>
              </a:rPr>
              <a:t> </a:t>
            </a:r>
            <a:r>
              <a:rPr dirty="0" sz="2400" spc="130">
                <a:latin typeface="Tahoma"/>
                <a:cs typeface="Tahoma"/>
              </a:rPr>
              <a:t>decisions. The </a:t>
            </a:r>
            <a:r>
              <a:rPr dirty="0" sz="2400" spc="165">
                <a:latin typeface="Tahoma"/>
                <a:cs typeface="Tahoma"/>
              </a:rPr>
              <a:t>project </a:t>
            </a:r>
            <a:r>
              <a:rPr dirty="0" sz="2400" spc="200">
                <a:latin typeface="Tahoma"/>
                <a:cs typeface="Tahoma"/>
              </a:rPr>
              <a:t>will </a:t>
            </a:r>
            <a:r>
              <a:rPr dirty="0" sz="2400" spc="150">
                <a:latin typeface="Tahoma"/>
                <a:cs typeface="Tahoma"/>
              </a:rPr>
              <a:t>evaluate </a:t>
            </a:r>
            <a:r>
              <a:rPr dirty="0" sz="2400" spc="195">
                <a:latin typeface="Tahoma"/>
                <a:cs typeface="Tahoma"/>
              </a:rPr>
              <a:t>the </a:t>
            </a:r>
            <a:r>
              <a:rPr dirty="0" sz="2400" spc="200">
                <a:latin typeface="Tahoma"/>
                <a:cs typeface="Tahoma"/>
              </a:rPr>
              <a:t>proposed </a:t>
            </a:r>
            <a:r>
              <a:rPr dirty="0" sz="2400" spc="165">
                <a:latin typeface="Tahoma"/>
                <a:cs typeface="Tahoma"/>
              </a:rPr>
              <a:t>system </a:t>
            </a:r>
            <a:r>
              <a:rPr dirty="0" sz="2400" spc="220">
                <a:latin typeface="Tahoma"/>
                <a:cs typeface="Tahoma"/>
              </a:rPr>
              <a:t>on </a:t>
            </a:r>
            <a:r>
              <a:rPr dirty="0" sz="2400" spc="145">
                <a:latin typeface="Tahoma"/>
                <a:cs typeface="Tahoma"/>
              </a:rPr>
              <a:t>a </a:t>
            </a:r>
            <a:r>
              <a:rPr dirty="0" sz="2400" spc="150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dataset </a:t>
            </a:r>
            <a:r>
              <a:rPr dirty="0" sz="2400" spc="125">
                <a:latin typeface="Tahoma"/>
                <a:cs typeface="Tahoma"/>
              </a:rPr>
              <a:t>of </a:t>
            </a:r>
            <a:r>
              <a:rPr dirty="0" sz="2400" spc="229">
                <a:latin typeface="Tahoma"/>
                <a:cs typeface="Tahoma"/>
              </a:rPr>
              <a:t>medical </a:t>
            </a:r>
            <a:r>
              <a:rPr dirty="0" sz="2400" spc="145">
                <a:latin typeface="Tahoma"/>
                <a:cs typeface="Tahoma"/>
              </a:rPr>
              <a:t>reports </a:t>
            </a:r>
            <a:r>
              <a:rPr dirty="0" sz="2400" spc="235">
                <a:latin typeface="Tahoma"/>
                <a:cs typeface="Tahoma"/>
              </a:rPr>
              <a:t>and </a:t>
            </a:r>
            <a:r>
              <a:rPr dirty="0" sz="2400" spc="229">
                <a:latin typeface="Tahoma"/>
                <a:cs typeface="Tahoma"/>
              </a:rPr>
              <a:t>compare </a:t>
            </a:r>
            <a:r>
              <a:rPr dirty="0" sz="2400" spc="120">
                <a:latin typeface="Tahoma"/>
                <a:cs typeface="Tahoma"/>
              </a:rPr>
              <a:t>its </a:t>
            </a:r>
            <a:r>
              <a:rPr dirty="0" sz="2400" spc="195">
                <a:latin typeface="Tahoma"/>
                <a:cs typeface="Tahoma"/>
              </a:rPr>
              <a:t>performance </a:t>
            </a:r>
            <a:r>
              <a:rPr dirty="0" sz="2400" spc="185">
                <a:latin typeface="Tahoma"/>
                <a:cs typeface="Tahoma"/>
              </a:rPr>
              <a:t>to 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other </a:t>
            </a:r>
            <a:r>
              <a:rPr dirty="0" sz="2400" spc="120">
                <a:latin typeface="Tahoma"/>
                <a:cs typeface="Tahoma"/>
              </a:rPr>
              <a:t>state-of-the-art </a:t>
            </a:r>
            <a:r>
              <a:rPr dirty="0" sz="2400" spc="165">
                <a:latin typeface="Tahoma"/>
                <a:cs typeface="Tahoma"/>
              </a:rPr>
              <a:t>models. </a:t>
            </a:r>
            <a:r>
              <a:rPr dirty="0" sz="2400" spc="130">
                <a:latin typeface="Tahoma"/>
                <a:cs typeface="Tahoma"/>
              </a:rPr>
              <a:t>The </a:t>
            </a:r>
            <a:r>
              <a:rPr dirty="0" sz="2400" spc="125">
                <a:latin typeface="Tahoma"/>
                <a:cs typeface="Tahoma"/>
              </a:rPr>
              <a:t>results of </a:t>
            </a:r>
            <a:r>
              <a:rPr dirty="0" sz="2400" spc="195">
                <a:latin typeface="Tahoma"/>
                <a:cs typeface="Tahoma"/>
              </a:rPr>
              <a:t>the </a:t>
            </a:r>
            <a:r>
              <a:rPr dirty="0" sz="2400" spc="165">
                <a:latin typeface="Tahoma"/>
                <a:cs typeface="Tahoma"/>
              </a:rPr>
              <a:t>evaluation </a:t>
            </a:r>
            <a:r>
              <a:rPr dirty="0" sz="2400" spc="200">
                <a:latin typeface="Tahoma"/>
                <a:cs typeface="Tahoma"/>
              </a:rPr>
              <a:t>will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demonstrate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the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135">
                <a:latin typeface="Tahoma"/>
                <a:cs typeface="Tahoma"/>
              </a:rPr>
              <a:t>feasibility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235">
                <a:latin typeface="Tahoma"/>
                <a:cs typeface="Tahoma"/>
              </a:rPr>
              <a:t>and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130">
                <a:latin typeface="Tahoma"/>
                <a:cs typeface="Tahoma"/>
              </a:rPr>
              <a:t>effectiveness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of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using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Federated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Learning </a:t>
            </a:r>
            <a:r>
              <a:rPr dirty="0" sz="2400" spc="229">
                <a:latin typeface="Tahoma"/>
                <a:cs typeface="Tahoma"/>
              </a:rPr>
              <a:t>with </a:t>
            </a:r>
            <a:r>
              <a:rPr dirty="0" sz="2400" spc="140">
                <a:latin typeface="Tahoma"/>
                <a:cs typeface="Tahoma"/>
              </a:rPr>
              <a:t>XAI </a:t>
            </a:r>
            <a:r>
              <a:rPr dirty="0" sz="2400" spc="110">
                <a:latin typeface="Tahoma"/>
                <a:cs typeface="Tahoma"/>
              </a:rPr>
              <a:t>for</a:t>
            </a:r>
            <a:r>
              <a:rPr dirty="0" sz="2400" spc="114">
                <a:latin typeface="Tahoma"/>
                <a:cs typeface="Tahoma"/>
              </a:rPr>
              <a:t> </a:t>
            </a:r>
            <a:r>
              <a:rPr dirty="0" sz="2400" spc="229">
                <a:latin typeface="Tahoma"/>
                <a:cs typeface="Tahoma"/>
              </a:rPr>
              <a:t>medical </a:t>
            </a:r>
            <a:r>
              <a:rPr dirty="0" sz="2400" spc="160">
                <a:latin typeface="Tahoma"/>
                <a:cs typeface="Tahoma"/>
              </a:rPr>
              <a:t>report </a:t>
            </a:r>
            <a:r>
              <a:rPr dirty="0" sz="2400" spc="90">
                <a:latin typeface="Tahoma"/>
                <a:cs typeface="Tahoma"/>
              </a:rPr>
              <a:t>analysis,</a:t>
            </a:r>
            <a:r>
              <a:rPr dirty="0" sz="2400" spc="95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providing </a:t>
            </a:r>
            <a:r>
              <a:rPr dirty="0" sz="2400" spc="145">
                <a:latin typeface="Tahoma"/>
                <a:cs typeface="Tahoma"/>
              </a:rPr>
              <a:t>a </a:t>
            </a:r>
            <a:r>
              <a:rPr dirty="0" sz="2400" spc="150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valuable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180">
                <a:latin typeface="Tahoma"/>
                <a:cs typeface="Tahoma"/>
              </a:rPr>
              <a:t>tool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for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229">
                <a:latin typeface="Tahoma"/>
                <a:cs typeface="Tahoma"/>
              </a:rPr>
              <a:t>medical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114">
                <a:latin typeface="Tahoma"/>
                <a:cs typeface="Tahoma"/>
              </a:rPr>
              <a:t>professionals.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130">
                <a:latin typeface="Tahoma"/>
                <a:cs typeface="Tahoma"/>
              </a:rPr>
              <a:t>The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system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215">
                <a:latin typeface="Tahoma"/>
                <a:cs typeface="Tahoma"/>
              </a:rPr>
              <a:t>can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225">
                <a:latin typeface="Tahoma"/>
                <a:cs typeface="Tahoma"/>
              </a:rPr>
              <a:t>be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used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for</a:t>
            </a:r>
            <a:r>
              <a:rPr dirty="0" sz="2400" spc="114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various</a:t>
            </a:r>
            <a:r>
              <a:rPr dirty="0" sz="2400" spc="130">
                <a:latin typeface="Tahoma"/>
                <a:cs typeface="Tahoma"/>
              </a:rPr>
              <a:t> tasks</a:t>
            </a:r>
            <a:r>
              <a:rPr dirty="0" sz="2400" spc="135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such</a:t>
            </a:r>
            <a:r>
              <a:rPr dirty="0" sz="2400" spc="200">
                <a:latin typeface="Tahoma"/>
                <a:cs typeface="Tahoma"/>
              </a:rPr>
              <a:t> </a:t>
            </a:r>
            <a:r>
              <a:rPr dirty="0" sz="2400" spc="100">
                <a:latin typeface="Tahoma"/>
                <a:cs typeface="Tahoma"/>
              </a:rPr>
              <a:t>as</a:t>
            </a:r>
            <a:r>
              <a:rPr dirty="0" sz="2400" spc="105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predicting</a:t>
            </a:r>
            <a:r>
              <a:rPr dirty="0" sz="2400" spc="200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patient</a:t>
            </a:r>
            <a:r>
              <a:rPr dirty="0" sz="2400" spc="195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outcomes, </a:t>
            </a:r>
            <a:r>
              <a:rPr dirty="0" sz="2400" spc="170">
                <a:latin typeface="Tahoma"/>
                <a:cs typeface="Tahoma"/>
              </a:rPr>
              <a:t> identifying</a:t>
            </a:r>
            <a:r>
              <a:rPr dirty="0" sz="2400" spc="175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risk</a:t>
            </a:r>
            <a:r>
              <a:rPr dirty="0" sz="2400" spc="130">
                <a:latin typeface="Tahoma"/>
                <a:cs typeface="Tahoma"/>
              </a:rPr>
              <a:t> </a:t>
            </a:r>
            <a:r>
              <a:rPr dirty="0" sz="2400" spc="90">
                <a:latin typeface="Tahoma"/>
                <a:cs typeface="Tahoma"/>
              </a:rPr>
              <a:t>factors,</a:t>
            </a:r>
            <a:r>
              <a:rPr dirty="0" sz="2400" spc="95">
                <a:latin typeface="Tahoma"/>
                <a:cs typeface="Tahoma"/>
              </a:rPr>
              <a:t> </a:t>
            </a:r>
            <a:r>
              <a:rPr dirty="0" sz="2400" spc="235">
                <a:latin typeface="Tahoma"/>
                <a:cs typeface="Tahoma"/>
              </a:rPr>
              <a:t>and</a:t>
            </a:r>
            <a:r>
              <a:rPr dirty="0" sz="2400" spc="240">
                <a:latin typeface="Tahoma"/>
                <a:cs typeface="Tahoma"/>
              </a:rPr>
              <a:t> </a:t>
            </a:r>
            <a:r>
              <a:rPr dirty="0" sz="2400" spc="204">
                <a:latin typeface="Tahoma"/>
                <a:cs typeface="Tahoma"/>
              </a:rPr>
              <a:t>improving</a:t>
            </a:r>
            <a:r>
              <a:rPr dirty="0" sz="2400" spc="210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the</a:t>
            </a:r>
            <a:r>
              <a:rPr dirty="0" sz="2400" spc="200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accuracy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of </a:t>
            </a:r>
            <a:r>
              <a:rPr dirty="0" sz="2400" spc="130">
                <a:latin typeface="Tahoma"/>
                <a:cs typeface="Tahoma"/>
              </a:rPr>
              <a:t> diagnoses.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95966" y="0"/>
            <a:ext cx="7592059" cy="10236200"/>
            <a:chOff x="10695966" y="0"/>
            <a:chExt cx="7592059" cy="10236200"/>
          </a:xfrm>
        </p:grpSpPr>
        <p:sp>
          <p:nvSpPr>
            <p:cNvPr id="3" name="object 3"/>
            <p:cNvSpPr/>
            <p:nvPr/>
          </p:nvSpPr>
          <p:spPr>
            <a:xfrm>
              <a:off x="10695966" y="0"/>
              <a:ext cx="7592059" cy="10236200"/>
            </a:xfrm>
            <a:custGeom>
              <a:avLst/>
              <a:gdLst/>
              <a:ahLst/>
              <a:cxnLst/>
              <a:rect l="l" t="t" r="r" b="b"/>
              <a:pathLst>
                <a:path w="7592059" h="10236200">
                  <a:moveTo>
                    <a:pt x="2036122" y="9905999"/>
                  </a:moveTo>
                  <a:lnTo>
                    <a:pt x="1364021" y="9905999"/>
                  </a:lnTo>
                  <a:lnTo>
                    <a:pt x="1174181" y="9855199"/>
                  </a:lnTo>
                  <a:lnTo>
                    <a:pt x="1127854" y="9829799"/>
                  </a:lnTo>
                  <a:lnTo>
                    <a:pt x="1081999" y="9817099"/>
                  </a:lnTo>
                  <a:lnTo>
                    <a:pt x="1035071" y="9791699"/>
                  </a:lnTo>
                  <a:lnTo>
                    <a:pt x="897279" y="9715499"/>
                  </a:lnTo>
                  <a:lnTo>
                    <a:pt x="854771" y="9690099"/>
                  </a:lnTo>
                  <a:lnTo>
                    <a:pt x="814553" y="9664699"/>
                  </a:lnTo>
                  <a:lnTo>
                    <a:pt x="775810" y="9626599"/>
                  </a:lnTo>
                  <a:lnTo>
                    <a:pt x="737726" y="9601199"/>
                  </a:lnTo>
                  <a:lnTo>
                    <a:pt x="700825" y="9563099"/>
                  </a:lnTo>
                  <a:lnTo>
                    <a:pt x="664661" y="9537699"/>
                  </a:lnTo>
                  <a:lnTo>
                    <a:pt x="629205" y="9499599"/>
                  </a:lnTo>
                  <a:lnTo>
                    <a:pt x="594428" y="9461499"/>
                  </a:lnTo>
                  <a:lnTo>
                    <a:pt x="557878" y="9423399"/>
                  </a:lnTo>
                  <a:lnTo>
                    <a:pt x="522954" y="9385299"/>
                  </a:lnTo>
                  <a:lnTo>
                    <a:pt x="489551" y="9347199"/>
                  </a:lnTo>
                  <a:lnTo>
                    <a:pt x="457566" y="9309099"/>
                  </a:lnTo>
                  <a:lnTo>
                    <a:pt x="426892" y="9270999"/>
                  </a:lnTo>
                  <a:lnTo>
                    <a:pt x="397427" y="9220199"/>
                  </a:lnTo>
                  <a:lnTo>
                    <a:pt x="369065" y="9182099"/>
                  </a:lnTo>
                  <a:lnTo>
                    <a:pt x="341703" y="9131299"/>
                  </a:lnTo>
                  <a:lnTo>
                    <a:pt x="315987" y="9093199"/>
                  </a:lnTo>
                  <a:lnTo>
                    <a:pt x="291264" y="9042399"/>
                  </a:lnTo>
                  <a:lnTo>
                    <a:pt x="267511" y="9004299"/>
                  </a:lnTo>
                  <a:lnTo>
                    <a:pt x="244705" y="8953499"/>
                  </a:lnTo>
                  <a:lnTo>
                    <a:pt x="222823" y="8902699"/>
                  </a:lnTo>
                  <a:lnTo>
                    <a:pt x="201841" y="8864599"/>
                  </a:lnTo>
                  <a:lnTo>
                    <a:pt x="181736" y="8813799"/>
                  </a:lnTo>
                  <a:lnTo>
                    <a:pt x="162485" y="8762999"/>
                  </a:lnTo>
                  <a:lnTo>
                    <a:pt x="144065" y="8712199"/>
                  </a:lnTo>
                  <a:lnTo>
                    <a:pt x="126452" y="8674099"/>
                  </a:lnTo>
                  <a:lnTo>
                    <a:pt x="109624" y="8623299"/>
                  </a:lnTo>
                  <a:lnTo>
                    <a:pt x="93558" y="8572499"/>
                  </a:lnTo>
                  <a:lnTo>
                    <a:pt x="78229" y="8521699"/>
                  </a:lnTo>
                  <a:lnTo>
                    <a:pt x="63278" y="8470899"/>
                  </a:lnTo>
                  <a:lnTo>
                    <a:pt x="50220" y="8420099"/>
                  </a:lnTo>
                  <a:lnTo>
                    <a:pt x="39009" y="8369299"/>
                  </a:lnTo>
                  <a:lnTo>
                    <a:pt x="29599" y="8318499"/>
                  </a:lnTo>
                  <a:lnTo>
                    <a:pt x="21942" y="8254999"/>
                  </a:lnTo>
                  <a:lnTo>
                    <a:pt x="15991" y="8204199"/>
                  </a:lnTo>
                  <a:lnTo>
                    <a:pt x="11227" y="8153399"/>
                  </a:lnTo>
                  <a:lnTo>
                    <a:pt x="8231" y="8089899"/>
                  </a:lnTo>
                  <a:lnTo>
                    <a:pt x="9607" y="8051799"/>
                  </a:lnTo>
                  <a:lnTo>
                    <a:pt x="7596" y="8013699"/>
                  </a:lnTo>
                  <a:lnTo>
                    <a:pt x="3844" y="7975599"/>
                  </a:lnTo>
                  <a:lnTo>
                    <a:pt x="0" y="7924799"/>
                  </a:lnTo>
                  <a:lnTo>
                    <a:pt x="90" y="7873999"/>
                  </a:lnTo>
                  <a:lnTo>
                    <a:pt x="4738" y="7835899"/>
                  </a:lnTo>
                  <a:lnTo>
                    <a:pt x="9061" y="7785099"/>
                  </a:lnTo>
                  <a:lnTo>
                    <a:pt x="8179" y="7734299"/>
                  </a:lnTo>
                  <a:lnTo>
                    <a:pt x="11963" y="7683499"/>
                  </a:lnTo>
                  <a:lnTo>
                    <a:pt x="18043" y="7632699"/>
                  </a:lnTo>
                  <a:lnTo>
                    <a:pt x="25869" y="7581899"/>
                  </a:lnTo>
                  <a:lnTo>
                    <a:pt x="34894" y="7531099"/>
                  </a:lnTo>
                  <a:lnTo>
                    <a:pt x="44567" y="7480299"/>
                  </a:lnTo>
                  <a:lnTo>
                    <a:pt x="54697" y="7429499"/>
                  </a:lnTo>
                  <a:lnTo>
                    <a:pt x="65346" y="7365999"/>
                  </a:lnTo>
                  <a:lnTo>
                    <a:pt x="76787" y="7315199"/>
                  </a:lnTo>
                  <a:lnTo>
                    <a:pt x="89294" y="7264399"/>
                  </a:lnTo>
                  <a:lnTo>
                    <a:pt x="103141" y="7213599"/>
                  </a:lnTo>
                  <a:lnTo>
                    <a:pt x="118602" y="7162799"/>
                  </a:lnTo>
                  <a:lnTo>
                    <a:pt x="134548" y="7111999"/>
                  </a:lnTo>
                  <a:lnTo>
                    <a:pt x="151423" y="7061199"/>
                  </a:lnTo>
                  <a:lnTo>
                    <a:pt x="169186" y="7023099"/>
                  </a:lnTo>
                  <a:lnTo>
                    <a:pt x="187798" y="6972299"/>
                  </a:lnTo>
                  <a:lnTo>
                    <a:pt x="207216" y="6921499"/>
                  </a:lnTo>
                  <a:lnTo>
                    <a:pt x="227400" y="6883399"/>
                  </a:lnTo>
                  <a:lnTo>
                    <a:pt x="247161" y="6832599"/>
                  </a:lnTo>
                  <a:lnTo>
                    <a:pt x="267134" y="6794499"/>
                  </a:lnTo>
                  <a:lnTo>
                    <a:pt x="287415" y="6743699"/>
                  </a:lnTo>
                  <a:lnTo>
                    <a:pt x="308103" y="6705599"/>
                  </a:lnTo>
                  <a:lnTo>
                    <a:pt x="329295" y="6654799"/>
                  </a:lnTo>
                  <a:lnTo>
                    <a:pt x="351088" y="6616699"/>
                  </a:lnTo>
                  <a:lnTo>
                    <a:pt x="373664" y="6565899"/>
                  </a:lnTo>
                  <a:lnTo>
                    <a:pt x="396456" y="6527799"/>
                  </a:lnTo>
                  <a:lnTo>
                    <a:pt x="419462" y="6476999"/>
                  </a:lnTo>
                  <a:lnTo>
                    <a:pt x="442678" y="6438899"/>
                  </a:lnTo>
                  <a:lnTo>
                    <a:pt x="466103" y="6388099"/>
                  </a:lnTo>
                  <a:lnTo>
                    <a:pt x="489733" y="6349999"/>
                  </a:lnTo>
                  <a:lnTo>
                    <a:pt x="513567" y="6311899"/>
                  </a:lnTo>
                  <a:lnTo>
                    <a:pt x="537601" y="6261099"/>
                  </a:lnTo>
                  <a:lnTo>
                    <a:pt x="561833" y="6222999"/>
                  </a:lnTo>
                  <a:lnTo>
                    <a:pt x="586261" y="6172199"/>
                  </a:lnTo>
                  <a:lnTo>
                    <a:pt x="610881" y="6134099"/>
                  </a:lnTo>
                  <a:lnTo>
                    <a:pt x="660315" y="6045199"/>
                  </a:lnTo>
                  <a:lnTo>
                    <a:pt x="709069" y="5968999"/>
                  </a:lnTo>
                  <a:lnTo>
                    <a:pt x="733277" y="5918199"/>
                  </a:lnTo>
                  <a:lnTo>
                    <a:pt x="805692" y="5791199"/>
                  </a:lnTo>
                  <a:lnTo>
                    <a:pt x="829889" y="5753099"/>
                  </a:lnTo>
                  <a:lnTo>
                    <a:pt x="854181" y="5702299"/>
                  </a:lnTo>
                  <a:lnTo>
                    <a:pt x="878607" y="5664199"/>
                  </a:lnTo>
                  <a:lnTo>
                    <a:pt x="903203" y="5626099"/>
                  </a:lnTo>
                  <a:lnTo>
                    <a:pt x="929510" y="5575299"/>
                  </a:lnTo>
                  <a:lnTo>
                    <a:pt x="955399" y="5524499"/>
                  </a:lnTo>
                  <a:lnTo>
                    <a:pt x="980864" y="5486399"/>
                  </a:lnTo>
                  <a:lnTo>
                    <a:pt x="1005899" y="5435599"/>
                  </a:lnTo>
                  <a:lnTo>
                    <a:pt x="1030499" y="5397499"/>
                  </a:lnTo>
                  <a:lnTo>
                    <a:pt x="1054656" y="5346699"/>
                  </a:lnTo>
                  <a:lnTo>
                    <a:pt x="1078366" y="5295899"/>
                  </a:lnTo>
                  <a:lnTo>
                    <a:pt x="1101621" y="5245099"/>
                  </a:lnTo>
                  <a:lnTo>
                    <a:pt x="1124417" y="5206999"/>
                  </a:lnTo>
                  <a:lnTo>
                    <a:pt x="1145847" y="5156199"/>
                  </a:lnTo>
                  <a:lnTo>
                    <a:pt x="1166781" y="5105399"/>
                  </a:lnTo>
                  <a:lnTo>
                    <a:pt x="1187149" y="5067299"/>
                  </a:lnTo>
                  <a:lnTo>
                    <a:pt x="1206881" y="5016499"/>
                  </a:lnTo>
                  <a:lnTo>
                    <a:pt x="1225908" y="4965699"/>
                  </a:lnTo>
                  <a:lnTo>
                    <a:pt x="1244160" y="4927599"/>
                  </a:lnTo>
                  <a:lnTo>
                    <a:pt x="1261565" y="4876799"/>
                  </a:lnTo>
                  <a:lnTo>
                    <a:pt x="1278056" y="4825999"/>
                  </a:lnTo>
                  <a:lnTo>
                    <a:pt x="1293561" y="4787899"/>
                  </a:lnTo>
                  <a:lnTo>
                    <a:pt x="1308011" y="4737099"/>
                  </a:lnTo>
                  <a:lnTo>
                    <a:pt x="1321336" y="4686299"/>
                  </a:lnTo>
                  <a:lnTo>
                    <a:pt x="1333465" y="4635499"/>
                  </a:lnTo>
                  <a:lnTo>
                    <a:pt x="1344756" y="4584699"/>
                  </a:lnTo>
                  <a:lnTo>
                    <a:pt x="1354943" y="4533899"/>
                  </a:lnTo>
                  <a:lnTo>
                    <a:pt x="1364053" y="4483099"/>
                  </a:lnTo>
                  <a:lnTo>
                    <a:pt x="1372110" y="4432299"/>
                  </a:lnTo>
                  <a:lnTo>
                    <a:pt x="1379139" y="4381499"/>
                  </a:lnTo>
                  <a:lnTo>
                    <a:pt x="1385164" y="4330699"/>
                  </a:lnTo>
                  <a:lnTo>
                    <a:pt x="1389305" y="4279899"/>
                  </a:lnTo>
                  <a:lnTo>
                    <a:pt x="1391777" y="4229099"/>
                  </a:lnTo>
                  <a:lnTo>
                    <a:pt x="1392661" y="4190999"/>
                  </a:lnTo>
                  <a:lnTo>
                    <a:pt x="1392038" y="4140199"/>
                  </a:lnTo>
                  <a:lnTo>
                    <a:pt x="1389988" y="4089399"/>
                  </a:lnTo>
                  <a:lnTo>
                    <a:pt x="1387073" y="4038599"/>
                  </a:lnTo>
                  <a:lnTo>
                    <a:pt x="1383875" y="3987799"/>
                  </a:lnTo>
                  <a:lnTo>
                    <a:pt x="1379931" y="3936999"/>
                  </a:lnTo>
                  <a:lnTo>
                    <a:pt x="1374781" y="3886199"/>
                  </a:lnTo>
                  <a:lnTo>
                    <a:pt x="1367966" y="3835399"/>
                  </a:lnTo>
                  <a:lnTo>
                    <a:pt x="1360843" y="3784599"/>
                  </a:lnTo>
                  <a:lnTo>
                    <a:pt x="1354888" y="3733799"/>
                  </a:lnTo>
                  <a:lnTo>
                    <a:pt x="1349532" y="3682999"/>
                  </a:lnTo>
                  <a:lnTo>
                    <a:pt x="1344206" y="3632199"/>
                  </a:lnTo>
                  <a:lnTo>
                    <a:pt x="1338342" y="3581399"/>
                  </a:lnTo>
                  <a:lnTo>
                    <a:pt x="1331136" y="3530599"/>
                  </a:lnTo>
                  <a:lnTo>
                    <a:pt x="1323484" y="3479799"/>
                  </a:lnTo>
                  <a:lnTo>
                    <a:pt x="1315565" y="3416299"/>
                  </a:lnTo>
                  <a:lnTo>
                    <a:pt x="1307564" y="3365499"/>
                  </a:lnTo>
                  <a:lnTo>
                    <a:pt x="1299727" y="3314699"/>
                  </a:lnTo>
                  <a:lnTo>
                    <a:pt x="1291794" y="3251199"/>
                  </a:lnTo>
                  <a:lnTo>
                    <a:pt x="1275864" y="3149599"/>
                  </a:lnTo>
                  <a:lnTo>
                    <a:pt x="1254513" y="2997199"/>
                  </a:lnTo>
                  <a:lnTo>
                    <a:pt x="1247863" y="2959099"/>
                  </a:lnTo>
                  <a:lnTo>
                    <a:pt x="1241382" y="2908299"/>
                  </a:lnTo>
                  <a:lnTo>
                    <a:pt x="1235154" y="2857499"/>
                  </a:lnTo>
                  <a:lnTo>
                    <a:pt x="1229333" y="2819399"/>
                  </a:lnTo>
                  <a:lnTo>
                    <a:pt x="1223776" y="2768599"/>
                  </a:lnTo>
                  <a:lnTo>
                    <a:pt x="1219125" y="2730499"/>
                  </a:lnTo>
                  <a:lnTo>
                    <a:pt x="1216016" y="2679699"/>
                  </a:lnTo>
                  <a:lnTo>
                    <a:pt x="1213347" y="2641599"/>
                  </a:lnTo>
                  <a:lnTo>
                    <a:pt x="1210184" y="2590799"/>
                  </a:lnTo>
                  <a:lnTo>
                    <a:pt x="1206836" y="2539999"/>
                  </a:lnTo>
                  <a:lnTo>
                    <a:pt x="1203610" y="2501899"/>
                  </a:lnTo>
                  <a:lnTo>
                    <a:pt x="1200814" y="2451099"/>
                  </a:lnTo>
                  <a:lnTo>
                    <a:pt x="1198755" y="2400299"/>
                  </a:lnTo>
                  <a:lnTo>
                    <a:pt x="1197743" y="2349499"/>
                  </a:lnTo>
                  <a:lnTo>
                    <a:pt x="1198084" y="2311399"/>
                  </a:lnTo>
                  <a:lnTo>
                    <a:pt x="1199708" y="2260599"/>
                  </a:lnTo>
                  <a:lnTo>
                    <a:pt x="1202206" y="2209799"/>
                  </a:lnTo>
                  <a:lnTo>
                    <a:pt x="1205619" y="2158999"/>
                  </a:lnTo>
                  <a:lnTo>
                    <a:pt x="1209987" y="2108199"/>
                  </a:lnTo>
                  <a:lnTo>
                    <a:pt x="1215350" y="2057399"/>
                  </a:lnTo>
                  <a:lnTo>
                    <a:pt x="1221749" y="2006599"/>
                  </a:lnTo>
                  <a:lnTo>
                    <a:pt x="1229224" y="1955799"/>
                  </a:lnTo>
                  <a:lnTo>
                    <a:pt x="1237815" y="1904999"/>
                  </a:lnTo>
                  <a:lnTo>
                    <a:pt x="1247563" y="1854199"/>
                  </a:lnTo>
                  <a:lnTo>
                    <a:pt x="1258507" y="1803399"/>
                  </a:lnTo>
                  <a:lnTo>
                    <a:pt x="1270688" y="1765299"/>
                  </a:lnTo>
                  <a:lnTo>
                    <a:pt x="1284146" y="1714499"/>
                  </a:lnTo>
                  <a:lnTo>
                    <a:pt x="1298922" y="1663699"/>
                  </a:lnTo>
                  <a:lnTo>
                    <a:pt x="1315055" y="1612899"/>
                  </a:lnTo>
                  <a:lnTo>
                    <a:pt x="1332586" y="1562099"/>
                  </a:lnTo>
                  <a:lnTo>
                    <a:pt x="1351555" y="1523999"/>
                  </a:lnTo>
                  <a:lnTo>
                    <a:pt x="1372959" y="1473199"/>
                  </a:lnTo>
                  <a:lnTo>
                    <a:pt x="1395552" y="1422399"/>
                  </a:lnTo>
                  <a:lnTo>
                    <a:pt x="1419257" y="1371599"/>
                  </a:lnTo>
                  <a:lnTo>
                    <a:pt x="1443993" y="1320799"/>
                  </a:lnTo>
                  <a:lnTo>
                    <a:pt x="1469684" y="1282699"/>
                  </a:lnTo>
                  <a:lnTo>
                    <a:pt x="1496249" y="1231899"/>
                  </a:lnTo>
                  <a:lnTo>
                    <a:pt x="1523611" y="1181099"/>
                  </a:lnTo>
                  <a:lnTo>
                    <a:pt x="1551690" y="1142999"/>
                  </a:lnTo>
                  <a:lnTo>
                    <a:pt x="1578213" y="1104899"/>
                  </a:lnTo>
                  <a:lnTo>
                    <a:pt x="1605652" y="1054099"/>
                  </a:lnTo>
                  <a:lnTo>
                    <a:pt x="1634029" y="1015999"/>
                  </a:lnTo>
                  <a:lnTo>
                    <a:pt x="1663365" y="977899"/>
                  </a:lnTo>
                  <a:lnTo>
                    <a:pt x="1693681" y="939799"/>
                  </a:lnTo>
                  <a:lnTo>
                    <a:pt x="1725000" y="901699"/>
                  </a:lnTo>
                  <a:lnTo>
                    <a:pt x="1757342" y="863599"/>
                  </a:lnTo>
                  <a:lnTo>
                    <a:pt x="1790730" y="825499"/>
                  </a:lnTo>
                  <a:lnTo>
                    <a:pt x="1825862" y="787399"/>
                  </a:lnTo>
                  <a:lnTo>
                    <a:pt x="1861767" y="761999"/>
                  </a:lnTo>
                  <a:lnTo>
                    <a:pt x="1898404" y="723899"/>
                  </a:lnTo>
                  <a:lnTo>
                    <a:pt x="1935731" y="685799"/>
                  </a:lnTo>
                  <a:lnTo>
                    <a:pt x="1973707" y="660399"/>
                  </a:lnTo>
                  <a:lnTo>
                    <a:pt x="2012290" y="622299"/>
                  </a:lnTo>
                  <a:lnTo>
                    <a:pt x="2051438" y="596899"/>
                  </a:lnTo>
                  <a:lnTo>
                    <a:pt x="2091111" y="558799"/>
                  </a:lnTo>
                  <a:lnTo>
                    <a:pt x="2131266" y="533399"/>
                  </a:lnTo>
                  <a:lnTo>
                    <a:pt x="2171863" y="495299"/>
                  </a:lnTo>
                  <a:lnTo>
                    <a:pt x="2213210" y="469899"/>
                  </a:lnTo>
                  <a:lnTo>
                    <a:pt x="2297764" y="419099"/>
                  </a:lnTo>
                  <a:lnTo>
                    <a:pt x="2384572" y="368299"/>
                  </a:lnTo>
                  <a:lnTo>
                    <a:pt x="2518419" y="292099"/>
                  </a:lnTo>
                  <a:lnTo>
                    <a:pt x="2563869" y="279399"/>
                  </a:lnTo>
                  <a:lnTo>
                    <a:pt x="2609680" y="253999"/>
                  </a:lnTo>
                  <a:lnTo>
                    <a:pt x="2655819" y="241299"/>
                  </a:lnTo>
                  <a:lnTo>
                    <a:pt x="2702252" y="215899"/>
                  </a:lnTo>
                  <a:lnTo>
                    <a:pt x="2748944" y="203199"/>
                  </a:lnTo>
                  <a:lnTo>
                    <a:pt x="2795863" y="177799"/>
                  </a:lnTo>
                  <a:lnTo>
                    <a:pt x="2842099" y="165099"/>
                  </a:lnTo>
                  <a:lnTo>
                    <a:pt x="2888469" y="139699"/>
                  </a:lnTo>
                  <a:lnTo>
                    <a:pt x="3028524" y="101599"/>
                  </a:lnTo>
                  <a:lnTo>
                    <a:pt x="3075570" y="76199"/>
                  </a:lnTo>
                  <a:lnTo>
                    <a:pt x="3314159" y="12699"/>
                  </a:lnTo>
                  <a:lnTo>
                    <a:pt x="3364991" y="0"/>
                  </a:lnTo>
                  <a:lnTo>
                    <a:pt x="4384885" y="0"/>
                  </a:lnTo>
                  <a:lnTo>
                    <a:pt x="4645423" y="63499"/>
                  </a:lnTo>
                  <a:lnTo>
                    <a:pt x="4690280" y="88899"/>
                  </a:lnTo>
                  <a:lnTo>
                    <a:pt x="4778592" y="114299"/>
                  </a:lnTo>
                  <a:lnTo>
                    <a:pt x="4865234" y="165099"/>
                  </a:lnTo>
                  <a:lnTo>
                    <a:pt x="4908002" y="177799"/>
                  </a:lnTo>
                  <a:lnTo>
                    <a:pt x="4992579" y="228599"/>
                  </a:lnTo>
                  <a:lnTo>
                    <a:pt x="5034821" y="241299"/>
                  </a:lnTo>
                  <a:lnTo>
                    <a:pt x="5244680" y="368299"/>
                  </a:lnTo>
                  <a:lnTo>
                    <a:pt x="5286883" y="380999"/>
                  </a:lnTo>
                  <a:lnTo>
                    <a:pt x="5521792" y="507999"/>
                  </a:lnTo>
                  <a:lnTo>
                    <a:pt x="5569076" y="520699"/>
                  </a:lnTo>
                  <a:lnTo>
                    <a:pt x="5662750" y="571499"/>
                  </a:lnTo>
                  <a:lnTo>
                    <a:pt x="5710168" y="584199"/>
                  </a:lnTo>
                  <a:lnTo>
                    <a:pt x="5757928" y="609599"/>
                  </a:lnTo>
                  <a:lnTo>
                    <a:pt x="5854348" y="634999"/>
                  </a:lnTo>
                  <a:lnTo>
                    <a:pt x="5902944" y="660399"/>
                  </a:lnTo>
                  <a:lnTo>
                    <a:pt x="6340347" y="774699"/>
                  </a:lnTo>
                  <a:lnTo>
                    <a:pt x="6389130" y="774699"/>
                  </a:lnTo>
                  <a:lnTo>
                    <a:pt x="6437884" y="787399"/>
                  </a:lnTo>
                  <a:lnTo>
                    <a:pt x="6482179" y="800099"/>
                  </a:lnTo>
                  <a:lnTo>
                    <a:pt x="7192651" y="800099"/>
                  </a:lnTo>
                  <a:lnTo>
                    <a:pt x="7240259" y="812799"/>
                  </a:lnTo>
                  <a:lnTo>
                    <a:pt x="7335313" y="812799"/>
                  </a:lnTo>
                  <a:lnTo>
                    <a:pt x="7382734" y="825499"/>
                  </a:lnTo>
                  <a:lnTo>
                    <a:pt x="7430066" y="825499"/>
                  </a:lnTo>
                  <a:lnTo>
                    <a:pt x="7476928" y="838199"/>
                  </a:lnTo>
                  <a:lnTo>
                    <a:pt x="7523590" y="838199"/>
                  </a:lnTo>
                  <a:lnTo>
                    <a:pt x="7570056" y="850899"/>
                  </a:lnTo>
                  <a:lnTo>
                    <a:pt x="7592032" y="850899"/>
                  </a:lnTo>
                  <a:lnTo>
                    <a:pt x="7592032" y="9448799"/>
                  </a:lnTo>
                  <a:lnTo>
                    <a:pt x="3957606" y="9448799"/>
                  </a:lnTo>
                  <a:lnTo>
                    <a:pt x="3903110" y="9461499"/>
                  </a:lnTo>
                  <a:lnTo>
                    <a:pt x="3794232" y="9461499"/>
                  </a:lnTo>
                  <a:lnTo>
                    <a:pt x="3741687" y="9474199"/>
                  </a:lnTo>
                  <a:lnTo>
                    <a:pt x="3689268" y="9474199"/>
                  </a:lnTo>
                  <a:lnTo>
                    <a:pt x="3584723" y="9499599"/>
                  </a:lnTo>
                  <a:lnTo>
                    <a:pt x="3532554" y="9499599"/>
                  </a:lnTo>
                  <a:lnTo>
                    <a:pt x="2971288" y="9639299"/>
                  </a:lnTo>
                  <a:lnTo>
                    <a:pt x="2920736" y="9664699"/>
                  </a:lnTo>
                  <a:lnTo>
                    <a:pt x="2820169" y="9690099"/>
                  </a:lnTo>
                  <a:lnTo>
                    <a:pt x="2770171" y="9715499"/>
                  </a:lnTo>
                  <a:lnTo>
                    <a:pt x="2673817" y="9740899"/>
                  </a:lnTo>
                  <a:lnTo>
                    <a:pt x="2625453" y="9766299"/>
                  </a:lnTo>
                  <a:lnTo>
                    <a:pt x="2134855" y="9893299"/>
                  </a:lnTo>
                  <a:lnTo>
                    <a:pt x="2085585" y="9893299"/>
                  </a:lnTo>
                  <a:lnTo>
                    <a:pt x="2036122" y="9905999"/>
                  </a:lnTo>
                  <a:close/>
                </a:path>
                <a:path w="7592059" h="10236200">
                  <a:moveTo>
                    <a:pt x="7038374" y="800099"/>
                  </a:moveTo>
                  <a:lnTo>
                    <a:pt x="6572462" y="800099"/>
                  </a:lnTo>
                  <a:lnTo>
                    <a:pt x="6617937" y="787399"/>
                  </a:lnTo>
                  <a:lnTo>
                    <a:pt x="6986924" y="787399"/>
                  </a:lnTo>
                  <a:lnTo>
                    <a:pt x="7038374" y="800099"/>
                  </a:lnTo>
                  <a:close/>
                </a:path>
                <a:path w="7592059" h="10236200">
                  <a:moveTo>
                    <a:pt x="7122290" y="10236199"/>
                  </a:moveTo>
                  <a:lnTo>
                    <a:pt x="6621634" y="10236199"/>
                  </a:lnTo>
                  <a:lnTo>
                    <a:pt x="6109347" y="10109199"/>
                  </a:lnTo>
                  <a:lnTo>
                    <a:pt x="6059395" y="10083799"/>
                  </a:lnTo>
                  <a:lnTo>
                    <a:pt x="6009667" y="10071099"/>
                  </a:lnTo>
                  <a:lnTo>
                    <a:pt x="5962162" y="10058399"/>
                  </a:lnTo>
                  <a:lnTo>
                    <a:pt x="5914907" y="10032999"/>
                  </a:lnTo>
                  <a:lnTo>
                    <a:pt x="5867878" y="10020299"/>
                  </a:lnTo>
                  <a:lnTo>
                    <a:pt x="5821047" y="9994899"/>
                  </a:lnTo>
                  <a:lnTo>
                    <a:pt x="5774389" y="9982199"/>
                  </a:lnTo>
                  <a:lnTo>
                    <a:pt x="5727879" y="9956799"/>
                  </a:lnTo>
                  <a:lnTo>
                    <a:pt x="5681491" y="9944099"/>
                  </a:lnTo>
                  <a:lnTo>
                    <a:pt x="5590028" y="9893299"/>
                  </a:lnTo>
                  <a:lnTo>
                    <a:pt x="5544457" y="9880599"/>
                  </a:lnTo>
                  <a:lnTo>
                    <a:pt x="5498961" y="9855199"/>
                  </a:lnTo>
                  <a:lnTo>
                    <a:pt x="5453517" y="9842499"/>
                  </a:lnTo>
                  <a:lnTo>
                    <a:pt x="5362691" y="9791699"/>
                  </a:lnTo>
                  <a:lnTo>
                    <a:pt x="5317262" y="9778999"/>
                  </a:lnTo>
                  <a:lnTo>
                    <a:pt x="5226252" y="9728199"/>
                  </a:lnTo>
                  <a:lnTo>
                    <a:pt x="5180625" y="9715499"/>
                  </a:lnTo>
                  <a:lnTo>
                    <a:pt x="5089007" y="9664699"/>
                  </a:lnTo>
                  <a:lnTo>
                    <a:pt x="5042969" y="9651999"/>
                  </a:lnTo>
                  <a:lnTo>
                    <a:pt x="4996748" y="9626599"/>
                  </a:lnTo>
                  <a:lnTo>
                    <a:pt x="4950319" y="9613899"/>
                  </a:lnTo>
                  <a:lnTo>
                    <a:pt x="4902430" y="9588499"/>
                  </a:lnTo>
                  <a:lnTo>
                    <a:pt x="4757070" y="9550399"/>
                  </a:lnTo>
                  <a:lnTo>
                    <a:pt x="4708008" y="9524999"/>
                  </a:lnTo>
                  <a:lnTo>
                    <a:pt x="4608895" y="9499599"/>
                  </a:lnTo>
                  <a:lnTo>
                    <a:pt x="4558818" y="9499599"/>
                  </a:lnTo>
                  <a:lnTo>
                    <a:pt x="4457557" y="9474199"/>
                  </a:lnTo>
                  <a:lnTo>
                    <a:pt x="4408616" y="9474199"/>
                  </a:lnTo>
                  <a:lnTo>
                    <a:pt x="4359660" y="9461499"/>
                  </a:lnTo>
                  <a:lnTo>
                    <a:pt x="4310636" y="9461499"/>
                  </a:lnTo>
                  <a:lnTo>
                    <a:pt x="4261491" y="9448799"/>
                  </a:lnTo>
                  <a:lnTo>
                    <a:pt x="7592032" y="9448799"/>
                  </a:lnTo>
                  <a:lnTo>
                    <a:pt x="7592032" y="10096499"/>
                  </a:lnTo>
                  <a:lnTo>
                    <a:pt x="7559303" y="10109199"/>
                  </a:lnTo>
                  <a:lnTo>
                    <a:pt x="7511032" y="10134599"/>
                  </a:lnTo>
                  <a:lnTo>
                    <a:pt x="7462263" y="10147299"/>
                  </a:lnTo>
                  <a:lnTo>
                    <a:pt x="7412982" y="10172699"/>
                  </a:lnTo>
                  <a:lnTo>
                    <a:pt x="7210399" y="10223499"/>
                  </a:lnTo>
                  <a:lnTo>
                    <a:pt x="7158308" y="10223499"/>
                  </a:lnTo>
                  <a:lnTo>
                    <a:pt x="7122290" y="10236199"/>
                  </a:lnTo>
                  <a:close/>
                </a:path>
                <a:path w="7592059" h="10236200">
                  <a:moveTo>
                    <a:pt x="1936598" y="9918699"/>
                  </a:moveTo>
                  <a:lnTo>
                    <a:pt x="1461527" y="9918699"/>
                  </a:lnTo>
                  <a:lnTo>
                    <a:pt x="1412566" y="9905999"/>
                  </a:lnTo>
                  <a:lnTo>
                    <a:pt x="1986462" y="9905999"/>
                  </a:lnTo>
                  <a:lnTo>
                    <a:pt x="1936598" y="9918699"/>
                  </a:lnTo>
                  <a:close/>
                </a:path>
              </a:pathLst>
            </a:custGeom>
            <a:solidFill>
              <a:srgbClr val="A0D9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7045" y="4023898"/>
              <a:ext cx="5320953" cy="341083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2428" y="157257"/>
            <a:ext cx="807847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7000" spc="-440">
                <a:latin typeface="Trebuchet MS"/>
                <a:cs typeface="Trebuchet MS"/>
              </a:rPr>
              <a:t>L</a:t>
            </a:r>
            <a:r>
              <a:rPr dirty="0" u="none" sz="7000" spc="65">
                <a:latin typeface="Trebuchet MS"/>
                <a:cs typeface="Trebuchet MS"/>
              </a:rPr>
              <a:t>i</a:t>
            </a:r>
            <a:r>
              <a:rPr dirty="0" u="none" sz="7000" spc="165">
                <a:latin typeface="Trebuchet MS"/>
                <a:cs typeface="Trebuchet MS"/>
              </a:rPr>
              <a:t>t</a:t>
            </a:r>
            <a:r>
              <a:rPr dirty="0" u="none" sz="7000" spc="280">
                <a:latin typeface="Trebuchet MS"/>
                <a:cs typeface="Trebuchet MS"/>
              </a:rPr>
              <a:t>e</a:t>
            </a:r>
            <a:r>
              <a:rPr dirty="0" u="none" sz="7000" spc="130">
                <a:latin typeface="Trebuchet MS"/>
                <a:cs typeface="Trebuchet MS"/>
              </a:rPr>
              <a:t>r</a:t>
            </a:r>
            <a:r>
              <a:rPr dirty="0" u="none" sz="7000" spc="1025">
                <a:latin typeface="Trebuchet MS"/>
                <a:cs typeface="Trebuchet MS"/>
              </a:rPr>
              <a:t>a</a:t>
            </a:r>
            <a:r>
              <a:rPr dirty="0" u="none" sz="7000" spc="165">
                <a:latin typeface="Trebuchet MS"/>
                <a:cs typeface="Trebuchet MS"/>
              </a:rPr>
              <a:t>t</a:t>
            </a:r>
            <a:r>
              <a:rPr dirty="0" u="none" sz="7000" spc="660">
                <a:latin typeface="Trebuchet MS"/>
                <a:cs typeface="Trebuchet MS"/>
              </a:rPr>
              <a:t>u</a:t>
            </a:r>
            <a:r>
              <a:rPr dirty="0" u="none" sz="7000" spc="130">
                <a:latin typeface="Trebuchet MS"/>
                <a:cs typeface="Trebuchet MS"/>
              </a:rPr>
              <a:t>r</a:t>
            </a:r>
            <a:r>
              <a:rPr dirty="0" u="none" sz="7000" spc="285">
                <a:latin typeface="Trebuchet MS"/>
                <a:cs typeface="Trebuchet MS"/>
              </a:rPr>
              <a:t>e</a:t>
            </a:r>
            <a:r>
              <a:rPr dirty="0" u="none" sz="7000" spc="-775">
                <a:latin typeface="Trebuchet MS"/>
                <a:cs typeface="Trebuchet MS"/>
              </a:rPr>
              <a:t> </a:t>
            </a:r>
            <a:r>
              <a:rPr dirty="0" u="none" sz="7000" spc="345">
                <a:latin typeface="Trebuchet MS"/>
                <a:cs typeface="Trebuchet MS"/>
              </a:rPr>
              <a:t>R</a:t>
            </a:r>
            <a:r>
              <a:rPr dirty="0" u="none" sz="7000" spc="280">
                <a:latin typeface="Trebuchet MS"/>
                <a:cs typeface="Trebuchet MS"/>
              </a:rPr>
              <a:t>e</a:t>
            </a:r>
            <a:r>
              <a:rPr dirty="0" u="none" sz="7000" spc="844">
                <a:latin typeface="Trebuchet MS"/>
                <a:cs typeface="Trebuchet MS"/>
              </a:rPr>
              <a:t>v</a:t>
            </a:r>
            <a:r>
              <a:rPr dirty="0" u="none" sz="7000" spc="65">
                <a:latin typeface="Trebuchet MS"/>
                <a:cs typeface="Trebuchet MS"/>
              </a:rPr>
              <a:t>i</a:t>
            </a:r>
            <a:r>
              <a:rPr dirty="0" u="none" sz="7000" spc="280">
                <a:latin typeface="Trebuchet MS"/>
                <a:cs typeface="Trebuchet MS"/>
              </a:rPr>
              <a:t>e</a:t>
            </a:r>
            <a:r>
              <a:rPr dirty="0" u="none" sz="7000" spc="705">
                <a:latin typeface="Trebuchet MS"/>
                <a:cs typeface="Trebuchet MS"/>
              </a:rPr>
              <a:t>w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089" y="2370093"/>
            <a:ext cx="10575290" cy="1986280"/>
          </a:xfrm>
          <a:prstGeom prst="rect">
            <a:avLst/>
          </a:prstGeom>
          <a:ln w="72867">
            <a:solidFill>
              <a:srgbClr val="A0D9F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just" marL="57785">
              <a:lnSpc>
                <a:spcPts val="2500"/>
              </a:lnSpc>
            </a:pPr>
            <a:r>
              <a:rPr dirty="0" sz="2200" spc="114">
                <a:latin typeface="Tahoma"/>
                <a:cs typeface="Tahoma"/>
              </a:rPr>
              <a:t>The</a:t>
            </a:r>
            <a:r>
              <a:rPr dirty="0" sz="2200" spc="225">
                <a:latin typeface="Tahoma"/>
                <a:cs typeface="Tahoma"/>
              </a:rPr>
              <a:t> </a:t>
            </a:r>
            <a:r>
              <a:rPr dirty="0" sz="2200" spc="145">
                <a:latin typeface="Tahoma"/>
                <a:cs typeface="Tahoma"/>
              </a:rPr>
              <a:t>authors</a:t>
            </a:r>
            <a:r>
              <a:rPr dirty="0" sz="2200" spc="225">
                <a:latin typeface="Tahoma"/>
                <a:cs typeface="Tahoma"/>
              </a:rPr>
              <a:t> </a:t>
            </a:r>
            <a:r>
              <a:rPr dirty="0" sz="2200" spc="145">
                <a:latin typeface="Tahoma"/>
                <a:cs typeface="Tahoma"/>
              </a:rPr>
              <a:t>present</a:t>
            </a:r>
            <a:r>
              <a:rPr dirty="0" sz="2200" spc="229">
                <a:latin typeface="Tahoma"/>
                <a:cs typeface="Tahoma"/>
              </a:rPr>
              <a:t> </a:t>
            </a:r>
            <a:r>
              <a:rPr dirty="0" sz="2200" spc="180">
                <a:latin typeface="Tahoma"/>
                <a:cs typeface="Tahoma"/>
              </a:rPr>
              <a:t>an</a:t>
            </a:r>
            <a:r>
              <a:rPr dirty="0" sz="2200" spc="225">
                <a:latin typeface="Tahoma"/>
                <a:cs typeface="Tahoma"/>
              </a:rPr>
              <a:t> </a:t>
            </a:r>
            <a:r>
              <a:rPr dirty="0" sz="2200" spc="130">
                <a:latin typeface="Tahoma"/>
                <a:cs typeface="Tahoma"/>
              </a:rPr>
              <a:t>overview</a:t>
            </a:r>
            <a:r>
              <a:rPr dirty="0" sz="2200" spc="229">
                <a:latin typeface="Tahoma"/>
                <a:cs typeface="Tahoma"/>
              </a:rPr>
              <a:t> </a:t>
            </a:r>
            <a:r>
              <a:rPr dirty="0" sz="2200" spc="110">
                <a:latin typeface="Tahoma"/>
                <a:cs typeface="Tahoma"/>
              </a:rPr>
              <a:t>of</a:t>
            </a:r>
            <a:r>
              <a:rPr dirty="0" sz="2200" spc="229">
                <a:latin typeface="Tahoma"/>
                <a:cs typeface="Tahoma"/>
              </a:rPr>
              <a:t> </a:t>
            </a:r>
            <a:r>
              <a:rPr dirty="0" sz="2200" spc="155">
                <a:latin typeface="Tahoma"/>
                <a:cs typeface="Tahoma"/>
              </a:rPr>
              <a:t>Federated</a:t>
            </a:r>
            <a:r>
              <a:rPr dirty="0" sz="2200" spc="229">
                <a:latin typeface="Tahoma"/>
                <a:cs typeface="Tahoma"/>
              </a:rPr>
              <a:t> </a:t>
            </a:r>
            <a:r>
              <a:rPr dirty="0" sz="2200" spc="145">
                <a:latin typeface="Tahoma"/>
                <a:cs typeface="Tahoma"/>
              </a:rPr>
              <a:t>Learning</a:t>
            </a:r>
            <a:r>
              <a:rPr dirty="0" sz="2200" spc="225">
                <a:latin typeface="Tahoma"/>
                <a:cs typeface="Tahoma"/>
              </a:rPr>
              <a:t> </a:t>
            </a:r>
            <a:r>
              <a:rPr dirty="0" sz="2200" spc="210">
                <a:latin typeface="Tahoma"/>
                <a:cs typeface="Tahoma"/>
              </a:rPr>
              <a:t>and</a:t>
            </a:r>
            <a:r>
              <a:rPr dirty="0" sz="2200" spc="229">
                <a:latin typeface="Tahoma"/>
                <a:cs typeface="Tahoma"/>
              </a:rPr>
              <a:t> </a:t>
            </a:r>
            <a:r>
              <a:rPr dirty="0" sz="2200" spc="105">
                <a:latin typeface="Tahoma"/>
                <a:cs typeface="Tahoma"/>
              </a:rPr>
              <a:t>its</a:t>
            </a:r>
            <a:r>
              <a:rPr dirty="0" sz="2200" spc="225">
                <a:latin typeface="Tahoma"/>
                <a:cs typeface="Tahoma"/>
              </a:rPr>
              <a:t> </a:t>
            </a:r>
            <a:r>
              <a:rPr dirty="0" sz="2200" spc="165">
                <a:latin typeface="Tahoma"/>
                <a:cs typeface="Tahoma"/>
              </a:rPr>
              <a:t>potential</a:t>
            </a:r>
            <a:endParaRPr sz="2200">
              <a:latin typeface="Tahoma"/>
              <a:cs typeface="Tahoma"/>
            </a:endParaRPr>
          </a:p>
          <a:p>
            <a:pPr algn="just" marL="57785" marR="88265">
              <a:lnSpc>
                <a:spcPct val="116500"/>
              </a:lnSpc>
            </a:pPr>
            <a:r>
              <a:rPr dirty="0" sz="2200" spc="165">
                <a:latin typeface="Tahoma"/>
                <a:cs typeface="Tahoma"/>
              </a:rPr>
              <a:t>applications </a:t>
            </a:r>
            <a:r>
              <a:rPr dirty="0" sz="2200" spc="175">
                <a:latin typeface="Tahoma"/>
                <a:cs typeface="Tahoma"/>
              </a:rPr>
              <a:t>in </a:t>
            </a:r>
            <a:r>
              <a:rPr dirty="0" sz="2200" spc="155">
                <a:latin typeface="Tahoma"/>
                <a:cs typeface="Tahoma"/>
              </a:rPr>
              <a:t>healthcare </a:t>
            </a:r>
            <a:r>
              <a:rPr dirty="0" sz="2200" spc="130">
                <a:latin typeface="Tahoma"/>
                <a:cs typeface="Tahoma"/>
              </a:rPr>
              <a:t>informatics, </a:t>
            </a:r>
            <a:r>
              <a:rPr dirty="0" sz="2200" spc="190">
                <a:latin typeface="Tahoma"/>
                <a:cs typeface="Tahoma"/>
              </a:rPr>
              <a:t>including </a:t>
            </a:r>
            <a:r>
              <a:rPr dirty="0" sz="2200" spc="160">
                <a:latin typeface="Tahoma"/>
                <a:cs typeface="Tahoma"/>
              </a:rPr>
              <a:t>personalized medicine, </a:t>
            </a:r>
            <a:r>
              <a:rPr dirty="0" sz="2200" spc="165">
                <a:latin typeface="Tahoma"/>
                <a:cs typeface="Tahoma"/>
              </a:rPr>
              <a:t> </a:t>
            </a:r>
            <a:r>
              <a:rPr dirty="0" sz="2200" spc="155">
                <a:latin typeface="Tahoma"/>
                <a:cs typeface="Tahoma"/>
              </a:rPr>
              <a:t>predictive </a:t>
            </a:r>
            <a:r>
              <a:rPr dirty="0" sz="2200" spc="100">
                <a:latin typeface="Tahoma"/>
                <a:cs typeface="Tahoma"/>
              </a:rPr>
              <a:t>analytics,</a:t>
            </a:r>
            <a:r>
              <a:rPr dirty="0" sz="2200" spc="105">
                <a:latin typeface="Tahoma"/>
                <a:cs typeface="Tahoma"/>
              </a:rPr>
              <a:t> </a:t>
            </a:r>
            <a:r>
              <a:rPr dirty="0" sz="2200" spc="210">
                <a:latin typeface="Tahoma"/>
                <a:cs typeface="Tahoma"/>
              </a:rPr>
              <a:t>and </a:t>
            </a:r>
            <a:r>
              <a:rPr dirty="0" sz="2200" spc="165">
                <a:latin typeface="Tahoma"/>
                <a:cs typeface="Tahoma"/>
              </a:rPr>
              <a:t>clinical decision </a:t>
            </a:r>
            <a:r>
              <a:rPr dirty="0" sz="2200" spc="170">
                <a:latin typeface="Tahoma"/>
                <a:cs typeface="Tahoma"/>
              </a:rPr>
              <a:t>support </a:t>
            </a:r>
            <a:r>
              <a:rPr dirty="0" sz="2200" spc="90">
                <a:latin typeface="Tahoma"/>
                <a:cs typeface="Tahoma"/>
              </a:rPr>
              <a:t>systems.</a:t>
            </a:r>
            <a:r>
              <a:rPr dirty="0" sz="2200" spc="95">
                <a:latin typeface="Tahoma"/>
                <a:cs typeface="Tahoma"/>
              </a:rPr>
              <a:t> </a:t>
            </a:r>
            <a:r>
              <a:rPr dirty="0" sz="2200" spc="105">
                <a:latin typeface="Tahoma"/>
                <a:cs typeface="Tahoma"/>
              </a:rPr>
              <a:t>They</a:t>
            </a:r>
            <a:r>
              <a:rPr dirty="0" sz="2200" spc="110">
                <a:latin typeface="Tahoma"/>
                <a:cs typeface="Tahoma"/>
              </a:rPr>
              <a:t> </a:t>
            </a:r>
            <a:r>
              <a:rPr dirty="0" sz="2200" spc="125">
                <a:latin typeface="Tahoma"/>
                <a:cs typeface="Tahoma"/>
              </a:rPr>
              <a:t>also </a:t>
            </a:r>
            <a:r>
              <a:rPr dirty="0" sz="2200" spc="130">
                <a:latin typeface="Tahoma"/>
                <a:cs typeface="Tahoma"/>
              </a:rPr>
              <a:t> </a:t>
            </a:r>
            <a:r>
              <a:rPr dirty="0" sz="2200" spc="135">
                <a:latin typeface="Tahoma"/>
                <a:cs typeface="Tahoma"/>
              </a:rPr>
              <a:t>discuss</a:t>
            </a:r>
            <a:r>
              <a:rPr dirty="0" sz="2200" spc="140">
                <a:latin typeface="Tahoma"/>
                <a:cs typeface="Tahoma"/>
              </a:rPr>
              <a:t> </a:t>
            </a:r>
            <a:r>
              <a:rPr dirty="0" sz="2200" spc="175">
                <a:latin typeface="Tahoma"/>
                <a:cs typeface="Tahoma"/>
              </a:rPr>
              <a:t>the</a:t>
            </a:r>
            <a:r>
              <a:rPr dirty="0" sz="2200" spc="180">
                <a:latin typeface="Tahoma"/>
                <a:cs typeface="Tahoma"/>
              </a:rPr>
              <a:t> </a:t>
            </a:r>
            <a:r>
              <a:rPr dirty="0" sz="2200" spc="160">
                <a:latin typeface="Tahoma"/>
                <a:cs typeface="Tahoma"/>
              </a:rPr>
              <a:t>challenges</a:t>
            </a:r>
            <a:r>
              <a:rPr dirty="0" sz="2200" spc="165">
                <a:latin typeface="Tahoma"/>
                <a:cs typeface="Tahoma"/>
              </a:rPr>
              <a:t> </a:t>
            </a:r>
            <a:r>
              <a:rPr dirty="0" sz="2200" spc="110">
                <a:latin typeface="Tahoma"/>
                <a:cs typeface="Tahoma"/>
              </a:rPr>
              <a:t>of</a:t>
            </a:r>
            <a:r>
              <a:rPr dirty="0" sz="2200" spc="114">
                <a:latin typeface="Tahoma"/>
                <a:cs typeface="Tahoma"/>
              </a:rPr>
              <a:t> </a:t>
            </a:r>
            <a:r>
              <a:rPr dirty="0" sz="2200" spc="215">
                <a:latin typeface="Tahoma"/>
                <a:cs typeface="Tahoma"/>
              </a:rPr>
              <a:t>implementing</a:t>
            </a:r>
            <a:r>
              <a:rPr dirty="0" sz="2200" spc="220">
                <a:latin typeface="Tahoma"/>
                <a:cs typeface="Tahoma"/>
              </a:rPr>
              <a:t> </a:t>
            </a:r>
            <a:r>
              <a:rPr dirty="0" sz="2200" spc="155">
                <a:latin typeface="Tahoma"/>
                <a:cs typeface="Tahoma"/>
              </a:rPr>
              <a:t>Federated</a:t>
            </a:r>
            <a:r>
              <a:rPr dirty="0" sz="2200" spc="160">
                <a:latin typeface="Tahoma"/>
                <a:cs typeface="Tahoma"/>
              </a:rPr>
              <a:t> </a:t>
            </a:r>
            <a:r>
              <a:rPr dirty="0" sz="2200" spc="145">
                <a:latin typeface="Tahoma"/>
                <a:cs typeface="Tahoma"/>
              </a:rPr>
              <a:t>Learning</a:t>
            </a:r>
            <a:r>
              <a:rPr dirty="0" sz="2200" spc="150">
                <a:latin typeface="Tahoma"/>
                <a:cs typeface="Tahoma"/>
              </a:rPr>
              <a:t> </a:t>
            </a:r>
            <a:r>
              <a:rPr dirty="0" sz="2200" spc="175">
                <a:latin typeface="Tahoma"/>
                <a:cs typeface="Tahoma"/>
              </a:rPr>
              <a:t>in</a:t>
            </a:r>
            <a:r>
              <a:rPr dirty="0" sz="2200" spc="180">
                <a:latin typeface="Tahoma"/>
                <a:cs typeface="Tahoma"/>
              </a:rPr>
              <a:t> </a:t>
            </a:r>
            <a:r>
              <a:rPr dirty="0" sz="2200" spc="175">
                <a:latin typeface="Tahoma"/>
                <a:cs typeface="Tahoma"/>
              </a:rPr>
              <a:t>the </a:t>
            </a:r>
            <a:r>
              <a:rPr dirty="0" sz="2200" spc="180">
                <a:latin typeface="Tahoma"/>
                <a:cs typeface="Tahoma"/>
              </a:rPr>
              <a:t> </a:t>
            </a:r>
            <a:r>
              <a:rPr dirty="0" sz="2200" spc="155">
                <a:latin typeface="Tahoma"/>
                <a:cs typeface="Tahoma"/>
              </a:rPr>
              <a:t>healthcare</a:t>
            </a:r>
            <a:r>
              <a:rPr dirty="0" sz="2200" spc="-120">
                <a:latin typeface="Tahoma"/>
                <a:cs typeface="Tahoma"/>
              </a:rPr>
              <a:t> </a:t>
            </a:r>
            <a:r>
              <a:rPr dirty="0" sz="2200" spc="165">
                <a:latin typeface="Tahoma"/>
                <a:cs typeface="Tahoma"/>
              </a:rPr>
              <a:t>domain,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 spc="175">
                <a:latin typeface="Tahoma"/>
                <a:cs typeface="Tahoma"/>
              </a:rPr>
              <a:t>such</a:t>
            </a:r>
            <a:r>
              <a:rPr dirty="0" sz="2200" spc="-120">
                <a:latin typeface="Tahoma"/>
                <a:cs typeface="Tahoma"/>
              </a:rPr>
              <a:t> </a:t>
            </a:r>
            <a:r>
              <a:rPr dirty="0" sz="2200" spc="90">
                <a:latin typeface="Tahoma"/>
                <a:cs typeface="Tahoma"/>
              </a:rPr>
              <a:t>as</a:t>
            </a:r>
            <a:r>
              <a:rPr dirty="0" sz="2200" spc="-120">
                <a:latin typeface="Tahoma"/>
                <a:cs typeface="Tahoma"/>
              </a:rPr>
              <a:t> </a:t>
            </a:r>
            <a:r>
              <a:rPr dirty="0" sz="2200" spc="130">
                <a:latin typeface="Tahoma"/>
                <a:cs typeface="Tahoma"/>
              </a:rPr>
              <a:t>privacy</a:t>
            </a:r>
            <a:r>
              <a:rPr dirty="0" sz="2200" spc="-120">
                <a:latin typeface="Tahoma"/>
                <a:cs typeface="Tahoma"/>
              </a:rPr>
              <a:t> </a:t>
            </a:r>
            <a:r>
              <a:rPr dirty="0" sz="2200" spc="165">
                <a:latin typeface="Tahoma"/>
                <a:cs typeface="Tahoma"/>
              </a:rPr>
              <a:t>concerns</a:t>
            </a:r>
            <a:r>
              <a:rPr dirty="0" sz="2200" spc="-120">
                <a:latin typeface="Tahoma"/>
                <a:cs typeface="Tahoma"/>
              </a:rPr>
              <a:t> </a:t>
            </a:r>
            <a:r>
              <a:rPr dirty="0" sz="2200" spc="210">
                <a:latin typeface="Tahoma"/>
                <a:cs typeface="Tahoma"/>
              </a:rPr>
              <a:t>and</a:t>
            </a:r>
            <a:r>
              <a:rPr dirty="0" sz="2200" spc="-120">
                <a:latin typeface="Tahoma"/>
                <a:cs typeface="Tahoma"/>
              </a:rPr>
              <a:t> </a:t>
            </a:r>
            <a:r>
              <a:rPr dirty="0" sz="2200" spc="170">
                <a:latin typeface="Tahoma"/>
                <a:cs typeface="Tahoma"/>
              </a:rPr>
              <a:t>data</a:t>
            </a:r>
            <a:r>
              <a:rPr dirty="0" sz="2200" spc="-120">
                <a:latin typeface="Tahoma"/>
                <a:cs typeface="Tahoma"/>
              </a:rPr>
              <a:t> </a:t>
            </a:r>
            <a:r>
              <a:rPr dirty="0" sz="2200" spc="120">
                <a:latin typeface="Tahoma"/>
                <a:cs typeface="Tahoma"/>
              </a:rPr>
              <a:t>heterogeneity.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128" y="1494926"/>
            <a:ext cx="10648950" cy="812165"/>
          </a:xfrm>
          <a:prstGeom prst="rect">
            <a:avLst/>
          </a:prstGeom>
          <a:solidFill>
            <a:srgbClr val="A0D9F5"/>
          </a:solidFill>
        </p:spPr>
        <p:txBody>
          <a:bodyPr wrap="square" lIns="0" tIns="0" rIns="0" bIns="0" rtlCol="0" vert="horz">
            <a:spAutoFit/>
          </a:bodyPr>
          <a:lstStyle/>
          <a:p>
            <a:pPr marR="581660">
              <a:lnSpc>
                <a:spcPts val="3370"/>
              </a:lnSpc>
            </a:pPr>
            <a:r>
              <a:rPr dirty="0" sz="2450" spc="40" b="1">
                <a:latin typeface="Tahoma"/>
                <a:cs typeface="Tahoma"/>
              </a:rPr>
              <a:t>Federated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15" b="1">
                <a:latin typeface="Tahoma"/>
                <a:cs typeface="Tahoma"/>
              </a:rPr>
              <a:t>Learning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5" b="1">
                <a:latin typeface="Tahoma"/>
                <a:cs typeface="Tahoma"/>
              </a:rPr>
              <a:t>for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25" b="1">
                <a:latin typeface="Tahoma"/>
                <a:cs typeface="Tahoma"/>
              </a:rPr>
              <a:t>Healthcare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-15" b="1">
                <a:latin typeface="Tahoma"/>
                <a:cs typeface="Tahoma"/>
              </a:rPr>
              <a:t>Informatics"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60" b="1">
                <a:latin typeface="Tahoma"/>
                <a:cs typeface="Tahoma"/>
              </a:rPr>
              <a:t>by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35" b="1">
                <a:latin typeface="Tahoma"/>
                <a:cs typeface="Tahoma"/>
              </a:rPr>
              <a:t>Kairouz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25" b="1">
                <a:latin typeface="Tahoma"/>
                <a:cs typeface="Tahoma"/>
              </a:rPr>
              <a:t>et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-50" b="1">
                <a:latin typeface="Tahoma"/>
                <a:cs typeface="Tahoma"/>
              </a:rPr>
              <a:t>al. </a:t>
            </a:r>
            <a:r>
              <a:rPr dirty="0" sz="2450" spc="-700" b="1">
                <a:latin typeface="Tahoma"/>
                <a:cs typeface="Tahoma"/>
              </a:rPr>
              <a:t> </a:t>
            </a:r>
            <a:r>
              <a:rPr dirty="0" sz="2450" spc="-175" b="1">
                <a:latin typeface="Tahoma"/>
                <a:cs typeface="Tahoma"/>
              </a:rPr>
              <a:t>(2019)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3895" y="6552297"/>
            <a:ext cx="10266045" cy="2125980"/>
          </a:xfrm>
          <a:custGeom>
            <a:avLst/>
            <a:gdLst/>
            <a:ahLst/>
            <a:cxnLst/>
            <a:rect l="l" t="t" r="r" b="b"/>
            <a:pathLst>
              <a:path w="10266045" h="2125979">
                <a:moveTo>
                  <a:pt x="10265588" y="75158"/>
                </a:moveTo>
                <a:lnTo>
                  <a:pt x="10189045" y="75158"/>
                </a:lnTo>
                <a:lnTo>
                  <a:pt x="10189045" y="2049246"/>
                </a:lnTo>
                <a:lnTo>
                  <a:pt x="10265588" y="2049246"/>
                </a:lnTo>
                <a:lnTo>
                  <a:pt x="10265588" y="75158"/>
                </a:lnTo>
                <a:close/>
              </a:path>
              <a:path w="10266045" h="2125979">
                <a:moveTo>
                  <a:pt x="10265588" y="0"/>
                </a:moveTo>
                <a:lnTo>
                  <a:pt x="0" y="0"/>
                </a:lnTo>
                <a:lnTo>
                  <a:pt x="0" y="74930"/>
                </a:lnTo>
                <a:lnTo>
                  <a:pt x="0" y="2049780"/>
                </a:lnTo>
                <a:lnTo>
                  <a:pt x="0" y="2125980"/>
                </a:lnTo>
                <a:lnTo>
                  <a:pt x="10265588" y="2125980"/>
                </a:lnTo>
                <a:lnTo>
                  <a:pt x="10265588" y="2049780"/>
                </a:lnTo>
                <a:lnTo>
                  <a:pt x="75145" y="2049780"/>
                </a:lnTo>
                <a:lnTo>
                  <a:pt x="75145" y="74930"/>
                </a:lnTo>
                <a:lnTo>
                  <a:pt x="10265588" y="74930"/>
                </a:lnTo>
                <a:lnTo>
                  <a:pt x="10265588" y="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9362" y="6506023"/>
            <a:ext cx="10046970" cy="197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114">
                <a:latin typeface="Tahoma"/>
                <a:cs typeface="Tahoma"/>
              </a:rPr>
              <a:t>The</a:t>
            </a:r>
            <a:r>
              <a:rPr dirty="0" sz="2200" spc="120">
                <a:latin typeface="Tahoma"/>
                <a:cs typeface="Tahoma"/>
              </a:rPr>
              <a:t> </a:t>
            </a:r>
            <a:r>
              <a:rPr dirty="0" sz="2200" spc="145">
                <a:latin typeface="Tahoma"/>
                <a:cs typeface="Tahoma"/>
              </a:rPr>
              <a:t>authors </a:t>
            </a:r>
            <a:r>
              <a:rPr dirty="0" sz="2200" spc="135">
                <a:latin typeface="Tahoma"/>
                <a:cs typeface="Tahoma"/>
              </a:rPr>
              <a:t>review</a:t>
            </a:r>
            <a:r>
              <a:rPr dirty="0" sz="2200" spc="140">
                <a:latin typeface="Tahoma"/>
                <a:cs typeface="Tahoma"/>
              </a:rPr>
              <a:t> </a:t>
            </a:r>
            <a:r>
              <a:rPr dirty="0" sz="2200" spc="114">
                <a:latin typeface="Tahoma"/>
                <a:cs typeface="Tahoma"/>
              </a:rPr>
              <a:t>various</a:t>
            </a:r>
            <a:r>
              <a:rPr dirty="0" sz="2200" spc="120">
                <a:latin typeface="Tahoma"/>
                <a:cs typeface="Tahoma"/>
              </a:rPr>
              <a:t> </a:t>
            </a:r>
            <a:r>
              <a:rPr dirty="0" sz="2200" spc="125">
                <a:latin typeface="Tahoma"/>
                <a:cs typeface="Tahoma"/>
              </a:rPr>
              <a:t>XAI</a:t>
            </a:r>
            <a:r>
              <a:rPr dirty="0" sz="2200" spc="130">
                <a:latin typeface="Tahoma"/>
                <a:cs typeface="Tahoma"/>
              </a:rPr>
              <a:t> </a:t>
            </a:r>
            <a:r>
              <a:rPr dirty="0" sz="2200" spc="175">
                <a:latin typeface="Tahoma"/>
                <a:cs typeface="Tahoma"/>
              </a:rPr>
              <a:t>techniques </a:t>
            </a:r>
            <a:r>
              <a:rPr dirty="0" sz="2200" spc="100">
                <a:latin typeface="Tahoma"/>
                <a:cs typeface="Tahoma"/>
              </a:rPr>
              <a:t>for</a:t>
            </a:r>
            <a:r>
              <a:rPr dirty="0" sz="2200" spc="105">
                <a:latin typeface="Tahoma"/>
                <a:cs typeface="Tahoma"/>
              </a:rPr>
              <a:t> </a:t>
            </a:r>
            <a:r>
              <a:rPr dirty="0" sz="2200" spc="210">
                <a:latin typeface="Tahoma"/>
                <a:cs typeface="Tahoma"/>
              </a:rPr>
              <a:t>medical </a:t>
            </a:r>
            <a:r>
              <a:rPr dirty="0" sz="2200" spc="110">
                <a:latin typeface="Tahoma"/>
                <a:cs typeface="Tahoma"/>
              </a:rPr>
              <a:t>diagnosis, </a:t>
            </a:r>
            <a:r>
              <a:rPr dirty="0" sz="2200" spc="114">
                <a:latin typeface="Tahoma"/>
                <a:cs typeface="Tahoma"/>
              </a:rPr>
              <a:t> </a:t>
            </a:r>
            <a:r>
              <a:rPr dirty="0" sz="2200" spc="190">
                <a:latin typeface="Tahoma"/>
                <a:cs typeface="Tahoma"/>
              </a:rPr>
              <a:t>including </a:t>
            </a:r>
            <a:r>
              <a:rPr dirty="0" sz="2200" spc="50">
                <a:latin typeface="Tahoma"/>
                <a:cs typeface="Tahoma"/>
              </a:rPr>
              <a:t>LIME,</a:t>
            </a:r>
            <a:r>
              <a:rPr dirty="0" sz="2200" spc="55">
                <a:latin typeface="Tahoma"/>
                <a:cs typeface="Tahoma"/>
              </a:rPr>
              <a:t> </a:t>
            </a:r>
            <a:r>
              <a:rPr dirty="0" sz="2200" spc="150">
                <a:latin typeface="Tahoma"/>
                <a:cs typeface="Tahoma"/>
              </a:rPr>
              <a:t>SHAP, </a:t>
            </a:r>
            <a:r>
              <a:rPr dirty="0" sz="2200" spc="210">
                <a:latin typeface="Tahoma"/>
                <a:cs typeface="Tahoma"/>
              </a:rPr>
              <a:t>and </a:t>
            </a:r>
            <a:r>
              <a:rPr dirty="0" sz="2200" spc="130">
                <a:latin typeface="Tahoma"/>
                <a:cs typeface="Tahoma"/>
              </a:rPr>
              <a:t>Integrated </a:t>
            </a:r>
            <a:r>
              <a:rPr dirty="0" sz="2200" spc="110">
                <a:latin typeface="Tahoma"/>
                <a:cs typeface="Tahoma"/>
              </a:rPr>
              <a:t>Gradients.</a:t>
            </a:r>
            <a:r>
              <a:rPr dirty="0" sz="2200" spc="114">
                <a:latin typeface="Tahoma"/>
                <a:cs typeface="Tahoma"/>
              </a:rPr>
              <a:t> </a:t>
            </a:r>
            <a:r>
              <a:rPr dirty="0" sz="2200" spc="105">
                <a:latin typeface="Tahoma"/>
                <a:cs typeface="Tahoma"/>
              </a:rPr>
              <a:t>They</a:t>
            </a:r>
            <a:r>
              <a:rPr dirty="0" sz="2200" spc="110">
                <a:latin typeface="Tahoma"/>
                <a:cs typeface="Tahoma"/>
              </a:rPr>
              <a:t> </a:t>
            </a:r>
            <a:r>
              <a:rPr dirty="0" sz="2200" spc="135">
                <a:latin typeface="Tahoma"/>
                <a:cs typeface="Tahoma"/>
              </a:rPr>
              <a:t>discuss </a:t>
            </a:r>
            <a:r>
              <a:rPr dirty="0" sz="2200" spc="175">
                <a:latin typeface="Tahoma"/>
                <a:cs typeface="Tahoma"/>
              </a:rPr>
              <a:t>the </a:t>
            </a:r>
            <a:r>
              <a:rPr dirty="0" sz="2200" spc="180">
                <a:latin typeface="Tahoma"/>
                <a:cs typeface="Tahoma"/>
              </a:rPr>
              <a:t> </a:t>
            </a:r>
            <a:r>
              <a:rPr dirty="0" sz="2200" spc="165">
                <a:latin typeface="Tahoma"/>
                <a:cs typeface="Tahoma"/>
              </a:rPr>
              <a:t>applications</a:t>
            </a:r>
            <a:r>
              <a:rPr dirty="0" sz="2200" spc="170">
                <a:latin typeface="Tahoma"/>
                <a:cs typeface="Tahoma"/>
              </a:rPr>
              <a:t> </a:t>
            </a:r>
            <a:r>
              <a:rPr dirty="0" sz="2200" spc="110">
                <a:latin typeface="Tahoma"/>
                <a:cs typeface="Tahoma"/>
              </a:rPr>
              <a:t>of</a:t>
            </a:r>
            <a:r>
              <a:rPr dirty="0" sz="2200" spc="114">
                <a:latin typeface="Tahoma"/>
                <a:cs typeface="Tahoma"/>
              </a:rPr>
              <a:t> </a:t>
            </a:r>
            <a:r>
              <a:rPr dirty="0" sz="2200" spc="125">
                <a:latin typeface="Tahoma"/>
                <a:cs typeface="Tahoma"/>
              </a:rPr>
              <a:t>XAI</a:t>
            </a:r>
            <a:r>
              <a:rPr dirty="0" sz="2200" spc="130">
                <a:latin typeface="Tahoma"/>
                <a:cs typeface="Tahoma"/>
              </a:rPr>
              <a:t> </a:t>
            </a:r>
            <a:r>
              <a:rPr dirty="0" sz="2200" spc="175">
                <a:latin typeface="Tahoma"/>
                <a:cs typeface="Tahoma"/>
              </a:rPr>
              <a:t>in</a:t>
            </a:r>
            <a:r>
              <a:rPr dirty="0" sz="2200" spc="180">
                <a:latin typeface="Tahoma"/>
                <a:cs typeface="Tahoma"/>
              </a:rPr>
              <a:t> </a:t>
            </a:r>
            <a:r>
              <a:rPr dirty="0" sz="2200" spc="210">
                <a:latin typeface="Tahoma"/>
                <a:cs typeface="Tahoma"/>
              </a:rPr>
              <a:t>medical</a:t>
            </a:r>
            <a:r>
              <a:rPr dirty="0" sz="2200" spc="215">
                <a:latin typeface="Tahoma"/>
                <a:cs typeface="Tahoma"/>
              </a:rPr>
              <a:t> </a:t>
            </a:r>
            <a:r>
              <a:rPr dirty="0" sz="2200" spc="145">
                <a:latin typeface="Tahoma"/>
                <a:cs typeface="Tahoma"/>
              </a:rPr>
              <a:t>diagnosis</a:t>
            </a:r>
            <a:r>
              <a:rPr dirty="0" sz="2200" spc="150">
                <a:latin typeface="Tahoma"/>
                <a:cs typeface="Tahoma"/>
              </a:rPr>
              <a:t> </a:t>
            </a:r>
            <a:r>
              <a:rPr dirty="0" sz="2200" spc="210">
                <a:latin typeface="Tahoma"/>
                <a:cs typeface="Tahoma"/>
              </a:rPr>
              <a:t>and</a:t>
            </a:r>
            <a:r>
              <a:rPr dirty="0" sz="2200" spc="215">
                <a:latin typeface="Tahoma"/>
                <a:cs typeface="Tahoma"/>
              </a:rPr>
              <a:t> </a:t>
            </a:r>
            <a:r>
              <a:rPr dirty="0" sz="2200" spc="175">
                <a:latin typeface="Tahoma"/>
                <a:cs typeface="Tahoma"/>
              </a:rPr>
              <a:t>the</a:t>
            </a:r>
            <a:r>
              <a:rPr dirty="0" sz="2200" spc="180">
                <a:latin typeface="Tahoma"/>
                <a:cs typeface="Tahoma"/>
              </a:rPr>
              <a:t> </a:t>
            </a:r>
            <a:r>
              <a:rPr dirty="0" sz="2200" spc="160">
                <a:latin typeface="Tahoma"/>
                <a:cs typeface="Tahoma"/>
              </a:rPr>
              <a:t>challenges</a:t>
            </a:r>
            <a:r>
              <a:rPr dirty="0" sz="2200" spc="165">
                <a:latin typeface="Tahoma"/>
                <a:cs typeface="Tahoma"/>
              </a:rPr>
              <a:t> </a:t>
            </a:r>
            <a:r>
              <a:rPr dirty="0" sz="2200" spc="110">
                <a:latin typeface="Tahoma"/>
                <a:cs typeface="Tahoma"/>
              </a:rPr>
              <a:t>of </a:t>
            </a:r>
            <a:r>
              <a:rPr dirty="0" sz="2200" spc="114">
                <a:latin typeface="Tahoma"/>
                <a:cs typeface="Tahoma"/>
              </a:rPr>
              <a:t> </a:t>
            </a:r>
            <a:r>
              <a:rPr dirty="0" sz="2200" spc="215">
                <a:latin typeface="Tahoma"/>
                <a:cs typeface="Tahoma"/>
              </a:rPr>
              <a:t>implementing </a:t>
            </a:r>
            <a:r>
              <a:rPr dirty="0" sz="2200" spc="125">
                <a:latin typeface="Tahoma"/>
                <a:cs typeface="Tahoma"/>
              </a:rPr>
              <a:t>XAI </a:t>
            </a:r>
            <a:r>
              <a:rPr dirty="0" sz="2200" spc="175">
                <a:latin typeface="Tahoma"/>
                <a:cs typeface="Tahoma"/>
              </a:rPr>
              <a:t>in the </a:t>
            </a:r>
            <a:r>
              <a:rPr dirty="0" sz="2200" spc="210">
                <a:latin typeface="Tahoma"/>
                <a:cs typeface="Tahoma"/>
              </a:rPr>
              <a:t>medical </a:t>
            </a:r>
            <a:r>
              <a:rPr dirty="0" sz="2200" spc="165">
                <a:latin typeface="Tahoma"/>
                <a:cs typeface="Tahoma"/>
              </a:rPr>
              <a:t>domain, </a:t>
            </a:r>
            <a:r>
              <a:rPr dirty="0" sz="2200" spc="175">
                <a:latin typeface="Tahoma"/>
                <a:cs typeface="Tahoma"/>
              </a:rPr>
              <a:t>such </a:t>
            </a:r>
            <a:r>
              <a:rPr dirty="0" sz="2200" spc="90">
                <a:latin typeface="Tahoma"/>
                <a:cs typeface="Tahoma"/>
              </a:rPr>
              <a:t>as </a:t>
            </a:r>
            <a:r>
              <a:rPr dirty="0" sz="2200" spc="175">
                <a:latin typeface="Tahoma"/>
                <a:cs typeface="Tahoma"/>
              </a:rPr>
              <a:t>the </a:t>
            </a:r>
            <a:r>
              <a:rPr dirty="0" sz="2200" spc="190">
                <a:latin typeface="Tahoma"/>
                <a:cs typeface="Tahoma"/>
              </a:rPr>
              <a:t>need </a:t>
            </a:r>
            <a:r>
              <a:rPr dirty="0" sz="2200" spc="100">
                <a:latin typeface="Tahoma"/>
                <a:cs typeface="Tahoma"/>
              </a:rPr>
              <a:t>for </a:t>
            </a:r>
            <a:r>
              <a:rPr dirty="0" sz="2200" spc="130">
                <a:latin typeface="Tahoma"/>
                <a:cs typeface="Tahoma"/>
              </a:rPr>
              <a:t>large </a:t>
            </a:r>
            <a:r>
              <a:rPr dirty="0" sz="2200" spc="135">
                <a:latin typeface="Tahoma"/>
                <a:cs typeface="Tahoma"/>
              </a:rPr>
              <a:t> </a:t>
            </a:r>
            <a:r>
              <a:rPr dirty="0" sz="2200" spc="175">
                <a:latin typeface="Tahoma"/>
                <a:cs typeface="Tahoma"/>
              </a:rPr>
              <a:t>annotated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95">
                <a:latin typeface="Tahoma"/>
                <a:cs typeface="Tahoma"/>
              </a:rPr>
              <a:t>datasets.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897" y="5713960"/>
            <a:ext cx="10263505" cy="812165"/>
          </a:xfrm>
          <a:prstGeom prst="rect">
            <a:avLst/>
          </a:prstGeom>
          <a:solidFill>
            <a:srgbClr val="A0D9F5"/>
          </a:solidFill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2905"/>
              </a:lnSpc>
            </a:pPr>
            <a:r>
              <a:rPr dirty="0" sz="2450" spc="35" b="1">
                <a:latin typeface="Tahoma"/>
                <a:cs typeface="Tahoma"/>
              </a:rPr>
              <a:t>"Explainable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-105" b="1">
                <a:latin typeface="Tahoma"/>
                <a:cs typeface="Tahoma"/>
              </a:rPr>
              <a:t>AI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5" b="1">
                <a:latin typeface="Tahoma"/>
                <a:cs typeface="Tahoma"/>
              </a:rPr>
              <a:t>for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40" b="1">
                <a:latin typeface="Tahoma"/>
                <a:cs typeface="Tahoma"/>
              </a:rPr>
              <a:t>Medical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-15" b="1">
                <a:latin typeface="Tahoma"/>
                <a:cs typeface="Tahoma"/>
              </a:rPr>
              <a:t>Diagnosis: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204" b="1">
                <a:latin typeface="Tahoma"/>
                <a:cs typeface="Tahoma"/>
              </a:rPr>
              <a:t>A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-5" b="1">
                <a:latin typeface="Tahoma"/>
                <a:cs typeface="Tahoma"/>
              </a:rPr>
              <a:t>Review"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60" b="1">
                <a:latin typeface="Tahoma"/>
                <a:cs typeface="Tahoma"/>
              </a:rPr>
              <a:t>by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60" b="1">
                <a:latin typeface="Tahoma"/>
                <a:cs typeface="Tahoma"/>
              </a:rPr>
              <a:t>Zhang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25" b="1">
                <a:latin typeface="Tahoma"/>
                <a:cs typeface="Tahoma"/>
              </a:rPr>
              <a:t>et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-50" b="1">
                <a:latin typeface="Tahoma"/>
                <a:cs typeface="Tahoma"/>
              </a:rPr>
              <a:t>al.</a:t>
            </a:r>
            <a:endParaRPr sz="2450">
              <a:latin typeface="Tahoma"/>
              <a:cs typeface="Tahoma"/>
            </a:endParaRPr>
          </a:p>
          <a:p>
            <a:pPr marL="94615">
              <a:lnSpc>
                <a:spcPct val="100000"/>
              </a:lnSpc>
              <a:spcBef>
                <a:spcPts val="434"/>
              </a:spcBef>
            </a:pPr>
            <a:r>
              <a:rPr dirty="0" sz="2450" spc="-185" b="1">
                <a:latin typeface="Tahoma"/>
                <a:cs typeface="Tahoma"/>
              </a:rPr>
              <a:t>(2021)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897" y="4604167"/>
            <a:ext cx="10303510" cy="900430"/>
          </a:xfrm>
          <a:prstGeom prst="rect">
            <a:avLst/>
          </a:prstGeom>
          <a:solidFill>
            <a:srgbClr val="A0D9F5"/>
          </a:solidFill>
        </p:spPr>
        <p:txBody>
          <a:bodyPr wrap="square" lIns="0" tIns="1206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</a:pPr>
            <a:r>
              <a:rPr dirty="0" sz="2450" spc="35" b="1">
                <a:latin typeface="Tahoma"/>
                <a:cs typeface="Tahoma"/>
              </a:rPr>
              <a:t>"Explainable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40" b="1">
                <a:latin typeface="Tahoma"/>
                <a:cs typeface="Tahoma"/>
              </a:rPr>
              <a:t>Artificial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b="1">
                <a:latin typeface="Tahoma"/>
                <a:cs typeface="Tahoma"/>
              </a:rPr>
              <a:t>Intelligence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5" b="1">
                <a:latin typeface="Tahoma"/>
                <a:cs typeface="Tahoma"/>
              </a:rPr>
              <a:t>for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40" b="1">
                <a:latin typeface="Tahoma"/>
                <a:cs typeface="Tahoma"/>
              </a:rPr>
              <a:t>Medical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spc="-35" b="1">
                <a:latin typeface="Tahoma"/>
                <a:cs typeface="Tahoma"/>
              </a:rPr>
              <a:t>Image</a:t>
            </a:r>
            <a:r>
              <a:rPr dirty="0" sz="2450" spc="-150" b="1">
                <a:latin typeface="Tahoma"/>
                <a:cs typeface="Tahoma"/>
              </a:rPr>
              <a:t> </a:t>
            </a:r>
            <a:r>
              <a:rPr dirty="0" sz="2450" b="1">
                <a:latin typeface="Tahoma"/>
                <a:cs typeface="Tahoma"/>
              </a:rPr>
              <a:t>Analysis: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204" b="1">
                <a:latin typeface="Tahoma"/>
                <a:cs typeface="Tahoma"/>
              </a:rPr>
              <a:t>A</a:t>
            </a:r>
            <a:endParaRPr sz="2450">
              <a:latin typeface="Tahoma"/>
              <a:cs typeface="Tahoma"/>
            </a:endParaRPr>
          </a:p>
          <a:p>
            <a:pPr marL="46990">
              <a:lnSpc>
                <a:spcPct val="100000"/>
              </a:lnSpc>
              <a:spcBef>
                <a:spcPts val="434"/>
              </a:spcBef>
            </a:pPr>
            <a:r>
              <a:rPr dirty="0" sz="2450" spc="-15" b="1">
                <a:latin typeface="Tahoma"/>
                <a:cs typeface="Tahoma"/>
              </a:rPr>
              <a:t>R</a:t>
            </a:r>
            <a:r>
              <a:rPr dirty="0" sz="2450" spc="10" b="1">
                <a:latin typeface="Tahoma"/>
                <a:cs typeface="Tahoma"/>
              </a:rPr>
              <a:t>e</a:t>
            </a:r>
            <a:r>
              <a:rPr dirty="0" sz="2450" spc="-30" b="1">
                <a:latin typeface="Tahoma"/>
                <a:cs typeface="Tahoma"/>
              </a:rPr>
              <a:t>v</a:t>
            </a:r>
            <a:r>
              <a:rPr dirty="0" sz="2450" spc="20" b="1">
                <a:latin typeface="Tahoma"/>
                <a:cs typeface="Tahoma"/>
              </a:rPr>
              <a:t>i</a:t>
            </a:r>
            <a:r>
              <a:rPr dirty="0" sz="2450" spc="10" b="1">
                <a:latin typeface="Tahoma"/>
                <a:cs typeface="Tahoma"/>
              </a:rPr>
              <a:t>e</a:t>
            </a:r>
            <a:r>
              <a:rPr dirty="0" sz="2450" spc="105" b="1">
                <a:latin typeface="Tahoma"/>
                <a:cs typeface="Tahoma"/>
              </a:rPr>
              <a:t>w</a:t>
            </a:r>
            <a:r>
              <a:rPr dirty="0" sz="2450" spc="-130" b="1">
                <a:latin typeface="Tahoma"/>
                <a:cs typeface="Tahoma"/>
              </a:rPr>
              <a:t>"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120" b="1">
                <a:latin typeface="Tahoma"/>
                <a:cs typeface="Tahoma"/>
              </a:rPr>
              <a:t>b</a:t>
            </a:r>
            <a:r>
              <a:rPr dirty="0" sz="2450" spc="5" b="1">
                <a:latin typeface="Tahoma"/>
                <a:cs typeface="Tahoma"/>
              </a:rPr>
              <a:t>y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120" b="1">
                <a:latin typeface="Tahoma"/>
                <a:cs typeface="Tahoma"/>
              </a:rPr>
              <a:t>Z</a:t>
            </a:r>
            <a:r>
              <a:rPr dirty="0" sz="2450" spc="80" b="1">
                <a:latin typeface="Tahoma"/>
                <a:cs typeface="Tahoma"/>
              </a:rPr>
              <a:t>h</a:t>
            </a:r>
            <a:r>
              <a:rPr dirty="0" sz="2450" spc="40" b="1">
                <a:latin typeface="Tahoma"/>
                <a:cs typeface="Tahoma"/>
              </a:rPr>
              <a:t>o</a:t>
            </a:r>
            <a:r>
              <a:rPr dirty="0" sz="2450" spc="50" b="1">
                <a:latin typeface="Tahoma"/>
                <a:cs typeface="Tahoma"/>
              </a:rPr>
              <a:t>u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10" b="1">
                <a:latin typeface="Tahoma"/>
                <a:cs typeface="Tahoma"/>
              </a:rPr>
              <a:t>e</a:t>
            </a:r>
            <a:r>
              <a:rPr dirty="0" sz="2450" spc="45" b="1">
                <a:latin typeface="Tahoma"/>
                <a:cs typeface="Tahoma"/>
              </a:rPr>
              <a:t>t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-5" b="1">
                <a:latin typeface="Tahoma"/>
                <a:cs typeface="Tahoma"/>
              </a:rPr>
              <a:t>a</a:t>
            </a:r>
            <a:r>
              <a:rPr dirty="0" sz="2450" spc="45" b="1">
                <a:latin typeface="Tahoma"/>
                <a:cs typeface="Tahoma"/>
              </a:rPr>
              <a:t>l</a:t>
            </a:r>
            <a:r>
              <a:rPr dirty="0" sz="2450" spc="-175" b="1">
                <a:latin typeface="Tahoma"/>
                <a:cs typeface="Tahoma"/>
              </a:rPr>
              <a:t>.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-270" b="1">
                <a:latin typeface="Tahoma"/>
                <a:cs typeface="Tahoma"/>
              </a:rPr>
              <a:t>(</a:t>
            </a:r>
            <a:r>
              <a:rPr dirty="0" sz="2450" spc="-100" b="1">
                <a:latin typeface="Tahoma"/>
                <a:cs typeface="Tahoma"/>
              </a:rPr>
              <a:t>2</a:t>
            </a:r>
            <a:r>
              <a:rPr dirty="0" sz="2450" spc="150" b="1">
                <a:latin typeface="Tahoma"/>
                <a:cs typeface="Tahoma"/>
              </a:rPr>
              <a:t>0</a:t>
            </a:r>
            <a:r>
              <a:rPr dirty="0" sz="2450" spc="-100" b="1">
                <a:latin typeface="Tahoma"/>
                <a:cs typeface="Tahoma"/>
              </a:rPr>
              <a:t>2</a:t>
            </a:r>
            <a:r>
              <a:rPr dirty="0" sz="2450" spc="-560" b="1">
                <a:latin typeface="Tahoma"/>
                <a:cs typeface="Tahoma"/>
              </a:rPr>
              <a:t>1</a:t>
            </a:r>
            <a:r>
              <a:rPr dirty="0" sz="2450" spc="-240" b="1">
                <a:latin typeface="Tahoma"/>
                <a:cs typeface="Tahoma"/>
              </a:rPr>
              <a:t>)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897" y="8906891"/>
            <a:ext cx="10303510" cy="900430"/>
          </a:xfrm>
          <a:prstGeom prst="rect">
            <a:avLst/>
          </a:prstGeom>
          <a:solidFill>
            <a:srgbClr val="A0D9F5"/>
          </a:solidFill>
        </p:spPr>
        <p:txBody>
          <a:bodyPr wrap="square" lIns="0" tIns="12065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95"/>
              </a:spcBef>
            </a:pPr>
            <a:r>
              <a:rPr dirty="0" sz="2450" spc="20" b="1">
                <a:latin typeface="Tahoma"/>
                <a:cs typeface="Tahoma"/>
              </a:rPr>
              <a:t>"Federated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15" b="1">
                <a:latin typeface="Tahoma"/>
                <a:cs typeface="Tahoma"/>
              </a:rPr>
              <a:t>Learning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60" b="1">
                <a:latin typeface="Tahoma"/>
                <a:cs typeface="Tahoma"/>
              </a:rPr>
              <a:t>with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15" b="1">
                <a:latin typeface="Tahoma"/>
                <a:cs typeface="Tahoma"/>
              </a:rPr>
              <a:t>Differential</a:t>
            </a:r>
            <a:r>
              <a:rPr dirty="0" sz="2450" spc="-140" b="1">
                <a:latin typeface="Tahoma"/>
                <a:cs typeface="Tahoma"/>
              </a:rPr>
              <a:t> </a:t>
            </a:r>
            <a:r>
              <a:rPr dirty="0" sz="2450" spc="-30" b="1">
                <a:latin typeface="Tahoma"/>
                <a:cs typeface="Tahoma"/>
              </a:rPr>
              <a:t>Privacy: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60" b="1">
                <a:latin typeface="Tahoma"/>
                <a:cs typeface="Tahoma"/>
              </a:rPr>
              <a:t>Algorithms</a:t>
            </a:r>
            <a:r>
              <a:rPr dirty="0" sz="2450" spc="-145" b="1">
                <a:latin typeface="Tahoma"/>
                <a:cs typeface="Tahoma"/>
              </a:rPr>
              <a:t> </a:t>
            </a:r>
            <a:r>
              <a:rPr dirty="0" sz="2450" spc="65" b="1">
                <a:latin typeface="Tahoma"/>
                <a:cs typeface="Tahoma"/>
              </a:rPr>
              <a:t>and</a:t>
            </a:r>
            <a:endParaRPr sz="2450">
              <a:latin typeface="Tahoma"/>
              <a:cs typeface="Tahoma"/>
            </a:endParaRPr>
          </a:p>
          <a:p>
            <a:pPr marL="46990">
              <a:lnSpc>
                <a:spcPct val="100000"/>
              </a:lnSpc>
              <a:spcBef>
                <a:spcPts val="434"/>
              </a:spcBef>
            </a:pPr>
            <a:r>
              <a:rPr dirty="0" sz="2450" spc="200" b="1">
                <a:latin typeface="Tahoma"/>
                <a:cs typeface="Tahoma"/>
              </a:rPr>
              <a:t>A</a:t>
            </a:r>
            <a:r>
              <a:rPr dirty="0" sz="2450" spc="125" b="1">
                <a:latin typeface="Tahoma"/>
                <a:cs typeface="Tahoma"/>
              </a:rPr>
              <a:t>pp</a:t>
            </a:r>
            <a:r>
              <a:rPr dirty="0" sz="2450" spc="45" b="1">
                <a:latin typeface="Tahoma"/>
                <a:cs typeface="Tahoma"/>
              </a:rPr>
              <a:t>l</a:t>
            </a:r>
            <a:r>
              <a:rPr dirty="0" sz="2450" spc="20" b="1">
                <a:latin typeface="Tahoma"/>
                <a:cs typeface="Tahoma"/>
              </a:rPr>
              <a:t>i</a:t>
            </a:r>
            <a:r>
              <a:rPr dirty="0" sz="2450" spc="75" b="1">
                <a:latin typeface="Tahoma"/>
                <a:cs typeface="Tahoma"/>
              </a:rPr>
              <a:t>c</a:t>
            </a:r>
            <a:r>
              <a:rPr dirty="0" sz="2450" spc="-5" b="1">
                <a:latin typeface="Tahoma"/>
                <a:cs typeface="Tahoma"/>
              </a:rPr>
              <a:t>a</a:t>
            </a:r>
            <a:r>
              <a:rPr dirty="0" sz="2450" spc="40" b="1">
                <a:latin typeface="Tahoma"/>
                <a:cs typeface="Tahoma"/>
              </a:rPr>
              <a:t>t</a:t>
            </a:r>
            <a:r>
              <a:rPr dirty="0" sz="2450" spc="20" b="1">
                <a:latin typeface="Tahoma"/>
                <a:cs typeface="Tahoma"/>
              </a:rPr>
              <a:t>i</a:t>
            </a:r>
            <a:r>
              <a:rPr dirty="0" sz="2450" spc="40" b="1">
                <a:latin typeface="Tahoma"/>
                <a:cs typeface="Tahoma"/>
              </a:rPr>
              <a:t>o</a:t>
            </a:r>
            <a:r>
              <a:rPr dirty="0" sz="2450" spc="70" b="1">
                <a:latin typeface="Tahoma"/>
                <a:cs typeface="Tahoma"/>
              </a:rPr>
              <a:t>n</a:t>
            </a:r>
            <a:r>
              <a:rPr dirty="0" sz="2450" spc="-15" b="1">
                <a:latin typeface="Tahoma"/>
                <a:cs typeface="Tahoma"/>
              </a:rPr>
              <a:t>s</a:t>
            </a:r>
            <a:r>
              <a:rPr dirty="0" sz="2450" spc="-130" b="1">
                <a:latin typeface="Tahoma"/>
                <a:cs typeface="Tahoma"/>
              </a:rPr>
              <a:t>"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120" b="1">
                <a:latin typeface="Tahoma"/>
                <a:cs typeface="Tahoma"/>
              </a:rPr>
              <a:t>b</a:t>
            </a:r>
            <a:r>
              <a:rPr dirty="0" sz="2450" spc="5" b="1">
                <a:latin typeface="Tahoma"/>
                <a:cs typeface="Tahoma"/>
              </a:rPr>
              <a:t>y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-40" b="1">
                <a:latin typeface="Tahoma"/>
                <a:cs typeface="Tahoma"/>
              </a:rPr>
              <a:t>L</a:t>
            </a:r>
            <a:r>
              <a:rPr dirty="0" sz="2450" spc="20" b="1">
                <a:latin typeface="Tahoma"/>
                <a:cs typeface="Tahoma"/>
              </a:rPr>
              <a:t>i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10" b="1">
                <a:latin typeface="Tahoma"/>
                <a:cs typeface="Tahoma"/>
              </a:rPr>
              <a:t>e</a:t>
            </a:r>
            <a:r>
              <a:rPr dirty="0" sz="2450" spc="45" b="1">
                <a:latin typeface="Tahoma"/>
                <a:cs typeface="Tahoma"/>
              </a:rPr>
              <a:t>t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-5" b="1">
                <a:latin typeface="Tahoma"/>
                <a:cs typeface="Tahoma"/>
              </a:rPr>
              <a:t>a</a:t>
            </a:r>
            <a:r>
              <a:rPr dirty="0" sz="2450" spc="45" b="1">
                <a:latin typeface="Tahoma"/>
                <a:cs typeface="Tahoma"/>
              </a:rPr>
              <a:t>l</a:t>
            </a:r>
            <a:r>
              <a:rPr dirty="0" sz="2450" spc="-175" b="1">
                <a:latin typeface="Tahoma"/>
                <a:cs typeface="Tahoma"/>
              </a:rPr>
              <a:t>.</a:t>
            </a:r>
            <a:r>
              <a:rPr dirty="0" sz="2450" spc="-155" b="1">
                <a:latin typeface="Tahoma"/>
                <a:cs typeface="Tahoma"/>
              </a:rPr>
              <a:t> </a:t>
            </a:r>
            <a:r>
              <a:rPr dirty="0" sz="2450" spc="-270" b="1">
                <a:latin typeface="Tahoma"/>
                <a:cs typeface="Tahoma"/>
              </a:rPr>
              <a:t>(</a:t>
            </a:r>
            <a:r>
              <a:rPr dirty="0" sz="2450" spc="-100" b="1">
                <a:latin typeface="Tahoma"/>
                <a:cs typeface="Tahoma"/>
              </a:rPr>
              <a:t>2</a:t>
            </a:r>
            <a:r>
              <a:rPr dirty="0" sz="2450" spc="150" b="1">
                <a:latin typeface="Tahoma"/>
                <a:cs typeface="Tahoma"/>
              </a:rPr>
              <a:t>0</a:t>
            </a:r>
            <a:r>
              <a:rPr dirty="0" sz="2450" spc="-100" b="1">
                <a:latin typeface="Tahoma"/>
                <a:cs typeface="Tahoma"/>
              </a:rPr>
              <a:t>2</a:t>
            </a:r>
            <a:r>
              <a:rPr dirty="0" sz="2450" spc="150" b="1">
                <a:latin typeface="Tahoma"/>
                <a:cs typeface="Tahoma"/>
              </a:rPr>
              <a:t>0</a:t>
            </a:r>
            <a:r>
              <a:rPr dirty="0" sz="2450" spc="-240" b="1">
                <a:latin typeface="Tahoma"/>
                <a:cs typeface="Tahoma"/>
              </a:rPr>
              <a:t>)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0085" y="8349385"/>
            <a:ext cx="1470660" cy="1397635"/>
          </a:xfrm>
          <a:custGeom>
            <a:avLst/>
            <a:gdLst/>
            <a:ahLst/>
            <a:cxnLst/>
            <a:rect l="l" t="t" r="r" b="b"/>
            <a:pathLst>
              <a:path w="1470660" h="1397634">
                <a:moveTo>
                  <a:pt x="1470215" y="507619"/>
                </a:moveTo>
                <a:lnTo>
                  <a:pt x="935583" y="507619"/>
                </a:lnTo>
                <a:lnTo>
                  <a:pt x="935583" y="0"/>
                </a:lnTo>
                <a:lnTo>
                  <a:pt x="534631" y="0"/>
                </a:lnTo>
                <a:lnTo>
                  <a:pt x="534631" y="507619"/>
                </a:lnTo>
                <a:lnTo>
                  <a:pt x="0" y="507619"/>
                </a:lnTo>
                <a:lnTo>
                  <a:pt x="0" y="888326"/>
                </a:lnTo>
                <a:lnTo>
                  <a:pt x="534631" y="888326"/>
                </a:lnTo>
                <a:lnTo>
                  <a:pt x="534631" y="1397203"/>
                </a:lnTo>
                <a:lnTo>
                  <a:pt x="935583" y="1397203"/>
                </a:lnTo>
                <a:lnTo>
                  <a:pt x="935583" y="888326"/>
                </a:lnTo>
                <a:lnTo>
                  <a:pt x="1470215" y="888326"/>
                </a:lnTo>
                <a:lnTo>
                  <a:pt x="1470215" y="507619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68679" y="7492796"/>
            <a:ext cx="1628775" cy="2240915"/>
          </a:xfrm>
          <a:custGeom>
            <a:avLst/>
            <a:gdLst/>
            <a:ahLst/>
            <a:cxnLst/>
            <a:rect l="l" t="t" r="r" b="b"/>
            <a:pathLst>
              <a:path w="1628775" h="2240915">
                <a:moveTo>
                  <a:pt x="1157122" y="1925497"/>
                </a:moveTo>
                <a:lnTo>
                  <a:pt x="967511" y="1925497"/>
                </a:lnTo>
                <a:lnTo>
                  <a:pt x="967511" y="1745335"/>
                </a:lnTo>
                <a:lnTo>
                  <a:pt x="825284" y="1745335"/>
                </a:lnTo>
                <a:lnTo>
                  <a:pt x="825284" y="1925497"/>
                </a:lnTo>
                <a:lnTo>
                  <a:pt x="635673" y="1925497"/>
                </a:lnTo>
                <a:lnTo>
                  <a:pt x="635673" y="2060613"/>
                </a:lnTo>
                <a:lnTo>
                  <a:pt x="825284" y="2060613"/>
                </a:lnTo>
                <a:lnTo>
                  <a:pt x="825284" y="2240775"/>
                </a:lnTo>
                <a:lnTo>
                  <a:pt x="967511" y="2240775"/>
                </a:lnTo>
                <a:lnTo>
                  <a:pt x="967511" y="2060613"/>
                </a:lnTo>
                <a:lnTo>
                  <a:pt x="1157122" y="2060613"/>
                </a:lnTo>
                <a:lnTo>
                  <a:pt x="1157122" y="1925497"/>
                </a:lnTo>
                <a:close/>
              </a:path>
              <a:path w="1628775" h="2240915">
                <a:moveTo>
                  <a:pt x="1192466" y="412432"/>
                </a:moveTo>
                <a:lnTo>
                  <a:pt x="758837" y="412432"/>
                </a:lnTo>
                <a:lnTo>
                  <a:pt x="758837" y="0"/>
                </a:lnTo>
                <a:lnTo>
                  <a:pt x="433628" y="0"/>
                </a:lnTo>
                <a:lnTo>
                  <a:pt x="433628" y="412432"/>
                </a:lnTo>
                <a:lnTo>
                  <a:pt x="0" y="412432"/>
                </a:lnTo>
                <a:lnTo>
                  <a:pt x="0" y="720813"/>
                </a:lnTo>
                <a:lnTo>
                  <a:pt x="433628" y="720813"/>
                </a:lnTo>
                <a:lnTo>
                  <a:pt x="433628" y="1133246"/>
                </a:lnTo>
                <a:lnTo>
                  <a:pt x="758837" y="1133246"/>
                </a:lnTo>
                <a:lnTo>
                  <a:pt x="758837" y="720813"/>
                </a:lnTo>
                <a:lnTo>
                  <a:pt x="1192466" y="720813"/>
                </a:lnTo>
                <a:lnTo>
                  <a:pt x="1192466" y="412432"/>
                </a:lnTo>
                <a:close/>
              </a:path>
              <a:path w="1628775" h="2240915">
                <a:moveTo>
                  <a:pt x="1628660" y="1313434"/>
                </a:moveTo>
                <a:lnTo>
                  <a:pt x="1356296" y="1313434"/>
                </a:lnTo>
                <a:lnTo>
                  <a:pt x="1356296" y="1054633"/>
                </a:lnTo>
                <a:lnTo>
                  <a:pt x="1152004" y="1054633"/>
                </a:lnTo>
                <a:lnTo>
                  <a:pt x="1152004" y="1313434"/>
                </a:lnTo>
                <a:lnTo>
                  <a:pt x="879640" y="1313434"/>
                </a:lnTo>
                <a:lnTo>
                  <a:pt x="879640" y="1507528"/>
                </a:lnTo>
                <a:lnTo>
                  <a:pt x="1152004" y="1507528"/>
                </a:lnTo>
                <a:lnTo>
                  <a:pt x="1152004" y="1766328"/>
                </a:lnTo>
                <a:lnTo>
                  <a:pt x="1356296" y="1766328"/>
                </a:lnTo>
                <a:lnTo>
                  <a:pt x="1356296" y="1507528"/>
                </a:lnTo>
                <a:lnTo>
                  <a:pt x="1628660" y="1507528"/>
                </a:lnTo>
                <a:lnTo>
                  <a:pt x="1628660" y="1313434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7147" y="7876712"/>
            <a:ext cx="521970" cy="495934"/>
          </a:xfrm>
          <a:custGeom>
            <a:avLst/>
            <a:gdLst/>
            <a:ahLst/>
            <a:cxnLst/>
            <a:rect l="l" t="t" r="r" b="b"/>
            <a:pathLst>
              <a:path w="521969" h="495934">
                <a:moveTo>
                  <a:pt x="331824" y="495442"/>
                </a:moveTo>
                <a:lnTo>
                  <a:pt x="189613" y="495442"/>
                </a:lnTo>
                <a:lnTo>
                  <a:pt x="189613" y="315285"/>
                </a:lnTo>
                <a:lnTo>
                  <a:pt x="0" y="315285"/>
                </a:lnTo>
                <a:lnTo>
                  <a:pt x="0" y="180161"/>
                </a:lnTo>
                <a:lnTo>
                  <a:pt x="189613" y="180161"/>
                </a:lnTo>
                <a:lnTo>
                  <a:pt x="189613" y="0"/>
                </a:lnTo>
                <a:lnTo>
                  <a:pt x="331824" y="0"/>
                </a:lnTo>
                <a:lnTo>
                  <a:pt x="331824" y="180161"/>
                </a:lnTo>
                <a:lnTo>
                  <a:pt x="521438" y="180161"/>
                </a:lnTo>
                <a:lnTo>
                  <a:pt x="521438" y="315285"/>
                </a:lnTo>
                <a:lnTo>
                  <a:pt x="331824" y="315285"/>
                </a:lnTo>
                <a:lnTo>
                  <a:pt x="331824" y="495442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263357" y="1301050"/>
            <a:ext cx="2516505" cy="2399030"/>
          </a:xfrm>
          <a:custGeom>
            <a:avLst/>
            <a:gdLst/>
            <a:ahLst/>
            <a:cxnLst/>
            <a:rect l="l" t="t" r="r" b="b"/>
            <a:pathLst>
              <a:path w="2516505" h="2399029">
                <a:moveTo>
                  <a:pt x="2516327" y="872007"/>
                </a:moveTo>
                <a:lnTo>
                  <a:pt x="1601292" y="872007"/>
                </a:lnTo>
                <a:lnTo>
                  <a:pt x="1601292" y="0"/>
                </a:lnTo>
                <a:lnTo>
                  <a:pt x="915035" y="0"/>
                </a:lnTo>
                <a:lnTo>
                  <a:pt x="915035" y="872007"/>
                </a:lnTo>
                <a:lnTo>
                  <a:pt x="0" y="872007"/>
                </a:lnTo>
                <a:lnTo>
                  <a:pt x="0" y="1526654"/>
                </a:lnTo>
                <a:lnTo>
                  <a:pt x="915035" y="1526654"/>
                </a:lnTo>
                <a:lnTo>
                  <a:pt x="915035" y="2398674"/>
                </a:lnTo>
                <a:lnTo>
                  <a:pt x="1601292" y="2398674"/>
                </a:lnTo>
                <a:lnTo>
                  <a:pt x="1601292" y="1526654"/>
                </a:lnTo>
                <a:lnTo>
                  <a:pt x="2516327" y="1526654"/>
                </a:lnTo>
                <a:lnTo>
                  <a:pt x="2516327" y="872007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698647" y="11"/>
            <a:ext cx="2589530" cy="3678554"/>
          </a:xfrm>
          <a:custGeom>
            <a:avLst/>
            <a:gdLst/>
            <a:ahLst/>
            <a:cxnLst/>
            <a:rect l="l" t="t" r="r" b="b"/>
            <a:pathLst>
              <a:path w="2589530" h="3678554">
                <a:moveTo>
                  <a:pt x="1980463" y="3136963"/>
                </a:moveTo>
                <a:lnTo>
                  <a:pt x="1655927" y="3136963"/>
                </a:lnTo>
                <a:lnTo>
                  <a:pt x="1655927" y="2827566"/>
                </a:lnTo>
                <a:lnTo>
                  <a:pt x="1412519" y="2827566"/>
                </a:lnTo>
                <a:lnTo>
                  <a:pt x="1412519" y="3136963"/>
                </a:lnTo>
                <a:lnTo>
                  <a:pt x="1087983" y="3136963"/>
                </a:lnTo>
                <a:lnTo>
                  <a:pt x="1087983" y="3369005"/>
                </a:lnTo>
                <a:lnTo>
                  <a:pt x="1412519" y="3369005"/>
                </a:lnTo>
                <a:lnTo>
                  <a:pt x="1412519" y="3678390"/>
                </a:lnTo>
                <a:lnTo>
                  <a:pt x="1655927" y="3678390"/>
                </a:lnTo>
                <a:lnTo>
                  <a:pt x="1655927" y="3369005"/>
                </a:lnTo>
                <a:lnTo>
                  <a:pt x="1980463" y="3369005"/>
                </a:lnTo>
                <a:lnTo>
                  <a:pt x="1980463" y="3136963"/>
                </a:lnTo>
                <a:close/>
              </a:path>
              <a:path w="2589530" h="3678554">
                <a:moveTo>
                  <a:pt x="2040940" y="537845"/>
                </a:moveTo>
                <a:lnTo>
                  <a:pt x="1298778" y="537845"/>
                </a:lnTo>
                <a:lnTo>
                  <a:pt x="1298778" y="0"/>
                </a:lnTo>
                <a:lnTo>
                  <a:pt x="742162" y="0"/>
                </a:lnTo>
                <a:lnTo>
                  <a:pt x="742162" y="537845"/>
                </a:lnTo>
                <a:lnTo>
                  <a:pt x="0" y="537845"/>
                </a:lnTo>
                <a:lnTo>
                  <a:pt x="0" y="1068489"/>
                </a:lnTo>
                <a:lnTo>
                  <a:pt x="742162" y="1068489"/>
                </a:lnTo>
                <a:lnTo>
                  <a:pt x="742162" y="1776018"/>
                </a:lnTo>
                <a:lnTo>
                  <a:pt x="1298778" y="1776018"/>
                </a:lnTo>
                <a:lnTo>
                  <a:pt x="1298778" y="1068489"/>
                </a:lnTo>
                <a:lnTo>
                  <a:pt x="2040940" y="1068489"/>
                </a:lnTo>
                <a:lnTo>
                  <a:pt x="2040940" y="537845"/>
                </a:lnTo>
                <a:close/>
              </a:path>
              <a:path w="2589530" h="3678554">
                <a:moveTo>
                  <a:pt x="2589352" y="2085860"/>
                </a:moveTo>
                <a:lnTo>
                  <a:pt x="2321356" y="2085860"/>
                </a:lnTo>
                <a:lnTo>
                  <a:pt x="2321356" y="1641424"/>
                </a:lnTo>
                <a:lnTo>
                  <a:pt x="1971700" y="1641424"/>
                </a:lnTo>
                <a:lnTo>
                  <a:pt x="1971700" y="2085860"/>
                </a:lnTo>
                <a:lnTo>
                  <a:pt x="1505534" y="2085860"/>
                </a:lnTo>
                <a:lnTo>
                  <a:pt x="1505534" y="2419185"/>
                </a:lnTo>
                <a:lnTo>
                  <a:pt x="1971700" y="2419185"/>
                </a:lnTo>
                <a:lnTo>
                  <a:pt x="1971700" y="2863608"/>
                </a:lnTo>
                <a:lnTo>
                  <a:pt x="2321356" y="2863608"/>
                </a:lnTo>
                <a:lnTo>
                  <a:pt x="2321356" y="2419185"/>
                </a:lnTo>
                <a:lnTo>
                  <a:pt x="2589352" y="2419185"/>
                </a:lnTo>
                <a:lnTo>
                  <a:pt x="2589352" y="2085860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412357" y="489617"/>
            <a:ext cx="892810" cy="850900"/>
          </a:xfrm>
          <a:custGeom>
            <a:avLst/>
            <a:gdLst/>
            <a:ahLst/>
            <a:cxnLst/>
            <a:rect l="l" t="t" r="r" b="b"/>
            <a:pathLst>
              <a:path w="892809" h="850900">
                <a:moveTo>
                  <a:pt x="567932" y="850822"/>
                </a:moveTo>
                <a:lnTo>
                  <a:pt x="324532" y="850822"/>
                </a:lnTo>
                <a:lnTo>
                  <a:pt x="324532" y="541439"/>
                </a:lnTo>
                <a:lnTo>
                  <a:pt x="0" y="541439"/>
                </a:lnTo>
                <a:lnTo>
                  <a:pt x="0" y="309392"/>
                </a:lnTo>
                <a:lnTo>
                  <a:pt x="324532" y="309392"/>
                </a:lnTo>
                <a:lnTo>
                  <a:pt x="324532" y="0"/>
                </a:lnTo>
                <a:lnTo>
                  <a:pt x="567932" y="0"/>
                </a:lnTo>
                <a:lnTo>
                  <a:pt x="567932" y="309392"/>
                </a:lnTo>
                <a:lnTo>
                  <a:pt x="892464" y="309392"/>
                </a:lnTo>
                <a:lnTo>
                  <a:pt x="892464" y="541439"/>
                </a:lnTo>
                <a:lnTo>
                  <a:pt x="567932" y="541439"/>
                </a:lnTo>
                <a:lnTo>
                  <a:pt x="567932" y="850822"/>
                </a:lnTo>
                <a:close/>
              </a:path>
            </a:pathLst>
          </a:custGeom>
          <a:solidFill>
            <a:srgbClr val="A0D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2353" y="236534"/>
            <a:ext cx="10945495" cy="2101850"/>
          </a:xfrm>
          <a:prstGeom prst="rect"/>
        </p:spPr>
        <p:txBody>
          <a:bodyPr wrap="square" lIns="0" tIns="82550" rIns="0" bIns="0" rtlCol="0" vert="horz">
            <a:spAutoFit/>
          </a:bodyPr>
          <a:lstStyle/>
          <a:p>
            <a:pPr marL="12700" marR="5080">
              <a:lnSpc>
                <a:spcPts val="7950"/>
              </a:lnSpc>
              <a:spcBef>
                <a:spcPts val="650"/>
              </a:spcBef>
            </a:pPr>
            <a:r>
              <a:rPr dirty="0" u="none" sz="7000" spc="755">
                <a:latin typeface="Trebuchet MS"/>
                <a:cs typeface="Trebuchet MS"/>
              </a:rPr>
              <a:t>S</a:t>
            </a:r>
            <a:r>
              <a:rPr dirty="0" u="none" sz="7000" spc="484">
                <a:latin typeface="Trebuchet MS"/>
                <a:cs typeface="Trebuchet MS"/>
              </a:rPr>
              <a:t>o</a:t>
            </a:r>
            <a:r>
              <a:rPr dirty="0" u="none" sz="7000" spc="20">
                <a:latin typeface="Trebuchet MS"/>
                <a:cs typeface="Trebuchet MS"/>
              </a:rPr>
              <a:t>f</a:t>
            </a:r>
            <a:r>
              <a:rPr dirty="0" u="none" sz="7000" spc="165">
                <a:latin typeface="Trebuchet MS"/>
                <a:cs typeface="Trebuchet MS"/>
              </a:rPr>
              <a:t>t</a:t>
            </a:r>
            <a:r>
              <a:rPr dirty="0" u="none" sz="7000" spc="700">
                <a:latin typeface="Trebuchet MS"/>
                <a:cs typeface="Trebuchet MS"/>
              </a:rPr>
              <a:t>w</a:t>
            </a:r>
            <a:r>
              <a:rPr dirty="0" u="none" sz="7000" spc="1025">
                <a:latin typeface="Trebuchet MS"/>
                <a:cs typeface="Trebuchet MS"/>
              </a:rPr>
              <a:t>a</a:t>
            </a:r>
            <a:r>
              <a:rPr dirty="0" u="none" sz="7000" spc="130">
                <a:latin typeface="Trebuchet MS"/>
                <a:cs typeface="Trebuchet MS"/>
              </a:rPr>
              <a:t>r</a:t>
            </a:r>
            <a:r>
              <a:rPr dirty="0" u="none" sz="7000" spc="285">
                <a:latin typeface="Trebuchet MS"/>
                <a:cs typeface="Trebuchet MS"/>
              </a:rPr>
              <a:t>e</a:t>
            </a:r>
            <a:r>
              <a:rPr dirty="0" u="none" sz="7000" spc="-775">
                <a:latin typeface="Trebuchet MS"/>
                <a:cs typeface="Trebuchet MS"/>
              </a:rPr>
              <a:t> </a:t>
            </a:r>
            <a:r>
              <a:rPr dirty="0" u="none" sz="7000" spc="1025">
                <a:latin typeface="Trebuchet MS"/>
                <a:cs typeface="Trebuchet MS"/>
              </a:rPr>
              <a:t>a</a:t>
            </a:r>
            <a:r>
              <a:rPr dirty="0" u="none" sz="7000" spc="660">
                <a:latin typeface="Trebuchet MS"/>
                <a:cs typeface="Trebuchet MS"/>
              </a:rPr>
              <a:t>n</a:t>
            </a:r>
            <a:r>
              <a:rPr dirty="0" u="none" sz="7000" spc="695">
                <a:latin typeface="Trebuchet MS"/>
                <a:cs typeface="Trebuchet MS"/>
              </a:rPr>
              <a:t>d</a:t>
            </a:r>
            <a:r>
              <a:rPr dirty="0" u="none" sz="7000" spc="-775">
                <a:latin typeface="Trebuchet MS"/>
                <a:cs typeface="Trebuchet MS"/>
              </a:rPr>
              <a:t> </a:t>
            </a:r>
            <a:r>
              <a:rPr dirty="0" u="none" sz="7000" spc="409">
                <a:latin typeface="Trebuchet MS"/>
                <a:cs typeface="Trebuchet MS"/>
              </a:rPr>
              <a:t>H</a:t>
            </a:r>
            <a:r>
              <a:rPr dirty="0" u="none" sz="7000" spc="1025">
                <a:latin typeface="Trebuchet MS"/>
                <a:cs typeface="Trebuchet MS"/>
              </a:rPr>
              <a:t>a</a:t>
            </a:r>
            <a:r>
              <a:rPr dirty="0" u="none" sz="7000" spc="130">
                <a:latin typeface="Trebuchet MS"/>
                <a:cs typeface="Trebuchet MS"/>
              </a:rPr>
              <a:t>r</a:t>
            </a:r>
            <a:r>
              <a:rPr dirty="0" u="none" sz="7000" spc="690">
                <a:latin typeface="Trebuchet MS"/>
                <a:cs typeface="Trebuchet MS"/>
              </a:rPr>
              <a:t>d</a:t>
            </a:r>
            <a:r>
              <a:rPr dirty="0" u="none" sz="7000" spc="700">
                <a:latin typeface="Trebuchet MS"/>
                <a:cs typeface="Trebuchet MS"/>
              </a:rPr>
              <a:t>w</a:t>
            </a:r>
            <a:r>
              <a:rPr dirty="0" u="none" sz="7000" spc="1025">
                <a:latin typeface="Trebuchet MS"/>
                <a:cs typeface="Trebuchet MS"/>
              </a:rPr>
              <a:t>a</a:t>
            </a:r>
            <a:r>
              <a:rPr dirty="0" u="none" sz="7000" spc="130">
                <a:latin typeface="Trebuchet MS"/>
                <a:cs typeface="Trebuchet MS"/>
              </a:rPr>
              <a:t>r</a:t>
            </a:r>
            <a:r>
              <a:rPr dirty="0" u="none" sz="7000" spc="195">
                <a:latin typeface="Trebuchet MS"/>
                <a:cs typeface="Trebuchet MS"/>
              </a:rPr>
              <a:t>e  </a:t>
            </a:r>
            <a:r>
              <a:rPr dirty="0" u="none" sz="7000" spc="495">
                <a:latin typeface="Trebuchet MS"/>
                <a:cs typeface="Trebuchet MS"/>
              </a:rPr>
              <a:t>Requirements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2697" y="3759201"/>
            <a:ext cx="2533650" cy="32258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67665" indent="-345440">
              <a:lnSpc>
                <a:spcPct val="100000"/>
              </a:lnSpc>
              <a:spcBef>
                <a:spcPts val="700"/>
              </a:spcBef>
              <a:buAutoNum type="arabicPeriod" startAt="2"/>
              <a:tabLst>
                <a:tab pos="368300" algn="l"/>
              </a:tabLst>
            </a:pPr>
            <a:r>
              <a:rPr dirty="0" sz="3000" spc="190">
                <a:latin typeface="Tahoma"/>
                <a:cs typeface="Tahoma"/>
              </a:rPr>
              <a:t>S</a:t>
            </a:r>
            <a:r>
              <a:rPr dirty="0" sz="3000" spc="305">
                <a:latin typeface="Tahoma"/>
                <a:cs typeface="Tahoma"/>
              </a:rPr>
              <a:t>c</a:t>
            </a:r>
            <a:r>
              <a:rPr dirty="0" sz="3000" spc="165">
                <a:latin typeface="Tahoma"/>
                <a:cs typeface="Tahoma"/>
              </a:rPr>
              <a:t>i</a:t>
            </a:r>
            <a:r>
              <a:rPr dirty="0" sz="3000" spc="290">
                <a:latin typeface="Tahoma"/>
                <a:cs typeface="Tahoma"/>
              </a:rPr>
              <a:t>k</a:t>
            </a:r>
            <a:r>
              <a:rPr dirty="0" sz="3000" spc="165">
                <a:latin typeface="Tahoma"/>
                <a:cs typeface="Tahoma"/>
              </a:rPr>
              <a:t>i</a:t>
            </a:r>
            <a:r>
              <a:rPr dirty="0" sz="3000" spc="215">
                <a:latin typeface="Tahoma"/>
                <a:cs typeface="Tahoma"/>
              </a:rPr>
              <a:t>t</a:t>
            </a:r>
            <a:r>
              <a:rPr dirty="0" sz="3000" spc="10">
                <a:latin typeface="Tahoma"/>
                <a:cs typeface="Tahoma"/>
              </a:rPr>
              <a:t>-</a:t>
            </a:r>
            <a:r>
              <a:rPr dirty="0" sz="3000" spc="195">
                <a:latin typeface="Tahoma"/>
                <a:cs typeface="Tahoma"/>
              </a:rPr>
              <a:t>l</a:t>
            </a:r>
            <a:r>
              <a:rPr dirty="0" sz="3000" spc="180">
                <a:latin typeface="Tahoma"/>
                <a:cs typeface="Tahoma"/>
              </a:rPr>
              <a:t>e</a:t>
            </a:r>
            <a:r>
              <a:rPr dirty="0" sz="3000" spc="180">
                <a:latin typeface="Tahoma"/>
                <a:cs typeface="Tahoma"/>
              </a:rPr>
              <a:t>a</a:t>
            </a:r>
            <a:r>
              <a:rPr dirty="0" sz="3000" spc="100">
                <a:latin typeface="Tahoma"/>
                <a:cs typeface="Tahoma"/>
              </a:rPr>
              <a:t>r</a:t>
            </a:r>
            <a:r>
              <a:rPr dirty="0" sz="3000" spc="315">
                <a:latin typeface="Tahoma"/>
                <a:cs typeface="Tahoma"/>
              </a:rPr>
              <a:t>n</a:t>
            </a:r>
            <a:endParaRPr sz="3000">
              <a:latin typeface="Tahoma"/>
              <a:cs typeface="Tahoma"/>
            </a:endParaRPr>
          </a:p>
          <a:p>
            <a:pPr marL="367665" indent="-327025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368300" algn="l"/>
              </a:tabLst>
            </a:pPr>
            <a:r>
              <a:rPr dirty="0" sz="3000" spc="265">
                <a:latin typeface="Tahoma"/>
                <a:cs typeface="Tahoma"/>
              </a:rPr>
              <a:t>Matplotlib</a:t>
            </a:r>
            <a:endParaRPr sz="3000">
              <a:latin typeface="Tahoma"/>
              <a:cs typeface="Tahoma"/>
            </a:endParaRPr>
          </a:p>
          <a:p>
            <a:pPr marL="367665" indent="-349885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368300" algn="l"/>
              </a:tabLst>
            </a:pPr>
            <a:r>
              <a:rPr dirty="0" sz="3000" spc="225">
                <a:latin typeface="Tahoma"/>
                <a:cs typeface="Tahoma"/>
              </a:rPr>
              <a:t>Seaborn</a:t>
            </a:r>
            <a:endParaRPr sz="3000">
              <a:latin typeface="Tahoma"/>
              <a:cs typeface="Tahoma"/>
            </a:endParaRPr>
          </a:p>
          <a:p>
            <a:pPr marL="367665" indent="-341630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368300" algn="l"/>
              </a:tabLst>
            </a:pPr>
            <a:r>
              <a:rPr dirty="0" sz="3000" spc="350">
                <a:latin typeface="Tahoma"/>
                <a:cs typeface="Tahoma"/>
              </a:rPr>
              <a:t>Numpy</a:t>
            </a:r>
            <a:endParaRPr sz="3000">
              <a:latin typeface="Tahoma"/>
              <a:cs typeface="Tahoma"/>
            </a:endParaRPr>
          </a:p>
          <a:p>
            <a:pPr marL="367665" indent="-355600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368300" algn="l"/>
              </a:tabLst>
            </a:pPr>
            <a:r>
              <a:rPr dirty="0" sz="3000" spc="250">
                <a:latin typeface="Tahoma"/>
                <a:cs typeface="Tahoma"/>
              </a:rPr>
              <a:t>Pandas</a:t>
            </a:r>
            <a:endParaRPr sz="3000">
              <a:latin typeface="Tahoma"/>
              <a:cs typeface="Tahoma"/>
            </a:endParaRPr>
          </a:p>
          <a:p>
            <a:pPr marL="367665" indent="-339090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368300" algn="l"/>
              </a:tabLst>
            </a:pPr>
            <a:r>
              <a:rPr dirty="0" sz="3000" spc="265">
                <a:latin typeface="Tahoma"/>
                <a:cs typeface="Tahoma"/>
              </a:rPr>
              <a:t>Lime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0055" y="2361847"/>
            <a:ext cx="4284345" cy="1423035"/>
          </a:xfrm>
          <a:prstGeom prst="rect">
            <a:avLst/>
          </a:prstGeom>
        </p:spPr>
        <p:txBody>
          <a:bodyPr wrap="square" lIns="0" tIns="254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dirty="0" sz="3000" spc="204">
                <a:latin typeface="Tahoma"/>
                <a:cs typeface="Tahoma"/>
              </a:rPr>
              <a:t>Software</a:t>
            </a:r>
            <a:r>
              <a:rPr dirty="0" sz="3000" spc="-220">
                <a:latin typeface="Tahoma"/>
                <a:cs typeface="Tahoma"/>
              </a:rPr>
              <a:t> </a:t>
            </a:r>
            <a:r>
              <a:rPr dirty="0" sz="3000" spc="285">
                <a:latin typeface="Tahoma"/>
                <a:cs typeface="Tahoma"/>
              </a:rPr>
              <a:t>Components</a:t>
            </a:r>
            <a:endParaRPr sz="30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1900"/>
              </a:spcBef>
            </a:pPr>
            <a:r>
              <a:rPr dirty="0" sz="3000" spc="-484">
                <a:latin typeface="Tahoma"/>
                <a:cs typeface="Tahoma"/>
              </a:rPr>
              <a:t>1</a:t>
            </a:r>
            <a:r>
              <a:rPr dirty="0" sz="3000" spc="-254">
                <a:latin typeface="Tahoma"/>
                <a:cs typeface="Tahoma"/>
              </a:rPr>
              <a:t>.</a:t>
            </a:r>
            <a:r>
              <a:rPr dirty="0" sz="3000" spc="-640">
                <a:latin typeface="Tahoma"/>
                <a:cs typeface="Tahoma"/>
              </a:rPr>
              <a:t> </a:t>
            </a:r>
            <a:r>
              <a:rPr dirty="0" sz="3000" spc="365">
                <a:latin typeface="Tahoma"/>
                <a:cs typeface="Tahoma"/>
              </a:rPr>
              <a:t>P</a:t>
            </a:r>
            <a:r>
              <a:rPr dirty="0" sz="3000" spc="95">
                <a:latin typeface="Tahoma"/>
                <a:cs typeface="Tahoma"/>
              </a:rPr>
              <a:t>y</a:t>
            </a:r>
            <a:r>
              <a:rPr dirty="0" sz="3000" spc="215">
                <a:latin typeface="Tahoma"/>
                <a:cs typeface="Tahoma"/>
              </a:rPr>
              <a:t>t</a:t>
            </a:r>
            <a:r>
              <a:rPr dirty="0" sz="3000" spc="330">
                <a:latin typeface="Tahoma"/>
                <a:cs typeface="Tahoma"/>
              </a:rPr>
              <a:t>h</a:t>
            </a:r>
            <a:r>
              <a:rPr dirty="0" sz="3000" spc="245">
                <a:latin typeface="Tahoma"/>
                <a:cs typeface="Tahoma"/>
              </a:rPr>
              <a:t>o</a:t>
            </a:r>
            <a:r>
              <a:rPr dirty="0" sz="3000" spc="315">
                <a:latin typeface="Tahoma"/>
                <a:cs typeface="Tahoma"/>
              </a:rPr>
              <a:t>n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479290" marR="91440" indent="-214629">
              <a:lnSpc>
                <a:spcPct val="114599"/>
              </a:lnSpc>
              <a:spcBef>
                <a:spcPts val="100"/>
              </a:spcBef>
              <a:buAutoNum type="arabicPeriod"/>
              <a:tabLst>
                <a:tab pos="4480560" algn="l"/>
              </a:tabLst>
            </a:pPr>
            <a:r>
              <a:rPr dirty="0" spc="190"/>
              <a:t>High-performance</a:t>
            </a:r>
            <a:r>
              <a:rPr dirty="0" spc="-130"/>
              <a:t> </a:t>
            </a:r>
            <a:r>
              <a:rPr dirty="0" spc="210"/>
              <a:t>CPUs</a:t>
            </a:r>
            <a:r>
              <a:rPr dirty="0" spc="-125"/>
              <a:t> </a:t>
            </a:r>
            <a:r>
              <a:rPr dirty="0" spc="135"/>
              <a:t>or</a:t>
            </a:r>
            <a:r>
              <a:rPr dirty="0" spc="-130"/>
              <a:t> </a:t>
            </a:r>
            <a:r>
              <a:rPr dirty="0" spc="90"/>
              <a:t>GPUs:</a:t>
            </a:r>
            <a:r>
              <a:rPr dirty="0" spc="-125"/>
              <a:t> </a:t>
            </a:r>
            <a:r>
              <a:rPr dirty="0" spc="130"/>
              <a:t>The</a:t>
            </a:r>
            <a:r>
              <a:rPr dirty="0" spc="-130"/>
              <a:t> </a:t>
            </a:r>
            <a:r>
              <a:rPr dirty="0" spc="170"/>
              <a:t>training</a:t>
            </a:r>
            <a:r>
              <a:rPr dirty="0" spc="-125"/>
              <a:t> </a:t>
            </a:r>
            <a:r>
              <a:rPr dirty="0" spc="155"/>
              <a:t>process</a:t>
            </a:r>
            <a:r>
              <a:rPr dirty="0" spc="-130"/>
              <a:t> </a:t>
            </a:r>
            <a:r>
              <a:rPr dirty="0" spc="190"/>
              <a:t>in</a:t>
            </a:r>
            <a:r>
              <a:rPr dirty="0" spc="-125"/>
              <a:t> </a:t>
            </a:r>
            <a:r>
              <a:rPr dirty="0" spc="165"/>
              <a:t>federated</a:t>
            </a:r>
            <a:r>
              <a:rPr dirty="0" spc="-130"/>
              <a:t> </a:t>
            </a:r>
            <a:r>
              <a:rPr dirty="0" spc="170"/>
              <a:t>learning</a:t>
            </a:r>
            <a:r>
              <a:rPr dirty="0" spc="-125"/>
              <a:t> </a:t>
            </a:r>
            <a:r>
              <a:rPr dirty="0" spc="145"/>
              <a:t>requires</a:t>
            </a:r>
            <a:r>
              <a:rPr dirty="0" spc="-130"/>
              <a:t> </a:t>
            </a:r>
            <a:r>
              <a:rPr dirty="0" spc="175"/>
              <a:t>high- </a:t>
            </a:r>
            <a:r>
              <a:rPr dirty="0" spc="-735"/>
              <a:t> </a:t>
            </a:r>
            <a:r>
              <a:rPr dirty="0" spc="195"/>
              <a:t>performance</a:t>
            </a:r>
            <a:r>
              <a:rPr dirty="0" spc="-135"/>
              <a:t> </a:t>
            </a:r>
            <a:r>
              <a:rPr dirty="0" spc="210"/>
              <a:t>CPUs</a:t>
            </a:r>
            <a:r>
              <a:rPr dirty="0" spc="-135"/>
              <a:t> </a:t>
            </a:r>
            <a:r>
              <a:rPr dirty="0" spc="135"/>
              <a:t>or</a:t>
            </a:r>
            <a:r>
              <a:rPr dirty="0" spc="-135"/>
              <a:t> </a:t>
            </a:r>
            <a:r>
              <a:rPr dirty="0" spc="200"/>
              <a:t>GPUs</a:t>
            </a:r>
            <a:r>
              <a:rPr dirty="0" spc="-135"/>
              <a:t> </a:t>
            </a:r>
            <a:r>
              <a:rPr dirty="0" spc="110"/>
              <a:t>for</a:t>
            </a:r>
            <a:r>
              <a:rPr dirty="0" spc="-135"/>
              <a:t> </a:t>
            </a:r>
            <a:r>
              <a:rPr dirty="0" spc="150"/>
              <a:t>efficient</a:t>
            </a:r>
            <a:r>
              <a:rPr dirty="0" spc="-135"/>
              <a:t> </a:t>
            </a:r>
            <a:r>
              <a:rPr dirty="0" spc="229"/>
              <a:t>computation</a:t>
            </a:r>
            <a:r>
              <a:rPr dirty="0" spc="-130"/>
              <a:t> </a:t>
            </a:r>
            <a:r>
              <a:rPr dirty="0" spc="235"/>
              <a:t>and</a:t>
            </a:r>
            <a:r>
              <a:rPr dirty="0" spc="-135"/>
              <a:t> </a:t>
            </a:r>
            <a:r>
              <a:rPr dirty="0" spc="110"/>
              <a:t>faster</a:t>
            </a:r>
            <a:r>
              <a:rPr dirty="0" spc="-135"/>
              <a:t> </a:t>
            </a:r>
            <a:r>
              <a:rPr dirty="0" spc="165"/>
              <a:t>processing</a:t>
            </a:r>
            <a:r>
              <a:rPr dirty="0" spc="-135"/>
              <a:t> </a:t>
            </a:r>
            <a:r>
              <a:rPr dirty="0" spc="125"/>
              <a:t>of</a:t>
            </a:r>
            <a:r>
              <a:rPr dirty="0" spc="-135"/>
              <a:t> </a:t>
            </a:r>
            <a:r>
              <a:rPr dirty="0" spc="110"/>
              <a:t>data.</a:t>
            </a:r>
          </a:p>
          <a:p>
            <a:pPr marL="4479290" marR="5080" indent="-276225">
              <a:lnSpc>
                <a:spcPct val="114599"/>
              </a:lnSpc>
              <a:buAutoNum type="arabicPeriod"/>
              <a:tabLst>
                <a:tab pos="4480560" algn="l"/>
              </a:tabLst>
            </a:pPr>
            <a:r>
              <a:rPr dirty="0" spc="155"/>
              <a:t>Sufficient</a:t>
            </a:r>
            <a:r>
              <a:rPr dirty="0" spc="-130"/>
              <a:t> </a:t>
            </a:r>
            <a:r>
              <a:rPr dirty="0" spc="150"/>
              <a:t>RAM:</a:t>
            </a:r>
            <a:r>
              <a:rPr dirty="0" spc="-130"/>
              <a:t> </a:t>
            </a:r>
            <a:r>
              <a:rPr dirty="0" spc="130"/>
              <a:t>The</a:t>
            </a:r>
            <a:r>
              <a:rPr dirty="0" spc="-125"/>
              <a:t> </a:t>
            </a:r>
            <a:r>
              <a:rPr dirty="0" spc="165"/>
              <a:t>system</a:t>
            </a:r>
            <a:r>
              <a:rPr dirty="0" spc="-130"/>
              <a:t> </a:t>
            </a:r>
            <a:r>
              <a:rPr dirty="0" spc="200"/>
              <a:t>should</a:t>
            </a:r>
            <a:r>
              <a:rPr dirty="0" spc="-130"/>
              <a:t> </a:t>
            </a:r>
            <a:r>
              <a:rPr dirty="0" spc="155"/>
              <a:t>have</a:t>
            </a:r>
            <a:r>
              <a:rPr dirty="0" spc="-125"/>
              <a:t> </a:t>
            </a:r>
            <a:r>
              <a:rPr dirty="0" spc="145"/>
              <a:t>sufficient</a:t>
            </a:r>
            <a:r>
              <a:rPr dirty="0" spc="-130"/>
              <a:t> </a:t>
            </a:r>
            <a:r>
              <a:rPr dirty="0" spc="315"/>
              <a:t>RAM</a:t>
            </a:r>
            <a:r>
              <a:rPr dirty="0" spc="-130"/>
              <a:t> </a:t>
            </a:r>
            <a:r>
              <a:rPr dirty="0" spc="185"/>
              <a:t>to</a:t>
            </a:r>
            <a:r>
              <a:rPr dirty="0" spc="-125"/>
              <a:t> </a:t>
            </a:r>
            <a:r>
              <a:rPr dirty="0" spc="130"/>
              <a:t>store</a:t>
            </a:r>
            <a:r>
              <a:rPr dirty="0" spc="-130"/>
              <a:t> </a:t>
            </a:r>
            <a:r>
              <a:rPr dirty="0" spc="235"/>
              <a:t>and</a:t>
            </a:r>
            <a:r>
              <a:rPr dirty="0" spc="-125"/>
              <a:t> </a:t>
            </a:r>
            <a:r>
              <a:rPr dirty="0" spc="150"/>
              <a:t>access</a:t>
            </a:r>
            <a:r>
              <a:rPr dirty="0" spc="-130"/>
              <a:t> </a:t>
            </a:r>
            <a:r>
              <a:rPr dirty="0" spc="195"/>
              <a:t>the</a:t>
            </a:r>
            <a:r>
              <a:rPr dirty="0" spc="-130"/>
              <a:t> </a:t>
            </a:r>
            <a:r>
              <a:rPr dirty="0" spc="190"/>
              <a:t>data</a:t>
            </a:r>
            <a:r>
              <a:rPr dirty="0" spc="-125"/>
              <a:t> </a:t>
            </a:r>
            <a:r>
              <a:rPr dirty="0" spc="200"/>
              <a:t>during </a:t>
            </a:r>
            <a:r>
              <a:rPr dirty="0" spc="-735"/>
              <a:t> </a:t>
            </a:r>
            <a:r>
              <a:rPr dirty="0" spc="195"/>
              <a:t>the</a:t>
            </a:r>
            <a:r>
              <a:rPr dirty="0" spc="-140"/>
              <a:t> </a:t>
            </a:r>
            <a:r>
              <a:rPr dirty="0" spc="170"/>
              <a:t>training</a:t>
            </a:r>
            <a:r>
              <a:rPr dirty="0" spc="-135"/>
              <a:t> </a:t>
            </a:r>
            <a:r>
              <a:rPr dirty="0" spc="110"/>
              <a:t>process.</a:t>
            </a:r>
          </a:p>
          <a:p>
            <a:pPr marL="4479290" marR="941069" indent="-260985">
              <a:lnSpc>
                <a:spcPct val="114599"/>
              </a:lnSpc>
              <a:buAutoNum type="arabicPeriod"/>
              <a:tabLst>
                <a:tab pos="4480560" algn="l"/>
              </a:tabLst>
            </a:pPr>
            <a:r>
              <a:rPr dirty="0" spc="155"/>
              <a:t>Storage</a:t>
            </a:r>
            <a:r>
              <a:rPr dirty="0" spc="-130"/>
              <a:t> </a:t>
            </a:r>
            <a:r>
              <a:rPr dirty="0" spc="125"/>
              <a:t>capacity:</a:t>
            </a:r>
            <a:r>
              <a:rPr dirty="0" spc="-125"/>
              <a:t> </a:t>
            </a:r>
            <a:r>
              <a:rPr dirty="0" spc="130"/>
              <a:t>The</a:t>
            </a:r>
            <a:r>
              <a:rPr dirty="0" spc="-125"/>
              <a:t> </a:t>
            </a:r>
            <a:r>
              <a:rPr dirty="0" spc="165"/>
              <a:t>system</a:t>
            </a:r>
            <a:r>
              <a:rPr dirty="0" spc="-130"/>
              <a:t> </a:t>
            </a:r>
            <a:r>
              <a:rPr dirty="0" spc="200"/>
              <a:t>should</a:t>
            </a:r>
            <a:r>
              <a:rPr dirty="0" spc="-125"/>
              <a:t> </a:t>
            </a:r>
            <a:r>
              <a:rPr dirty="0" spc="155"/>
              <a:t>have</a:t>
            </a:r>
            <a:r>
              <a:rPr dirty="0" spc="-125"/>
              <a:t> </a:t>
            </a:r>
            <a:r>
              <a:rPr dirty="0" spc="215"/>
              <a:t>enough</a:t>
            </a:r>
            <a:r>
              <a:rPr dirty="0" spc="-125"/>
              <a:t> </a:t>
            </a:r>
            <a:r>
              <a:rPr dirty="0" spc="140"/>
              <a:t>storage</a:t>
            </a:r>
            <a:r>
              <a:rPr dirty="0" spc="-130"/>
              <a:t> </a:t>
            </a:r>
            <a:r>
              <a:rPr dirty="0" spc="180"/>
              <a:t>capacity</a:t>
            </a:r>
            <a:r>
              <a:rPr dirty="0" spc="-125"/>
              <a:t> </a:t>
            </a:r>
            <a:r>
              <a:rPr dirty="0" spc="185"/>
              <a:t>to</a:t>
            </a:r>
            <a:r>
              <a:rPr dirty="0" spc="-125"/>
              <a:t> </a:t>
            </a:r>
            <a:r>
              <a:rPr dirty="0" spc="130"/>
              <a:t>store</a:t>
            </a:r>
            <a:r>
              <a:rPr dirty="0" spc="-125"/>
              <a:t> </a:t>
            </a:r>
            <a:r>
              <a:rPr dirty="0" spc="195"/>
              <a:t>the</a:t>
            </a:r>
            <a:r>
              <a:rPr dirty="0" spc="-130"/>
              <a:t> </a:t>
            </a:r>
            <a:r>
              <a:rPr dirty="0" spc="145"/>
              <a:t>large </a:t>
            </a:r>
            <a:r>
              <a:rPr dirty="0" spc="-735"/>
              <a:t> </a:t>
            </a:r>
            <a:r>
              <a:rPr dirty="0" spc="220"/>
              <a:t>amounts</a:t>
            </a:r>
            <a:r>
              <a:rPr dirty="0" spc="-135"/>
              <a:t> </a:t>
            </a:r>
            <a:r>
              <a:rPr dirty="0" spc="125"/>
              <a:t>of</a:t>
            </a:r>
            <a:r>
              <a:rPr dirty="0" spc="-135"/>
              <a:t> </a:t>
            </a:r>
            <a:r>
              <a:rPr dirty="0" spc="190"/>
              <a:t>data</a:t>
            </a:r>
            <a:r>
              <a:rPr dirty="0" spc="-135"/>
              <a:t> </a:t>
            </a:r>
            <a:r>
              <a:rPr dirty="0" spc="175"/>
              <a:t>generated</a:t>
            </a:r>
            <a:r>
              <a:rPr dirty="0" spc="-135"/>
              <a:t> </a:t>
            </a:r>
            <a:r>
              <a:rPr dirty="0" spc="200"/>
              <a:t>during</a:t>
            </a:r>
            <a:r>
              <a:rPr dirty="0" spc="-135"/>
              <a:t> </a:t>
            </a:r>
            <a:r>
              <a:rPr dirty="0" spc="195"/>
              <a:t>the</a:t>
            </a:r>
            <a:r>
              <a:rPr dirty="0" spc="-135"/>
              <a:t> </a:t>
            </a:r>
            <a:r>
              <a:rPr dirty="0" spc="170"/>
              <a:t>training</a:t>
            </a:r>
            <a:r>
              <a:rPr dirty="0" spc="-135"/>
              <a:t> </a:t>
            </a:r>
            <a:r>
              <a:rPr dirty="0" spc="110"/>
              <a:t>process.</a:t>
            </a:r>
          </a:p>
          <a:p>
            <a:pPr marL="4479290" marR="693420" indent="-279400">
              <a:lnSpc>
                <a:spcPct val="114599"/>
              </a:lnSpc>
              <a:buAutoNum type="arabicPeriod"/>
              <a:tabLst>
                <a:tab pos="4480560" algn="l"/>
              </a:tabLst>
            </a:pPr>
            <a:r>
              <a:rPr dirty="0" spc="210"/>
              <a:t>Network</a:t>
            </a:r>
            <a:r>
              <a:rPr dirty="0" spc="-125"/>
              <a:t> </a:t>
            </a:r>
            <a:r>
              <a:rPr dirty="0" spc="190"/>
              <a:t>bandwidth:</a:t>
            </a:r>
            <a:r>
              <a:rPr dirty="0" spc="-125"/>
              <a:t> </a:t>
            </a:r>
            <a:r>
              <a:rPr dirty="0" spc="175"/>
              <a:t>Federated</a:t>
            </a:r>
            <a:r>
              <a:rPr dirty="0" spc="-125"/>
              <a:t> </a:t>
            </a:r>
            <a:r>
              <a:rPr dirty="0" spc="170"/>
              <a:t>learning</a:t>
            </a:r>
            <a:r>
              <a:rPr dirty="0" spc="-125"/>
              <a:t> </a:t>
            </a:r>
            <a:r>
              <a:rPr dirty="0" spc="130"/>
              <a:t>involves</a:t>
            </a:r>
            <a:r>
              <a:rPr dirty="0" spc="-125"/>
              <a:t> </a:t>
            </a:r>
            <a:r>
              <a:rPr dirty="0" spc="195"/>
              <a:t>the</a:t>
            </a:r>
            <a:r>
              <a:rPr dirty="0" spc="-120"/>
              <a:t> </a:t>
            </a:r>
            <a:r>
              <a:rPr dirty="0" spc="120"/>
              <a:t>transfer</a:t>
            </a:r>
            <a:r>
              <a:rPr dirty="0" spc="-125"/>
              <a:t> </a:t>
            </a:r>
            <a:r>
              <a:rPr dirty="0" spc="125"/>
              <a:t>of</a:t>
            </a:r>
            <a:r>
              <a:rPr dirty="0" spc="-125"/>
              <a:t> </a:t>
            </a:r>
            <a:r>
              <a:rPr dirty="0" spc="145"/>
              <a:t>large</a:t>
            </a:r>
            <a:r>
              <a:rPr dirty="0" spc="-125"/>
              <a:t> </a:t>
            </a:r>
            <a:r>
              <a:rPr dirty="0" spc="220"/>
              <a:t>amounts</a:t>
            </a:r>
            <a:r>
              <a:rPr dirty="0" spc="-125"/>
              <a:t> </a:t>
            </a:r>
            <a:r>
              <a:rPr dirty="0" spc="125"/>
              <a:t>of</a:t>
            </a:r>
            <a:r>
              <a:rPr dirty="0" spc="-125"/>
              <a:t> </a:t>
            </a:r>
            <a:r>
              <a:rPr dirty="0" spc="190"/>
              <a:t>data </a:t>
            </a:r>
            <a:r>
              <a:rPr dirty="0" spc="-735"/>
              <a:t> </a:t>
            </a:r>
            <a:r>
              <a:rPr dirty="0" spc="215"/>
              <a:t>between</a:t>
            </a:r>
            <a:r>
              <a:rPr dirty="0" spc="-135"/>
              <a:t> </a:t>
            </a:r>
            <a:r>
              <a:rPr dirty="0" spc="110"/>
              <a:t>devices,</a:t>
            </a:r>
            <a:r>
              <a:rPr dirty="0" spc="-135"/>
              <a:t> </a:t>
            </a:r>
            <a:r>
              <a:rPr dirty="0" spc="125"/>
              <a:t>so</a:t>
            </a:r>
            <a:r>
              <a:rPr dirty="0" spc="-135"/>
              <a:t> </a:t>
            </a:r>
            <a:r>
              <a:rPr dirty="0" spc="145"/>
              <a:t>a</a:t>
            </a:r>
            <a:r>
              <a:rPr dirty="0" spc="-135"/>
              <a:t> </a:t>
            </a:r>
            <a:r>
              <a:rPr dirty="0" spc="185"/>
              <a:t>high-speed</a:t>
            </a:r>
            <a:r>
              <a:rPr dirty="0" spc="-130"/>
              <a:t> </a:t>
            </a:r>
            <a:r>
              <a:rPr dirty="0" spc="204"/>
              <a:t>network</a:t>
            </a:r>
            <a:r>
              <a:rPr dirty="0" spc="-135"/>
              <a:t> </a:t>
            </a:r>
            <a:r>
              <a:rPr dirty="0" spc="210"/>
              <a:t>connection</a:t>
            </a:r>
            <a:r>
              <a:rPr dirty="0" spc="-135"/>
              <a:t> </a:t>
            </a:r>
            <a:r>
              <a:rPr dirty="0" spc="95"/>
              <a:t>is</a:t>
            </a:r>
            <a:r>
              <a:rPr dirty="0" spc="-135"/>
              <a:t> </a:t>
            </a:r>
            <a:r>
              <a:rPr dirty="0" spc="180"/>
              <a:t>required</a:t>
            </a:r>
            <a:r>
              <a:rPr dirty="0" spc="-130"/>
              <a:t> </a:t>
            </a:r>
            <a:r>
              <a:rPr dirty="0" spc="185"/>
              <a:t>to</a:t>
            </a:r>
            <a:r>
              <a:rPr dirty="0" spc="-135"/>
              <a:t> </a:t>
            </a:r>
            <a:r>
              <a:rPr dirty="0" spc="150"/>
              <a:t>ensure</a:t>
            </a:r>
            <a:r>
              <a:rPr dirty="0" spc="-135"/>
              <a:t> </a:t>
            </a:r>
            <a:r>
              <a:rPr dirty="0" spc="225"/>
              <a:t>smooth </a:t>
            </a:r>
            <a:r>
              <a:rPr dirty="0" spc="229"/>
              <a:t> </a:t>
            </a:r>
            <a:r>
              <a:rPr dirty="0" spc="240"/>
              <a:t>communication</a:t>
            </a:r>
            <a:r>
              <a:rPr dirty="0" spc="-135"/>
              <a:t> </a:t>
            </a:r>
            <a:r>
              <a:rPr dirty="0" spc="215"/>
              <a:t>between</a:t>
            </a:r>
            <a:r>
              <a:rPr dirty="0" spc="-135"/>
              <a:t> </a:t>
            </a:r>
            <a:r>
              <a:rPr dirty="0" spc="110"/>
              <a:t>devices.</a:t>
            </a:r>
          </a:p>
          <a:p>
            <a:pPr marL="4479290" marR="104775" indent="-273050">
              <a:lnSpc>
                <a:spcPct val="114599"/>
              </a:lnSpc>
              <a:buAutoNum type="arabicPeriod"/>
              <a:tabLst>
                <a:tab pos="4480560" algn="l"/>
              </a:tabLst>
            </a:pPr>
            <a:r>
              <a:rPr dirty="0" spc="165"/>
              <a:t>Secure</a:t>
            </a:r>
            <a:r>
              <a:rPr dirty="0" spc="-125"/>
              <a:t> </a:t>
            </a:r>
            <a:r>
              <a:rPr dirty="0" spc="235"/>
              <a:t>and</a:t>
            </a:r>
            <a:r>
              <a:rPr dirty="0" spc="-125"/>
              <a:t> </a:t>
            </a:r>
            <a:r>
              <a:rPr dirty="0" spc="160"/>
              <a:t>reliable</a:t>
            </a:r>
            <a:r>
              <a:rPr dirty="0" spc="-120"/>
              <a:t> </a:t>
            </a:r>
            <a:r>
              <a:rPr dirty="0" spc="130"/>
              <a:t>hardware:</a:t>
            </a:r>
            <a:r>
              <a:rPr dirty="0" spc="-125"/>
              <a:t> </a:t>
            </a:r>
            <a:r>
              <a:rPr dirty="0" spc="175"/>
              <a:t>Federated</a:t>
            </a:r>
            <a:r>
              <a:rPr dirty="0" spc="-120"/>
              <a:t> </a:t>
            </a:r>
            <a:r>
              <a:rPr dirty="0" spc="170"/>
              <a:t>learning</a:t>
            </a:r>
            <a:r>
              <a:rPr dirty="0" spc="-125"/>
              <a:t> </a:t>
            </a:r>
            <a:r>
              <a:rPr dirty="0" spc="130"/>
              <a:t>involves</a:t>
            </a:r>
            <a:r>
              <a:rPr dirty="0" spc="-125"/>
              <a:t> </a:t>
            </a:r>
            <a:r>
              <a:rPr dirty="0" spc="195"/>
              <a:t>the</a:t>
            </a:r>
            <a:r>
              <a:rPr dirty="0" spc="-120"/>
              <a:t> </a:t>
            </a:r>
            <a:r>
              <a:rPr dirty="0" spc="120"/>
              <a:t>transfer</a:t>
            </a:r>
            <a:r>
              <a:rPr dirty="0" spc="-125"/>
              <a:t> </a:t>
            </a:r>
            <a:r>
              <a:rPr dirty="0" spc="125"/>
              <a:t>of</a:t>
            </a:r>
            <a:r>
              <a:rPr dirty="0" spc="-120"/>
              <a:t> </a:t>
            </a:r>
            <a:r>
              <a:rPr dirty="0" spc="125"/>
              <a:t>sensitive</a:t>
            </a:r>
            <a:r>
              <a:rPr dirty="0" spc="-125"/>
              <a:t> </a:t>
            </a:r>
            <a:r>
              <a:rPr dirty="0" spc="110"/>
              <a:t>data,</a:t>
            </a:r>
            <a:r>
              <a:rPr dirty="0" spc="-125"/>
              <a:t> </a:t>
            </a:r>
            <a:r>
              <a:rPr dirty="0" spc="125"/>
              <a:t>so </a:t>
            </a:r>
            <a:r>
              <a:rPr dirty="0" spc="-735"/>
              <a:t> </a:t>
            </a:r>
            <a:r>
              <a:rPr dirty="0" spc="195"/>
              <a:t>the</a:t>
            </a:r>
            <a:r>
              <a:rPr dirty="0" spc="-135"/>
              <a:t> </a:t>
            </a:r>
            <a:r>
              <a:rPr dirty="0" spc="190"/>
              <a:t>hardware</a:t>
            </a:r>
            <a:r>
              <a:rPr dirty="0" spc="-135"/>
              <a:t> </a:t>
            </a:r>
            <a:r>
              <a:rPr dirty="0" spc="185"/>
              <a:t>used</a:t>
            </a:r>
            <a:r>
              <a:rPr dirty="0" spc="-135"/>
              <a:t> </a:t>
            </a:r>
            <a:r>
              <a:rPr dirty="0" spc="200"/>
              <a:t>should</a:t>
            </a:r>
            <a:r>
              <a:rPr dirty="0" spc="-135"/>
              <a:t> </a:t>
            </a:r>
            <a:r>
              <a:rPr dirty="0" spc="225"/>
              <a:t>be</a:t>
            </a:r>
            <a:r>
              <a:rPr dirty="0" spc="-135"/>
              <a:t> </a:t>
            </a:r>
            <a:r>
              <a:rPr dirty="0" spc="150"/>
              <a:t>secure</a:t>
            </a:r>
            <a:r>
              <a:rPr dirty="0" spc="-135"/>
              <a:t> </a:t>
            </a:r>
            <a:r>
              <a:rPr dirty="0" spc="235"/>
              <a:t>and</a:t>
            </a:r>
            <a:r>
              <a:rPr dirty="0" spc="-130"/>
              <a:t> </a:t>
            </a:r>
            <a:r>
              <a:rPr dirty="0" spc="160"/>
              <a:t>reliable</a:t>
            </a:r>
            <a:r>
              <a:rPr dirty="0" spc="-135"/>
              <a:t> </a:t>
            </a:r>
            <a:r>
              <a:rPr dirty="0" spc="185"/>
              <a:t>to</a:t>
            </a:r>
            <a:r>
              <a:rPr dirty="0" spc="-135"/>
              <a:t> </a:t>
            </a:r>
            <a:r>
              <a:rPr dirty="0" spc="165"/>
              <a:t>prevent</a:t>
            </a:r>
            <a:r>
              <a:rPr dirty="0" spc="-135"/>
              <a:t> </a:t>
            </a:r>
            <a:r>
              <a:rPr dirty="0" spc="190"/>
              <a:t>data</a:t>
            </a:r>
            <a:r>
              <a:rPr dirty="0" spc="-135"/>
              <a:t> </a:t>
            </a:r>
            <a:r>
              <a:rPr dirty="0" spc="130"/>
              <a:t>breaches.</a:t>
            </a:r>
          </a:p>
          <a:p>
            <a:pPr marL="4479290" indent="-284480">
              <a:lnSpc>
                <a:spcPct val="100000"/>
              </a:lnSpc>
              <a:spcBef>
                <a:spcPts val="415"/>
              </a:spcBef>
              <a:buAutoNum type="arabicPeriod"/>
              <a:tabLst>
                <a:tab pos="4480560" algn="l"/>
              </a:tabLst>
            </a:pPr>
            <a:r>
              <a:rPr dirty="0" spc="165"/>
              <a:t>Clients</a:t>
            </a:r>
            <a:r>
              <a:rPr dirty="0" spc="-135"/>
              <a:t> </a:t>
            </a:r>
            <a:r>
              <a:rPr dirty="0" spc="-70"/>
              <a:t>(e.g.,</a:t>
            </a:r>
            <a:r>
              <a:rPr dirty="0" spc="-130"/>
              <a:t> </a:t>
            </a:r>
            <a:r>
              <a:rPr dirty="0" spc="170"/>
              <a:t>computers,</a:t>
            </a:r>
            <a:r>
              <a:rPr dirty="0" spc="-130"/>
              <a:t> </a:t>
            </a:r>
            <a:r>
              <a:rPr dirty="0" spc="235"/>
              <a:t>mobile</a:t>
            </a:r>
            <a:r>
              <a:rPr dirty="0" spc="-130"/>
              <a:t> </a:t>
            </a:r>
            <a:r>
              <a:rPr dirty="0" spc="125"/>
              <a:t>devices)</a:t>
            </a:r>
            <a:r>
              <a:rPr dirty="0" spc="-135"/>
              <a:t> </a:t>
            </a:r>
            <a:r>
              <a:rPr dirty="0" spc="185"/>
              <a:t>to</a:t>
            </a:r>
            <a:r>
              <a:rPr dirty="0" spc="-130"/>
              <a:t> </a:t>
            </a:r>
            <a:r>
              <a:rPr dirty="0" spc="180"/>
              <a:t>participate</a:t>
            </a:r>
            <a:r>
              <a:rPr dirty="0" spc="-130"/>
              <a:t> </a:t>
            </a:r>
            <a:r>
              <a:rPr dirty="0" spc="190"/>
              <a:t>in</a:t>
            </a:r>
            <a:r>
              <a:rPr dirty="0" spc="-130"/>
              <a:t> </a:t>
            </a:r>
            <a:r>
              <a:rPr dirty="0" spc="195"/>
              <a:t>the</a:t>
            </a:r>
            <a:r>
              <a:rPr dirty="0" spc="-130"/>
              <a:t> </a:t>
            </a:r>
            <a:r>
              <a:rPr dirty="0" spc="165"/>
              <a:t>federated</a:t>
            </a:r>
            <a:r>
              <a:rPr dirty="0" spc="-135"/>
              <a:t> </a:t>
            </a:r>
            <a:r>
              <a:rPr dirty="0" spc="170"/>
              <a:t>learning</a:t>
            </a:r>
            <a:r>
              <a:rPr dirty="0" spc="-130"/>
              <a:t> </a:t>
            </a:r>
            <a:r>
              <a:rPr dirty="0" spc="155"/>
              <a:t>process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078041" y="3677255"/>
            <a:ext cx="4552950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245">
                <a:latin typeface="Tahoma"/>
                <a:cs typeface="Tahoma"/>
              </a:rPr>
              <a:t>Hardware</a:t>
            </a:r>
            <a:r>
              <a:rPr dirty="0" sz="3100" spc="-204">
                <a:latin typeface="Tahoma"/>
                <a:cs typeface="Tahoma"/>
              </a:rPr>
              <a:t> </a:t>
            </a:r>
            <a:r>
              <a:rPr dirty="0" sz="3100" spc="290">
                <a:latin typeface="Tahoma"/>
                <a:cs typeface="Tahoma"/>
              </a:rPr>
              <a:t>components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15" y="217013"/>
            <a:ext cx="739076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7000" spc="-155">
                <a:latin typeface="Trebuchet MS"/>
                <a:cs typeface="Trebuchet MS"/>
              </a:rPr>
              <a:t>E</a:t>
            </a:r>
            <a:r>
              <a:rPr dirty="0" u="none" sz="7000" spc="525">
                <a:latin typeface="Trebuchet MS"/>
                <a:cs typeface="Trebuchet MS"/>
              </a:rPr>
              <a:t>x</a:t>
            </a:r>
            <a:r>
              <a:rPr dirty="0" u="none" sz="7000" spc="65">
                <a:latin typeface="Trebuchet MS"/>
                <a:cs typeface="Trebuchet MS"/>
              </a:rPr>
              <a:t>i</a:t>
            </a:r>
            <a:r>
              <a:rPr dirty="0" u="none" sz="7000" spc="955">
                <a:latin typeface="Trebuchet MS"/>
                <a:cs typeface="Trebuchet MS"/>
              </a:rPr>
              <a:t>s</a:t>
            </a:r>
            <a:r>
              <a:rPr dirty="0" u="none" sz="7000" spc="165">
                <a:latin typeface="Trebuchet MS"/>
                <a:cs typeface="Trebuchet MS"/>
              </a:rPr>
              <a:t>t</a:t>
            </a:r>
            <a:r>
              <a:rPr dirty="0" u="none" sz="7000" spc="65">
                <a:latin typeface="Trebuchet MS"/>
                <a:cs typeface="Trebuchet MS"/>
              </a:rPr>
              <a:t>i</a:t>
            </a:r>
            <a:r>
              <a:rPr dirty="0" u="none" sz="7000" spc="660">
                <a:latin typeface="Trebuchet MS"/>
                <a:cs typeface="Trebuchet MS"/>
              </a:rPr>
              <a:t>n</a:t>
            </a:r>
            <a:r>
              <a:rPr dirty="0" u="none" sz="7000" spc="1245">
                <a:latin typeface="Trebuchet MS"/>
                <a:cs typeface="Trebuchet MS"/>
              </a:rPr>
              <a:t>g</a:t>
            </a:r>
            <a:r>
              <a:rPr dirty="0" u="none" sz="7000" spc="-775">
                <a:latin typeface="Trebuchet MS"/>
                <a:cs typeface="Trebuchet MS"/>
              </a:rPr>
              <a:t> </a:t>
            </a:r>
            <a:r>
              <a:rPr dirty="0" u="none" sz="7000" spc="755">
                <a:latin typeface="Trebuchet MS"/>
                <a:cs typeface="Trebuchet MS"/>
              </a:rPr>
              <a:t>S</a:t>
            </a:r>
            <a:r>
              <a:rPr dirty="0" u="none" sz="7000" spc="840">
                <a:latin typeface="Trebuchet MS"/>
                <a:cs typeface="Trebuchet MS"/>
              </a:rPr>
              <a:t>y</a:t>
            </a:r>
            <a:r>
              <a:rPr dirty="0" u="none" sz="7000" spc="955">
                <a:latin typeface="Trebuchet MS"/>
                <a:cs typeface="Trebuchet MS"/>
              </a:rPr>
              <a:t>s</a:t>
            </a:r>
            <a:r>
              <a:rPr dirty="0" u="none" sz="7000" spc="165">
                <a:latin typeface="Trebuchet MS"/>
                <a:cs typeface="Trebuchet MS"/>
              </a:rPr>
              <a:t>t</a:t>
            </a:r>
            <a:r>
              <a:rPr dirty="0" u="none" sz="7000" spc="280">
                <a:latin typeface="Trebuchet MS"/>
                <a:cs typeface="Trebuchet MS"/>
              </a:rPr>
              <a:t>e</a:t>
            </a:r>
            <a:r>
              <a:rPr dirty="0" u="none" sz="7000" spc="1450">
                <a:latin typeface="Trebuchet MS"/>
                <a:cs typeface="Trebuchet MS"/>
              </a:rPr>
              <a:t>m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2664" y="258"/>
            <a:ext cx="7535335" cy="1027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0715" y="1700979"/>
            <a:ext cx="10202545" cy="72593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300"/>
              </a:lnSpc>
              <a:spcBef>
                <a:spcPts val="90"/>
              </a:spcBef>
            </a:pPr>
            <a:r>
              <a:rPr dirty="0" sz="2400" spc="155">
                <a:latin typeface="Tahoma"/>
                <a:cs typeface="Tahoma"/>
              </a:rPr>
              <a:t>The </a:t>
            </a:r>
            <a:r>
              <a:rPr dirty="0" sz="2400" spc="170">
                <a:latin typeface="Tahoma"/>
                <a:cs typeface="Tahoma"/>
              </a:rPr>
              <a:t>existing </a:t>
            </a:r>
            <a:r>
              <a:rPr dirty="0" sz="2400" spc="185">
                <a:latin typeface="Tahoma"/>
                <a:cs typeface="Tahoma"/>
              </a:rPr>
              <a:t>system </a:t>
            </a:r>
            <a:r>
              <a:rPr dirty="0" sz="2400" spc="145">
                <a:latin typeface="Tahoma"/>
                <a:cs typeface="Tahoma"/>
              </a:rPr>
              <a:t>of </a:t>
            </a:r>
            <a:r>
              <a:rPr dirty="0" sz="2400" spc="210">
                <a:latin typeface="Tahoma"/>
                <a:cs typeface="Tahoma"/>
              </a:rPr>
              <a:t>Explainable </a:t>
            </a:r>
            <a:r>
              <a:rPr dirty="0" sz="2400" spc="95">
                <a:latin typeface="Tahoma"/>
                <a:cs typeface="Tahoma"/>
              </a:rPr>
              <a:t>AI </a:t>
            </a:r>
            <a:r>
              <a:rPr dirty="0" sz="2400" spc="245">
                <a:latin typeface="Tahoma"/>
                <a:cs typeface="Tahoma"/>
              </a:rPr>
              <a:t>models </a:t>
            </a:r>
            <a:r>
              <a:rPr dirty="0" sz="2400" spc="235">
                <a:latin typeface="Tahoma"/>
                <a:cs typeface="Tahoma"/>
              </a:rPr>
              <a:t>can </a:t>
            </a:r>
            <a:r>
              <a:rPr dirty="0" sz="2400" spc="250">
                <a:latin typeface="Tahoma"/>
                <a:cs typeface="Tahoma"/>
              </a:rPr>
              <a:t>be </a:t>
            </a:r>
            <a:r>
              <a:rPr dirty="0" sz="2400" spc="200">
                <a:latin typeface="Tahoma"/>
                <a:cs typeface="Tahoma"/>
              </a:rPr>
              <a:t>broadly </a:t>
            </a:r>
            <a:r>
              <a:rPr dirty="0" sz="2400" spc="204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categorized </a:t>
            </a:r>
            <a:r>
              <a:rPr dirty="0" sz="2400" spc="204">
                <a:latin typeface="Tahoma"/>
                <a:cs typeface="Tahoma"/>
              </a:rPr>
              <a:t>into </a:t>
            </a:r>
            <a:r>
              <a:rPr dirty="0" sz="2400" spc="265">
                <a:latin typeface="Tahoma"/>
                <a:cs typeface="Tahoma"/>
              </a:rPr>
              <a:t>two </a:t>
            </a:r>
            <a:r>
              <a:rPr dirty="0" sz="2400" spc="85">
                <a:latin typeface="Tahoma"/>
                <a:cs typeface="Tahoma"/>
              </a:rPr>
              <a:t>types: </a:t>
            </a:r>
            <a:r>
              <a:rPr dirty="0" sz="2400" spc="204">
                <a:latin typeface="Tahoma"/>
                <a:cs typeface="Tahoma"/>
              </a:rPr>
              <a:t>model-specific </a:t>
            </a:r>
            <a:r>
              <a:rPr dirty="0" sz="2400" spc="260">
                <a:latin typeface="Tahoma"/>
                <a:cs typeface="Tahoma"/>
              </a:rPr>
              <a:t>and </a:t>
            </a:r>
            <a:r>
              <a:rPr dirty="0" sz="2400" spc="215">
                <a:latin typeface="Tahoma"/>
                <a:cs typeface="Tahoma"/>
              </a:rPr>
              <a:t>model-agnostic </a:t>
            </a:r>
            <a:r>
              <a:rPr dirty="0" sz="2400" spc="220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methods.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ahoma"/>
              <a:cs typeface="Tahoma"/>
            </a:endParaRPr>
          </a:p>
          <a:p>
            <a:pPr algn="just" marL="12700" marR="8255">
              <a:lnSpc>
                <a:spcPct val="116300"/>
              </a:lnSpc>
            </a:pPr>
            <a:r>
              <a:rPr dirty="0" sz="2400" spc="195">
                <a:latin typeface="Tahoma"/>
                <a:cs typeface="Tahoma"/>
              </a:rPr>
              <a:t>Model-specific</a:t>
            </a:r>
            <a:r>
              <a:rPr dirty="0" sz="2400" spc="85">
                <a:latin typeface="Tahoma"/>
                <a:cs typeface="Tahoma"/>
              </a:rPr>
              <a:t> </a:t>
            </a:r>
            <a:r>
              <a:rPr dirty="0" sz="2400" spc="254">
                <a:latin typeface="Tahoma"/>
                <a:cs typeface="Tahoma"/>
              </a:rPr>
              <a:t>methods</a:t>
            </a:r>
            <a:r>
              <a:rPr dirty="0" sz="2400" spc="85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are</a:t>
            </a:r>
            <a:r>
              <a:rPr dirty="0" sz="2400" spc="85">
                <a:latin typeface="Tahoma"/>
                <a:cs typeface="Tahoma"/>
              </a:rPr>
              <a:t> </a:t>
            </a:r>
            <a:r>
              <a:rPr dirty="0" sz="2400" spc="215">
                <a:latin typeface="Tahoma"/>
                <a:cs typeface="Tahoma"/>
              </a:rPr>
              <a:t>designed</a:t>
            </a:r>
            <a:r>
              <a:rPr dirty="0" sz="2400" spc="85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to</a:t>
            </a:r>
            <a:r>
              <a:rPr dirty="0" sz="2400" spc="85">
                <a:latin typeface="Tahoma"/>
                <a:cs typeface="Tahoma"/>
              </a:rPr>
              <a:t> </a:t>
            </a:r>
            <a:r>
              <a:rPr dirty="0" sz="2400" spc="240">
                <a:latin typeface="Tahoma"/>
                <a:cs typeface="Tahoma"/>
              </a:rPr>
              <a:t>work</a:t>
            </a:r>
            <a:r>
              <a:rPr dirty="0" sz="2400" spc="85">
                <a:latin typeface="Tahoma"/>
                <a:cs typeface="Tahoma"/>
              </a:rPr>
              <a:t> </a:t>
            </a:r>
            <a:r>
              <a:rPr dirty="0" sz="2400" spc="250">
                <a:latin typeface="Tahoma"/>
                <a:cs typeface="Tahoma"/>
              </a:rPr>
              <a:t>with</a:t>
            </a:r>
            <a:r>
              <a:rPr dirty="0" sz="2400" spc="85">
                <a:latin typeface="Tahoma"/>
                <a:cs typeface="Tahoma"/>
              </a:rPr>
              <a:t> </a:t>
            </a:r>
            <a:r>
              <a:rPr dirty="0" sz="2400" spc="180">
                <a:latin typeface="Tahoma"/>
                <a:cs typeface="Tahoma"/>
              </a:rPr>
              <a:t>specific</a:t>
            </a:r>
            <a:r>
              <a:rPr dirty="0" sz="2400" spc="85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types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of </a:t>
            </a:r>
            <a:r>
              <a:rPr dirty="0" sz="2400" spc="260">
                <a:latin typeface="Tahoma"/>
                <a:cs typeface="Tahoma"/>
              </a:rPr>
              <a:t>machine </a:t>
            </a:r>
            <a:r>
              <a:rPr dirty="0" sz="2400" spc="190">
                <a:latin typeface="Tahoma"/>
                <a:cs typeface="Tahoma"/>
              </a:rPr>
              <a:t>learning </a:t>
            </a:r>
            <a:r>
              <a:rPr dirty="0" sz="2400" spc="180">
                <a:latin typeface="Tahoma"/>
                <a:cs typeface="Tahoma"/>
              </a:rPr>
              <a:t>models, </a:t>
            </a:r>
            <a:r>
              <a:rPr dirty="0" sz="2400" spc="220">
                <a:latin typeface="Tahoma"/>
                <a:cs typeface="Tahoma"/>
              </a:rPr>
              <a:t>such </a:t>
            </a:r>
            <a:r>
              <a:rPr dirty="0" sz="2400" spc="120">
                <a:latin typeface="Tahoma"/>
                <a:cs typeface="Tahoma"/>
              </a:rPr>
              <a:t>as </a:t>
            </a:r>
            <a:r>
              <a:rPr dirty="0" sz="2400" spc="200">
                <a:latin typeface="Tahoma"/>
                <a:cs typeface="Tahoma"/>
              </a:rPr>
              <a:t>decision </a:t>
            </a:r>
            <a:r>
              <a:rPr dirty="0" sz="2400" spc="135">
                <a:latin typeface="Tahoma"/>
                <a:cs typeface="Tahoma"/>
              </a:rPr>
              <a:t>trees </a:t>
            </a:r>
            <a:r>
              <a:rPr dirty="0" sz="2400" spc="155">
                <a:latin typeface="Tahoma"/>
                <a:cs typeface="Tahoma"/>
              </a:rPr>
              <a:t>or </a:t>
            </a:r>
            <a:r>
              <a:rPr dirty="0" sz="2400" spc="185">
                <a:latin typeface="Tahoma"/>
                <a:cs typeface="Tahoma"/>
              </a:rPr>
              <a:t>neural 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networks, </a:t>
            </a:r>
            <a:r>
              <a:rPr dirty="0" sz="2400" spc="260">
                <a:latin typeface="Tahoma"/>
                <a:cs typeface="Tahoma"/>
              </a:rPr>
              <a:t>and </a:t>
            </a:r>
            <a:r>
              <a:rPr dirty="0" sz="2400" spc="195">
                <a:latin typeface="Tahoma"/>
                <a:cs typeface="Tahoma"/>
              </a:rPr>
              <a:t>provide explanations </a:t>
            </a:r>
            <a:r>
              <a:rPr dirty="0" sz="2400" spc="204">
                <a:latin typeface="Tahoma"/>
                <a:cs typeface="Tahoma"/>
              </a:rPr>
              <a:t>that </a:t>
            </a:r>
            <a:r>
              <a:rPr dirty="0" sz="2400" spc="140">
                <a:latin typeface="Tahoma"/>
                <a:cs typeface="Tahoma"/>
              </a:rPr>
              <a:t>are</a:t>
            </a:r>
            <a:r>
              <a:rPr dirty="0" sz="2400" spc="145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tailored </a:t>
            </a:r>
            <a:r>
              <a:rPr dirty="0" sz="2400" spc="200">
                <a:latin typeface="Tahoma"/>
                <a:cs typeface="Tahoma"/>
              </a:rPr>
              <a:t>to </a:t>
            </a:r>
            <a:r>
              <a:rPr dirty="0" sz="2400" spc="215">
                <a:latin typeface="Tahoma"/>
                <a:cs typeface="Tahoma"/>
              </a:rPr>
              <a:t>the </a:t>
            </a:r>
            <a:r>
              <a:rPr dirty="0" sz="2400" spc="220">
                <a:latin typeface="Tahoma"/>
                <a:cs typeface="Tahoma"/>
              </a:rPr>
              <a:t> </a:t>
            </a:r>
            <a:r>
              <a:rPr dirty="0" sz="2400" spc="180">
                <a:latin typeface="Tahoma"/>
                <a:cs typeface="Tahoma"/>
              </a:rPr>
              <a:t>specific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characteristics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of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215">
                <a:latin typeface="Tahoma"/>
                <a:cs typeface="Tahoma"/>
              </a:rPr>
              <a:t>the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model.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150">
                <a:latin typeface="Tahoma"/>
                <a:cs typeface="Tahoma"/>
              </a:rPr>
              <a:t>For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example,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a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decision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tree-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215">
                <a:latin typeface="Tahoma"/>
                <a:cs typeface="Tahoma"/>
              </a:rPr>
              <a:t>based </a:t>
            </a:r>
            <a:r>
              <a:rPr dirty="0" sz="2400" spc="204">
                <a:latin typeface="Tahoma"/>
                <a:cs typeface="Tahoma"/>
              </a:rPr>
              <a:t>explanation </a:t>
            </a:r>
            <a:r>
              <a:rPr dirty="0" sz="2400" spc="275">
                <a:latin typeface="Tahoma"/>
                <a:cs typeface="Tahoma"/>
              </a:rPr>
              <a:t>might </a:t>
            </a:r>
            <a:r>
              <a:rPr dirty="0" sz="2400" spc="245">
                <a:latin typeface="Tahoma"/>
                <a:cs typeface="Tahoma"/>
              </a:rPr>
              <a:t>show </a:t>
            </a:r>
            <a:r>
              <a:rPr dirty="0" sz="2400" spc="215">
                <a:latin typeface="Tahoma"/>
                <a:cs typeface="Tahoma"/>
              </a:rPr>
              <a:t>the </a:t>
            </a:r>
            <a:r>
              <a:rPr dirty="0" sz="2400" spc="240">
                <a:latin typeface="Tahoma"/>
                <a:cs typeface="Tahoma"/>
              </a:rPr>
              <a:t>path </a:t>
            </a:r>
            <a:r>
              <a:rPr dirty="0" sz="2400" spc="145">
                <a:latin typeface="Tahoma"/>
                <a:cs typeface="Tahoma"/>
              </a:rPr>
              <a:t>of </a:t>
            </a:r>
            <a:r>
              <a:rPr dirty="0" sz="2400" spc="185">
                <a:latin typeface="Tahoma"/>
                <a:cs typeface="Tahoma"/>
              </a:rPr>
              <a:t>decisions </a:t>
            </a:r>
            <a:r>
              <a:rPr dirty="0" sz="2400" spc="204">
                <a:latin typeface="Tahoma"/>
                <a:cs typeface="Tahoma"/>
              </a:rPr>
              <a:t>that </a:t>
            </a:r>
            <a:r>
              <a:rPr dirty="0" sz="2400" spc="215">
                <a:latin typeface="Tahoma"/>
                <a:cs typeface="Tahoma"/>
              </a:rPr>
              <a:t>the </a:t>
            </a:r>
            <a:r>
              <a:rPr dirty="0" sz="2400" spc="220">
                <a:latin typeface="Tahoma"/>
                <a:cs typeface="Tahoma"/>
              </a:rPr>
              <a:t> </a:t>
            </a:r>
            <a:r>
              <a:rPr dirty="0" sz="2400" spc="280">
                <a:latin typeface="Tahoma"/>
                <a:cs typeface="Tahoma"/>
              </a:rPr>
              <a:t>model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220">
                <a:latin typeface="Tahoma"/>
                <a:cs typeface="Tahoma"/>
              </a:rPr>
              <a:t>took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to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arrive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at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a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particular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prediction.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ahoma"/>
              <a:cs typeface="Tahoma"/>
            </a:endParaRPr>
          </a:p>
          <a:p>
            <a:pPr algn="just" marL="12700" marR="5080">
              <a:lnSpc>
                <a:spcPct val="116300"/>
              </a:lnSpc>
            </a:pPr>
            <a:r>
              <a:rPr dirty="0" sz="2400" spc="204">
                <a:latin typeface="Tahoma"/>
                <a:cs typeface="Tahoma"/>
              </a:rPr>
              <a:t>Model-agnostic </a:t>
            </a:r>
            <a:r>
              <a:rPr dirty="0" sz="2400" spc="200">
                <a:latin typeface="Tahoma"/>
                <a:cs typeface="Tahoma"/>
              </a:rPr>
              <a:t>methods, </a:t>
            </a:r>
            <a:r>
              <a:rPr dirty="0" sz="2400" spc="245">
                <a:latin typeface="Tahoma"/>
                <a:cs typeface="Tahoma"/>
              </a:rPr>
              <a:t>on </a:t>
            </a:r>
            <a:r>
              <a:rPr dirty="0" sz="2400" spc="215">
                <a:latin typeface="Tahoma"/>
                <a:cs typeface="Tahoma"/>
              </a:rPr>
              <a:t>the </a:t>
            </a:r>
            <a:r>
              <a:rPr dirty="0" sz="2400" spc="190">
                <a:latin typeface="Tahoma"/>
                <a:cs typeface="Tahoma"/>
              </a:rPr>
              <a:t>other </a:t>
            </a:r>
            <a:r>
              <a:rPr dirty="0" sz="2400" spc="170">
                <a:latin typeface="Tahoma"/>
                <a:cs typeface="Tahoma"/>
              </a:rPr>
              <a:t>hand, </a:t>
            </a:r>
            <a:r>
              <a:rPr dirty="0" sz="2400" spc="275">
                <a:latin typeface="Tahoma"/>
                <a:cs typeface="Tahoma"/>
              </a:rPr>
              <a:t>do </a:t>
            </a:r>
            <a:r>
              <a:rPr dirty="0" sz="2400" spc="225">
                <a:latin typeface="Tahoma"/>
                <a:cs typeface="Tahoma"/>
              </a:rPr>
              <a:t>not </a:t>
            </a:r>
            <a:r>
              <a:rPr dirty="0" sz="2400" spc="180">
                <a:latin typeface="Tahoma"/>
                <a:cs typeface="Tahoma"/>
              </a:rPr>
              <a:t>require </a:t>
            </a:r>
            <a:r>
              <a:rPr dirty="0" sz="2400" spc="185">
                <a:latin typeface="Tahoma"/>
                <a:cs typeface="Tahoma"/>
              </a:rPr>
              <a:t> </a:t>
            </a:r>
            <a:r>
              <a:rPr dirty="0" sz="2400" spc="245">
                <a:latin typeface="Tahoma"/>
                <a:cs typeface="Tahoma"/>
              </a:rPr>
              <a:t>knowledge</a:t>
            </a:r>
            <a:r>
              <a:rPr dirty="0" sz="2400" spc="130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of</a:t>
            </a:r>
            <a:r>
              <a:rPr dirty="0" sz="2400" spc="130">
                <a:latin typeface="Tahoma"/>
                <a:cs typeface="Tahoma"/>
              </a:rPr>
              <a:t> </a:t>
            </a:r>
            <a:r>
              <a:rPr dirty="0" sz="2400" spc="215">
                <a:latin typeface="Tahoma"/>
                <a:cs typeface="Tahoma"/>
              </a:rPr>
              <a:t>the</a:t>
            </a:r>
            <a:r>
              <a:rPr dirty="0" sz="2400" spc="130">
                <a:latin typeface="Tahoma"/>
                <a:cs typeface="Tahoma"/>
              </a:rPr>
              <a:t> </a:t>
            </a:r>
            <a:r>
              <a:rPr dirty="0" sz="2400" spc="180">
                <a:latin typeface="Tahoma"/>
                <a:cs typeface="Tahoma"/>
              </a:rPr>
              <a:t>specific</a:t>
            </a:r>
            <a:r>
              <a:rPr dirty="0" sz="2400" spc="130">
                <a:latin typeface="Tahoma"/>
                <a:cs typeface="Tahoma"/>
              </a:rPr>
              <a:t> </a:t>
            </a:r>
            <a:r>
              <a:rPr dirty="0" sz="2400" spc="280">
                <a:latin typeface="Tahoma"/>
                <a:cs typeface="Tahoma"/>
              </a:rPr>
              <a:t>model</a:t>
            </a:r>
            <a:r>
              <a:rPr dirty="0" sz="2400" spc="130">
                <a:latin typeface="Tahoma"/>
                <a:cs typeface="Tahoma"/>
              </a:rPr>
              <a:t> </a:t>
            </a:r>
            <a:r>
              <a:rPr dirty="0" sz="2400" spc="229">
                <a:latin typeface="Tahoma"/>
                <a:cs typeface="Tahoma"/>
              </a:rPr>
              <a:t>being</a:t>
            </a:r>
            <a:r>
              <a:rPr dirty="0" sz="2400" spc="130">
                <a:latin typeface="Tahoma"/>
                <a:cs typeface="Tahoma"/>
              </a:rPr>
              <a:t> </a:t>
            </a:r>
            <a:r>
              <a:rPr dirty="0" sz="2400" spc="204">
                <a:latin typeface="Tahoma"/>
                <a:cs typeface="Tahoma"/>
              </a:rPr>
              <a:t>used</a:t>
            </a:r>
            <a:r>
              <a:rPr dirty="0" sz="2400" spc="130">
                <a:latin typeface="Tahoma"/>
                <a:cs typeface="Tahoma"/>
              </a:rPr>
              <a:t> </a:t>
            </a:r>
            <a:r>
              <a:rPr dirty="0" sz="2400" spc="260">
                <a:latin typeface="Tahoma"/>
                <a:cs typeface="Tahoma"/>
              </a:rPr>
              <a:t>and</a:t>
            </a:r>
            <a:r>
              <a:rPr dirty="0" sz="2400" spc="130">
                <a:latin typeface="Tahoma"/>
                <a:cs typeface="Tahoma"/>
              </a:rPr>
              <a:t> </a:t>
            </a:r>
            <a:r>
              <a:rPr dirty="0" sz="2400" spc="235">
                <a:latin typeface="Tahoma"/>
                <a:cs typeface="Tahoma"/>
              </a:rPr>
              <a:t>can</a:t>
            </a:r>
            <a:r>
              <a:rPr dirty="0" sz="2400" spc="130">
                <a:latin typeface="Tahoma"/>
                <a:cs typeface="Tahoma"/>
              </a:rPr>
              <a:t> </a:t>
            </a:r>
            <a:r>
              <a:rPr dirty="0" sz="2400" spc="250">
                <a:latin typeface="Tahoma"/>
                <a:cs typeface="Tahoma"/>
              </a:rPr>
              <a:t>be</a:t>
            </a:r>
            <a:r>
              <a:rPr dirty="0" sz="2400" spc="130">
                <a:latin typeface="Tahoma"/>
                <a:cs typeface="Tahoma"/>
              </a:rPr>
              <a:t> </a:t>
            </a:r>
            <a:r>
              <a:rPr dirty="0" sz="2400" spc="235">
                <a:latin typeface="Tahoma"/>
                <a:cs typeface="Tahoma"/>
              </a:rPr>
              <a:t>applied </a:t>
            </a:r>
            <a:r>
              <a:rPr dirty="0" sz="2400" spc="-740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to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180">
                <a:latin typeface="Tahoma"/>
                <a:cs typeface="Tahoma"/>
              </a:rPr>
              <a:t>any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260">
                <a:latin typeface="Tahoma"/>
                <a:cs typeface="Tahoma"/>
              </a:rPr>
              <a:t>machine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learning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model.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These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254">
                <a:latin typeface="Tahoma"/>
                <a:cs typeface="Tahoma"/>
              </a:rPr>
              <a:t>methods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generally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provide </a:t>
            </a:r>
            <a:r>
              <a:rPr dirty="0" sz="2400" spc="-740">
                <a:latin typeface="Tahoma"/>
                <a:cs typeface="Tahoma"/>
              </a:rPr>
              <a:t> </a:t>
            </a:r>
            <a:r>
              <a:rPr dirty="0" sz="2400" spc="250">
                <a:latin typeface="Tahoma"/>
                <a:cs typeface="Tahoma"/>
              </a:rPr>
              <a:t>more </a:t>
            </a:r>
            <a:r>
              <a:rPr dirty="0" sz="2400" spc="180">
                <a:latin typeface="Tahoma"/>
                <a:cs typeface="Tahoma"/>
              </a:rPr>
              <a:t>general </a:t>
            </a:r>
            <a:r>
              <a:rPr dirty="0" sz="2400" spc="195">
                <a:latin typeface="Tahoma"/>
                <a:cs typeface="Tahoma"/>
              </a:rPr>
              <a:t>explanations </a:t>
            </a:r>
            <a:r>
              <a:rPr dirty="0" sz="2400" spc="145">
                <a:latin typeface="Tahoma"/>
                <a:cs typeface="Tahoma"/>
              </a:rPr>
              <a:t>of</a:t>
            </a:r>
            <a:r>
              <a:rPr dirty="0" sz="2400" spc="150">
                <a:latin typeface="Tahoma"/>
                <a:cs typeface="Tahoma"/>
              </a:rPr>
              <a:t> </a:t>
            </a:r>
            <a:r>
              <a:rPr dirty="0" sz="2400" spc="300">
                <a:latin typeface="Tahoma"/>
                <a:cs typeface="Tahoma"/>
              </a:rPr>
              <a:t>how </a:t>
            </a:r>
            <a:r>
              <a:rPr dirty="0" sz="2400" spc="215">
                <a:latin typeface="Tahoma"/>
                <a:cs typeface="Tahoma"/>
              </a:rPr>
              <a:t>the </a:t>
            </a:r>
            <a:r>
              <a:rPr dirty="0" sz="2400" spc="280">
                <a:latin typeface="Tahoma"/>
                <a:cs typeface="Tahoma"/>
              </a:rPr>
              <a:t>model </a:t>
            </a:r>
            <a:r>
              <a:rPr dirty="0" sz="2400" spc="155">
                <a:latin typeface="Tahoma"/>
                <a:cs typeface="Tahoma"/>
              </a:rPr>
              <a:t>arrived </a:t>
            </a:r>
            <a:r>
              <a:rPr dirty="0" sz="2400" spc="175">
                <a:latin typeface="Tahoma"/>
                <a:cs typeface="Tahoma"/>
              </a:rPr>
              <a:t>at </a:t>
            </a:r>
            <a:r>
              <a:rPr dirty="0" sz="2400" spc="135">
                <a:latin typeface="Tahoma"/>
                <a:cs typeface="Tahoma"/>
              </a:rPr>
              <a:t>its </a:t>
            </a:r>
            <a:r>
              <a:rPr dirty="0" sz="2400" spc="140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predictions,</a:t>
            </a:r>
            <a:r>
              <a:rPr dirty="0" sz="2400" spc="175">
                <a:latin typeface="Tahoma"/>
                <a:cs typeface="Tahoma"/>
              </a:rPr>
              <a:t> </a:t>
            </a:r>
            <a:r>
              <a:rPr dirty="0" sz="2400" spc="220">
                <a:latin typeface="Tahoma"/>
                <a:cs typeface="Tahoma"/>
              </a:rPr>
              <a:t>such</a:t>
            </a:r>
            <a:r>
              <a:rPr dirty="0" sz="2400" spc="225">
                <a:latin typeface="Tahoma"/>
                <a:cs typeface="Tahoma"/>
              </a:rPr>
              <a:t> </a:t>
            </a:r>
            <a:r>
              <a:rPr dirty="0" sz="2400" spc="120">
                <a:latin typeface="Tahoma"/>
                <a:cs typeface="Tahoma"/>
              </a:rPr>
              <a:t>as</a:t>
            </a:r>
            <a:r>
              <a:rPr dirty="0" sz="2400" spc="125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identifying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275">
                <a:latin typeface="Tahoma"/>
                <a:cs typeface="Tahoma"/>
              </a:rPr>
              <a:t>which</a:t>
            </a:r>
            <a:r>
              <a:rPr dirty="0" sz="2400" spc="280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features</a:t>
            </a:r>
            <a:r>
              <a:rPr dirty="0" sz="2400" spc="150">
                <a:latin typeface="Tahoma"/>
                <a:cs typeface="Tahoma"/>
              </a:rPr>
              <a:t> </a:t>
            </a:r>
            <a:r>
              <a:rPr dirty="0" sz="2400" spc="204">
                <a:latin typeface="Tahoma"/>
                <a:cs typeface="Tahoma"/>
              </a:rPr>
              <a:t>were</a:t>
            </a:r>
            <a:r>
              <a:rPr dirty="0" sz="2400" spc="210">
                <a:latin typeface="Tahoma"/>
                <a:cs typeface="Tahoma"/>
              </a:rPr>
              <a:t> </a:t>
            </a:r>
            <a:r>
              <a:rPr dirty="0" sz="2400" spc="250">
                <a:latin typeface="Tahoma"/>
                <a:cs typeface="Tahoma"/>
              </a:rPr>
              <a:t>most </a:t>
            </a:r>
            <a:r>
              <a:rPr dirty="0" sz="2400" spc="254">
                <a:latin typeface="Tahoma"/>
                <a:cs typeface="Tahoma"/>
              </a:rPr>
              <a:t> </a:t>
            </a:r>
            <a:r>
              <a:rPr dirty="0" sz="2400" spc="235">
                <a:latin typeface="Tahoma"/>
                <a:cs typeface="Tahoma"/>
              </a:rPr>
              <a:t>important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210">
                <a:latin typeface="Tahoma"/>
                <a:cs typeface="Tahoma"/>
              </a:rPr>
              <a:t>in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265">
                <a:latin typeface="Tahoma"/>
                <a:cs typeface="Tahoma"/>
              </a:rPr>
              <a:t>making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a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decision.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15" y="217013"/>
            <a:ext cx="739076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7000" spc="-155">
                <a:latin typeface="Trebuchet MS"/>
                <a:cs typeface="Trebuchet MS"/>
              </a:rPr>
              <a:t>E</a:t>
            </a:r>
            <a:r>
              <a:rPr dirty="0" u="none" sz="7000" spc="525">
                <a:latin typeface="Trebuchet MS"/>
                <a:cs typeface="Trebuchet MS"/>
              </a:rPr>
              <a:t>x</a:t>
            </a:r>
            <a:r>
              <a:rPr dirty="0" u="none" sz="7000" spc="65">
                <a:latin typeface="Trebuchet MS"/>
                <a:cs typeface="Trebuchet MS"/>
              </a:rPr>
              <a:t>i</a:t>
            </a:r>
            <a:r>
              <a:rPr dirty="0" u="none" sz="7000" spc="955">
                <a:latin typeface="Trebuchet MS"/>
                <a:cs typeface="Trebuchet MS"/>
              </a:rPr>
              <a:t>s</a:t>
            </a:r>
            <a:r>
              <a:rPr dirty="0" u="none" sz="7000" spc="165">
                <a:latin typeface="Trebuchet MS"/>
                <a:cs typeface="Trebuchet MS"/>
              </a:rPr>
              <a:t>t</a:t>
            </a:r>
            <a:r>
              <a:rPr dirty="0" u="none" sz="7000" spc="65">
                <a:latin typeface="Trebuchet MS"/>
                <a:cs typeface="Trebuchet MS"/>
              </a:rPr>
              <a:t>i</a:t>
            </a:r>
            <a:r>
              <a:rPr dirty="0" u="none" sz="7000" spc="660">
                <a:latin typeface="Trebuchet MS"/>
                <a:cs typeface="Trebuchet MS"/>
              </a:rPr>
              <a:t>n</a:t>
            </a:r>
            <a:r>
              <a:rPr dirty="0" u="none" sz="7000" spc="1245">
                <a:latin typeface="Trebuchet MS"/>
                <a:cs typeface="Trebuchet MS"/>
              </a:rPr>
              <a:t>g</a:t>
            </a:r>
            <a:r>
              <a:rPr dirty="0" u="none" sz="7000" spc="-775">
                <a:latin typeface="Trebuchet MS"/>
                <a:cs typeface="Trebuchet MS"/>
              </a:rPr>
              <a:t> </a:t>
            </a:r>
            <a:r>
              <a:rPr dirty="0" u="none" sz="7000" spc="755">
                <a:latin typeface="Trebuchet MS"/>
                <a:cs typeface="Trebuchet MS"/>
              </a:rPr>
              <a:t>S</a:t>
            </a:r>
            <a:r>
              <a:rPr dirty="0" u="none" sz="7000" spc="840">
                <a:latin typeface="Trebuchet MS"/>
                <a:cs typeface="Trebuchet MS"/>
              </a:rPr>
              <a:t>y</a:t>
            </a:r>
            <a:r>
              <a:rPr dirty="0" u="none" sz="7000" spc="955">
                <a:latin typeface="Trebuchet MS"/>
                <a:cs typeface="Trebuchet MS"/>
              </a:rPr>
              <a:t>s</a:t>
            </a:r>
            <a:r>
              <a:rPr dirty="0" u="none" sz="7000" spc="165">
                <a:latin typeface="Trebuchet MS"/>
                <a:cs typeface="Trebuchet MS"/>
              </a:rPr>
              <a:t>t</a:t>
            </a:r>
            <a:r>
              <a:rPr dirty="0" u="none" sz="7000" spc="280">
                <a:latin typeface="Trebuchet MS"/>
                <a:cs typeface="Trebuchet MS"/>
              </a:rPr>
              <a:t>e</a:t>
            </a:r>
            <a:r>
              <a:rPr dirty="0" u="none" sz="7000" spc="1450">
                <a:latin typeface="Trebuchet MS"/>
                <a:cs typeface="Trebuchet MS"/>
              </a:rPr>
              <a:t>m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2664" y="256"/>
            <a:ext cx="7536134" cy="102742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685935" y="2930067"/>
            <a:ext cx="7339330" cy="28575"/>
          </a:xfrm>
          <a:custGeom>
            <a:avLst/>
            <a:gdLst/>
            <a:ahLst/>
            <a:cxnLst/>
            <a:rect l="l" t="t" r="r" b="b"/>
            <a:pathLst>
              <a:path w="7339330" h="28575">
                <a:moveTo>
                  <a:pt x="7339216" y="0"/>
                </a:moveTo>
                <a:lnTo>
                  <a:pt x="7339216" y="0"/>
                </a:lnTo>
                <a:lnTo>
                  <a:pt x="0" y="0"/>
                </a:lnTo>
                <a:lnTo>
                  <a:pt x="0" y="28575"/>
                </a:lnTo>
                <a:lnTo>
                  <a:pt x="7339216" y="28575"/>
                </a:lnTo>
                <a:lnTo>
                  <a:pt x="7339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760" y="4606467"/>
            <a:ext cx="5770245" cy="28575"/>
          </a:xfrm>
          <a:custGeom>
            <a:avLst/>
            <a:gdLst/>
            <a:ahLst/>
            <a:cxnLst/>
            <a:rect l="l" t="t" r="r" b="b"/>
            <a:pathLst>
              <a:path w="5770245" h="28575">
                <a:moveTo>
                  <a:pt x="5770092" y="0"/>
                </a:moveTo>
                <a:lnTo>
                  <a:pt x="5690133" y="0"/>
                </a:lnTo>
                <a:lnTo>
                  <a:pt x="4739894" y="0"/>
                </a:lnTo>
                <a:lnTo>
                  <a:pt x="519645" y="0"/>
                </a:lnTo>
                <a:lnTo>
                  <a:pt x="0" y="0"/>
                </a:lnTo>
                <a:lnTo>
                  <a:pt x="0" y="28575"/>
                </a:lnTo>
                <a:lnTo>
                  <a:pt x="519645" y="28575"/>
                </a:lnTo>
                <a:lnTo>
                  <a:pt x="4739894" y="28575"/>
                </a:lnTo>
                <a:lnTo>
                  <a:pt x="5690133" y="28575"/>
                </a:lnTo>
                <a:lnTo>
                  <a:pt x="5770092" y="28575"/>
                </a:lnTo>
                <a:lnTo>
                  <a:pt x="5770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65209" y="7121059"/>
            <a:ext cx="1628139" cy="28575"/>
          </a:xfrm>
          <a:custGeom>
            <a:avLst/>
            <a:gdLst/>
            <a:ahLst/>
            <a:cxnLst/>
            <a:rect l="l" t="t" r="r" b="b"/>
            <a:pathLst>
              <a:path w="1628139" h="28575">
                <a:moveTo>
                  <a:pt x="1627794" y="28574"/>
                </a:moveTo>
                <a:lnTo>
                  <a:pt x="0" y="28574"/>
                </a:lnTo>
                <a:lnTo>
                  <a:pt x="0" y="0"/>
                </a:lnTo>
                <a:lnTo>
                  <a:pt x="1627794" y="0"/>
                </a:lnTo>
                <a:lnTo>
                  <a:pt x="1627794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0715" y="1755309"/>
            <a:ext cx="10049510" cy="75158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45">
                <a:latin typeface="Tahoma"/>
                <a:cs typeface="Tahoma"/>
              </a:rPr>
              <a:t>Some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of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the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existing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229">
                <a:latin typeface="Tahoma"/>
                <a:cs typeface="Tahoma"/>
              </a:rPr>
              <a:t>methods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for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Explainable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80">
                <a:latin typeface="Tahoma"/>
                <a:cs typeface="Tahoma"/>
              </a:rPr>
              <a:t>AI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include: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ahoma"/>
              <a:cs typeface="Tahoma"/>
            </a:endParaRPr>
          </a:p>
          <a:p>
            <a:pPr algn="just" marL="12700" marR="6350">
              <a:lnSpc>
                <a:spcPct val="114599"/>
              </a:lnSpc>
              <a:buAutoNum type="arabicPeriod"/>
              <a:tabLst>
                <a:tab pos="418465" algn="l"/>
              </a:tabLst>
            </a:pPr>
            <a:r>
              <a:rPr dirty="0" u="heavy" sz="2400" spc="3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Local</a:t>
            </a:r>
            <a:r>
              <a:rPr dirty="0" u="heavy" sz="2400" spc="3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Inter</a:t>
            </a:r>
            <a:r>
              <a:rPr dirty="0" sz="2400" spc="5" b="1">
                <a:latin typeface="Tahoma"/>
                <a:cs typeface="Tahoma"/>
              </a:rPr>
              <a:t>pretable</a:t>
            </a:r>
            <a:r>
              <a:rPr dirty="0" sz="2400" spc="10" b="1">
                <a:latin typeface="Tahoma"/>
                <a:cs typeface="Tahoma"/>
              </a:rPr>
              <a:t> </a:t>
            </a:r>
            <a:r>
              <a:rPr dirty="0" sz="2400" spc="30" b="1">
                <a:latin typeface="Tahoma"/>
                <a:cs typeface="Tahoma"/>
              </a:rPr>
              <a:t>Model-agnostic</a:t>
            </a:r>
            <a:r>
              <a:rPr dirty="0" sz="2400" spc="35" b="1">
                <a:latin typeface="Tahoma"/>
                <a:cs typeface="Tahoma"/>
              </a:rPr>
              <a:t> </a:t>
            </a:r>
            <a:r>
              <a:rPr dirty="0" sz="2400" spc="50" b="1">
                <a:latin typeface="Tahoma"/>
                <a:cs typeface="Tahoma"/>
              </a:rPr>
              <a:t>Explanations</a:t>
            </a:r>
            <a:r>
              <a:rPr dirty="0" sz="2400" spc="55" b="1">
                <a:latin typeface="Tahoma"/>
                <a:cs typeface="Tahoma"/>
              </a:rPr>
              <a:t> </a:t>
            </a:r>
            <a:r>
              <a:rPr dirty="0" sz="2400" spc="-150" b="1">
                <a:latin typeface="Tahoma"/>
                <a:cs typeface="Tahoma"/>
              </a:rPr>
              <a:t>(LIME):</a:t>
            </a:r>
            <a:r>
              <a:rPr dirty="0" sz="2400" spc="-145" b="1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a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model-agnostic</a:t>
            </a:r>
            <a:r>
              <a:rPr dirty="0" sz="2400" spc="35">
                <a:latin typeface="Tahoma"/>
                <a:cs typeface="Tahoma"/>
              </a:rPr>
              <a:t> </a:t>
            </a:r>
            <a:r>
              <a:rPr dirty="0" sz="2400" spc="260">
                <a:latin typeface="Tahoma"/>
                <a:cs typeface="Tahoma"/>
              </a:rPr>
              <a:t>method</a:t>
            </a:r>
            <a:r>
              <a:rPr dirty="0" sz="2400" spc="40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that</a:t>
            </a:r>
            <a:r>
              <a:rPr dirty="0" sz="2400" spc="35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provides</a:t>
            </a:r>
            <a:r>
              <a:rPr dirty="0" sz="2400" spc="40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explanations</a:t>
            </a:r>
            <a:r>
              <a:rPr dirty="0" sz="2400" spc="35">
                <a:latin typeface="Tahoma"/>
                <a:cs typeface="Tahoma"/>
              </a:rPr>
              <a:t> </a:t>
            </a:r>
            <a:r>
              <a:rPr dirty="0" sz="2400" spc="110">
                <a:latin typeface="Tahoma"/>
                <a:cs typeface="Tahoma"/>
              </a:rPr>
              <a:t>for</a:t>
            </a:r>
            <a:r>
              <a:rPr dirty="0" sz="2400" spc="40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individual </a:t>
            </a:r>
            <a:r>
              <a:rPr dirty="0" sz="2400" spc="-740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predictions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by</a:t>
            </a:r>
            <a:r>
              <a:rPr dirty="0" sz="2400" spc="15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generating</a:t>
            </a:r>
            <a:r>
              <a:rPr dirty="0" sz="2400" spc="15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a</a:t>
            </a:r>
            <a:r>
              <a:rPr dirty="0" sz="2400" spc="15">
                <a:latin typeface="Tahoma"/>
                <a:cs typeface="Tahoma"/>
              </a:rPr>
              <a:t> </a:t>
            </a:r>
            <a:r>
              <a:rPr dirty="0" sz="2400" spc="180">
                <a:latin typeface="Tahoma"/>
                <a:cs typeface="Tahoma"/>
              </a:rPr>
              <a:t>local</a:t>
            </a:r>
            <a:r>
              <a:rPr dirty="0" sz="2400" spc="15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interpretable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260">
                <a:latin typeface="Tahoma"/>
                <a:cs typeface="Tahoma"/>
              </a:rPr>
              <a:t>model</a:t>
            </a:r>
            <a:r>
              <a:rPr dirty="0" sz="2400" spc="15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around</a:t>
            </a:r>
            <a:r>
              <a:rPr dirty="0" sz="2400" spc="15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the </a:t>
            </a:r>
            <a:r>
              <a:rPr dirty="0" sz="2400" spc="-740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prediction.</a:t>
            </a:r>
            <a:endParaRPr sz="2400">
              <a:latin typeface="Tahoma"/>
              <a:cs typeface="Tahoma"/>
            </a:endParaRPr>
          </a:p>
          <a:p>
            <a:pPr algn="just" marL="12700" marR="5715">
              <a:lnSpc>
                <a:spcPct val="114599"/>
              </a:lnSpc>
              <a:buAutoNum type="arabicPeriod"/>
              <a:tabLst>
                <a:tab pos="497840" algn="l"/>
              </a:tabLst>
            </a:pPr>
            <a:r>
              <a:rPr dirty="0" u="heavy" sz="2400" spc="4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SHa</a:t>
            </a:r>
            <a:r>
              <a:rPr dirty="0" sz="2400" spc="40" b="1">
                <a:latin typeface="Tahoma"/>
                <a:cs typeface="Tahoma"/>
              </a:rPr>
              <a:t>pley</a:t>
            </a:r>
            <a:r>
              <a:rPr dirty="0" sz="2400" spc="45" b="1">
                <a:latin typeface="Tahoma"/>
                <a:cs typeface="Tahoma"/>
              </a:rPr>
              <a:t> </a:t>
            </a:r>
            <a:r>
              <a:rPr dirty="0" sz="2400" spc="70" b="1">
                <a:latin typeface="Tahoma"/>
                <a:cs typeface="Tahoma"/>
              </a:rPr>
              <a:t>Additive</a:t>
            </a:r>
            <a:r>
              <a:rPr dirty="0" sz="2400" spc="75" b="1">
                <a:latin typeface="Tahoma"/>
                <a:cs typeface="Tahoma"/>
              </a:rPr>
              <a:t> </a:t>
            </a:r>
            <a:r>
              <a:rPr dirty="0" sz="2400" spc="30" b="1">
                <a:latin typeface="Tahoma"/>
                <a:cs typeface="Tahoma"/>
              </a:rPr>
              <a:t>exPlanations</a:t>
            </a:r>
            <a:r>
              <a:rPr dirty="0" sz="2400" spc="35" b="1">
                <a:latin typeface="Tahoma"/>
                <a:cs typeface="Tahoma"/>
              </a:rPr>
              <a:t> </a:t>
            </a:r>
            <a:r>
              <a:rPr dirty="0" sz="2400" spc="-65" b="1">
                <a:latin typeface="Tahoma"/>
                <a:cs typeface="Tahoma"/>
              </a:rPr>
              <a:t>(SHAP):</a:t>
            </a:r>
            <a:r>
              <a:rPr dirty="0" sz="2400" spc="-60" b="1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a</a:t>
            </a:r>
            <a:r>
              <a:rPr dirty="0" sz="2400" spc="150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model-agnostic </a:t>
            </a:r>
            <a:r>
              <a:rPr dirty="0" sz="2400" spc="200">
                <a:latin typeface="Tahoma"/>
                <a:cs typeface="Tahoma"/>
              </a:rPr>
              <a:t> </a:t>
            </a:r>
            <a:r>
              <a:rPr dirty="0" sz="2400" spc="260">
                <a:latin typeface="Tahoma"/>
                <a:cs typeface="Tahoma"/>
              </a:rPr>
              <a:t>method </a:t>
            </a:r>
            <a:r>
              <a:rPr dirty="0" sz="2400" spc="190">
                <a:latin typeface="Tahoma"/>
                <a:cs typeface="Tahoma"/>
              </a:rPr>
              <a:t>that </a:t>
            </a:r>
            <a:r>
              <a:rPr dirty="0" sz="2400" spc="120">
                <a:latin typeface="Tahoma"/>
                <a:cs typeface="Tahoma"/>
              </a:rPr>
              <a:t>uses </a:t>
            </a:r>
            <a:r>
              <a:rPr dirty="0" sz="2400" spc="245">
                <a:latin typeface="Tahoma"/>
                <a:cs typeface="Tahoma"/>
              </a:rPr>
              <a:t>game </a:t>
            </a:r>
            <a:r>
              <a:rPr dirty="0" sz="2400" spc="155">
                <a:latin typeface="Tahoma"/>
                <a:cs typeface="Tahoma"/>
              </a:rPr>
              <a:t>theory </a:t>
            </a:r>
            <a:r>
              <a:rPr dirty="0" sz="2400" spc="185">
                <a:latin typeface="Tahoma"/>
                <a:cs typeface="Tahoma"/>
              </a:rPr>
              <a:t>to </a:t>
            </a:r>
            <a:r>
              <a:rPr dirty="0" sz="2400" spc="160">
                <a:latin typeface="Tahoma"/>
                <a:cs typeface="Tahoma"/>
              </a:rPr>
              <a:t>identify </a:t>
            </a:r>
            <a:r>
              <a:rPr dirty="0" sz="2400" spc="195">
                <a:latin typeface="Tahoma"/>
                <a:cs typeface="Tahoma"/>
              </a:rPr>
              <a:t>the contribution </a:t>
            </a:r>
            <a:r>
              <a:rPr dirty="0" sz="2400" spc="125">
                <a:latin typeface="Tahoma"/>
                <a:cs typeface="Tahoma"/>
              </a:rPr>
              <a:t>of </a:t>
            </a:r>
            <a:r>
              <a:rPr dirty="0" sz="2400" spc="130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each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feature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to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a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particular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prediction.</a:t>
            </a:r>
            <a:endParaRPr sz="2400">
              <a:latin typeface="Tahoma"/>
              <a:cs typeface="Tahoma"/>
            </a:endParaRPr>
          </a:p>
          <a:p>
            <a:pPr algn="just" marL="12700" marR="10795">
              <a:lnSpc>
                <a:spcPct val="114599"/>
              </a:lnSpc>
              <a:buAutoNum type="arabicPeriod"/>
              <a:tabLst>
                <a:tab pos="394335" algn="l"/>
              </a:tabLst>
            </a:pP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Inte</a:t>
            </a:r>
            <a:r>
              <a:rPr dirty="0" sz="2400" spc="-5" b="1">
                <a:latin typeface="Tahoma"/>
                <a:cs typeface="Tahoma"/>
              </a:rPr>
              <a:t>g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rated Gradients:</a:t>
            </a:r>
            <a:r>
              <a:rPr dirty="0" sz="2400" spc="-5" b="1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a </a:t>
            </a:r>
            <a:r>
              <a:rPr dirty="0" sz="2400" spc="195">
                <a:latin typeface="Tahoma"/>
                <a:cs typeface="Tahoma"/>
              </a:rPr>
              <a:t>model-agnostic </a:t>
            </a:r>
            <a:r>
              <a:rPr dirty="0" sz="2400" spc="260">
                <a:latin typeface="Tahoma"/>
                <a:cs typeface="Tahoma"/>
              </a:rPr>
              <a:t>method </a:t>
            </a:r>
            <a:r>
              <a:rPr dirty="0" sz="2400" spc="190">
                <a:latin typeface="Tahoma"/>
                <a:cs typeface="Tahoma"/>
              </a:rPr>
              <a:t>that </a:t>
            </a:r>
            <a:r>
              <a:rPr dirty="0" sz="2400" spc="130">
                <a:latin typeface="Tahoma"/>
                <a:cs typeface="Tahoma"/>
              </a:rPr>
              <a:t>assigns </a:t>
            </a:r>
            <a:r>
              <a:rPr dirty="0" sz="2400" spc="135">
                <a:latin typeface="Tahoma"/>
                <a:cs typeface="Tahoma"/>
              </a:rPr>
              <a:t> </a:t>
            </a:r>
            <a:r>
              <a:rPr dirty="0" sz="2400" spc="215">
                <a:latin typeface="Tahoma"/>
                <a:cs typeface="Tahoma"/>
              </a:rPr>
              <a:t>importance </a:t>
            </a:r>
            <a:r>
              <a:rPr dirty="0" sz="2400" spc="130">
                <a:latin typeface="Tahoma"/>
                <a:cs typeface="Tahoma"/>
              </a:rPr>
              <a:t>scores</a:t>
            </a:r>
            <a:r>
              <a:rPr dirty="0" sz="2400" spc="135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to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each </a:t>
            </a:r>
            <a:r>
              <a:rPr dirty="0" sz="2400" spc="140">
                <a:latin typeface="Tahoma"/>
                <a:cs typeface="Tahoma"/>
              </a:rPr>
              <a:t>feature</a:t>
            </a:r>
            <a:r>
              <a:rPr dirty="0" sz="2400" spc="14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based </a:t>
            </a:r>
            <a:r>
              <a:rPr dirty="0" sz="2400" spc="220">
                <a:latin typeface="Tahoma"/>
                <a:cs typeface="Tahoma"/>
              </a:rPr>
              <a:t>on </a:t>
            </a:r>
            <a:r>
              <a:rPr dirty="0" sz="2400" spc="275">
                <a:latin typeface="Tahoma"/>
                <a:cs typeface="Tahoma"/>
              </a:rPr>
              <a:t>how </a:t>
            </a:r>
            <a:r>
              <a:rPr dirty="0" sz="2400" spc="305">
                <a:latin typeface="Tahoma"/>
                <a:cs typeface="Tahoma"/>
              </a:rPr>
              <a:t>much </a:t>
            </a:r>
            <a:r>
              <a:rPr dirty="0" sz="2400" spc="150">
                <a:latin typeface="Tahoma"/>
                <a:cs typeface="Tahoma"/>
              </a:rPr>
              <a:t>it </a:t>
            </a:r>
            <a:r>
              <a:rPr dirty="0" sz="2400" spc="155">
                <a:latin typeface="Tahoma"/>
                <a:cs typeface="Tahoma"/>
              </a:rPr>
              <a:t> </a:t>
            </a:r>
            <a:r>
              <a:rPr dirty="0" sz="2400" spc="180">
                <a:latin typeface="Tahoma"/>
                <a:cs typeface="Tahoma"/>
              </a:rPr>
              <a:t>contributes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to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the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model's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prediction.</a:t>
            </a:r>
            <a:endParaRPr sz="2400">
              <a:latin typeface="Tahoma"/>
              <a:cs typeface="Tahoma"/>
            </a:endParaRPr>
          </a:p>
          <a:p>
            <a:pPr algn="just" marL="12700" marR="5080">
              <a:lnSpc>
                <a:spcPct val="114599"/>
              </a:lnSpc>
              <a:buAutoNum type="arabicPeriod"/>
              <a:tabLst>
                <a:tab pos="480695" algn="l"/>
              </a:tabLst>
            </a:pPr>
            <a:r>
              <a:rPr dirty="0" u="heavy" sz="2400" spc="3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Decision</a:t>
            </a:r>
            <a:r>
              <a:rPr dirty="0" u="heavy" sz="2400" spc="4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2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tree-based</a:t>
            </a:r>
            <a:r>
              <a:rPr dirty="0" u="heavy" sz="2400" spc="2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</a:t>
            </a:r>
            <a:r>
              <a:rPr dirty="0" sz="2400" spc="10" b="1">
                <a:latin typeface="Tahoma"/>
                <a:cs typeface="Tahoma"/>
              </a:rPr>
              <a:t>planations:</a:t>
            </a:r>
            <a:r>
              <a:rPr dirty="0" sz="2400" spc="15" b="1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model-specific </a:t>
            </a:r>
            <a:r>
              <a:rPr dirty="0" sz="2400" spc="229">
                <a:latin typeface="Tahoma"/>
                <a:cs typeface="Tahoma"/>
              </a:rPr>
              <a:t>methods </a:t>
            </a:r>
            <a:r>
              <a:rPr dirty="0" sz="2400" spc="23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that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use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180">
                <a:latin typeface="Tahoma"/>
                <a:cs typeface="Tahoma"/>
              </a:rPr>
              <a:t>decision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120">
                <a:latin typeface="Tahoma"/>
                <a:cs typeface="Tahoma"/>
              </a:rPr>
              <a:t>trees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to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provide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explanations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of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275">
                <a:latin typeface="Tahoma"/>
                <a:cs typeface="Tahoma"/>
              </a:rPr>
              <a:t>how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the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260">
                <a:latin typeface="Tahoma"/>
                <a:cs typeface="Tahoma"/>
              </a:rPr>
              <a:t>model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35">
                <a:latin typeface="Tahoma"/>
                <a:cs typeface="Tahoma"/>
              </a:rPr>
              <a:t>arrived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at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20">
                <a:latin typeface="Tahoma"/>
                <a:cs typeface="Tahoma"/>
              </a:rPr>
              <a:t>its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decision.</a:t>
            </a:r>
            <a:endParaRPr sz="2400">
              <a:latin typeface="Tahoma"/>
              <a:cs typeface="Tahoma"/>
            </a:endParaRPr>
          </a:p>
          <a:p>
            <a:pPr algn="just" marL="12700" marR="6985">
              <a:lnSpc>
                <a:spcPct val="114599"/>
              </a:lnSpc>
              <a:buAutoNum type="arabicPeriod"/>
              <a:tabLst>
                <a:tab pos="496570" algn="l"/>
              </a:tabLst>
            </a:pPr>
            <a:r>
              <a:rPr dirty="0" u="heavy" sz="2400" spc="6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Attention</a:t>
            </a:r>
            <a:r>
              <a:rPr dirty="0" u="heavy" sz="2400" spc="7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3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mechanisms:</a:t>
            </a:r>
            <a:r>
              <a:rPr dirty="0" sz="2400" spc="40" b="1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model-specific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229">
                <a:latin typeface="Tahoma"/>
                <a:cs typeface="Tahoma"/>
              </a:rPr>
              <a:t>methods</a:t>
            </a:r>
            <a:r>
              <a:rPr dirty="0" sz="2400" spc="23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that</a:t>
            </a:r>
            <a:r>
              <a:rPr dirty="0" sz="2400" spc="195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use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80">
                <a:latin typeface="Tahoma"/>
                <a:cs typeface="Tahoma"/>
              </a:rPr>
              <a:t>attention </a:t>
            </a:r>
            <a:r>
              <a:rPr dirty="0" sz="2400" spc="225">
                <a:latin typeface="Tahoma"/>
                <a:cs typeface="Tahoma"/>
              </a:rPr>
              <a:t>mechanisms </a:t>
            </a:r>
            <a:r>
              <a:rPr dirty="0" sz="2400" spc="185">
                <a:latin typeface="Tahoma"/>
                <a:cs typeface="Tahoma"/>
              </a:rPr>
              <a:t>to </a:t>
            </a:r>
            <a:r>
              <a:rPr dirty="0" sz="2400" spc="160">
                <a:latin typeface="Tahoma"/>
                <a:cs typeface="Tahoma"/>
              </a:rPr>
              <a:t>identify </a:t>
            </a:r>
            <a:r>
              <a:rPr dirty="0" sz="2400" spc="254">
                <a:latin typeface="Tahoma"/>
                <a:cs typeface="Tahoma"/>
              </a:rPr>
              <a:t>which </a:t>
            </a:r>
            <a:r>
              <a:rPr dirty="0" sz="2400" spc="150">
                <a:latin typeface="Tahoma"/>
                <a:cs typeface="Tahoma"/>
              </a:rPr>
              <a:t>parts </a:t>
            </a:r>
            <a:r>
              <a:rPr dirty="0" sz="2400" spc="125">
                <a:latin typeface="Tahoma"/>
                <a:cs typeface="Tahoma"/>
              </a:rPr>
              <a:t>of </a:t>
            </a:r>
            <a:r>
              <a:rPr dirty="0" sz="2400" spc="195">
                <a:latin typeface="Tahoma"/>
                <a:cs typeface="Tahoma"/>
              </a:rPr>
              <a:t>an </a:t>
            </a:r>
            <a:r>
              <a:rPr dirty="0" sz="2400" spc="215">
                <a:latin typeface="Tahoma"/>
                <a:cs typeface="Tahoma"/>
              </a:rPr>
              <a:t>input </a:t>
            </a:r>
            <a:r>
              <a:rPr dirty="0" sz="2400" spc="180">
                <a:latin typeface="Tahoma"/>
                <a:cs typeface="Tahoma"/>
              </a:rPr>
              <a:t>were </a:t>
            </a:r>
            <a:r>
              <a:rPr dirty="0" sz="2400" spc="185">
                <a:latin typeface="Tahoma"/>
                <a:cs typeface="Tahoma"/>
              </a:rPr>
              <a:t> </a:t>
            </a:r>
            <a:r>
              <a:rPr dirty="0" sz="2400" spc="225">
                <a:latin typeface="Tahoma"/>
                <a:cs typeface="Tahoma"/>
              </a:rPr>
              <a:t>most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215">
                <a:latin typeface="Tahoma"/>
                <a:cs typeface="Tahoma"/>
              </a:rPr>
              <a:t>important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in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240">
                <a:latin typeface="Tahoma"/>
                <a:cs typeface="Tahoma"/>
              </a:rPr>
              <a:t>making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a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prediction.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Pratham Agarwal</dc:creator>
  <cp:keywords>DAFeuy8jegI,BAFNOIyQrNM</cp:keywords>
  <dc:title>MINI PROJECT XAI</dc:title>
  <dcterms:created xsi:type="dcterms:W3CDTF">2023-05-27T14:27:25Z</dcterms:created>
  <dcterms:modified xsi:type="dcterms:W3CDTF">2023-05-27T14:27:25Z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2023-05-27T00:00:00Z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2023-05-27T00:00:00Z</vt:filetime>
  </property>
</Properties>
</file>