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92" r:id="rId5"/>
    <p:sldId id="275" r:id="rId6"/>
    <p:sldId id="276" r:id="rId7"/>
    <p:sldId id="277" r:id="rId8"/>
    <p:sldId id="288" r:id="rId9"/>
    <p:sldId id="279" r:id="rId10"/>
    <p:sldId id="297" r:id="rId11"/>
    <p:sldId id="296" r:id="rId12"/>
    <p:sldId id="298" r:id="rId13"/>
    <p:sldId id="299" r:id="rId14"/>
    <p:sldId id="294" r:id="rId15"/>
    <p:sldId id="295" r:id="rId16"/>
    <p:sldId id="281" r:id="rId17"/>
    <p:sldId id="285" r:id="rId18"/>
    <p:sldId id="28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3671E-536A-4785-BFD1-4744381101F8}" v="2627" dt="2023-04-26T17:17:41.558"/>
    <p1510:client id="{24EF075E-28C3-4A40-B650-73CC821913E2}" v="1" dt="2023-04-26T22:44:16.50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52" autoAdjust="0"/>
    <p:restoredTop sz="95634"/>
  </p:normalViewPr>
  <p:slideViewPr>
    <p:cSldViewPr snapToGrid="0" showGuides="1">
      <p:cViewPr varScale="1">
        <p:scale>
          <a:sx n="77" d="100"/>
          <a:sy n="77" d="100"/>
        </p:scale>
        <p:origin x="1267" y="53"/>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jwala Shambulingappa" userId="77cb4ff9c0035657" providerId="LiveId" clId="{24EF075E-28C3-4A40-B650-73CC821913E2}"/>
    <pc:docChg chg="custSel modSld">
      <pc:chgData name="Prajwala Shambulingappa" userId="77cb4ff9c0035657" providerId="LiveId" clId="{24EF075E-28C3-4A40-B650-73CC821913E2}" dt="2023-04-26T22:44:43.272" v="6" actId="1076"/>
      <pc:docMkLst>
        <pc:docMk/>
      </pc:docMkLst>
      <pc:sldChg chg="addSp delSp modSp mod">
        <pc:chgData name="Prajwala Shambulingappa" userId="77cb4ff9c0035657" providerId="LiveId" clId="{24EF075E-28C3-4A40-B650-73CC821913E2}" dt="2023-04-26T22:44:43.272" v="6" actId="1076"/>
        <pc:sldMkLst>
          <pc:docMk/>
          <pc:sldMk cId="2775535166" sldId="275"/>
        </pc:sldMkLst>
        <pc:spChg chg="add del mod">
          <ac:chgData name="Prajwala Shambulingappa" userId="77cb4ff9c0035657" providerId="LiveId" clId="{24EF075E-28C3-4A40-B650-73CC821913E2}" dt="2023-04-26T22:44:36.187" v="5" actId="478"/>
          <ac:spMkLst>
            <pc:docMk/>
            <pc:sldMk cId="2775535166" sldId="275"/>
            <ac:spMk id="5" creationId="{1063892E-A7DE-3F13-BC43-97C57EF2E3D8}"/>
          </ac:spMkLst>
        </pc:spChg>
        <pc:spChg chg="add mod">
          <ac:chgData name="Prajwala Shambulingappa" userId="77cb4ff9c0035657" providerId="LiveId" clId="{24EF075E-28C3-4A40-B650-73CC821913E2}" dt="2023-04-26T22:44:24.524" v="3" actId="1076"/>
          <ac:spMkLst>
            <pc:docMk/>
            <pc:sldMk cId="2775535166" sldId="275"/>
            <ac:spMk id="6" creationId="{F1C7DF73-5AE1-8850-2590-295D23900003}"/>
          </ac:spMkLst>
        </pc:spChg>
        <pc:spChg chg="del">
          <ac:chgData name="Prajwala Shambulingappa" userId="77cb4ff9c0035657" providerId="LiveId" clId="{24EF075E-28C3-4A40-B650-73CC821913E2}" dt="2023-04-26T22:44:09.259" v="0" actId="21"/>
          <ac:spMkLst>
            <pc:docMk/>
            <pc:sldMk cId="2775535166" sldId="275"/>
            <ac:spMk id="16" creationId="{8FEA3BB9-F064-CFBE-C0BE-BB7A22A4DCFC}"/>
          </ac:spMkLst>
        </pc:spChg>
        <pc:spChg chg="mod">
          <ac:chgData name="Prajwala Shambulingappa" userId="77cb4ff9c0035657" providerId="LiveId" clId="{24EF075E-28C3-4A40-B650-73CC821913E2}" dt="2023-04-26T22:44:43.272" v="6" actId="1076"/>
          <ac:spMkLst>
            <pc:docMk/>
            <pc:sldMk cId="2775535166" sldId="275"/>
            <ac:spMk id="18" creationId="{241202DB-E499-EB19-8A48-A3301DA59ED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4/26/2023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6</a:t>
            </a:fld>
            <a:endParaRPr lang="zh-CN" altLang="en-US"/>
          </a:p>
        </p:txBody>
      </p:sp>
    </p:spTree>
    <p:extLst>
      <p:ext uri="{BB962C8B-B14F-4D97-AF65-F5344CB8AC3E}">
        <p14:creationId xmlns:p14="http://schemas.microsoft.com/office/powerpoint/2010/main" val="2880906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1927187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29820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9</a:t>
            </a:fld>
            <a:endParaRPr lang="zh-CN" altLang="en-US"/>
          </a:p>
        </p:txBody>
      </p:sp>
    </p:spTree>
    <p:extLst>
      <p:ext uri="{BB962C8B-B14F-4D97-AF65-F5344CB8AC3E}">
        <p14:creationId xmlns:p14="http://schemas.microsoft.com/office/powerpoint/2010/main" val="4000859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10</a:t>
            </a:fld>
            <a:endParaRPr lang="zh-CN" altLang="en-US"/>
          </a:p>
        </p:txBody>
      </p:sp>
    </p:spTree>
    <p:extLst>
      <p:ext uri="{BB962C8B-B14F-4D97-AF65-F5344CB8AC3E}">
        <p14:creationId xmlns:p14="http://schemas.microsoft.com/office/powerpoint/2010/main" val="1263858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12</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13</a:t>
            </a:fld>
            <a:endParaRPr lang="zh-CN" altLang="en-US"/>
          </a:p>
        </p:txBody>
      </p:sp>
    </p:spTree>
    <p:extLst>
      <p:ext uri="{BB962C8B-B14F-4D97-AF65-F5344CB8AC3E}">
        <p14:creationId xmlns:p14="http://schemas.microsoft.com/office/powerpoint/2010/main" val="1077465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dirty="0"/>
              <a:t>Click to edit Master title style</a:t>
            </a:r>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dirty="0"/>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dirty="0"/>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dirty="0"/>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dirty="0"/>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dirty="0"/>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dirty="0"/>
              <a:t>Click to edit Master title style</a:t>
            </a:r>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dirty="0"/>
              <a:t>Click to edit Master title style</a:t>
            </a:r>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dirty="0"/>
              <a:t>Click to edit Master title style</a:t>
            </a:r>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dirty="0"/>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dirty="0"/>
              <a:t>Click to edit Master title style</a:t>
            </a:r>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dirty="0"/>
              <a:t>Click to edit Master title style</a:t>
            </a:r>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zh-CN" altLang="en-US" dirty="0"/>
          </a:p>
          <a:p>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zh-CN" altLang="en-US"/>
          </a:p>
          <a:p>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zh-CN" altLang="en-US"/>
          </a:p>
          <a:p>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dirty="0"/>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dirty="0"/>
              <a:t>Click to edit Master title style</a:t>
            </a:r>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dirty="0"/>
              <a:t>Click icon to add picture</a:t>
            </a:r>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dirty="0"/>
              <a:t>Click icon to add picture</a:t>
            </a:r>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dirty="0"/>
              <a:t>Click icon to add picture</a:t>
            </a:r>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dirty="0"/>
              <a:t>Click icon to add picture</a:t>
            </a:r>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dirty="0"/>
              <a:t>Click to edit Master title style</a:t>
            </a:r>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dirty="0"/>
              <a:t>Click to edit Master title style</a:t>
            </a:r>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dirty="0"/>
              <a:t>Click to edit Master title style</a:t>
            </a:r>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zh-CN" altLang="en-US"/>
          </a:p>
          <a:p>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dirty="0"/>
              <a:t>Click to edit Master title style</a:t>
            </a:r>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dirty="0"/>
              <a:t>Click to edit Master title style</a:t>
            </a:r>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dirty="0"/>
              <a:t>Click to edit Master title style</a:t>
            </a:r>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dirty="0"/>
              <a:t>Click icon to add picture</a:t>
            </a:r>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dirty="0"/>
              <a:t>Click icon to add picture</a:t>
            </a:r>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dirty="0"/>
              <a:t>Click icon to add picture</a:t>
            </a:r>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dirty="0"/>
              <a:t>Click icon to add picture</a:t>
            </a:r>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dirty="0"/>
              <a:t>Click to edit Master title style</a:t>
            </a:r>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dirty="0"/>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dirty="0"/>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dirty="0"/>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dirty="0"/>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dirty="0"/>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dirty="0"/>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dirty="0"/>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dirty="0"/>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6.xml"/><Relationship Id="rId5" Type="http://schemas.openxmlformats.org/officeDocument/2006/relationships/image" Target="../media/image22.jpe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b="0" i="1" dirty="0">
                <a:latin typeface="Calisto MT"/>
              </a:rPr>
              <a:t>CYBER BULLYING</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3267140" cy="760288"/>
          </a:xfrm>
        </p:spPr>
        <p:txBody>
          <a:bodyPr vert="horz" lIns="91440" tIns="45720" rIns="91440" bIns="45720" rtlCol="0" anchor="t">
            <a:noAutofit/>
          </a:bodyPr>
          <a:lstStyle/>
          <a:p>
            <a:r>
              <a:rPr lang="en-US" dirty="0">
                <a:latin typeface="Consolas"/>
              </a:rPr>
              <a:t>Shatarupa Ghosh</a:t>
            </a:r>
          </a:p>
          <a:p>
            <a:r>
              <a:rPr lang="en-US" dirty="0">
                <a:latin typeface="Consolas"/>
              </a:rPr>
              <a:t>Prajwala Shambulingappa</a:t>
            </a:r>
          </a:p>
          <a:p>
            <a:endParaRPr lang="en-US" dirty="0"/>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2"/>
          <a:srcRect l="24977" r="24977"/>
          <a:stretch/>
        </p:blipFill>
        <p:spPr>
          <a:xfrm>
            <a:off x="7288896" y="936855"/>
            <a:ext cx="4405503" cy="5066346"/>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413711" y="4041963"/>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10515912" y="187445"/>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7E5E2BDF-8ED2-40CB-B07C-B015E1420EA8}"/>
              </a:ext>
            </a:extLst>
          </p:cNvPr>
          <p:cNvGraphicFramePr>
            <a:graphicFrameLocks noGrp="1"/>
          </p:cNvGraphicFramePr>
          <p:nvPr>
            <p:ph type="tbl" sz="quarter" idx="27"/>
            <p:extLst>
              <p:ext uri="{D42A27DB-BD31-4B8C-83A1-F6EECF244321}">
                <p14:modId xmlns:p14="http://schemas.microsoft.com/office/powerpoint/2010/main" val="2874070804"/>
              </p:ext>
            </p:extLst>
          </p:nvPr>
        </p:nvGraphicFramePr>
        <p:xfrm>
          <a:off x="1940943" y="934528"/>
          <a:ext cx="7923732" cy="4735662"/>
        </p:xfrm>
        <a:graphic>
          <a:graphicData uri="http://schemas.openxmlformats.org/drawingml/2006/table">
            <a:tbl>
              <a:tblPr firstRow="1" bandRow="1">
                <a:tableStyleId>{5C22544A-7EE6-4342-B048-85BDC9FD1C3A}</a:tableStyleId>
              </a:tblPr>
              <a:tblGrid>
                <a:gridCol w="2641244">
                  <a:extLst>
                    <a:ext uri="{9D8B030D-6E8A-4147-A177-3AD203B41FA5}">
                      <a16:colId xmlns:a16="http://schemas.microsoft.com/office/drawing/2014/main" val="1457000769"/>
                    </a:ext>
                  </a:extLst>
                </a:gridCol>
                <a:gridCol w="2641244">
                  <a:extLst>
                    <a:ext uri="{9D8B030D-6E8A-4147-A177-3AD203B41FA5}">
                      <a16:colId xmlns:a16="http://schemas.microsoft.com/office/drawing/2014/main" val="1939741220"/>
                    </a:ext>
                  </a:extLst>
                </a:gridCol>
                <a:gridCol w="2641244">
                  <a:extLst>
                    <a:ext uri="{9D8B030D-6E8A-4147-A177-3AD203B41FA5}">
                      <a16:colId xmlns:a16="http://schemas.microsoft.com/office/drawing/2014/main" val="1728182267"/>
                    </a:ext>
                  </a:extLst>
                </a:gridCol>
              </a:tblGrid>
              <a:tr h="2047030">
                <a:tc>
                  <a:txBody>
                    <a:bodyPr/>
                    <a:lstStyle/>
                    <a:p>
                      <a:pPr algn="ctr"/>
                      <a:r>
                        <a:rPr lang="en-US" sz="1800" b="0" kern="1200" dirty="0">
                          <a:solidFill>
                            <a:schemeClr val="lt1"/>
                          </a:solidFill>
                          <a:latin typeface="+mn-lt"/>
                          <a:ea typeface="+mn-ea"/>
                          <a:cs typeface="+mn-cs"/>
                        </a:rPr>
                        <a:t>Entities</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lvl="0" algn="ctr">
                        <a:buNone/>
                      </a:pPr>
                      <a:r>
                        <a:rPr lang="en-US" sz="2000" b="0" i="0" u="none" strike="noStrike" noProof="0" dirty="0">
                          <a:solidFill>
                            <a:srgbClr val="FFFFFF"/>
                          </a:solidFill>
                        </a:rPr>
                        <a:t>Roberta-base pretrained  model without fine tuning</a:t>
                      </a:r>
                      <a:br>
                        <a:rPr lang="en-US" sz="2000" b="0" i="0" u="none" strike="noStrike" noProof="0" dirty="0">
                          <a:solidFill>
                            <a:srgbClr val="FFFFFF"/>
                          </a:solidFill>
                        </a:rPr>
                      </a:br>
                      <a:endParaRPr lang="en-US" sz="2000" b="0" i="0" u="none" strike="noStrike" noProof="0">
                        <a:solidFill>
                          <a:srgbClr val="FFFFFF"/>
                        </a:solidFill>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lvl="0" algn="ctr">
                        <a:buNone/>
                      </a:pPr>
                      <a:r>
                        <a:rPr lang="en-US" sz="2000" b="0" i="0" u="none" strike="noStrike" noProof="0" dirty="0">
                          <a:solidFill>
                            <a:srgbClr val="FFFFFF"/>
                          </a:solidFill>
                        </a:rPr>
                        <a:t>Roberta-base pretrained  model with fine tuning</a:t>
                      </a:r>
                      <a:br>
                        <a:rPr lang="en-US" sz="2000" b="0" i="0" u="none" strike="noStrike" noProof="0" dirty="0">
                          <a:solidFill>
                            <a:srgbClr val="FFFFFF"/>
                          </a:solidFill>
                        </a:rPr>
                      </a:br>
                      <a:br>
                        <a:rPr lang="en-US" sz="2000" b="0" i="0" u="none" strike="noStrike" noProof="0" dirty="0">
                          <a:solidFill>
                            <a:srgbClr val="FFFFFF"/>
                          </a:solidFill>
                        </a:rPr>
                      </a:br>
                      <a:endParaRPr lang="en-US" sz="2000" b="0" i="0" u="none" strike="noStrike" noProof="0">
                        <a:solidFill>
                          <a:srgbClr val="FFFFFF"/>
                        </a:solidFill>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extLst>
                  <a:ext uri="{0D108BD9-81ED-4DB2-BD59-A6C34878D82A}">
                    <a16:rowId xmlns:a16="http://schemas.microsoft.com/office/drawing/2014/main" val="704343578"/>
                  </a:ext>
                </a:extLst>
              </a:tr>
              <a:tr h="672158">
                <a:tc>
                  <a:txBody>
                    <a:bodyPr/>
                    <a:lstStyle/>
                    <a:p>
                      <a:pPr algn="ctr"/>
                      <a:r>
                        <a:rPr lang="en-US" b="0" dirty="0">
                          <a:solidFill>
                            <a:schemeClr val="bg1"/>
                          </a:solidFill>
                          <a:latin typeface="+mn-lt"/>
                        </a:rPr>
                        <a:t>Accuracy</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a:cs typeface="Posterama"/>
                        </a:rPr>
                        <a:t>0.3435</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a:cs typeface="Posterama"/>
                        </a:rPr>
                        <a:t>0.9345</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322234691"/>
                  </a:ext>
                </a:extLst>
              </a:tr>
              <a:tr h="672158">
                <a:tc>
                  <a:txBody>
                    <a:bodyPr/>
                    <a:lstStyle/>
                    <a:p>
                      <a:pPr algn="ctr"/>
                      <a:r>
                        <a:rPr lang="en-US" b="0" dirty="0">
                          <a:solidFill>
                            <a:schemeClr val="bg1"/>
                          </a:solidFill>
                          <a:latin typeface="+mn-lt"/>
                        </a:rPr>
                        <a:t>F1 Score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a:cs typeface="Posterama"/>
                        </a:rPr>
                        <a:t>0.1829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a:cs typeface="Posterama"/>
                        </a:rPr>
                        <a:t>0.5731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val="3315783827"/>
                  </a:ext>
                </a:extLst>
              </a:tr>
              <a:tr h="672158">
                <a:tc>
                  <a:txBody>
                    <a:bodyPr/>
                    <a:lstStyle/>
                    <a:p>
                      <a:pPr algn="ctr"/>
                      <a:r>
                        <a:rPr lang="en-US" b="0" dirty="0">
                          <a:solidFill>
                            <a:schemeClr val="bg1"/>
                          </a:solidFill>
                          <a:latin typeface="+mn-lt"/>
                        </a:rPr>
                        <a:t>Recall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a:cs typeface="Posterama"/>
                        </a:rPr>
                        <a:t>0.1601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a:cs typeface="Posterama"/>
                        </a:rPr>
                        <a:t>0.5616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707436735"/>
                  </a:ext>
                </a:extLst>
              </a:tr>
              <a:tr h="672158">
                <a:tc>
                  <a:txBody>
                    <a:bodyPr/>
                    <a:lstStyle/>
                    <a:p>
                      <a:pPr algn="ctr"/>
                      <a:r>
                        <a:rPr lang="en-US" b="0" dirty="0">
                          <a:solidFill>
                            <a:schemeClr val="bg1"/>
                          </a:solidFill>
                          <a:latin typeface="+mn-lt"/>
                        </a:rPr>
                        <a:t>Precision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a:cs typeface="Posterama"/>
                        </a:rPr>
                        <a:t>0.2599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a:cs typeface="Posterama"/>
                        </a:rPr>
                        <a:t>0.5865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val="2008827937"/>
                  </a:ext>
                </a:extLst>
              </a:tr>
            </a:tbl>
          </a:graphicData>
        </a:graphic>
      </p:graphicFrame>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lIns="91440" tIns="45720" rIns="91440" bIns="45720"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200" u="none" strike="noStrike" kern="1200" cap="none" spc="0" normalizeH="0" baseline="0" noProof="0" dirty="0">
              <a:ln>
                <a:noFill/>
              </a:ln>
              <a:solidFill>
                <a:schemeClr val="bg1"/>
              </a:solidFill>
              <a:effectLst/>
              <a:uLnTx/>
              <a:uFillTx/>
            </a:endParaRPr>
          </a:p>
        </p:txBody>
      </p:sp>
      <p:sp>
        <p:nvSpPr>
          <p:cNvPr id="2" name="Footer Placeholder 1">
            <a:extLst>
              <a:ext uri="{FF2B5EF4-FFF2-40B4-BE49-F238E27FC236}">
                <a16:creationId xmlns:a16="http://schemas.microsoft.com/office/drawing/2014/main" id="{45745B0E-19B5-2727-82B9-F261D0D5151A}"/>
              </a:ext>
            </a:extLst>
          </p:cNvPr>
          <p:cNvSpPr>
            <a:spLocks noGrp="1"/>
          </p:cNvSpPr>
          <p:nvPr>
            <p:ph type="ftr" sz="quarter" idx="28"/>
          </p:nvPr>
        </p:nvSpPr>
        <p:spPr/>
        <p:txBody>
          <a:bodyPr/>
          <a:lstStyle/>
          <a:p>
            <a:r>
              <a:rPr lang="en-US" dirty="0"/>
              <a:t>Cyber Bullying Using Natural Language Processing</a:t>
            </a:r>
            <a:endParaRPr lang="en-US" noProof="0" dirty="0"/>
          </a:p>
        </p:txBody>
      </p:sp>
    </p:spTree>
    <p:extLst>
      <p:ext uri="{BB962C8B-B14F-4D97-AF65-F5344CB8AC3E}">
        <p14:creationId xmlns:p14="http://schemas.microsoft.com/office/powerpoint/2010/main" val="367554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5394588" y="1999969"/>
            <a:ext cx="5323254" cy="1688906"/>
          </a:xfrm>
        </p:spPr>
        <p:txBody>
          <a:bodyPr/>
          <a:lstStyle/>
          <a:p>
            <a:r>
              <a:rPr lang="en-US" sz="4000" dirty="0"/>
              <a:t>ADDITIONAL ANALYSIS</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p:txBody>
          <a:bodyPr vert="horz" lIns="91440" tIns="45720" rIns="91440" bIns="45720" rtlCol="0" anchor="t">
            <a:noAutofit/>
          </a:bodyPr>
          <a:lstStyle/>
          <a:p>
            <a:endParaRPr lang="en-US" dirty="0"/>
          </a:p>
          <a:p>
            <a:endParaRPr lang="en-US" dirty="0"/>
          </a:p>
          <a:p>
            <a:endParaRPr lang="en-US" dirty="0"/>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lIns="91440" tIns="45720" rIns="91440" bIns="45720"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200" u="none" strike="noStrike" kern="1200" cap="none" spc="0" normalizeH="0" baseline="0" noProof="0" dirty="0">
              <a:ln>
                <a:noFill/>
              </a:ln>
              <a:solidFill>
                <a:schemeClr val="bg1"/>
              </a:solidFill>
              <a:effectLst/>
              <a:uLnTx/>
              <a:uFillTx/>
            </a:endParaRPr>
          </a:p>
        </p:txBody>
      </p:sp>
      <p:sp>
        <p:nvSpPr>
          <p:cNvPr id="2" name="Footer Placeholder 1">
            <a:extLst>
              <a:ext uri="{FF2B5EF4-FFF2-40B4-BE49-F238E27FC236}">
                <a16:creationId xmlns:a16="http://schemas.microsoft.com/office/drawing/2014/main" id="{9710A111-E598-9C20-075D-96472D781D15}"/>
              </a:ext>
            </a:extLst>
          </p:cNvPr>
          <p:cNvSpPr>
            <a:spLocks noGrp="1"/>
          </p:cNvSpPr>
          <p:nvPr>
            <p:ph type="ftr" sz="quarter" idx="30"/>
          </p:nvPr>
        </p:nvSpPr>
        <p:spPr/>
        <p:txBody>
          <a:bodyPr/>
          <a:lstStyle/>
          <a:p>
            <a:r>
              <a:rPr lang="en-US" dirty="0"/>
              <a:t>Cyber Bullying Using Natural Language Processing</a:t>
            </a:r>
            <a:endParaRPr lang="en-US" noProof="0" dirty="0"/>
          </a:p>
        </p:txBody>
      </p:sp>
    </p:spTree>
    <p:extLst>
      <p:ext uri="{BB962C8B-B14F-4D97-AF65-F5344CB8AC3E}">
        <p14:creationId xmlns:p14="http://schemas.microsoft.com/office/powerpoint/2010/main" val="32955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272627" y="778992"/>
            <a:ext cx="3994173" cy="1429316"/>
          </a:xfrm>
        </p:spPr>
        <p:txBody>
          <a:bodyPr/>
          <a:lstStyle/>
          <a:p>
            <a:r>
              <a:rPr lang="en-US" dirty="0">
                <a:latin typeface="Consolas"/>
              </a:rPr>
              <a:t>WHICH IS BETTER?</a:t>
            </a:r>
          </a:p>
        </p:txBody>
      </p:sp>
      <p:pic>
        <p:nvPicPr>
          <p:cNvPr id="192" name="Picture Placeholder 191" descr="Abacus with solid fill">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5182" r="5182"/>
          <a:stretch>
            <a:fillRect/>
          </a:stretch>
        </p:blipFill>
        <p:spPr>
          <a:xfrm>
            <a:off x="4705418" y="207141"/>
            <a:ext cx="507778" cy="565882"/>
          </a:xfrm>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a:xfrm>
            <a:off x="5242854" y="61953"/>
            <a:ext cx="5162709" cy="420683"/>
          </a:xfrm>
        </p:spPr>
        <p:txBody>
          <a:bodyPr/>
          <a:lstStyle/>
          <a:p>
            <a:r>
              <a:rPr lang="en-US" dirty="0">
                <a:cs typeface="Posterama"/>
              </a:rPr>
              <a:t>Bag - of – Words (</a:t>
            </a:r>
            <a:r>
              <a:rPr lang="en-US" dirty="0" err="1">
                <a:cs typeface="Posterama"/>
              </a:rPr>
              <a:t>BoW</a:t>
            </a:r>
            <a:r>
              <a:rPr lang="en-US" dirty="0">
                <a:cs typeface="Posterama"/>
              </a:rPr>
              <a:t>)</a:t>
            </a:r>
            <a:endParaRPr lang="en-US" dirty="0"/>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5127835" y="376390"/>
            <a:ext cx="5162709" cy="1664316"/>
          </a:xfrm>
        </p:spPr>
        <p:txBody>
          <a:bodyPr vert="horz" lIns="91440" tIns="45720" rIns="91440" bIns="45720" rtlCol="0" anchor="t">
            <a:noAutofit/>
          </a:bodyPr>
          <a:lstStyle/>
          <a:p>
            <a:r>
              <a:rPr lang="en-US" dirty="0"/>
              <a:t>It is a </a:t>
            </a:r>
            <a:r>
              <a:rPr lang="en-US" dirty="0">
                <a:ea typeface="+mn-lt"/>
                <a:cs typeface="+mn-lt"/>
              </a:rPr>
              <a:t>simple and efficient, making them useful for tasks such as text classification and information retrieval.</a:t>
            </a:r>
            <a:endParaRPr lang="en-US" dirty="0"/>
          </a:p>
          <a:p>
            <a:r>
              <a:rPr lang="en-US" dirty="0">
                <a:ea typeface="+mn-lt"/>
                <a:cs typeface="+mn-lt"/>
              </a:rPr>
              <a:t>They also work well with smaller datasets and have a lower computational cost. </a:t>
            </a:r>
            <a:endParaRPr lang="en-US" dirty="0"/>
          </a:p>
          <a:p>
            <a:r>
              <a:rPr lang="en-US" dirty="0">
                <a:ea typeface="+mn-lt"/>
                <a:cs typeface="+mn-lt"/>
              </a:rPr>
              <a:t>However, they ignore the context and order of words in the text, which can limit their effectiveness for tasks such as sentiment analysis or</a:t>
            </a:r>
            <a:r>
              <a:rPr lang="en-US" sz="1200" dirty="0">
                <a:solidFill>
                  <a:srgbClr val="374151"/>
                </a:solidFill>
                <a:ea typeface="+mn-lt"/>
                <a:cs typeface="+mn-lt"/>
              </a:rPr>
              <a:t> </a:t>
            </a:r>
            <a:r>
              <a:rPr lang="en-US" dirty="0">
                <a:ea typeface="+mn-lt"/>
                <a:cs typeface="+mn-lt"/>
              </a:rPr>
              <a:t>language translation</a:t>
            </a:r>
            <a:r>
              <a:rPr lang="en-US" sz="1200" dirty="0">
                <a:solidFill>
                  <a:srgbClr val="374151"/>
                </a:solidFill>
                <a:ea typeface="+mn-lt"/>
                <a:cs typeface="+mn-lt"/>
              </a:rPr>
              <a:t>.</a:t>
            </a:r>
            <a:endParaRPr lang="en-US" dirty="0"/>
          </a:p>
          <a:p>
            <a:endParaRPr lang="en-US" dirty="0"/>
          </a:p>
        </p:txBody>
      </p:sp>
      <p:pic>
        <p:nvPicPr>
          <p:cNvPr id="194" name="Picture Placeholder 193" descr="Bar graph with upward trend with solid fill">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2661" r="2661"/>
          <a:stretch>
            <a:fillRect/>
          </a:stretch>
        </p:blipFill>
        <p:spPr>
          <a:xfrm>
            <a:off x="4710328" y="2257386"/>
            <a:ext cx="536270" cy="565882"/>
          </a:xfrm>
        </p:spPr>
      </p:pic>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a:xfrm>
            <a:off x="5228478" y="2107665"/>
            <a:ext cx="5162709" cy="420683"/>
          </a:xfrm>
        </p:spPr>
        <p:txBody>
          <a:bodyPr/>
          <a:lstStyle/>
          <a:p>
            <a:r>
              <a:rPr lang="en-US" dirty="0">
                <a:cs typeface="Posterama"/>
              </a:rPr>
              <a:t>Non Bag - of - Words (Non </a:t>
            </a:r>
            <a:r>
              <a:rPr lang="en-US" dirty="0" err="1">
                <a:cs typeface="Posterama"/>
              </a:rPr>
              <a:t>BoW</a:t>
            </a:r>
            <a:r>
              <a:rPr lang="en-US" dirty="0">
                <a:cs typeface="Posterama"/>
              </a:rPr>
              <a:t>)</a:t>
            </a:r>
            <a:endParaRPr lang="en-US" dirty="0"/>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a:xfrm>
            <a:off x="5170967" y="2528288"/>
            <a:ext cx="5162709" cy="1666618"/>
          </a:xfrm>
        </p:spPr>
        <p:txBody>
          <a:bodyPr vert="horz" lIns="91440" tIns="45720" rIns="91440" bIns="45720" rtlCol="0" anchor="t">
            <a:noAutofit/>
          </a:bodyPr>
          <a:lstStyle/>
          <a:p>
            <a:r>
              <a:rPr lang="en-US" dirty="0">
                <a:ea typeface="+mn-lt"/>
                <a:cs typeface="+mn-lt"/>
              </a:rPr>
              <a:t>It capture the context and meaning of words in the text and can provide better performance for tasks that require understanding the relationships between words.</a:t>
            </a:r>
            <a:endParaRPr lang="en-US" dirty="0"/>
          </a:p>
          <a:p>
            <a:r>
              <a:rPr lang="en-US" dirty="0">
                <a:ea typeface="+mn-lt"/>
                <a:cs typeface="+mn-lt"/>
              </a:rPr>
              <a:t>They also work well with larger datasets and can handle more complex data.</a:t>
            </a:r>
            <a:endParaRPr lang="en-US"/>
          </a:p>
          <a:p>
            <a:r>
              <a:rPr lang="en-US" dirty="0">
                <a:ea typeface="+mn-lt"/>
                <a:cs typeface="+mn-lt"/>
              </a:rPr>
              <a:t>However, they require more computational resources and can be more challenging to train and optimize.</a:t>
            </a:r>
            <a:endParaRPr lang="en-US"/>
          </a:p>
          <a:p>
            <a:endParaRPr lang="en-US" dirty="0"/>
          </a:p>
        </p:txBody>
      </p:sp>
      <p:pic>
        <p:nvPicPr>
          <p:cNvPr id="196" name="Picture Placeholder 195" descr="Link with solid fill">
            <a:extLst>
              <a:ext uri="{FF2B5EF4-FFF2-40B4-BE49-F238E27FC236}">
                <a16:creationId xmlns:a16="http://schemas.microsoft.com/office/drawing/2014/main" id="{B21D7164-3991-2960-0F80-CB302359CD8D}"/>
              </a:ext>
            </a:extLst>
          </p:cNvPr>
          <p:cNvPicPr>
            <a:picLocks noGrp="1" noChangeAspect="1"/>
          </p:cNvPicPr>
          <p:nvPr>
            <p:ph type="pic" sz="quarter" idx="38"/>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rcRect l="2528" r="2528"/>
          <a:stretch>
            <a:fillRect/>
          </a:stretch>
        </p:blipFill>
        <p:spPr>
          <a:xfrm>
            <a:off x="4714069" y="4198456"/>
            <a:ext cx="536270" cy="565882"/>
          </a:xfrm>
        </p:spPr>
      </p:pic>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a:xfrm>
            <a:off x="5228475" y="4194908"/>
            <a:ext cx="5162709" cy="421399"/>
          </a:xfrm>
        </p:spPr>
        <p:txBody>
          <a:bodyPr/>
          <a:lstStyle/>
          <a:p>
            <a:r>
              <a:rPr lang="en-US" dirty="0">
                <a:cs typeface="Posterama"/>
              </a:rPr>
              <a:t>Conclusion</a:t>
            </a:r>
            <a:endParaRPr lang="en-US" dirty="0"/>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a:xfrm>
            <a:off x="5170967" y="4567470"/>
            <a:ext cx="5162709" cy="2167899"/>
          </a:xfrm>
        </p:spPr>
        <p:txBody>
          <a:bodyPr vert="horz" lIns="91440" tIns="45720" rIns="91440" bIns="45720" rtlCol="0" anchor="t">
            <a:noAutofit/>
          </a:bodyPr>
          <a:lstStyle/>
          <a:p>
            <a:r>
              <a:rPr lang="en-US" dirty="0">
                <a:ea typeface="+mn-lt"/>
                <a:cs typeface="+mn-lt"/>
              </a:rPr>
              <a:t>The choice between a </a:t>
            </a:r>
            <a:r>
              <a:rPr lang="en-US" dirty="0" err="1">
                <a:ea typeface="+mn-lt"/>
                <a:cs typeface="+mn-lt"/>
              </a:rPr>
              <a:t>BoW</a:t>
            </a:r>
            <a:r>
              <a:rPr lang="en-US" dirty="0">
                <a:ea typeface="+mn-lt"/>
                <a:cs typeface="+mn-lt"/>
              </a:rPr>
              <a:t> or non-</a:t>
            </a:r>
            <a:r>
              <a:rPr lang="en-US" dirty="0" err="1">
                <a:ea typeface="+mn-lt"/>
                <a:cs typeface="+mn-lt"/>
              </a:rPr>
              <a:t>BoW</a:t>
            </a:r>
            <a:r>
              <a:rPr lang="en-US" dirty="0">
                <a:ea typeface="+mn-lt"/>
                <a:cs typeface="+mn-lt"/>
              </a:rPr>
              <a:t> approach depends on the specific task, the data available, and the trade-off between model complexity and performance.</a:t>
            </a:r>
            <a:endParaRPr lang="en-US" dirty="0"/>
          </a:p>
          <a:p>
            <a:r>
              <a:rPr lang="en-US" dirty="0">
                <a:ea typeface="+mn-lt"/>
                <a:cs typeface="+mn-lt"/>
              </a:rPr>
              <a:t>In practice, it is common to try both approaches and compare their performance to determine the most suitable method for a given task.</a:t>
            </a:r>
          </a:p>
          <a:p>
            <a:r>
              <a:rPr lang="en-US" sz="1200" dirty="0">
                <a:ea typeface="+mn-lt"/>
                <a:cs typeface="+mn-lt"/>
              </a:rPr>
              <a:t>I</a:t>
            </a:r>
            <a:r>
              <a:rPr lang="en-US" dirty="0">
                <a:ea typeface="+mn-lt"/>
                <a:cs typeface="+mn-lt"/>
              </a:rPr>
              <a:t>t is also worth noting that there is ongoing research in developing hybrid approaches that combine the strengths of both </a:t>
            </a:r>
            <a:r>
              <a:rPr lang="en-US" dirty="0" err="1">
                <a:ea typeface="+mn-lt"/>
                <a:cs typeface="+mn-lt"/>
              </a:rPr>
              <a:t>BoW</a:t>
            </a:r>
            <a:r>
              <a:rPr lang="en-US" dirty="0">
                <a:ea typeface="+mn-lt"/>
                <a:cs typeface="+mn-lt"/>
              </a:rPr>
              <a:t> and non-</a:t>
            </a:r>
            <a:r>
              <a:rPr lang="en-US" dirty="0" err="1">
                <a:ea typeface="+mn-lt"/>
                <a:cs typeface="+mn-lt"/>
              </a:rPr>
              <a:t>BoW</a:t>
            </a:r>
            <a:r>
              <a:rPr lang="en-US" dirty="0">
                <a:ea typeface="+mn-lt"/>
                <a:cs typeface="+mn-lt"/>
              </a:rPr>
              <a:t> approaches.</a:t>
            </a:r>
            <a:endParaRPr lang="en-US" dirty="0"/>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lIns="91440" tIns="45720" rIns="91440" bIns="45720"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200" u="none" strike="noStrike" kern="120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2519727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p:txBody>
          <a:bodyPr/>
          <a:lstStyle/>
          <a:p>
            <a:r>
              <a:rPr lang="en-US" dirty="0"/>
              <a:t>CHALLENGES</a:t>
            </a:r>
          </a:p>
        </p:txBody>
      </p:sp>
      <p:pic>
        <p:nvPicPr>
          <p:cNvPr id="55" name="Picture Placeholder 54" descr="A picture containing sitting, person&#10;&#10;Description automatically generated">
            <a:extLst>
              <a:ext uri="{FF2B5EF4-FFF2-40B4-BE49-F238E27FC236}">
                <a16:creationId xmlns:a16="http://schemas.microsoft.com/office/drawing/2014/main" id="{4B0A05F6-A265-D617-87EB-C8B6D39D74EB}"/>
              </a:ext>
            </a:extLst>
          </p:cNvPr>
          <p:cNvPicPr>
            <a:picLocks noGrp="1" noChangeAspect="1"/>
          </p:cNvPicPr>
          <p:nvPr>
            <p:ph type="pic" sz="quarter" idx="48"/>
          </p:nvPr>
        </p:nvPicPr>
        <p:blipFill>
          <a:blip r:embed="rId3"/>
          <a:srcRect/>
          <a:stretch>
            <a:fillRect/>
          </a:stretch>
        </p:blipFill>
        <p:spPr>
          <a:xfrm>
            <a:off x="1086043" y="2758379"/>
            <a:ext cx="2368061" cy="1921784"/>
          </a:xfrm>
        </p:spPr>
      </p:pic>
      <p:sp>
        <p:nvSpPr>
          <p:cNvPr id="3" name="Text Placeholder 2">
            <a:extLst>
              <a:ext uri="{FF2B5EF4-FFF2-40B4-BE49-F238E27FC236}">
                <a16:creationId xmlns:a16="http://schemas.microsoft.com/office/drawing/2014/main" id="{DB6BD53F-D255-3797-F9DC-749DBF8EDF8B}"/>
              </a:ext>
            </a:extLst>
          </p:cNvPr>
          <p:cNvSpPr>
            <a:spLocks noGrp="1"/>
          </p:cNvSpPr>
          <p:nvPr>
            <p:ph type="body" sz="quarter" idx="27"/>
          </p:nvPr>
        </p:nvSpPr>
        <p:spPr/>
        <p:txBody>
          <a:bodyPr/>
          <a:lstStyle/>
          <a:p>
            <a:r>
              <a:rPr lang="en-US" b="0" dirty="0">
                <a:ea typeface="+mn-lt"/>
                <a:cs typeface="+mn-lt"/>
              </a:rPr>
              <a:t>Lack of Research</a:t>
            </a:r>
            <a:endParaRPr lang="en-US" dirty="0"/>
          </a:p>
        </p:txBody>
      </p:sp>
      <p:pic>
        <p:nvPicPr>
          <p:cNvPr id="52" name="Picture Placeholder 51" descr="Logo, company name&#10;&#10;Description automatically generated">
            <a:extLst>
              <a:ext uri="{FF2B5EF4-FFF2-40B4-BE49-F238E27FC236}">
                <a16:creationId xmlns:a16="http://schemas.microsoft.com/office/drawing/2014/main" id="{6FA36B7F-14F3-90DF-9E76-191C5C5FAC68}"/>
              </a:ext>
            </a:extLst>
          </p:cNvPr>
          <p:cNvPicPr>
            <a:picLocks noGrp="1" noChangeAspect="1"/>
          </p:cNvPicPr>
          <p:nvPr>
            <p:ph type="pic" sz="quarter" idx="49"/>
          </p:nvPr>
        </p:nvPicPr>
        <p:blipFill>
          <a:blip r:embed="rId4"/>
          <a:srcRect/>
          <a:stretch>
            <a:fillRect/>
          </a:stretch>
        </p:blipFill>
        <p:spPr>
          <a:xfrm>
            <a:off x="3494140" y="2282257"/>
            <a:ext cx="2368061" cy="1923614"/>
          </a:xfrm>
        </p:spPr>
      </p:pic>
      <p:sp>
        <p:nvSpPr>
          <p:cNvPr id="9" name="Text Placeholder 8">
            <a:extLst>
              <a:ext uri="{FF2B5EF4-FFF2-40B4-BE49-F238E27FC236}">
                <a16:creationId xmlns:a16="http://schemas.microsoft.com/office/drawing/2014/main" id="{2C77216C-99F2-F20D-361E-FC77B2A1C2D5}"/>
              </a:ext>
            </a:extLst>
          </p:cNvPr>
          <p:cNvSpPr>
            <a:spLocks noGrp="1"/>
          </p:cNvSpPr>
          <p:nvPr>
            <p:ph type="body" sz="quarter" idx="54"/>
          </p:nvPr>
        </p:nvSpPr>
        <p:spPr>
          <a:xfrm>
            <a:off x="3706063" y="4203983"/>
            <a:ext cx="2098039" cy="621417"/>
          </a:xfrm>
        </p:spPr>
        <p:txBody>
          <a:bodyPr/>
          <a:lstStyle/>
          <a:p>
            <a:r>
              <a:rPr lang="en-US" b="0" dirty="0">
                <a:ea typeface="+mn-lt"/>
                <a:cs typeface="+mn-lt"/>
              </a:rPr>
              <a:t>Lack of Annotated Data</a:t>
            </a:r>
            <a:endParaRPr lang="en-US" dirty="0"/>
          </a:p>
        </p:txBody>
      </p:sp>
      <p:sp>
        <p:nvSpPr>
          <p:cNvPr id="22" name="Text Placeholder 21">
            <a:extLst>
              <a:ext uri="{FF2B5EF4-FFF2-40B4-BE49-F238E27FC236}">
                <a16:creationId xmlns:a16="http://schemas.microsoft.com/office/drawing/2014/main" id="{A386226D-550B-455D-862A-19F0F7E85FDF}"/>
              </a:ext>
            </a:extLst>
          </p:cNvPr>
          <p:cNvSpPr>
            <a:spLocks noGrp="1"/>
          </p:cNvSpPr>
          <p:nvPr>
            <p:ph type="body" sz="quarter" idx="52"/>
          </p:nvPr>
        </p:nvSpPr>
        <p:spPr>
          <a:xfrm>
            <a:off x="6261842" y="4836176"/>
            <a:ext cx="2098039" cy="621417"/>
          </a:xfrm>
        </p:spPr>
        <p:txBody>
          <a:bodyPr/>
          <a:lstStyle/>
          <a:p>
            <a:r>
              <a:rPr lang="en-US" b="0" dirty="0">
                <a:ea typeface="+mn-lt"/>
                <a:cs typeface="+mn-lt"/>
              </a:rPr>
              <a:t>Complexity of Text Data</a:t>
            </a:r>
            <a:endParaRPr lang="en-US" dirty="0"/>
          </a:p>
        </p:txBody>
      </p:sp>
      <p:pic>
        <p:nvPicPr>
          <p:cNvPr id="46" name="Picture Placeholder 45" descr="Diagram&#10;&#10;Description automatically generated">
            <a:extLst>
              <a:ext uri="{FF2B5EF4-FFF2-40B4-BE49-F238E27FC236}">
                <a16:creationId xmlns:a16="http://schemas.microsoft.com/office/drawing/2014/main" id="{51777469-AD50-4BAD-6B31-B56D669485CE}"/>
              </a:ext>
            </a:extLst>
          </p:cNvPr>
          <p:cNvPicPr>
            <a:picLocks noGrp="1" noChangeAspect="1"/>
          </p:cNvPicPr>
          <p:nvPr>
            <p:ph type="pic" sz="quarter" idx="51"/>
          </p:nvPr>
        </p:nvPicPr>
        <p:blipFill>
          <a:blip r:embed="rId5"/>
          <a:srcRect/>
          <a:stretch>
            <a:fillRect/>
          </a:stretch>
        </p:blipFill>
        <p:spPr>
          <a:xfrm>
            <a:off x="8485951" y="2063252"/>
            <a:ext cx="2382438" cy="2151542"/>
          </a:xfrm>
        </p:spPr>
      </p:pic>
      <p:sp>
        <p:nvSpPr>
          <p:cNvPr id="26" name="Text Placeholder 25">
            <a:extLst>
              <a:ext uri="{FF2B5EF4-FFF2-40B4-BE49-F238E27FC236}">
                <a16:creationId xmlns:a16="http://schemas.microsoft.com/office/drawing/2014/main" id="{D32E8129-4557-FB4F-128A-16770815B5B8}"/>
              </a:ext>
            </a:extLst>
          </p:cNvPr>
          <p:cNvSpPr>
            <a:spLocks noGrp="1"/>
          </p:cNvSpPr>
          <p:nvPr>
            <p:ph type="body" sz="quarter" idx="56"/>
          </p:nvPr>
        </p:nvSpPr>
        <p:spPr>
          <a:xfrm>
            <a:off x="8635340" y="4045832"/>
            <a:ext cx="2098039" cy="621417"/>
          </a:xfrm>
        </p:spPr>
        <p:txBody>
          <a:bodyPr/>
          <a:lstStyle/>
          <a:p>
            <a:r>
              <a:rPr lang="en-US" b="0" dirty="0">
                <a:ea typeface="+mn-lt"/>
                <a:cs typeface="+mn-lt"/>
              </a:rPr>
              <a:t>Adversarial Attacks</a:t>
            </a:r>
            <a:endParaRPr lang="en-US" dirty="0"/>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lIns="91440" tIns="45720" rIns="91440" bIns="45720"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200" u="none" strike="noStrike" kern="1200" cap="none" spc="0" normalizeH="0" baseline="0" noProof="0" dirty="0">
              <a:ln>
                <a:noFill/>
              </a:ln>
              <a:solidFill>
                <a:schemeClr val="bg1"/>
              </a:solidFill>
              <a:effectLst/>
              <a:uLnTx/>
              <a:uFillTx/>
            </a:endParaRPr>
          </a:p>
        </p:txBody>
      </p:sp>
      <p:sp>
        <p:nvSpPr>
          <p:cNvPr id="2" name="Footer Placeholder 1">
            <a:extLst>
              <a:ext uri="{FF2B5EF4-FFF2-40B4-BE49-F238E27FC236}">
                <a16:creationId xmlns:a16="http://schemas.microsoft.com/office/drawing/2014/main" id="{1671EEBB-2C4E-2A1A-5CBE-CF2301F1A5CD}"/>
              </a:ext>
            </a:extLst>
          </p:cNvPr>
          <p:cNvSpPr>
            <a:spLocks noGrp="1"/>
          </p:cNvSpPr>
          <p:nvPr>
            <p:ph type="ftr" sz="quarter" idx="58"/>
          </p:nvPr>
        </p:nvSpPr>
        <p:spPr/>
        <p:txBody>
          <a:bodyPr/>
          <a:lstStyle/>
          <a:p>
            <a:r>
              <a:rPr lang="en-US" dirty="0"/>
              <a:t>Cyber Bullying Using Natural Language Processing</a:t>
            </a:r>
            <a:endParaRPr lang="en-US" noProof="0" dirty="0"/>
          </a:p>
        </p:txBody>
      </p:sp>
      <p:pic>
        <p:nvPicPr>
          <p:cNvPr id="16" name="Picture 17" descr="Text&#10;&#10;Description automatically generated">
            <a:extLst>
              <a:ext uri="{FF2B5EF4-FFF2-40B4-BE49-F238E27FC236}">
                <a16:creationId xmlns:a16="http://schemas.microsoft.com/office/drawing/2014/main" id="{1EAB3F0D-E13F-65C7-41B8-B2E52DE77E05}"/>
              </a:ext>
            </a:extLst>
          </p:cNvPr>
          <p:cNvPicPr>
            <a:picLocks noGrp="1" noChangeAspect="1"/>
          </p:cNvPicPr>
          <p:nvPr>
            <p:ph type="pic" sz="quarter" idx="50"/>
          </p:nvPr>
        </p:nvPicPr>
        <p:blipFill>
          <a:blip r:embed="rId6"/>
          <a:srcRect l="12450" r="12450"/>
          <a:stretch/>
        </p:blipFill>
        <p:spPr/>
      </p:pic>
    </p:spTree>
    <p:extLst>
      <p:ext uri="{BB962C8B-B14F-4D97-AF65-F5344CB8AC3E}">
        <p14:creationId xmlns:p14="http://schemas.microsoft.com/office/powerpoint/2010/main" val="2107888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p:txBody>
          <a:bodyPr/>
          <a:lstStyle/>
          <a:p>
            <a:r>
              <a:rPr lang="en-US" dirty="0"/>
              <a:t>LEARNINGS</a:t>
            </a: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a:xfrm>
            <a:off x="1507136" y="4051909"/>
            <a:ext cx="1877575" cy="650173"/>
          </a:xfrm>
        </p:spPr>
        <p:txBody>
          <a:bodyPr/>
          <a:lstStyle/>
          <a:p>
            <a:r>
              <a:rPr lang="en-US" dirty="0"/>
              <a:t>Understanding Cyber Bullying</a:t>
            </a:r>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a:xfrm>
            <a:off x="3976206" y="2671945"/>
            <a:ext cx="1877575" cy="693304"/>
          </a:xfrm>
        </p:spPr>
        <p:txBody>
          <a:bodyPr/>
          <a:lstStyle/>
          <a:p>
            <a:r>
              <a:rPr lang="en-US" dirty="0"/>
              <a:t>Finding the Effective Dataset</a:t>
            </a: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a:xfrm>
            <a:off x="5107230" y="4368439"/>
            <a:ext cx="1877575" cy="1369040"/>
          </a:xfrm>
        </p:spPr>
        <p:txBody>
          <a:bodyPr/>
          <a:lstStyle/>
          <a:p>
            <a:r>
              <a:rPr lang="en-US" dirty="0"/>
              <a:t>Understanding Bag-of-Words and Non Bag-of-Words Concepts</a:t>
            </a:r>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a:xfrm>
            <a:off x="7487564" y="4325307"/>
            <a:ext cx="1877575" cy="1412172"/>
          </a:xfrm>
        </p:spPr>
        <p:txBody>
          <a:bodyPr/>
          <a:lstStyle/>
          <a:p>
            <a:r>
              <a:rPr lang="en-US" dirty="0"/>
              <a:t>Finding the Ways to train the Models Accurately</a:t>
            </a:r>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a:xfrm>
            <a:off x="8691586" y="2499416"/>
            <a:ext cx="1877575" cy="1038362"/>
          </a:xfrm>
        </p:spPr>
        <p:txBody>
          <a:bodyPr/>
          <a:lstStyle/>
          <a:p>
            <a:r>
              <a:rPr lang="en-US" dirty="0"/>
              <a:t>Understanding Which Approach is Better </a:t>
            </a:r>
          </a:p>
        </p:txBody>
      </p:sp>
      <p:sp>
        <p:nvSpPr>
          <p:cNvPr id="15" name="Slide Number Placeholder 13">
            <a:extLst>
              <a:ext uri="{FF2B5EF4-FFF2-40B4-BE49-F238E27FC236}">
                <a16:creationId xmlns:a16="http://schemas.microsoft.com/office/drawing/2014/main" id="{F783E846-53E9-08B1-C781-088BBC6B5488}"/>
              </a:ext>
            </a:extLst>
          </p:cNvPr>
          <p:cNvSpPr txBox="1">
            <a:spLocks/>
          </p:cNvSpPr>
          <p:nvPr/>
        </p:nvSpPr>
        <p:spPr>
          <a:xfrm>
            <a:off x="11194169" y="6215665"/>
            <a:ext cx="458592" cy="365125"/>
          </a:xfrm>
          <a:prstGeom prst="rect">
            <a:avLst/>
          </a:prstGeom>
        </p:spPr>
        <p:txBody>
          <a:bodyPr lIns="91440" tIns="45720" rIns="91440" bIns="45720"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200" u="none" strike="noStrike" kern="1200" cap="none" spc="0" normalizeH="0" baseline="0" noProof="0" dirty="0">
              <a:ln>
                <a:noFill/>
              </a:ln>
              <a:solidFill>
                <a:schemeClr val="bg1"/>
              </a:solidFill>
              <a:effectLst/>
              <a:uLnTx/>
              <a:uFillTx/>
            </a:endParaRPr>
          </a:p>
        </p:txBody>
      </p:sp>
      <p:sp>
        <p:nvSpPr>
          <p:cNvPr id="2" name="Footer Placeholder 1">
            <a:extLst>
              <a:ext uri="{FF2B5EF4-FFF2-40B4-BE49-F238E27FC236}">
                <a16:creationId xmlns:a16="http://schemas.microsoft.com/office/drawing/2014/main" id="{F98EFC1E-8080-5FA2-5659-523F6B8C1B1A}"/>
              </a:ext>
            </a:extLst>
          </p:cNvPr>
          <p:cNvSpPr>
            <a:spLocks noGrp="1"/>
          </p:cNvSpPr>
          <p:nvPr>
            <p:ph type="ftr" sz="quarter" idx="46"/>
          </p:nvPr>
        </p:nvSpPr>
        <p:spPr/>
        <p:txBody>
          <a:bodyPr/>
          <a:lstStyle/>
          <a:p>
            <a:r>
              <a:rPr lang="en-US" dirty="0"/>
              <a:t>Cyber Bullying Using Natural Language Processing</a:t>
            </a:r>
            <a:endParaRPr lang="en-US" noProof="0" dirty="0"/>
          </a:p>
        </p:txBody>
      </p:sp>
    </p:spTree>
    <p:extLst>
      <p:ext uri="{BB962C8B-B14F-4D97-AF65-F5344CB8AC3E}">
        <p14:creationId xmlns:p14="http://schemas.microsoft.com/office/powerpoint/2010/main" val="3760906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5966604" y="2048595"/>
            <a:ext cx="5055698" cy="1325563"/>
          </a:xfrm>
        </p:spPr>
        <p:txBody>
          <a:bodyPr/>
          <a:lstStyle/>
          <a:p>
            <a:r>
              <a:rPr lang="en-US" sz="6000"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sz="2000" dirty="0">
                <a:latin typeface="Abadi"/>
              </a:rPr>
              <a:t>Result Analysis</a:t>
            </a:r>
            <a:endParaRPr lang="en-US" sz="2000" dirty="0"/>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a:xfrm>
            <a:off x="6231148" y="1059008"/>
            <a:ext cx="1914694" cy="1089194"/>
          </a:xfrm>
        </p:spPr>
        <p:txBody>
          <a:bodyPr/>
          <a:lstStyle/>
          <a:p>
            <a:pPr>
              <a:lnSpc>
                <a:spcPct val="112999"/>
              </a:lnSpc>
            </a:pPr>
            <a:r>
              <a:rPr lang="en-US" sz="2000" dirty="0">
                <a:latin typeface="Abadi"/>
              </a:rPr>
              <a:t>Introduction</a:t>
            </a:r>
            <a:endParaRPr lang="en-US" dirty="0"/>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sz="2000" dirty="0">
                <a:latin typeface="Abadi"/>
              </a:rPr>
              <a:t>Additional Analysis</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sz="2000" dirty="0">
                <a:latin typeface="Abadi"/>
              </a:rPr>
              <a:t>Methodology</a:t>
            </a:r>
            <a:endParaRPr lang="en-US" sz="2000" dirty="0"/>
          </a:p>
        </p:txBody>
      </p:sp>
      <p:sp>
        <p:nvSpPr>
          <p:cNvPr id="2" name="Footer Placeholder 1">
            <a:extLst>
              <a:ext uri="{FF2B5EF4-FFF2-40B4-BE49-F238E27FC236}">
                <a16:creationId xmlns:a16="http://schemas.microsoft.com/office/drawing/2014/main" id="{543288B7-8EB8-544B-6413-41E326EA179F}"/>
              </a:ext>
            </a:extLst>
          </p:cNvPr>
          <p:cNvSpPr>
            <a:spLocks noGrp="1"/>
          </p:cNvSpPr>
          <p:nvPr>
            <p:ph type="ftr" sz="quarter" idx="33"/>
          </p:nvPr>
        </p:nvSpPr>
        <p:spPr/>
        <p:txBody>
          <a:bodyPr/>
          <a:lstStyle/>
          <a:p>
            <a:r>
              <a:rPr lang="en-US" dirty="0"/>
              <a:t>Cyber Bullying Using Natural Language Processing</a:t>
            </a:r>
            <a:endParaRPr lang="en-US" noProof="0" dirty="0"/>
          </a:p>
        </p:txBody>
      </p:sp>
      <p:pic>
        <p:nvPicPr>
          <p:cNvPr id="4" name="Picture 4" descr="A picture containing diagram&#10;&#10;Description automatically generated">
            <a:extLst>
              <a:ext uri="{FF2B5EF4-FFF2-40B4-BE49-F238E27FC236}">
                <a16:creationId xmlns:a16="http://schemas.microsoft.com/office/drawing/2014/main" id="{176CCE99-AF9F-4EA9-A25E-8E4D1C2D7FB5}"/>
              </a:ext>
            </a:extLst>
          </p:cNvPr>
          <p:cNvPicPr>
            <a:picLocks noChangeAspect="1"/>
          </p:cNvPicPr>
          <p:nvPr/>
        </p:nvPicPr>
        <p:blipFill>
          <a:blip r:embed="rId2"/>
          <a:stretch>
            <a:fillRect/>
          </a:stretch>
        </p:blipFill>
        <p:spPr>
          <a:xfrm>
            <a:off x="2756164" y="2286743"/>
            <a:ext cx="3474984" cy="3464918"/>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6" name="Text Placeholder 15">
            <a:extLst>
              <a:ext uri="{FF2B5EF4-FFF2-40B4-BE49-F238E27FC236}">
                <a16:creationId xmlns:a16="http://schemas.microsoft.com/office/drawing/2014/main" id="{F1C7DF73-5AE1-8850-2590-295D23900003}"/>
              </a:ext>
            </a:extLst>
          </p:cNvPr>
          <p:cNvSpPr txBox="1">
            <a:spLocks/>
          </p:cNvSpPr>
          <p:nvPr/>
        </p:nvSpPr>
        <p:spPr>
          <a:xfrm>
            <a:off x="7330888" y="2908181"/>
            <a:ext cx="1913128" cy="1054727"/>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Abadi"/>
              </a:rPr>
              <a:t>Motivation</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150140" y="630401"/>
            <a:ext cx="5117162" cy="1325563"/>
          </a:xfrm>
        </p:spPr>
        <p:txBody>
          <a:bodyPr/>
          <a:lstStyle/>
          <a:p>
            <a:r>
              <a:rPr lang="en-US" altLang="zh-CN" dirty="0"/>
              <a:t>Motivation</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78253" y="1710263"/>
            <a:ext cx="4260180" cy="4414415"/>
          </a:xfrm>
        </p:spPr>
        <p:txBody>
          <a:bodyPr vert="horz" lIns="91440" tIns="45720" rIns="91440" bIns="45720" rtlCol="0" anchor="t">
            <a:noAutofit/>
          </a:bodyPr>
          <a:lstStyle/>
          <a:p>
            <a:pPr algn="just"/>
            <a:r>
              <a:rPr lang="en-US" sz="1800" dirty="0">
                <a:ea typeface="+mn-lt"/>
                <a:cs typeface="+mn-lt"/>
              </a:rPr>
              <a:t>Cyberbullying is a serious issue that affects many people, particularly youth, and can have long-lasting negative consequences. It is a serious problem that can have long-lasting negative impacts on the mental health and well-being of the victim, including anxiety, depression, and even suicidal thoughts. It can also lead to social isolation, academic difficulties, and decreased self-esteem. Empathy for the victim, social responsibility, understanding the legal consequences, and personal values such as kindness and respect can all serve as strong motivators to stop cyberbullying. </a:t>
            </a:r>
            <a:endParaRPr lang="en-US" sz="1800" dirty="0"/>
          </a:p>
          <a:p>
            <a:endParaRPr lang="en-US" sz="1800" dirty="0"/>
          </a:p>
          <a:p>
            <a:endParaRPr lang="en-US" dirty="0"/>
          </a:p>
        </p:txBody>
      </p:sp>
      <p:pic>
        <p:nvPicPr>
          <p:cNvPr id="12" name="Picture Placeholder 11" descr="A picture containing text, sign, says, turn&#10;&#10;Description automatically generated">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a:srcRect/>
          <a:stretch/>
        </p:blipFill>
        <p:spPr>
          <a:xfrm>
            <a:off x="5526660" y="1597506"/>
            <a:ext cx="6446999" cy="4532209"/>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lIns="91440" tIns="45720" rIns="91440" bIns="45720"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200" u="none" strike="noStrike" kern="1200" cap="none" spc="0" normalizeH="0" baseline="0" noProof="0" dirty="0">
              <a:ln>
                <a:noFill/>
              </a:ln>
              <a:solidFill>
                <a:schemeClr val="bg1"/>
              </a:solidFill>
              <a:effectLst/>
              <a:uLnTx/>
              <a:uFillTx/>
            </a:endParaRPr>
          </a:p>
        </p:txBody>
      </p:sp>
      <p:sp>
        <p:nvSpPr>
          <p:cNvPr id="2" name="Footer Placeholder 1">
            <a:extLst>
              <a:ext uri="{FF2B5EF4-FFF2-40B4-BE49-F238E27FC236}">
                <a16:creationId xmlns:a16="http://schemas.microsoft.com/office/drawing/2014/main" id="{81FB818C-7970-7BA8-60A9-A2337DAE6129}"/>
              </a:ext>
            </a:extLst>
          </p:cNvPr>
          <p:cNvSpPr>
            <a:spLocks noGrp="1"/>
          </p:cNvSpPr>
          <p:nvPr>
            <p:ph type="ftr" sz="quarter" idx="52"/>
          </p:nvPr>
        </p:nvSpPr>
        <p:spPr/>
        <p:txBody>
          <a:bodyPr/>
          <a:lstStyle/>
          <a:p>
            <a:r>
              <a:rPr lang="en-US" dirty="0"/>
              <a:t>Cyber Bullying Using Natural Language Processing</a:t>
            </a:r>
            <a:endParaRPr lang="en-US" noProof="0" dirty="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7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7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Rectangle 8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648" y="-2617"/>
            <a:ext cx="4020873" cy="6852439"/>
          </a:xfrm>
        </p:spPr>
        <p:txBody>
          <a:bodyPr vert="horz" lIns="91440" tIns="45720" rIns="91440" bIns="45720" rtlCol="0" anchor="b">
            <a:normAutofit/>
          </a:bodyPr>
          <a:lstStyle/>
          <a:p>
            <a:pPr marL="514350" indent="-514350">
              <a:buFont typeface="Wingdings"/>
              <a:buChar char="q"/>
            </a:pPr>
            <a:r>
              <a:rPr lang="en-US" sz="2800" dirty="0">
                <a:solidFill>
                  <a:srgbClr val="FFFFFF"/>
                </a:solidFill>
              </a:rPr>
              <a:t>Introduction</a:t>
            </a:r>
            <a:br>
              <a:rPr lang="en-US" sz="2800" dirty="0">
                <a:solidFill>
                  <a:srgbClr val="FFFFFF"/>
                </a:solidFill>
              </a:rPr>
            </a:br>
            <a:br>
              <a:rPr lang="en-US" sz="2200" dirty="0"/>
            </a:br>
            <a:r>
              <a:rPr lang="en-US" sz="1600" b="0" dirty="0">
                <a:ea typeface="+mj-lt"/>
                <a:cs typeface="+mj-lt"/>
              </a:rPr>
              <a:t>Almost every teenager around the world has been found to be a victim of cyberbullying in some way.</a:t>
            </a:r>
            <a:br>
              <a:rPr lang="en-US" sz="1600" b="0" dirty="0"/>
            </a:br>
            <a:br>
              <a:rPr lang="en-US" sz="1600" b="0" dirty="0"/>
            </a:br>
            <a:r>
              <a:rPr lang="en-US" sz="1600" b="0" dirty="0">
                <a:ea typeface="+mj-lt"/>
                <a:cs typeface="+mj-lt"/>
              </a:rPr>
              <a:t>Technologies that can automatically spot potential cyberbullying behaviors can be helpful in preventing harm to the victim.</a:t>
            </a:r>
            <a:br>
              <a:rPr lang="en-US" sz="1600" b="0" kern="1200" dirty="0"/>
            </a:br>
            <a:br>
              <a:rPr lang="en-US" sz="1600" dirty="0"/>
            </a:br>
            <a:r>
              <a:rPr lang="en-US" sz="1600" b="0" dirty="0">
                <a:ea typeface="+mj-lt"/>
                <a:cs typeface="+mj-lt"/>
              </a:rPr>
              <a:t>There are only a small amount of research on cyberbullying available, and it is even more difficult for harassed individuals to defend themselves as they lack the ability to recognize the bully.</a:t>
            </a:r>
            <a:br>
              <a:rPr lang="en-US" sz="1600" b="0" kern="1200" dirty="0"/>
            </a:br>
            <a:br>
              <a:rPr lang="en-US" sz="1600" dirty="0"/>
            </a:br>
            <a:r>
              <a:rPr lang="en-US" sz="1600" b="0" dirty="0">
                <a:ea typeface="+mj-lt"/>
                <a:cs typeface="+mj-lt"/>
              </a:rPr>
              <a:t>The advancement of a machine learning-based automatic cyberbullying detection system is a good solution to detect and remove sensitive data from social media posts.</a:t>
            </a:r>
            <a:br>
              <a:rPr lang="en-US" sz="1600" b="0" dirty="0"/>
            </a:br>
            <a:br>
              <a:rPr lang="en-US" sz="1200" dirty="0"/>
            </a:br>
            <a:br>
              <a:rPr lang="en-US" sz="1200" dirty="0"/>
            </a:br>
            <a:br>
              <a:rPr lang="en-US" sz="1200" dirty="0"/>
            </a:br>
            <a:br>
              <a:rPr lang="en-US" sz="1200" dirty="0"/>
            </a:br>
            <a:br>
              <a:rPr lang="en-US" sz="1200" dirty="0"/>
            </a:br>
            <a:endParaRPr lang="en-US" sz="1200" b="0" kern="1200" dirty="0"/>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4581727" y="649480"/>
            <a:ext cx="3025303" cy="5546047"/>
          </a:xfrm>
        </p:spPr>
        <p:txBody>
          <a:bodyPr vert="horz" lIns="91440" tIns="45720" rIns="91440" bIns="45720" rtlCol="0" anchor="ctr">
            <a:normAutofit/>
          </a:bodyPr>
          <a:lstStyle/>
          <a:p>
            <a:pPr indent="-228600" algn="l">
              <a:lnSpc>
                <a:spcPct val="90000"/>
              </a:lnSpc>
              <a:buFont typeface="Arial" panose="020B0604020202020204" pitchFamily="34" charset="0"/>
              <a:buChar char="•"/>
            </a:pPr>
            <a:endParaRPr lang="en-US" sz="2000">
              <a:solidFill>
                <a:schemeClr val="tx1"/>
              </a:solidFill>
            </a:endParaRPr>
          </a:p>
          <a:p>
            <a:pPr indent="-228600" algn="l">
              <a:lnSpc>
                <a:spcPct val="90000"/>
              </a:lnSpc>
              <a:buFont typeface="Arial" panose="020B0604020202020204" pitchFamily="34" charset="0"/>
              <a:buChar char="•"/>
            </a:pPr>
            <a:endParaRPr lang="en-US" sz="2000">
              <a:solidFill>
                <a:schemeClr val="tx1"/>
              </a:solidFill>
            </a:endParaRPr>
          </a:p>
        </p:txBody>
      </p:sp>
      <p:pic>
        <p:nvPicPr>
          <p:cNvPr id="48" name="Picture placeholder 19" descr="Text, whiteboard&#10;&#10;Description automatically generated">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rotWithShape="1">
          <a:blip r:embed="rId2"/>
          <a:srcRect l="2500" r="-1" b="-1"/>
          <a:stretch/>
        </p:blipFill>
        <p:spPr>
          <a:xfrm>
            <a:off x="6628635" y="951903"/>
            <a:ext cx="5096643" cy="5239243"/>
          </a:xfrm>
          <a:prstGeom prst="rect">
            <a:avLst/>
          </a:prstGeom>
          <a:blipFill>
            <a:blip r:embed="rId3"/>
            <a:stretch>
              <a:fillRect/>
            </a:stretch>
          </a:blipFill>
        </p:spPr>
      </p:pic>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88673" y="1491073"/>
            <a:ext cx="3986790" cy="664205"/>
          </a:xfrm>
        </p:spPr>
        <p:txBody>
          <a:bodyPr/>
          <a:lstStyle/>
          <a:p>
            <a:r>
              <a:rPr lang="en-US" altLang="zh-CN" dirty="0"/>
              <a:t>Dataset</a:t>
            </a: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488672" y="2318592"/>
            <a:ext cx="4916690" cy="2495988"/>
          </a:xfrm>
        </p:spPr>
        <p:txBody>
          <a:bodyPr vert="horz" lIns="91440" tIns="45720" rIns="91440" bIns="45720" rtlCol="0" anchor="t">
            <a:noAutofit/>
          </a:bodyPr>
          <a:lstStyle/>
          <a:p>
            <a:r>
              <a:rPr lang="en-US" sz="1800" dirty="0">
                <a:ea typeface="+mn-lt"/>
                <a:cs typeface="+mn-lt"/>
              </a:rPr>
              <a:t>The dataset chosen for the project is a compilation of unique datasets relating to the automated identification of cyberbullying from various sources, such as Kaggle, Twitter, Wikipedia Talk pages, and YouTube.</a:t>
            </a:r>
            <a:br>
              <a:rPr lang="en-US" sz="1800" dirty="0">
                <a:ea typeface="+mn-lt"/>
                <a:cs typeface="+mn-lt"/>
              </a:rPr>
            </a:br>
            <a:br>
              <a:rPr lang="en-US" sz="1800" dirty="0">
                <a:ea typeface="+mn-lt"/>
                <a:cs typeface="+mn-lt"/>
              </a:rPr>
            </a:br>
            <a:r>
              <a:rPr lang="en-US" sz="1800" dirty="0">
                <a:ea typeface="+mn-lt"/>
                <a:cs typeface="+mn-lt"/>
              </a:rPr>
              <a:t>The data contains content that has been categorized as bullying or not, including hate speech, aggressiveness, insults, and toxicity.</a:t>
            </a:r>
            <a:endParaRPr lang="en-US" sz="1800" dirty="0"/>
          </a:p>
          <a:p>
            <a:endParaRPr lang="en-US" sz="1800" dirty="0"/>
          </a:p>
        </p:txBody>
      </p:sp>
      <p:pic>
        <p:nvPicPr>
          <p:cNvPr id="38" name="Picture Placeholder 37" descr="A picture containing hula hoop, striped, stack, several&#10;&#10;Description automatically generated">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2"/>
          <a:srcRect/>
          <a:stretch>
            <a:fillRect/>
          </a:stretch>
        </p:blipFill>
        <p:spPr>
          <a:xfrm>
            <a:off x="7291874" y="439222"/>
            <a:ext cx="4579552" cy="4810340"/>
          </a:xfrm>
        </p:spPr>
      </p:pic>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lIns="91440" tIns="45720" rIns="91440" bIns="45720"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200" u="none" strike="noStrike" kern="1200" cap="none" spc="0" normalizeH="0" baseline="0" noProof="0" dirty="0">
              <a:ln>
                <a:noFill/>
              </a:ln>
              <a:solidFill>
                <a:schemeClr val="bg1"/>
              </a:solidFill>
              <a:effectLst/>
              <a:uLnTx/>
              <a:uFillTx/>
            </a:endParaRPr>
          </a:p>
        </p:txBody>
      </p:sp>
      <p:sp>
        <p:nvSpPr>
          <p:cNvPr id="2" name="Footer Placeholder 1">
            <a:extLst>
              <a:ext uri="{FF2B5EF4-FFF2-40B4-BE49-F238E27FC236}">
                <a16:creationId xmlns:a16="http://schemas.microsoft.com/office/drawing/2014/main" id="{B4E0D7F6-C474-62A8-4E20-BE18841991CB}"/>
              </a:ext>
            </a:extLst>
          </p:cNvPr>
          <p:cNvSpPr>
            <a:spLocks noGrp="1"/>
          </p:cNvSpPr>
          <p:nvPr>
            <p:ph type="ftr" sz="quarter" idx="49"/>
          </p:nvPr>
        </p:nvSpPr>
        <p:spPr/>
        <p:txBody>
          <a:bodyPr/>
          <a:lstStyle/>
          <a:p>
            <a:r>
              <a:rPr lang="en-US" dirty="0"/>
              <a:t>Cyber Bullying Using Natural Language Processing</a:t>
            </a:r>
            <a:endParaRPr lang="en-US" noProof="0" dirty="0"/>
          </a:p>
        </p:txBody>
      </p:sp>
    </p:spTree>
    <p:extLst>
      <p:ext uri="{BB962C8B-B14F-4D97-AF65-F5344CB8AC3E}">
        <p14:creationId xmlns:p14="http://schemas.microsoft.com/office/powerpoint/2010/main" val="4157533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24199" y="592142"/>
            <a:ext cx="10889796" cy="5315262"/>
          </a:xfrm>
        </p:spPr>
        <p:txBody>
          <a:bodyPr/>
          <a:lstStyle/>
          <a:p>
            <a:r>
              <a:rPr lang="en-US" dirty="0"/>
              <a:t>Methodology</a:t>
            </a:r>
            <a:r>
              <a:rPr lang="en-US" sz="1400" dirty="0"/>
              <a:t> </a:t>
            </a:r>
            <a:br>
              <a:rPr lang="en-US" sz="1400" dirty="0"/>
            </a:br>
            <a:br>
              <a:rPr lang="en-US" dirty="0"/>
            </a:br>
            <a:r>
              <a:rPr lang="en-US" sz="1800" b="0" dirty="0">
                <a:ea typeface="+mj-lt"/>
                <a:cs typeface="+mj-lt"/>
              </a:rPr>
              <a:t>This study explores multiple approaches to detect cyberbullying in text data. Where we have calculated the accuracy, F1 score, recall and precision. The counts of true positives (TP), false positives (FP), false negatives (FN), and true negatives (TN) are represented by the four cells in the confusion matrix. </a:t>
            </a:r>
            <a:br>
              <a:rPr lang="en-US" sz="1400" b="0" dirty="0"/>
            </a:br>
            <a:br>
              <a:rPr lang="en-US" sz="1400" b="0" dirty="0"/>
            </a:br>
            <a:r>
              <a:rPr lang="en-US" sz="2800" b="0" dirty="0">
                <a:latin typeface="Posterama Text SemiBold"/>
              </a:rPr>
              <a:t>Approach 1:</a:t>
            </a:r>
            <a:br>
              <a:rPr lang="en-US" sz="2800" b="0" dirty="0">
                <a:latin typeface="Posterama Text SemiBold"/>
              </a:rPr>
            </a:br>
            <a:br>
              <a:rPr lang="en-US" sz="1400" b="0" dirty="0">
                <a:latin typeface="Posterama Text SemiBold"/>
              </a:rPr>
            </a:br>
            <a:r>
              <a:rPr lang="en-US" sz="2000" b="0" dirty="0">
                <a:latin typeface="Posterama Text SemiBold"/>
              </a:rPr>
              <a:t>1. Bag – of – Words Using a SVM classifier</a:t>
            </a:r>
            <a:br>
              <a:rPr lang="en-US" sz="2000" b="0" dirty="0">
                <a:latin typeface="Posterama Text SemiBold"/>
              </a:rPr>
            </a:br>
            <a:br>
              <a:rPr lang="en-US" sz="2000" b="0" dirty="0">
                <a:latin typeface="Posterama Text SemiBold"/>
              </a:rPr>
            </a:br>
            <a:r>
              <a:rPr lang="en-US" sz="2000" b="0" dirty="0">
                <a:latin typeface="Posterama Text SemiBold"/>
              </a:rPr>
              <a:t>2. Latent Semantic Analysis</a:t>
            </a:r>
            <a:br>
              <a:rPr lang="en-US" sz="2000" b="0" dirty="0">
                <a:latin typeface="Posterama Text SemiBold"/>
              </a:rPr>
            </a:br>
            <a:br>
              <a:rPr lang="en-US" sz="2000" b="0" dirty="0">
                <a:latin typeface="Posterama Text SemiBold"/>
              </a:rPr>
            </a:br>
            <a:r>
              <a:rPr lang="en-US" sz="2000" b="0" dirty="0">
                <a:latin typeface="Posterama Text SemiBold"/>
              </a:rPr>
              <a:t>3. Latent Semantic Analysis using Bag - of – Words</a:t>
            </a:r>
            <a:br>
              <a:rPr lang="en-US" sz="2000" b="0" dirty="0">
                <a:latin typeface="Posterama Text SemiBold"/>
              </a:rPr>
            </a:br>
            <a:br>
              <a:rPr lang="en-US" sz="2000" b="0" dirty="0">
                <a:latin typeface="Posterama Text SemiBold"/>
              </a:rPr>
            </a:br>
            <a:r>
              <a:rPr lang="en-US" sz="2000" b="0" dirty="0">
                <a:latin typeface="Posterama Text SemiBold"/>
              </a:rPr>
              <a:t>4. SVM classifier without the Bag -  of - Words</a:t>
            </a:r>
            <a:br>
              <a:rPr lang="en-US" sz="2000" dirty="0">
                <a:latin typeface="Posterama Text SemiBold"/>
              </a:rPr>
            </a:br>
            <a:br>
              <a:rPr lang="en-US" sz="2000" dirty="0">
                <a:latin typeface="Posterama Text SemiBold"/>
              </a:rPr>
            </a:br>
            <a:endParaRPr lang="en-US" dirty="0"/>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lIns="91440" tIns="45720" rIns="91440" bIns="45720"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200" u="none" strike="noStrike" kern="1200" cap="none" spc="0" normalizeH="0" baseline="0" noProof="0" dirty="0">
              <a:ln>
                <a:noFill/>
              </a:ln>
              <a:solidFill>
                <a:schemeClr val="bg1"/>
              </a:solidFill>
              <a:effectLst/>
              <a:uLnTx/>
              <a:uFillTx/>
            </a:endParaRPr>
          </a:p>
        </p:txBody>
      </p:sp>
      <p:sp>
        <p:nvSpPr>
          <p:cNvPr id="2" name="Footer Placeholder 1">
            <a:extLst>
              <a:ext uri="{FF2B5EF4-FFF2-40B4-BE49-F238E27FC236}">
                <a16:creationId xmlns:a16="http://schemas.microsoft.com/office/drawing/2014/main" id="{45745B0E-19B5-2727-82B9-F261D0D5151A}"/>
              </a:ext>
            </a:extLst>
          </p:cNvPr>
          <p:cNvSpPr>
            <a:spLocks noGrp="1"/>
          </p:cNvSpPr>
          <p:nvPr>
            <p:ph type="ftr" sz="quarter" idx="28"/>
          </p:nvPr>
        </p:nvSpPr>
        <p:spPr/>
        <p:txBody>
          <a:bodyPr/>
          <a:lstStyle/>
          <a:p>
            <a:r>
              <a:rPr lang="en-US" dirty="0"/>
              <a:t>Cyber Bullying Using Natural Language Processing</a:t>
            </a:r>
            <a:endParaRPr lang="en-US" noProof="0" dirty="0"/>
          </a:p>
        </p:txBody>
      </p:sp>
    </p:spTree>
    <p:extLst>
      <p:ext uri="{BB962C8B-B14F-4D97-AF65-F5344CB8AC3E}">
        <p14:creationId xmlns:p14="http://schemas.microsoft.com/office/powerpoint/2010/main" val="124602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24199" y="592142"/>
            <a:ext cx="10889796" cy="5315262"/>
          </a:xfrm>
        </p:spPr>
        <p:txBody>
          <a:bodyPr/>
          <a:lstStyle/>
          <a:p>
            <a:br>
              <a:rPr lang="en-US" sz="1400" dirty="0"/>
            </a:br>
            <a:r>
              <a:rPr lang="en-US" sz="1800" b="0" dirty="0">
                <a:ea typeface="+mj-lt"/>
                <a:cs typeface="+mj-lt"/>
              </a:rPr>
              <a:t> </a:t>
            </a:r>
            <a:br>
              <a:rPr lang="en-US" sz="1400" b="0" dirty="0"/>
            </a:br>
            <a:r>
              <a:rPr lang="en-US" sz="2800" b="0" dirty="0">
                <a:latin typeface="Posterama Text SemiBold"/>
              </a:rPr>
              <a:t>Approach 2: BERT pretrained models</a:t>
            </a:r>
            <a:br>
              <a:rPr lang="en-US" sz="2800" b="0" dirty="0">
                <a:latin typeface="Posterama Text SemiBold"/>
              </a:rPr>
            </a:br>
            <a:br>
              <a:rPr lang="en-US" sz="2800" b="0" dirty="0">
                <a:latin typeface="Posterama Text SemiBold"/>
              </a:rPr>
            </a:br>
            <a:br>
              <a:rPr lang="en-US" sz="1400" b="0" dirty="0">
                <a:latin typeface="Posterama Text SemiBold"/>
              </a:rPr>
            </a:br>
            <a:r>
              <a:rPr lang="en-US" sz="2000" b="0" dirty="0">
                <a:latin typeface="Posterama Text SemiBold"/>
              </a:rPr>
              <a:t>1. </a:t>
            </a:r>
            <a:r>
              <a:rPr lang="en-US" sz="2000" b="0" dirty="0" err="1">
                <a:ea typeface="+mj-lt"/>
                <a:cs typeface="+mj-lt"/>
              </a:rPr>
              <a:t>DistilBERT</a:t>
            </a:r>
            <a:r>
              <a:rPr lang="en-US" sz="2000" b="0" dirty="0">
                <a:ea typeface="+mj-lt"/>
                <a:cs typeface="+mj-lt"/>
              </a:rPr>
              <a:t> pretrained  model (without fine tuning)</a:t>
            </a:r>
            <a:br>
              <a:rPr lang="en-US" sz="2000" b="0" dirty="0">
                <a:ea typeface="+mj-lt"/>
                <a:cs typeface="+mj-lt"/>
              </a:rPr>
            </a:br>
            <a:br>
              <a:rPr lang="en-US" sz="2000" b="0" dirty="0">
                <a:ea typeface="+mj-lt"/>
                <a:cs typeface="+mj-lt"/>
              </a:rPr>
            </a:br>
            <a:r>
              <a:rPr lang="en-US" sz="2000" b="0" dirty="0">
                <a:ea typeface="+mj-lt"/>
                <a:cs typeface="+mj-lt"/>
              </a:rPr>
              <a:t>2. </a:t>
            </a:r>
            <a:r>
              <a:rPr lang="en-US" sz="2000" b="0" dirty="0" err="1">
                <a:ea typeface="+mj-lt"/>
                <a:cs typeface="+mj-lt"/>
              </a:rPr>
              <a:t>DistilBERT</a:t>
            </a:r>
            <a:r>
              <a:rPr lang="en-US" sz="2000" b="0" dirty="0">
                <a:ea typeface="+mj-lt"/>
                <a:cs typeface="+mj-lt"/>
              </a:rPr>
              <a:t> pretrained  model (with fine tuning) </a:t>
            </a:r>
            <a:br>
              <a:rPr lang="en-US" sz="2000" b="0" dirty="0">
                <a:latin typeface="Posterama Text SemiBold"/>
              </a:rPr>
            </a:br>
            <a:br>
              <a:rPr lang="en-US" sz="2000" b="0" dirty="0">
                <a:latin typeface="Posterama Text SemiBold"/>
              </a:rPr>
            </a:br>
            <a:r>
              <a:rPr lang="en-US" sz="2000" b="0" dirty="0">
                <a:latin typeface="Posterama Text SemiBold"/>
              </a:rPr>
              <a:t>3. BERT-base pretrained model (</a:t>
            </a:r>
            <a:r>
              <a:rPr lang="en-US" sz="2000" b="0" dirty="0">
                <a:ea typeface="+mj-lt"/>
                <a:cs typeface="+mj-lt"/>
              </a:rPr>
              <a:t>without fine tuning)</a:t>
            </a:r>
            <a:br>
              <a:rPr lang="en-US" sz="2000" b="0" dirty="0">
                <a:latin typeface="Posterama Text Black"/>
              </a:rPr>
            </a:br>
            <a:br>
              <a:rPr lang="en-US" sz="2000" b="0" dirty="0">
                <a:latin typeface="Posterama Text Black"/>
              </a:rPr>
            </a:br>
            <a:r>
              <a:rPr lang="en-US" sz="2000" b="0" dirty="0">
                <a:latin typeface="Posterama Text Black"/>
              </a:rPr>
              <a:t>4. BERT-base pretrained model (with fine tuning)</a:t>
            </a:r>
            <a:br>
              <a:rPr lang="en-US" sz="2000" b="0" dirty="0">
                <a:latin typeface="Posterama Text SemiBold"/>
              </a:rPr>
            </a:br>
            <a:br>
              <a:rPr lang="en-US" sz="2000" b="0" dirty="0">
                <a:latin typeface="Posterama Text SemiBold"/>
              </a:rPr>
            </a:br>
            <a:r>
              <a:rPr lang="en-US" sz="2000" b="0" dirty="0">
                <a:latin typeface="Posterama Text Black"/>
              </a:rPr>
              <a:t>5. </a:t>
            </a:r>
            <a:r>
              <a:rPr lang="en-US" sz="2000" b="0" dirty="0">
                <a:ea typeface="+mj-lt"/>
                <a:cs typeface="+mj-lt"/>
              </a:rPr>
              <a:t>Roberta-base pretrained  model (without fine tuning)</a:t>
            </a:r>
            <a:br>
              <a:rPr lang="en-US" sz="2000" b="0" dirty="0">
                <a:latin typeface="Posterama Text Black"/>
              </a:rPr>
            </a:br>
            <a:br>
              <a:rPr lang="en-US" sz="2000" b="0" dirty="0">
                <a:latin typeface="Posterama Text Black"/>
              </a:rPr>
            </a:br>
            <a:r>
              <a:rPr lang="en-US" sz="2000" b="0" dirty="0">
                <a:latin typeface="Posterama Text Black"/>
              </a:rPr>
              <a:t>6. </a:t>
            </a:r>
            <a:r>
              <a:rPr lang="en-US" sz="2000" b="0" dirty="0">
                <a:ea typeface="+mj-lt"/>
                <a:cs typeface="+mj-lt"/>
              </a:rPr>
              <a:t>Roberta-base pretrained  model (with fine tuning)</a:t>
            </a:r>
            <a:br>
              <a:rPr lang="en-US" sz="2000" b="0" dirty="0">
                <a:latin typeface="Posterama Text SemiBold"/>
              </a:rPr>
            </a:br>
            <a:br>
              <a:rPr lang="en-US" sz="2000" b="0" dirty="0">
                <a:latin typeface="Posterama Text SemiBold"/>
              </a:rPr>
            </a:br>
            <a:br>
              <a:rPr lang="en-US" sz="2000" b="0" dirty="0">
                <a:latin typeface="Posterama Text SemiBold"/>
              </a:rPr>
            </a:br>
            <a:br>
              <a:rPr lang="en-US" sz="2000" dirty="0">
                <a:latin typeface="Posterama Text SemiBold"/>
              </a:rPr>
            </a:br>
            <a:br>
              <a:rPr lang="en-US" sz="2000" dirty="0">
                <a:latin typeface="Posterama Text SemiBold"/>
              </a:rPr>
            </a:br>
            <a:endParaRPr lang="en-US" dirty="0"/>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lIns="91440" tIns="45720" rIns="91440" bIns="45720"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200" u="none" strike="noStrike" kern="1200" cap="none" spc="0" normalizeH="0" baseline="0" noProof="0" dirty="0">
              <a:ln>
                <a:noFill/>
              </a:ln>
              <a:solidFill>
                <a:schemeClr val="bg1"/>
              </a:solidFill>
              <a:effectLst/>
              <a:uLnTx/>
              <a:uFillTx/>
            </a:endParaRPr>
          </a:p>
        </p:txBody>
      </p:sp>
      <p:sp>
        <p:nvSpPr>
          <p:cNvPr id="2" name="Footer Placeholder 1">
            <a:extLst>
              <a:ext uri="{FF2B5EF4-FFF2-40B4-BE49-F238E27FC236}">
                <a16:creationId xmlns:a16="http://schemas.microsoft.com/office/drawing/2014/main" id="{45745B0E-19B5-2727-82B9-F261D0D5151A}"/>
              </a:ext>
            </a:extLst>
          </p:cNvPr>
          <p:cNvSpPr>
            <a:spLocks noGrp="1"/>
          </p:cNvSpPr>
          <p:nvPr>
            <p:ph type="ftr" sz="quarter" idx="28"/>
          </p:nvPr>
        </p:nvSpPr>
        <p:spPr/>
        <p:txBody>
          <a:bodyPr/>
          <a:lstStyle/>
          <a:p>
            <a:r>
              <a:rPr lang="en-US" dirty="0"/>
              <a:t>Cyber Bullying Using Natural Language Processing</a:t>
            </a:r>
            <a:endParaRPr lang="en-US" noProof="0" dirty="0"/>
          </a:p>
        </p:txBody>
      </p:sp>
    </p:spTree>
    <p:extLst>
      <p:ext uri="{BB962C8B-B14F-4D97-AF65-F5344CB8AC3E}">
        <p14:creationId xmlns:p14="http://schemas.microsoft.com/office/powerpoint/2010/main" val="2799040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38576" y="290217"/>
            <a:ext cx="10875419" cy="1649035"/>
          </a:xfrm>
        </p:spPr>
        <p:txBody>
          <a:bodyPr/>
          <a:lstStyle/>
          <a:p>
            <a:r>
              <a:rPr lang="en-US" dirty="0">
                <a:latin typeface="Abadi"/>
              </a:rPr>
              <a:t>Result Analysis</a:t>
            </a:r>
            <a:br>
              <a:rPr lang="en-US" dirty="0"/>
            </a:br>
            <a:br>
              <a:rPr lang="en-US" dirty="0"/>
            </a:br>
            <a:r>
              <a:rPr lang="en-US" sz="2800" dirty="0"/>
              <a:t>APPROACH 1</a:t>
            </a:r>
          </a:p>
        </p:txBody>
      </p:sp>
      <p:graphicFrame>
        <p:nvGraphicFramePr>
          <p:cNvPr id="8" name="Table 8">
            <a:extLst>
              <a:ext uri="{FF2B5EF4-FFF2-40B4-BE49-F238E27FC236}">
                <a16:creationId xmlns:a16="http://schemas.microsoft.com/office/drawing/2014/main" id="{7E5E2BDF-8ED2-40CB-B07C-B015E1420EA8}"/>
              </a:ext>
            </a:extLst>
          </p:cNvPr>
          <p:cNvGraphicFramePr>
            <a:graphicFrameLocks noGrp="1"/>
          </p:cNvGraphicFramePr>
          <p:nvPr>
            <p:ph type="tbl" sz="quarter" idx="27"/>
            <p:extLst>
              <p:ext uri="{D42A27DB-BD31-4B8C-83A1-F6EECF244321}">
                <p14:modId xmlns:p14="http://schemas.microsoft.com/office/powerpoint/2010/main" val="1385331552"/>
              </p:ext>
            </p:extLst>
          </p:nvPr>
        </p:nvGraphicFramePr>
        <p:xfrm>
          <a:off x="531962" y="2156603"/>
          <a:ext cx="10890250" cy="3138024"/>
        </p:xfrm>
        <a:graphic>
          <a:graphicData uri="http://schemas.openxmlformats.org/drawingml/2006/table">
            <a:tbl>
              <a:tblPr firstRow="1" bandRow="1">
                <a:tableStyleId>{5C22544A-7EE6-4342-B048-85BDC9FD1C3A}</a:tableStyleId>
              </a:tblPr>
              <a:tblGrid>
                <a:gridCol w="2178050">
                  <a:extLst>
                    <a:ext uri="{9D8B030D-6E8A-4147-A177-3AD203B41FA5}">
                      <a16:colId xmlns:a16="http://schemas.microsoft.com/office/drawing/2014/main" val="1457000769"/>
                    </a:ext>
                  </a:extLst>
                </a:gridCol>
                <a:gridCol w="2178050">
                  <a:extLst>
                    <a:ext uri="{9D8B030D-6E8A-4147-A177-3AD203B41FA5}">
                      <a16:colId xmlns:a16="http://schemas.microsoft.com/office/drawing/2014/main" val="1939741220"/>
                    </a:ext>
                  </a:extLst>
                </a:gridCol>
                <a:gridCol w="2178050">
                  <a:extLst>
                    <a:ext uri="{9D8B030D-6E8A-4147-A177-3AD203B41FA5}">
                      <a16:colId xmlns:a16="http://schemas.microsoft.com/office/drawing/2014/main" val="1728182267"/>
                    </a:ext>
                  </a:extLst>
                </a:gridCol>
                <a:gridCol w="2178050">
                  <a:extLst>
                    <a:ext uri="{9D8B030D-6E8A-4147-A177-3AD203B41FA5}">
                      <a16:colId xmlns:a16="http://schemas.microsoft.com/office/drawing/2014/main" val="3091143212"/>
                    </a:ext>
                  </a:extLst>
                </a:gridCol>
                <a:gridCol w="2178050">
                  <a:extLst>
                    <a:ext uri="{9D8B030D-6E8A-4147-A177-3AD203B41FA5}">
                      <a16:colId xmlns:a16="http://schemas.microsoft.com/office/drawing/2014/main" val="440248734"/>
                    </a:ext>
                  </a:extLst>
                </a:gridCol>
              </a:tblGrid>
              <a:tr h="1056212">
                <a:tc>
                  <a:txBody>
                    <a:bodyPr/>
                    <a:lstStyle/>
                    <a:p>
                      <a:pPr algn="ctr"/>
                      <a:r>
                        <a:rPr lang="en-US" sz="1800" b="0" kern="1200" dirty="0">
                          <a:solidFill>
                            <a:schemeClr val="lt1"/>
                          </a:solidFill>
                          <a:latin typeface="+mn-lt"/>
                          <a:ea typeface="+mn-ea"/>
                          <a:cs typeface="+mn-cs"/>
                        </a:rPr>
                        <a:t>Entities</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algn="ctr"/>
                      <a:r>
                        <a:rPr lang="en-US" b="0" dirty="0">
                          <a:latin typeface="+mn-lt"/>
                        </a:rPr>
                        <a:t>SVM with </a:t>
                      </a:r>
                    </a:p>
                    <a:p>
                      <a:pPr lvl="0" algn="ctr">
                        <a:buNone/>
                      </a:pPr>
                      <a:r>
                        <a:rPr lang="en-US" b="0" dirty="0">
                          <a:latin typeface="+mn-lt"/>
                        </a:rPr>
                        <a:t>Bag-of-Words</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lvl="0" algn="ctr">
                        <a:buNone/>
                      </a:pPr>
                      <a:r>
                        <a:rPr lang="en-US" sz="2000" b="0" i="0" u="none" strike="noStrike" noProof="0" dirty="0">
                          <a:solidFill>
                            <a:srgbClr val="FFFFFF"/>
                          </a:solidFill>
                        </a:rPr>
                        <a:t>Latent Semantic Analysis</a:t>
                      </a:r>
                      <a:br>
                        <a:rPr lang="en-US" sz="2000" b="0" i="0" u="none" strike="noStrike" noProof="0" dirty="0">
                          <a:solidFill>
                            <a:srgbClr val="FFFFFF"/>
                          </a:solidFill>
                        </a:rPr>
                      </a:br>
                      <a:endParaRPr lang="en-US" sz="2000" b="0" i="0" u="none" strike="noStrike" noProof="0" dirty="0">
                        <a:solidFill>
                          <a:srgbClr val="FFFFFF"/>
                        </a:solidFill>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lvl="0" algn="ctr">
                        <a:buNone/>
                      </a:pPr>
                      <a:r>
                        <a:rPr lang="en-US" sz="2000" b="0" i="0" u="none" strike="noStrike" noProof="0" dirty="0">
                          <a:solidFill>
                            <a:srgbClr val="FFFFFF"/>
                          </a:solidFill>
                        </a:rPr>
                        <a:t>Latent Semantic Analysis with</a:t>
                      </a:r>
                      <a:endParaRPr lang="en-US" dirty="0"/>
                    </a:p>
                    <a:p>
                      <a:pPr lvl="0" algn="ctr">
                        <a:buNone/>
                      </a:pPr>
                      <a:r>
                        <a:rPr lang="en-US" sz="2000" b="0" i="0" u="none" strike="noStrike" noProof="0" dirty="0">
                          <a:solidFill>
                            <a:srgbClr val="FFFFFF"/>
                          </a:solidFill>
                        </a:rPr>
                        <a:t> Bag - of – Words</a:t>
                      </a:r>
                      <a:endParaRPr lang="en-US" dirty="0"/>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lvl="0" algn="ctr">
                        <a:buNone/>
                      </a:pPr>
                      <a:r>
                        <a:rPr lang="en-US" sz="2000" b="0" i="0" u="none" strike="noStrike" noProof="0" dirty="0">
                          <a:solidFill>
                            <a:srgbClr val="FFFFFF"/>
                          </a:solidFill>
                        </a:rPr>
                        <a:t>SVM classifier without the </a:t>
                      </a:r>
                      <a:endParaRPr lang="en-US" dirty="0"/>
                    </a:p>
                    <a:p>
                      <a:pPr lvl="0" algn="ctr">
                        <a:buNone/>
                      </a:pPr>
                      <a:r>
                        <a:rPr lang="en-US" sz="2000" b="0" i="0" u="none" strike="noStrike" noProof="0" dirty="0">
                          <a:solidFill>
                            <a:srgbClr val="FFFFFF"/>
                          </a:solidFill>
                        </a:rPr>
                        <a:t>Bag -  of - Words</a:t>
                      </a:r>
                      <a:endParaRPr lang="en-US" dirty="0"/>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extLst>
                  <a:ext uri="{0D108BD9-81ED-4DB2-BD59-A6C34878D82A}">
                    <a16:rowId xmlns:a16="http://schemas.microsoft.com/office/drawing/2014/main" val="704343578"/>
                  </a:ext>
                </a:extLst>
              </a:tr>
              <a:tr h="520453">
                <a:tc>
                  <a:txBody>
                    <a:bodyPr/>
                    <a:lstStyle/>
                    <a:p>
                      <a:pPr algn="ctr"/>
                      <a:r>
                        <a:rPr lang="en-US" b="0" dirty="0">
                          <a:solidFill>
                            <a:schemeClr val="bg1"/>
                          </a:solidFill>
                          <a:latin typeface="+mn-lt"/>
                        </a:rPr>
                        <a:t>Accuracy</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a:cs typeface="Posterama"/>
                        </a:rPr>
                        <a:t>0.95306</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a:cs typeface="Posterama"/>
                        </a:rPr>
                        <a:t>0.90398</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a:cs typeface="Posterama"/>
                        </a:rPr>
                        <a:t>0.88473</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a:cs typeface="Posterama"/>
                        </a:rPr>
                        <a:t>0.90723</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322234691"/>
                  </a:ext>
                </a:extLst>
              </a:tr>
              <a:tr h="520453">
                <a:tc>
                  <a:txBody>
                    <a:bodyPr/>
                    <a:lstStyle/>
                    <a:p>
                      <a:pPr algn="ctr"/>
                      <a:r>
                        <a:rPr lang="en-US" b="0" dirty="0">
                          <a:solidFill>
                            <a:schemeClr val="bg1"/>
                          </a:solidFill>
                          <a:latin typeface="+mn-lt"/>
                        </a:rPr>
                        <a:t>F1 Score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a:cs typeface="Posterama"/>
                        </a:rPr>
                        <a:t>0.95245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a:cs typeface="Posterama"/>
                        </a:rPr>
                        <a:t>0.88532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a:cs typeface="Posterama"/>
                        </a:rPr>
                        <a:t>0.89109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a:cs typeface="Posterama"/>
                        </a:rPr>
                        <a:t>0.89109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val="3315783827"/>
                  </a:ext>
                </a:extLst>
              </a:tr>
              <a:tr h="520453">
                <a:tc>
                  <a:txBody>
                    <a:bodyPr/>
                    <a:lstStyle/>
                    <a:p>
                      <a:pPr algn="ctr"/>
                      <a:r>
                        <a:rPr lang="en-US" b="0" dirty="0">
                          <a:solidFill>
                            <a:schemeClr val="bg1"/>
                          </a:solidFill>
                          <a:latin typeface="+mn-lt"/>
                        </a:rPr>
                        <a:t>Recall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a:cs typeface="Posterama"/>
                        </a:rPr>
                        <a:t>0.95306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a:cs typeface="Posterama"/>
                        </a:rPr>
                        <a:t>0.90398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a:cs typeface="Posterama"/>
                        </a:rPr>
                        <a:t>0.90723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a:cs typeface="Posterama"/>
                        </a:rPr>
                        <a:t>0.90723</a:t>
                      </a:r>
                      <a:endParaRPr lang="en-US" b="0" i="0" dirty="0">
                        <a:solidFill>
                          <a:schemeClr val="bg1"/>
                        </a:solidFill>
                        <a:latin typeface="Posterama" panose="020B0504020200020000"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707436735"/>
                  </a:ext>
                </a:extLst>
              </a:tr>
              <a:tr h="520453">
                <a:tc>
                  <a:txBody>
                    <a:bodyPr/>
                    <a:lstStyle/>
                    <a:p>
                      <a:pPr algn="ctr"/>
                      <a:r>
                        <a:rPr lang="en-US" b="0" dirty="0">
                          <a:solidFill>
                            <a:schemeClr val="bg1"/>
                          </a:solidFill>
                          <a:latin typeface="+mn-lt"/>
                        </a:rPr>
                        <a:t>Precision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a:cs typeface="Posterama"/>
                        </a:rPr>
                        <a:t>0.95207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a:cs typeface="Posterama"/>
                        </a:rPr>
                        <a:t>0.89641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a:cs typeface="Posterama"/>
                        </a:rPr>
                        <a:t>0.8977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a:cs typeface="Posterama"/>
                        </a:rPr>
                        <a:t>0.89977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val="2008827937"/>
                  </a:ext>
                </a:extLst>
              </a:tr>
            </a:tbl>
          </a:graphicData>
        </a:graphic>
      </p:graphicFrame>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lIns="91440" tIns="45720" rIns="91440" bIns="45720"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200" u="none" strike="noStrike" kern="1200" cap="none" spc="0" normalizeH="0" baseline="0" noProof="0" dirty="0">
              <a:ln>
                <a:noFill/>
              </a:ln>
              <a:solidFill>
                <a:schemeClr val="bg1"/>
              </a:solidFill>
              <a:effectLst/>
              <a:uLnTx/>
              <a:uFillTx/>
            </a:endParaRPr>
          </a:p>
        </p:txBody>
      </p:sp>
      <p:sp>
        <p:nvSpPr>
          <p:cNvPr id="2" name="Footer Placeholder 1">
            <a:extLst>
              <a:ext uri="{FF2B5EF4-FFF2-40B4-BE49-F238E27FC236}">
                <a16:creationId xmlns:a16="http://schemas.microsoft.com/office/drawing/2014/main" id="{45745B0E-19B5-2727-82B9-F261D0D5151A}"/>
              </a:ext>
            </a:extLst>
          </p:cNvPr>
          <p:cNvSpPr>
            <a:spLocks noGrp="1"/>
          </p:cNvSpPr>
          <p:nvPr>
            <p:ph type="ftr" sz="quarter" idx="28"/>
          </p:nvPr>
        </p:nvSpPr>
        <p:spPr/>
        <p:txBody>
          <a:bodyPr/>
          <a:lstStyle/>
          <a:p>
            <a:r>
              <a:rPr lang="en-US" dirty="0"/>
              <a:t>Cyber Bullying Using Natural Language Processing</a:t>
            </a:r>
            <a:endParaRPr lang="en-US" noProof="0" dirty="0"/>
          </a:p>
        </p:txBody>
      </p:sp>
    </p:spTree>
    <p:extLst>
      <p:ext uri="{BB962C8B-B14F-4D97-AF65-F5344CB8AC3E}">
        <p14:creationId xmlns:p14="http://schemas.microsoft.com/office/powerpoint/2010/main" val="3289643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452313" y="592142"/>
            <a:ext cx="10918550" cy="872659"/>
          </a:xfrm>
        </p:spPr>
        <p:txBody>
          <a:bodyPr/>
          <a:lstStyle/>
          <a:p>
            <a:r>
              <a:rPr lang="en-US" sz="2800" dirty="0"/>
              <a:t>APPROACH 2</a:t>
            </a:r>
          </a:p>
        </p:txBody>
      </p:sp>
      <p:graphicFrame>
        <p:nvGraphicFramePr>
          <p:cNvPr id="8" name="Table 8">
            <a:extLst>
              <a:ext uri="{FF2B5EF4-FFF2-40B4-BE49-F238E27FC236}">
                <a16:creationId xmlns:a16="http://schemas.microsoft.com/office/drawing/2014/main" id="{7E5E2BDF-8ED2-40CB-B07C-B015E1420EA8}"/>
              </a:ext>
            </a:extLst>
          </p:cNvPr>
          <p:cNvGraphicFramePr>
            <a:graphicFrameLocks noGrp="1"/>
          </p:cNvGraphicFramePr>
          <p:nvPr>
            <p:ph type="tbl" sz="quarter" idx="27"/>
            <p:extLst>
              <p:ext uri="{D42A27DB-BD31-4B8C-83A1-F6EECF244321}">
                <p14:modId xmlns:p14="http://schemas.microsoft.com/office/powerpoint/2010/main" val="2005313267"/>
              </p:ext>
            </p:extLst>
          </p:nvPr>
        </p:nvGraphicFramePr>
        <p:xfrm>
          <a:off x="488830" y="1710906"/>
          <a:ext cx="10890250" cy="3697252"/>
        </p:xfrm>
        <a:graphic>
          <a:graphicData uri="http://schemas.openxmlformats.org/drawingml/2006/table">
            <a:tbl>
              <a:tblPr firstRow="1" bandRow="1">
                <a:tableStyleId>{5C22544A-7EE6-4342-B048-85BDC9FD1C3A}</a:tableStyleId>
              </a:tblPr>
              <a:tblGrid>
                <a:gridCol w="2178050">
                  <a:extLst>
                    <a:ext uri="{9D8B030D-6E8A-4147-A177-3AD203B41FA5}">
                      <a16:colId xmlns:a16="http://schemas.microsoft.com/office/drawing/2014/main" val="1457000769"/>
                    </a:ext>
                  </a:extLst>
                </a:gridCol>
                <a:gridCol w="2178050">
                  <a:extLst>
                    <a:ext uri="{9D8B030D-6E8A-4147-A177-3AD203B41FA5}">
                      <a16:colId xmlns:a16="http://schemas.microsoft.com/office/drawing/2014/main" val="1939741220"/>
                    </a:ext>
                  </a:extLst>
                </a:gridCol>
                <a:gridCol w="2178050">
                  <a:extLst>
                    <a:ext uri="{9D8B030D-6E8A-4147-A177-3AD203B41FA5}">
                      <a16:colId xmlns:a16="http://schemas.microsoft.com/office/drawing/2014/main" val="1728182267"/>
                    </a:ext>
                  </a:extLst>
                </a:gridCol>
                <a:gridCol w="2178050">
                  <a:extLst>
                    <a:ext uri="{9D8B030D-6E8A-4147-A177-3AD203B41FA5}">
                      <a16:colId xmlns:a16="http://schemas.microsoft.com/office/drawing/2014/main" val="3091143212"/>
                    </a:ext>
                  </a:extLst>
                </a:gridCol>
                <a:gridCol w="2178050">
                  <a:extLst>
                    <a:ext uri="{9D8B030D-6E8A-4147-A177-3AD203B41FA5}">
                      <a16:colId xmlns:a16="http://schemas.microsoft.com/office/drawing/2014/main" val="440248734"/>
                    </a:ext>
                  </a:extLst>
                </a:gridCol>
              </a:tblGrid>
              <a:tr h="1056212">
                <a:tc>
                  <a:txBody>
                    <a:bodyPr/>
                    <a:lstStyle/>
                    <a:p>
                      <a:pPr algn="ctr"/>
                      <a:r>
                        <a:rPr lang="en-US" sz="1800" b="0" kern="1200" dirty="0">
                          <a:solidFill>
                            <a:schemeClr val="lt1"/>
                          </a:solidFill>
                          <a:latin typeface="+mn-lt"/>
                          <a:ea typeface="+mn-ea"/>
                          <a:cs typeface="+mn-cs"/>
                        </a:rPr>
                        <a:t>Entities</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lvl="0" algn="ctr">
                        <a:buNone/>
                      </a:pPr>
                      <a:r>
                        <a:rPr lang="en-US" sz="2000" b="0" i="0" u="none" strike="noStrike" noProof="0" dirty="0" err="1">
                          <a:solidFill>
                            <a:srgbClr val="FFFFFF"/>
                          </a:solidFill>
                        </a:rPr>
                        <a:t>DistilBERT</a:t>
                      </a:r>
                      <a:r>
                        <a:rPr lang="en-US" sz="2000" b="0" i="0" u="none" strike="noStrike" noProof="0" dirty="0">
                          <a:solidFill>
                            <a:srgbClr val="FFFFFF"/>
                          </a:solidFill>
                        </a:rPr>
                        <a:t> </a:t>
                      </a:r>
                    </a:p>
                    <a:p>
                      <a:pPr lvl="0" algn="ctr">
                        <a:buNone/>
                      </a:pPr>
                      <a:r>
                        <a:rPr lang="en-US" sz="2000" b="0" i="0" u="none" strike="noStrike" noProof="0" dirty="0">
                          <a:solidFill>
                            <a:srgbClr val="FFFFFF"/>
                          </a:solidFill>
                        </a:rPr>
                        <a:t>pretrained  model without fine tuning</a:t>
                      </a:r>
                      <a:br>
                        <a:rPr lang="en-US" sz="2000" b="0" i="0" u="none" strike="noStrike" noProof="0" dirty="0">
                          <a:solidFill>
                            <a:srgbClr val="FFFFFF"/>
                          </a:solidFill>
                        </a:rPr>
                      </a:br>
                      <a:endParaRPr lang="en-US" sz="2000" b="0" i="0" u="none" strike="noStrike" noProof="0" dirty="0">
                        <a:solidFill>
                          <a:srgbClr val="FFFFFF"/>
                        </a:solidFill>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lvl="0" algn="ctr">
                        <a:buNone/>
                      </a:pPr>
                      <a:r>
                        <a:rPr lang="en-US" sz="2000" b="0" i="0" u="none" strike="noStrike" noProof="0" dirty="0" err="1">
                          <a:solidFill>
                            <a:srgbClr val="FFFFFF"/>
                          </a:solidFill>
                        </a:rPr>
                        <a:t>DistilBERT</a:t>
                      </a:r>
                      <a:r>
                        <a:rPr lang="en-US" sz="2000" b="0" i="0" u="none" strike="noStrike" noProof="0" dirty="0">
                          <a:solidFill>
                            <a:srgbClr val="FFFFFF"/>
                          </a:solidFill>
                        </a:rPr>
                        <a:t> </a:t>
                      </a:r>
                    </a:p>
                    <a:p>
                      <a:pPr lvl="0" algn="ctr">
                        <a:buNone/>
                      </a:pPr>
                      <a:r>
                        <a:rPr lang="en-US" sz="2000" b="0" i="0" u="none" strike="noStrike" noProof="0" dirty="0">
                          <a:solidFill>
                            <a:srgbClr val="FFFFFF"/>
                          </a:solidFill>
                        </a:rPr>
                        <a:t>pretrained  model with fine tuning</a:t>
                      </a:r>
                      <a:br>
                        <a:rPr lang="en-US" sz="2000" b="0" i="0" u="none" strike="noStrike" noProof="0" dirty="0">
                          <a:solidFill>
                            <a:srgbClr val="FFFFFF"/>
                          </a:solidFill>
                        </a:rPr>
                      </a:br>
                      <a:br>
                        <a:rPr lang="en-US" sz="2000" b="0" i="0" u="none" strike="noStrike" noProof="0" dirty="0">
                          <a:solidFill>
                            <a:srgbClr val="FFFFFF"/>
                          </a:solidFill>
                        </a:rPr>
                      </a:br>
                      <a:endParaRPr lang="en-US" sz="2000" b="0" i="0" u="none" strike="noStrike" noProof="0" dirty="0">
                        <a:solidFill>
                          <a:srgbClr val="FFFFFF"/>
                        </a:solidFill>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lvl="0" algn="ctr">
                        <a:buNone/>
                      </a:pPr>
                      <a:r>
                        <a:rPr lang="en-US" sz="2000" b="0" i="0" u="none" strike="noStrike" noProof="0" dirty="0">
                          <a:solidFill>
                            <a:srgbClr val="FFFFFF"/>
                          </a:solidFill>
                          <a:latin typeface="Abadi"/>
                        </a:rPr>
                        <a:t>BERT-base pretrained model without fine tuning</a:t>
                      </a:r>
                      <a:br>
                        <a:rPr lang="en-US" sz="2000" b="0" i="0" u="none" strike="noStrike" noProof="0" dirty="0">
                          <a:solidFill>
                            <a:srgbClr val="FFFFFF"/>
                          </a:solidFill>
                          <a:latin typeface="Abadi"/>
                        </a:rPr>
                      </a:br>
                      <a:endParaRPr lang="en-US" sz="2000" b="0" i="0" u="none" strike="noStrike" noProof="0" dirty="0">
                        <a:solidFill>
                          <a:srgbClr val="FFFFFF"/>
                        </a:solidFill>
                        <a:latin typeface="Abadi"/>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lvl="0" algn="ctr">
                        <a:buNone/>
                      </a:pPr>
                      <a:r>
                        <a:rPr lang="en-US" sz="2000" b="0" i="0" u="none" strike="noStrike" noProof="0" dirty="0">
                          <a:solidFill>
                            <a:srgbClr val="FFFFFF"/>
                          </a:solidFill>
                          <a:latin typeface="Abadi"/>
                        </a:rPr>
                        <a:t>BERT-base pretrained model with fine tuning</a:t>
                      </a:r>
                      <a:br>
                        <a:rPr lang="en-US" sz="2000" b="0" i="0" u="none" strike="noStrike" noProof="0" dirty="0">
                          <a:solidFill>
                            <a:srgbClr val="FFFFFF"/>
                          </a:solidFill>
                          <a:latin typeface="Abadi"/>
                        </a:rPr>
                      </a:br>
                      <a:endParaRPr lang="en-US" sz="2000" b="0" i="0" u="none" strike="noStrike" noProof="0" dirty="0">
                        <a:solidFill>
                          <a:srgbClr val="FFFFFF"/>
                        </a:solidFill>
                        <a:latin typeface="Abadi"/>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extLst>
                  <a:ext uri="{0D108BD9-81ED-4DB2-BD59-A6C34878D82A}">
                    <a16:rowId xmlns:a16="http://schemas.microsoft.com/office/drawing/2014/main" val="704343578"/>
                  </a:ext>
                </a:extLst>
              </a:tr>
              <a:tr h="520453">
                <a:tc>
                  <a:txBody>
                    <a:bodyPr/>
                    <a:lstStyle/>
                    <a:p>
                      <a:pPr algn="ctr"/>
                      <a:r>
                        <a:rPr lang="en-US" b="0" dirty="0">
                          <a:solidFill>
                            <a:schemeClr val="bg1"/>
                          </a:solidFill>
                          <a:latin typeface="+mn-lt"/>
                        </a:rPr>
                        <a:t>Accuracy</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a:cs typeface="Posterama"/>
                        </a:rPr>
                        <a:t>0.8656</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a:cs typeface="Posterama"/>
                        </a:rPr>
                        <a:t>0.9202</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a:cs typeface="Posterama"/>
                        </a:rPr>
                        <a:t>0.8781</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a:cs typeface="Posterama"/>
                        </a:rPr>
                        <a:t>0.9112</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322234691"/>
                  </a:ext>
                </a:extLst>
              </a:tr>
              <a:tr h="520453">
                <a:tc>
                  <a:txBody>
                    <a:bodyPr/>
                    <a:lstStyle/>
                    <a:p>
                      <a:pPr algn="ctr"/>
                      <a:r>
                        <a:rPr lang="en-US" b="0" dirty="0">
                          <a:solidFill>
                            <a:schemeClr val="bg1"/>
                          </a:solidFill>
                          <a:latin typeface="+mn-lt"/>
                        </a:rPr>
                        <a:t>F1 Score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a:cs typeface="Posterama"/>
                        </a:rPr>
                        <a:t>0.4885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a:cs typeface="Posterama"/>
                        </a:rPr>
                        <a:t>0.8522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a:cs typeface="Posterama"/>
                        </a:rPr>
                        <a:t>0.5148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a:cs typeface="Posterama"/>
                        </a:rPr>
                        <a:t>0.8354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val="3315783827"/>
                  </a:ext>
                </a:extLst>
              </a:tr>
              <a:tr h="520453">
                <a:tc>
                  <a:txBody>
                    <a:bodyPr/>
                    <a:lstStyle/>
                    <a:p>
                      <a:pPr algn="ctr"/>
                      <a:r>
                        <a:rPr lang="en-US" b="0" dirty="0">
                          <a:solidFill>
                            <a:schemeClr val="bg1"/>
                          </a:solidFill>
                          <a:latin typeface="+mn-lt"/>
                        </a:rPr>
                        <a:t>Recall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a:cs typeface="Posterama"/>
                        </a:rPr>
                        <a:t>0.4978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a:cs typeface="Posterama"/>
                        </a:rPr>
                        <a:t>0.8184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a:cs typeface="Posterama"/>
                        </a:rPr>
                        <a:t>0.5248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a:cs typeface="Posterama"/>
                        </a:rPr>
                        <a:t>0.7995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707436735"/>
                  </a:ext>
                </a:extLst>
              </a:tr>
              <a:tr h="520453">
                <a:tc>
                  <a:txBody>
                    <a:bodyPr/>
                    <a:lstStyle/>
                    <a:p>
                      <a:pPr algn="ctr"/>
                      <a:r>
                        <a:rPr lang="en-US" b="0" dirty="0">
                          <a:solidFill>
                            <a:schemeClr val="bg1"/>
                          </a:solidFill>
                          <a:latin typeface="+mn-lt"/>
                        </a:rPr>
                        <a:t>Precision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a:cs typeface="Posterama"/>
                        </a:rPr>
                        <a:t>0.4944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a:cs typeface="Posterama"/>
                        </a:rPr>
                        <a:t>0.8985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a:cs typeface="Posterama"/>
                        </a:rPr>
                        <a:t>0.9164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a:cs typeface="Posterama"/>
                        </a:rPr>
                        <a:t>0.8868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val="2008827937"/>
                  </a:ext>
                </a:extLst>
              </a:tr>
            </a:tbl>
          </a:graphicData>
        </a:graphic>
      </p:graphicFrame>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lIns="91440" tIns="45720" rIns="91440" bIns="45720"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200" u="none" strike="noStrike" kern="1200" cap="none" spc="0" normalizeH="0" baseline="0" noProof="0" dirty="0">
              <a:ln>
                <a:noFill/>
              </a:ln>
              <a:solidFill>
                <a:schemeClr val="bg1"/>
              </a:solidFill>
              <a:effectLst/>
              <a:uLnTx/>
              <a:uFillTx/>
            </a:endParaRPr>
          </a:p>
        </p:txBody>
      </p:sp>
      <p:sp>
        <p:nvSpPr>
          <p:cNvPr id="2" name="Footer Placeholder 1">
            <a:extLst>
              <a:ext uri="{FF2B5EF4-FFF2-40B4-BE49-F238E27FC236}">
                <a16:creationId xmlns:a16="http://schemas.microsoft.com/office/drawing/2014/main" id="{45745B0E-19B5-2727-82B9-F261D0D5151A}"/>
              </a:ext>
            </a:extLst>
          </p:cNvPr>
          <p:cNvSpPr>
            <a:spLocks noGrp="1"/>
          </p:cNvSpPr>
          <p:nvPr>
            <p:ph type="ftr" sz="quarter" idx="28"/>
          </p:nvPr>
        </p:nvSpPr>
        <p:spPr/>
        <p:txBody>
          <a:bodyPr/>
          <a:lstStyle/>
          <a:p>
            <a:r>
              <a:rPr lang="en-US" dirty="0"/>
              <a:t>Cyber Bullying Using Natural Language Processing</a:t>
            </a:r>
            <a:endParaRPr lang="en-US" noProof="0" dirty="0"/>
          </a:p>
        </p:txBody>
      </p:sp>
    </p:spTree>
    <p:extLst>
      <p:ext uri="{BB962C8B-B14F-4D97-AF65-F5344CB8AC3E}">
        <p14:creationId xmlns:p14="http://schemas.microsoft.com/office/powerpoint/2010/main" val="2010201578"/>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E459AB-8031-48BD-8A6B-2C49045291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FCC6E1-5515-41D9-9B5D-35BED8CF80DB}">
  <ds:schemaRefs>
    <ds:schemaRef ds:uri="http://schemas.microsoft.com/office/infopath/2007/PartnerControls"/>
    <ds:schemaRef ds:uri="http://schemas.microsoft.com/office/2006/documentManagement/types"/>
    <ds:schemaRef ds:uri="71af3243-3dd4-4a8d-8c0d-dd76da1f02a5"/>
    <ds:schemaRef ds:uri="http://purl.org/dc/terms/"/>
    <ds:schemaRef ds:uri="http://www.w3.org/XML/1998/namespace"/>
    <ds:schemaRef ds:uri="http://schemas.openxmlformats.org/package/2006/metadata/core-properties"/>
    <ds:schemaRef ds:uri="http://schemas.microsoft.com/sharepoint/v3"/>
    <ds:schemaRef ds:uri="http://purl.org/dc/elements/1.1/"/>
    <ds:schemaRef ds:uri="230e9df3-be65-4c73-a93b-d1236ebd677e"/>
    <ds:schemaRef ds:uri="16c05727-aa75-4e4a-9b5f-8a80a1165891"/>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085D00B-A8FF-4BBE-ADA3-53AC28F2FA2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{85A34C3C-5189-9345-9D78-9808737CE4E3}tf10001119</Template>
  <TotalTime>10</TotalTime>
  <Words>965</Words>
  <Application>Microsoft Office PowerPoint</Application>
  <PresentationFormat>Widescreen</PresentationFormat>
  <Paragraphs>133</Paragraphs>
  <Slides>15</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等线</vt:lpstr>
      <vt:lpstr>Abadi</vt:lpstr>
      <vt:lpstr>Arial</vt:lpstr>
      <vt:lpstr>Calibri</vt:lpstr>
      <vt:lpstr>Calisto MT</vt:lpstr>
      <vt:lpstr>Consolas</vt:lpstr>
      <vt:lpstr>Posterama</vt:lpstr>
      <vt:lpstr>Posterama Text Black</vt:lpstr>
      <vt:lpstr>Posterama Text SemiBold</vt:lpstr>
      <vt:lpstr>Wingdings</vt:lpstr>
      <vt:lpstr>Office 主题​​</vt:lpstr>
      <vt:lpstr>CYBER BULLYING</vt:lpstr>
      <vt:lpstr>Agenda</vt:lpstr>
      <vt:lpstr>Motivation</vt:lpstr>
      <vt:lpstr>Introduction  Almost every teenager around the world has been found to be a victim of cyberbullying in some way.  Technologies that can automatically spot potential cyberbullying behaviors can be helpful in preventing harm to the victim.  There are only a small amount of research on cyberbullying available, and it is even more difficult for harassed individuals to defend themselves as they lack the ability to recognize the bully.  The advancement of a machine learning-based automatic cyberbullying detection system is a good solution to detect and remove sensitive data from social media posts.      </vt:lpstr>
      <vt:lpstr>Dataset</vt:lpstr>
      <vt:lpstr>Methodology   This study explores multiple approaches to detect cyberbullying in text data. Where we have calculated the accuracy, F1 score, recall and precision. The counts of true positives (TP), false positives (FP), false negatives (FN), and true negatives (TN) are represented by the four cells in the confusion matrix.   Approach 1:  1. Bag – of – Words Using a SVM classifier  2. Latent Semantic Analysis  3. Latent Semantic Analysis using Bag - of – Words  4. SVM classifier without the Bag -  of - Words  </vt:lpstr>
      <vt:lpstr>   Approach 2: BERT pretrained models   1. DistilBERT pretrained  model (without fine tuning)  2. DistilBERT pretrained  model (with fine tuning)   3. BERT-base pretrained model (without fine tuning)  4. BERT-base pretrained model (with fine tuning)  5. Roberta-base pretrained  model (without fine tuning)  6. Roberta-base pretrained  model (with fine tuning)     </vt:lpstr>
      <vt:lpstr>Result Analysis  APPROACH 1</vt:lpstr>
      <vt:lpstr>APPROACH 2</vt:lpstr>
      <vt:lpstr>PowerPoint Presentation</vt:lpstr>
      <vt:lpstr>ADDITIONAL ANALYSIS</vt:lpstr>
      <vt:lpstr>WHICH IS BETTER?</vt:lpstr>
      <vt:lpstr>CHALLENGES</vt:lpstr>
      <vt:lpstr>LEARNINGS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Prajju</dc:creator>
  <cp:lastModifiedBy>Prajwala Shambulingappa</cp:lastModifiedBy>
  <cp:revision>728</cp:revision>
  <dcterms:created xsi:type="dcterms:W3CDTF">2023-04-25T18:40:30Z</dcterms:created>
  <dcterms:modified xsi:type="dcterms:W3CDTF">2023-04-26T22:44:45Z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