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258425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88030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7118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1350386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4960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1887377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207397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193797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428760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FCC6D-5012-4C62-BA87-C02066E858D0}" type="datetimeFigureOut">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224966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FCC6D-5012-4C62-BA87-C02066E858D0}"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23880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FCC6D-5012-4C62-BA87-C02066E858D0}" type="datetimeFigureOut">
              <a:rPr lang="en-IN" smtClean="0"/>
              <a:t>29-04-2020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36648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5FCC6D-5012-4C62-BA87-C02066E858D0}" type="datetimeFigureOut">
              <a:rPr lang="en-IN" smtClean="0"/>
              <a:t>29-04-2020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311238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FCC6D-5012-4C62-BA87-C02066E858D0}" type="datetimeFigureOut">
              <a:rPr lang="en-IN" smtClean="0"/>
              <a:t>29-04-2020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133571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5FCC6D-5012-4C62-BA87-C02066E858D0}" type="datetimeFigureOut">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C5E4F-34D7-42BA-B4B3-35B70BE1D74C}" type="slidenum">
              <a:rPr lang="en-IN" smtClean="0"/>
              <a:t>‹#›</a:t>
            </a:fld>
            <a:endParaRPr lang="en-IN"/>
          </a:p>
        </p:txBody>
      </p:sp>
    </p:spTree>
    <p:extLst>
      <p:ext uri="{BB962C8B-B14F-4D97-AF65-F5344CB8AC3E}">
        <p14:creationId xmlns:p14="http://schemas.microsoft.com/office/powerpoint/2010/main" val="55713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C5E4F-34D7-42BA-B4B3-35B70BE1D74C}" type="slidenum">
              <a:rPr lang="en-IN" smtClean="0"/>
              <a:t>‹#›</a:t>
            </a:fld>
            <a:endParaRPr lang="en-IN"/>
          </a:p>
        </p:txBody>
      </p:sp>
      <p:sp>
        <p:nvSpPr>
          <p:cNvPr id="5" name="Date Placeholder 4"/>
          <p:cNvSpPr>
            <a:spLocks noGrp="1"/>
          </p:cNvSpPr>
          <p:nvPr>
            <p:ph type="dt" sz="half" idx="10"/>
          </p:nvPr>
        </p:nvSpPr>
        <p:spPr/>
        <p:txBody>
          <a:bodyPr/>
          <a:lstStyle/>
          <a:p>
            <a:fld id="{C85FCC6D-5012-4C62-BA87-C02066E858D0}" type="datetimeFigureOut">
              <a:rPr lang="en-IN" smtClean="0"/>
              <a:t>29-04-2020</a:t>
            </a:fld>
            <a:endParaRPr lang="en-IN"/>
          </a:p>
        </p:txBody>
      </p:sp>
    </p:spTree>
    <p:extLst>
      <p:ext uri="{BB962C8B-B14F-4D97-AF65-F5344CB8AC3E}">
        <p14:creationId xmlns:p14="http://schemas.microsoft.com/office/powerpoint/2010/main" val="3044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5FCC6D-5012-4C62-BA87-C02066E858D0}" type="datetimeFigureOut">
              <a:rPr lang="en-IN" smtClean="0"/>
              <a:t>29-04-2020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FC5E4F-34D7-42BA-B4B3-35B70BE1D74C}" type="slidenum">
              <a:rPr lang="en-IN" smtClean="0"/>
              <a:t>‹#›</a:t>
            </a:fld>
            <a:endParaRPr lang="en-IN"/>
          </a:p>
        </p:txBody>
      </p:sp>
    </p:spTree>
    <p:extLst>
      <p:ext uri="{BB962C8B-B14F-4D97-AF65-F5344CB8AC3E}">
        <p14:creationId xmlns:p14="http://schemas.microsoft.com/office/powerpoint/2010/main" val="31577918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BAD2-C84F-4019-B509-BF9C9146A4C9}"/>
              </a:ext>
            </a:extLst>
          </p:cNvPr>
          <p:cNvSpPr>
            <a:spLocks noGrp="1"/>
          </p:cNvSpPr>
          <p:nvPr>
            <p:ph type="ctrTitle"/>
          </p:nvPr>
        </p:nvSpPr>
        <p:spPr/>
        <p:txBody>
          <a:bodyPr>
            <a:normAutofit fontScale="90000"/>
          </a:bodyPr>
          <a:lstStyle/>
          <a:p>
            <a:r>
              <a:rPr lang="en-IN" dirty="0"/>
              <a:t>Sentimental analysis for online reviews using Naïve Bayes and Logistic Regression.</a:t>
            </a:r>
          </a:p>
        </p:txBody>
      </p:sp>
      <p:sp>
        <p:nvSpPr>
          <p:cNvPr id="3" name="Subtitle 2">
            <a:extLst>
              <a:ext uri="{FF2B5EF4-FFF2-40B4-BE49-F238E27FC236}">
                <a16:creationId xmlns:a16="http://schemas.microsoft.com/office/drawing/2014/main" id="{D6B38F84-78B6-4416-991A-41071008DE3D}"/>
              </a:ext>
            </a:extLst>
          </p:cNvPr>
          <p:cNvSpPr>
            <a:spLocks noGrp="1"/>
          </p:cNvSpPr>
          <p:nvPr>
            <p:ph type="subTitle" idx="1"/>
          </p:nvPr>
        </p:nvSpPr>
        <p:spPr/>
        <p:txBody>
          <a:bodyPr>
            <a:normAutofit lnSpcReduction="10000"/>
          </a:bodyPr>
          <a:lstStyle/>
          <a:p>
            <a:r>
              <a:rPr lang="en-IN" dirty="0"/>
              <a:t>PPT for Pattern Recognition[EEL 6825]</a:t>
            </a:r>
          </a:p>
          <a:p>
            <a:r>
              <a:rPr lang="en-IN" dirty="0"/>
              <a:t>Prajwala Nagaraj</a:t>
            </a:r>
          </a:p>
          <a:p>
            <a:r>
              <a:rPr lang="en-IN" dirty="0"/>
              <a:t>UFID[1099-2662]</a:t>
            </a:r>
          </a:p>
        </p:txBody>
      </p:sp>
    </p:spTree>
    <p:extLst>
      <p:ext uri="{BB962C8B-B14F-4D97-AF65-F5344CB8AC3E}">
        <p14:creationId xmlns:p14="http://schemas.microsoft.com/office/powerpoint/2010/main" val="422702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A431C5-F7EB-4E79-A44F-EDB6CE015E01}"/>
              </a:ext>
            </a:extLst>
          </p:cNvPr>
          <p:cNvSpPr txBox="1"/>
          <p:nvPr/>
        </p:nvSpPr>
        <p:spPr>
          <a:xfrm>
            <a:off x="443541" y="928468"/>
            <a:ext cx="9367204" cy="5542671"/>
          </a:xfrm>
          <a:prstGeom prst="rect">
            <a:avLst/>
          </a:prstGeom>
        </p:spPr>
        <p:txBody>
          <a:bodyPr vert="horz" lIns="91440" tIns="45720" rIns="91440" bIns="45720" rtlCol="0" anchor="t">
            <a:normAutofit lnSpcReduction="10000"/>
          </a:bodyPr>
          <a:lstStyle/>
          <a:p>
            <a:pPr defTabSz="914400">
              <a:lnSpc>
                <a:spcPct val="90000"/>
              </a:lnSpc>
              <a:spcAft>
                <a:spcPts val="600"/>
              </a:spcAft>
            </a:pPr>
            <a:r>
              <a:rPr lang="en-US" sz="2000" dirty="0"/>
              <a:t>  Sentimental Analysis</a:t>
            </a:r>
          </a:p>
          <a:p>
            <a:pPr indent="-228600" defTabSz="914400">
              <a:lnSpc>
                <a:spcPct val="90000"/>
              </a:lnSpc>
              <a:spcAft>
                <a:spcPts val="600"/>
              </a:spcAft>
              <a:buFont typeface="Arial" panose="020B0604020202020204" pitchFamily="34" charset="0"/>
              <a:buChar char="•"/>
            </a:pPr>
            <a:endParaRPr lang="en-US" sz="1100" dirty="0"/>
          </a:p>
          <a:p>
            <a:pPr marL="285750" indent="-228600" defTabSz="914400">
              <a:lnSpc>
                <a:spcPct val="90000"/>
              </a:lnSpc>
              <a:spcAft>
                <a:spcPts val="600"/>
              </a:spcAft>
              <a:buFont typeface="Arial" panose="020B0604020202020204" pitchFamily="34" charset="0"/>
              <a:buChar char="•"/>
            </a:pPr>
            <a:r>
              <a:rPr lang="en-US" sz="1600" b="1" dirty="0"/>
              <a:t>What it is?</a:t>
            </a:r>
          </a:p>
          <a:p>
            <a:pPr marL="285750" indent="-228600" defTabSz="914400">
              <a:lnSpc>
                <a:spcPct val="90000"/>
              </a:lnSpc>
              <a:spcAft>
                <a:spcPts val="600"/>
              </a:spcAft>
              <a:buFont typeface="Arial" panose="020B0604020202020204" pitchFamily="34" charset="0"/>
              <a:buChar char="•"/>
            </a:pPr>
            <a:r>
              <a:rPr lang="en-US" sz="1600" dirty="0"/>
              <a:t>It is a field operating by using Natural Language Processing, Text Analysis, Statistics, Feature extraction and Machine learning to analyze the compound meaning of a sentence(positive, negative or neutral).</a:t>
            </a:r>
          </a:p>
          <a:p>
            <a:pPr marL="285750" indent="-228600" defTabSz="914400">
              <a:lnSpc>
                <a:spcPct val="90000"/>
              </a:lnSpc>
              <a:spcAft>
                <a:spcPts val="600"/>
              </a:spcAft>
              <a:buFont typeface="Arial" panose="020B0604020202020204" pitchFamily="34" charset="0"/>
              <a:buChar char="•"/>
            </a:pPr>
            <a:r>
              <a:rPr lang="en-US" sz="1600" dirty="0"/>
              <a:t>Sentiment analysis can be done on single words, or sentences or whole text files catering for various forms ranging from polarity (positive, negative and neutral), to detecting feelings (happy, sad, contempt) and to detecting intentions (interested or not interested).</a:t>
            </a:r>
          </a:p>
          <a:p>
            <a:pPr indent="-228600" defTabSz="914400">
              <a:lnSpc>
                <a:spcPct val="90000"/>
              </a:lnSpc>
              <a:spcAft>
                <a:spcPts val="600"/>
              </a:spcAft>
              <a:buFont typeface="Arial" panose="020B0604020202020204" pitchFamily="34" charset="0"/>
              <a:buChar char="•"/>
            </a:pPr>
            <a:endParaRPr lang="en-US" sz="1600" dirty="0"/>
          </a:p>
          <a:p>
            <a:pPr marL="285750" indent="-228600" defTabSz="914400">
              <a:lnSpc>
                <a:spcPct val="90000"/>
              </a:lnSpc>
              <a:spcAft>
                <a:spcPts val="600"/>
              </a:spcAft>
              <a:buFont typeface="Arial" panose="020B0604020202020204" pitchFamily="34" charset="0"/>
              <a:buChar char="•"/>
            </a:pPr>
            <a:r>
              <a:rPr lang="en-US" sz="1600" b="1" dirty="0"/>
              <a:t>Why is it done?</a:t>
            </a:r>
          </a:p>
          <a:p>
            <a:pPr marL="285750" indent="-228600" defTabSz="914400">
              <a:lnSpc>
                <a:spcPct val="90000"/>
              </a:lnSpc>
              <a:spcAft>
                <a:spcPts val="600"/>
              </a:spcAft>
              <a:buFont typeface="Arial" panose="020B0604020202020204" pitchFamily="34" charset="0"/>
              <a:buChar char="•"/>
            </a:pPr>
            <a:r>
              <a:rPr lang="en-US" sz="1600" dirty="0"/>
              <a:t>Results of sentiment analysis give profound insights for companies to understand their customers, to gauge effect of changes through releases, brand monitoring on social media, improve performance of customer services, market research and analysis.</a:t>
            </a:r>
          </a:p>
          <a:p>
            <a:pPr marL="285750" indent="-228600" defTabSz="914400">
              <a:lnSpc>
                <a:spcPct val="90000"/>
              </a:lnSpc>
              <a:spcAft>
                <a:spcPts val="600"/>
              </a:spcAft>
              <a:buFont typeface="Arial" panose="020B0604020202020204" pitchFamily="34" charset="0"/>
              <a:buChar char="•"/>
            </a:pPr>
            <a:r>
              <a:rPr lang="en-US" sz="1600" dirty="0"/>
              <a:t>Sentiment Analysis detects bias in a text, aiding businesses to improve certain areas that require attention.</a:t>
            </a:r>
          </a:p>
          <a:p>
            <a:pPr marL="285750" indent="-228600" defTabSz="914400">
              <a:lnSpc>
                <a:spcPct val="90000"/>
              </a:lnSpc>
              <a:spcAft>
                <a:spcPts val="600"/>
              </a:spcAft>
              <a:buFont typeface="Arial" panose="020B0604020202020204" pitchFamily="34" charset="0"/>
              <a:buChar char="•"/>
            </a:pPr>
            <a:endParaRPr lang="en-US" sz="1600" dirty="0"/>
          </a:p>
          <a:p>
            <a:pPr marL="285750" indent="-228600" defTabSz="914400">
              <a:lnSpc>
                <a:spcPct val="90000"/>
              </a:lnSpc>
              <a:spcAft>
                <a:spcPts val="600"/>
              </a:spcAft>
              <a:buFont typeface="Arial" panose="020B0604020202020204" pitchFamily="34" charset="0"/>
              <a:buChar char="•"/>
            </a:pPr>
            <a:r>
              <a:rPr lang="en-US" sz="1600" b="1" dirty="0"/>
              <a:t>Types/classification based on defining structure:</a:t>
            </a:r>
          </a:p>
          <a:p>
            <a:pPr marL="285750" indent="-228600" defTabSz="914400">
              <a:lnSpc>
                <a:spcPct val="90000"/>
              </a:lnSpc>
              <a:spcAft>
                <a:spcPts val="600"/>
              </a:spcAft>
              <a:buFont typeface="Arial" panose="020B0604020202020204" pitchFamily="34" charset="0"/>
              <a:buChar char="•"/>
            </a:pPr>
            <a:r>
              <a:rPr lang="en-US" sz="1600" dirty="0"/>
              <a:t>Rule-Based – System performs analysis by pre-defined rules(human intervention)</a:t>
            </a:r>
          </a:p>
          <a:p>
            <a:pPr marL="285750" indent="-228600" defTabSz="914400">
              <a:lnSpc>
                <a:spcPct val="90000"/>
              </a:lnSpc>
              <a:spcAft>
                <a:spcPts val="600"/>
              </a:spcAft>
              <a:buFont typeface="Arial" panose="020B0604020202020204" pitchFamily="34" charset="0"/>
              <a:buChar char="•"/>
            </a:pPr>
            <a:r>
              <a:rPr lang="en-US" sz="1600" dirty="0"/>
              <a:t>Automatic – Machine performs learning from data.</a:t>
            </a:r>
          </a:p>
          <a:p>
            <a:pPr marL="285750" indent="-228600" defTabSz="914400">
              <a:lnSpc>
                <a:spcPct val="90000"/>
              </a:lnSpc>
              <a:spcAft>
                <a:spcPts val="600"/>
              </a:spcAft>
              <a:buFont typeface="Arial" panose="020B0604020202020204" pitchFamily="34" charset="0"/>
              <a:buChar char="•"/>
            </a:pPr>
            <a:r>
              <a:rPr lang="en-US" sz="1600" dirty="0"/>
              <a:t>Hybrid – Combines both.</a:t>
            </a:r>
          </a:p>
          <a:p>
            <a:pPr indent="-228600" defTabSz="9144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324867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D545FE-D11A-49AC-A95F-954EEBE851D0}"/>
              </a:ext>
            </a:extLst>
          </p:cNvPr>
          <p:cNvSpPr txBox="1"/>
          <p:nvPr/>
        </p:nvSpPr>
        <p:spPr>
          <a:xfrm>
            <a:off x="998806" y="534571"/>
            <a:ext cx="7948246" cy="3662541"/>
          </a:xfrm>
          <a:prstGeom prst="rect">
            <a:avLst/>
          </a:prstGeom>
          <a:noFill/>
        </p:spPr>
        <p:txBody>
          <a:bodyPr wrap="square" rtlCol="0">
            <a:spAutoFit/>
          </a:bodyPr>
          <a:lstStyle/>
          <a:p>
            <a:pPr marL="285750" indent="-285750">
              <a:buFont typeface="Arial" panose="020B0604020202020204" pitchFamily="34" charset="0"/>
              <a:buChar char="•"/>
            </a:pPr>
            <a:r>
              <a:rPr lang="en-IN" b="1" dirty="0"/>
              <a:t>How is it done?</a:t>
            </a:r>
          </a:p>
          <a:p>
            <a:pPr marL="285750" indent="-285750">
              <a:buFont typeface="Arial" panose="020B0604020202020204" pitchFamily="34" charset="0"/>
              <a:buChar char="•"/>
            </a:pPr>
            <a:r>
              <a:rPr lang="en-IN" sz="1600" dirty="0"/>
              <a:t>Data set - usually reviews, twitter messages are preprocessed to convert the data more accurate by eliminating ambiguous factors.</a:t>
            </a:r>
          </a:p>
          <a:p>
            <a:pPr marL="285750" indent="-285750">
              <a:buFont typeface="Arial" panose="020B0604020202020204" pitchFamily="34" charset="0"/>
              <a:buChar char="•"/>
            </a:pPr>
            <a:r>
              <a:rPr lang="en-IN" sz="1600" dirty="0"/>
              <a:t>Features are selected by training the models with a certain set of pre classified data set.</a:t>
            </a:r>
          </a:p>
          <a:p>
            <a:pPr marL="285750" indent="-285750">
              <a:buFont typeface="Arial" panose="020B0604020202020204" pitchFamily="34" charset="0"/>
              <a:buChar char="•"/>
            </a:pPr>
            <a:r>
              <a:rPr lang="en-IN" sz="1600" dirty="0"/>
              <a:t>Classifiers are fed with data to test the accuracy and sensitivity of the model.</a:t>
            </a:r>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b="1" dirty="0"/>
              <a:t>Where is it used real time?</a:t>
            </a:r>
          </a:p>
          <a:p>
            <a:pPr marL="285750" indent="-285750">
              <a:buFont typeface="Arial" panose="020B0604020202020204" pitchFamily="34" charset="0"/>
              <a:buChar char="•"/>
            </a:pPr>
            <a:r>
              <a:rPr lang="en-IN" sz="1600" dirty="0"/>
              <a:t>Target vendors in e-commerce platforms based on polarity</a:t>
            </a:r>
          </a:p>
          <a:p>
            <a:pPr marL="285750" indent="-285750">
              <a:buFont typeface="Arial" panose="020B0604020202020204" pitchFamily="34" charset="0"/>
              <a:buChar char="•"/>
            </a:pPr>
            <a:r>
              <a:rPr lang="en-IN" sz="1600" dirty="0"/>
              <a:t>Track value for a product/idea over time</a:t>
            </a:r>
          </a:p>
          <a:p>
            <a:pPr marL="285750" indent="-285750">
              <a:buFont typeface="Arial" panose="020B0604020202020204" pitchFamily="34" charset="0"/>
              <a:buChar char="•"/>
            </a:pPr>
            <a:r>
              <a:rPr lang="en-IN" sz="1600" dirty="0"/>
              <a:t>Determine Majority contributors for a new feature/development</a:t>
            </a:r>
          </a:p>
          <a:p>
            <a:pPr marL="285750" indent="-285750">
              <a:buFont typeface="Arial" panose="020B0604020202020204" pitchFamily="34" charset="0"/>
              <a:buChar char="•"/>
            </a:pPr>
            <a:r>
              <a:rPr lang="en-IN" sz="1600" dirty="0"/>
              <a:t>Track new feature introductions in system</a:t>
            </a:r>
          </a:p>
          <a:p>
            <a:pPr marL="285750" indent="-285750">
              <a:buFont typeface="Arial" panose="020B0604020202020204" pitchFamily="34" charset="0"/>
              <a:buChar char="•"/>
            </a:pPr>
            <a:r>
              <a:rPr lang="en-IN" sz="1600" dirty="0"/>
              <a:t>Determine what factors affect the system positively and negatively</a:t>
            </a:r>
          </a:p>
        </p:txBody>
      </p:sp>
    </p:spTree>
    <p:extLst>
      <p:ext uri="{BB962C8B-B14F-4D97-AF65-F5344CB8AC3E}">
        <p14:creationId xmlns:p14="http://schemas.microsoft.com/office/powerpoint/2010/main" val="141547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20B91-B0C3-498B-BE4F-D64BD046A080}"/>
              </a:ext>
            </a:extLst>
          </p:cNvPr>
          <p:cNvSpPr txBox="1"/>
          <p:nvPr/>
        </p:nvSpPr>
        <p:spPr>
          <a:xfrm>
            <a:off x="839244" y="413359"/>
            <a:ext cx="7427934" cy="2369880"/>
          </a:xfrm>
          <a:prstGeom prst="rect">
            <a:avLst/>
          </a:prstGeom>
          <a:noFill/>
        </p:spPr>
        <p:txBody>
          <a:bodyPr wrap="square" rtlCol="0">
            <a:spAutoFit/>
          </a:bodyPr>
          <a:lstStyle/>
          <a:p>
            <a:r>
              <a:rPr lang="en-IN" b="1" dirty="0"/>
              <a:t>Proposed Method:</a:t>
            </a:r>
          </a:p>
          <a:p>
            <a:endParaRPr lang="en-IN" dirty="0"/>
          </a:p>
          <a:p>
            <a:pPr marL="285750" indent="-285750">
              <a:buFont typeface="Wingdings" panose="05000000000000000000" pitchFamily="2" charset="2"/>
              <a:buChar char="Ø"/>
            </a:pPr>
            <a:r>
              <a:rPr lang="en-IN" sz="1600" dirty="0"/>
              <a:t>Involves </a:t>
            </a:r>
            <a:r>
              <a:rPr lang="en-IN" sz="1600" dirty="0" err="1"/>
              <a:t>preprocessing</a:t>
            </a:r>
            <a:r>
              <a:rPr lang="en-IN" sz="1600" dirty="0"/>
              <a:t> of the text, training of the classifiers and testing them.</a:t>
            </a:r>
          </a:p>
          <a:p>
            <a:pPr marL="285750" indent="-285750">
              <a:buFont typeface="Wingdings" panose="05000000000000000000" pitchFamily="2" charset="2"/>
              <a:buChar char="Ø"/>
            </a:pPr>
            <a:r>
              <a:rPr lang="en-IN" sz="1600" dirty="0"/>
              <a:t>This model uses word tokenization to ease the process of classification by converting each word to lowercase and restrict the characters in a word between a-z,0-9. This will help to eliminate Latin words and special characters</a:t>
            </a:r>
          </a:p>
          <a:p>
            <a:endParaRPr lang="en-IN" sz="1600" dirty="0"/>
          </a:p>
        </p:txBody>
      </p:sp>
      <p:pic>
        <p:nvPicPr>
          <p:cNvPr id="4" name="Picture 3" descr="Process of sentimental analysis">
            <a:extLst>
              <a:ext uri="{FF2B5EF4-FFF2-40B4-BE49-F238E27FC236}">
                <a16:creationId xmlns:a16="http://schemas.microsoft.com/office/drawing/2014/main" id="{E83A262B-440D-4CF2-8875-2F8C05369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44" y="3429000"/>
            <a:ext cx="7724775" cy="2628900"/>
          </a:xfrm>
          <a:prstGeom prst="rect">
            <a:avLst/>
          </a:prstGeom>
        </p:spPr>
      </p:pic>
    </p:spTree>
    <p:extLst>
      <p:ext uri="{BB962C8B-B14F-4D97-AF65-F5344CB8AC3E}">
        <p14:creationId xmlns:p14="http://schemas.microsoft.com/office/powerpoint/2010/main" val="6728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18E75-708C-471A-8486-71922AC45BF7}"/>
              </a:ext>
            </a:extLst>
          </p:cNvPr>
          <p:cNvSpPr txBox="1"/>
          <p:nvPr/>
        </p:nvSpPr>
        <p:spPr>
          <a:xfrm>
            <a:off x="588723" y="288099"/>
            <a:ext cx="8091814" cy="5047536"/>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The elimination of stop words (‘and’, they’, ‘where’ etc.) to reduce data with only values that either fall under positive or negative polarity.</a:t>
            </a:r>
          </a:p>
          <a:p>
            <a:pPr marL="285750" indent="-285750">
              <a:buFont typeface="Wingdings" panose="05000000000000000000" pitchFamily="2" charset="2"/>
              <a:buChar char="Ø"/>
            </a:pPr>
            <a:r>
              <a:rPr lang="en-IN" sz="1600" dirty="0"/>
              <a:t>Data strengthening is performed by stemming as part of adding intelligence to the model to understand inflected sentences. Stemming is needed to remove verb forms, which will decrease the dimensionality of a word. Stemming make sure all the different verb forms will be in one type. (“I”, ”mine”, ”myself”, ”me” </a:t>
            </a:r>
            <a:r>
              <a:rPr lang="en-IN" sz="1600" dirty="0">
                <a:sym typeface="Wingdings" panose="05000000000000000000" pitchFamily="2" charset="2"/>
              </a:rPr>
              <a:t> all imply “I”)</a:t>
            </a:r>
          </a:p>
          <a:p>
            <a:pPr marL="285750" indent="-285750">
              <a:buFont typeface="Wingdings" panose="05000000000000000000" pitchFamily="2" charset="2"/>
              <a:buChar char="Ø"/>
            </a:pPr>
            <a:r>
              <a:rPr lang="en-IN" sz="1600" dirty="0"/>
              <a:t>Negation handling would identify the word “good” in the phrase “not good” and evaluate to negative sentiment rather that positive sentiment as the presence of “not” before it is taken into account. </a:t>
            </a:r>
          </a:p>
          <a:p>
            <a:pPr marL="285750" indent="-285750">
              <a:buFont typeface="Wingdings" panose="05000000000000000000" pitchFamily="2" charset="2"/>
              <a:buChar char="Ø"/>
            </a:pPr>
            <a:endParaRPr lang="en-IN" sz="1600" dirty="0"/>
          </a:p>
          <a:p>
            <a:r>
              <a:rPr lang="en-IN" b="1" dirty="0"/>
              <a:t>Naïve Bayes Classifier</a:t>
            </a:r>
          </a:p>
          <a:p>
            <a:pPr marL="285750" indent="-285750">
              <a:buFont typeface="Wingdings" panose="05000000000000000000" pitchFamily="2" charset="2"/>
              <a:buChar char="Ø"/>
            </a:pPr>
            <a:r>
              <a:rPr lang="en-IN" sz="1600" dirty="0"/>
              <a:t>a probabilistic machine learning model that’s used for classification task</a:t>
            </a:r>
          </a:p>
          <a:p>
            <a:pPr marL="285750" indent="-285750">
              <a:buFont typeface="Wingdings" panose="05000000000000000000" pitchFamily="2" charset="2"/>
              <a:buChar char="Ø"/>
            </a:pPr>
            <a:r>
              <a:rPr lang="en-IN" sz="1600" dirty="0"/>
              <a:t>P(A|B) = P(B|A)P(A)/ P(B) </a:t>
            </a:r>
          </a:p>
          <a:p>
            <a:pPr marL="285750" indent="-285750">
              <a:buFont typeface="Wingdings" panose="05000000000000000000" pitchFamily="2" charset="2"/>
              <a:buChar char="Ø"/>
            </a:pPr>
            <a:r>
              <a:rPr lang="en-IN" sz="1600" dirty="0"/>
              <a:t>One can obtain the result(polarity) for each input(sentence or word) by looking at the dataset and substitute them into the equation above. For all entries in the dataset, the denominator does not change, it remain static representing the trained model with P(A) either falling under positive or negative values.</a:t>
            </a:r>
          </a:p>
          <a:p>
            <a:pPr marL="285750" indent="-285750">
              <a:buFont typeface="Wingdings" panose="05000000000000000000" pitchFamily="2" charset="2"/>
              <a:buChar char="Ø"/>
            </a:pPr>
            <a:r>
              <a:rPr lang="en-IN" sz="1600" dirty="0"/>
              <a:t>Bigrams implies two-word pair combination, work by capturing these permutations. </a:t>
            </a:r>
          </a:p>
        </p:txBody>
      </p:sp>
    </p:spTree>
    <p:extLst>
      <p:ext uri="{BB962C8B-B14F-4D97-AF65-F5344CB8AC3E}">
        <p14:creationId xmlns:p14="http://schemas.microsoft.com/office/powerpoint/2010/main" val="157194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827D-BFBB-47A9-A8DC-43AF9F11E2EC}"/>
              </a:ext>
            </a:extLst>
          </p:cNvPr>
          <p:cNvSpPr txBox="1"/>
          <p:nvPr/>
        </p:nvSpPr>
        <p:spPr>
          <a:xfrm>
            <a:off x="363255" y="363255"/>
            <a:ext cx="8317282" cy="2585323"/>
          </a:xfrm>
          <a:prstGeom prst="rect">
            <a:avLst/>
          </a:prstGeom>
          <a:noFill/>
        </p:spPr>
        <p:txBody>
          <a:bodyPr wrap="square" rtlCol="0">
            <a:spAutoFit/>
          </a:bodyPr>
          <a:lstStyle/>
          <a:p>
            <a:r>
              <a:rPr lang="en-IN" b="1" dirty="0"/>
              <a:t>Logistic Regression classifier</a:t>
            </a:r>
          </a:p>
          <a:p>
            <a:pPr marL="285750" indent="-285750">
              <a:buFont typeface="Wingdings" panose="05000000000000000000" pitchFamily="2" charset="2"/>
              <a:buChar char="Ø"/>
            </a:pPr>
            <a:r>
              <a:rPr lang="en-IN" sz="1600" dirty="0"/>
              <a:t>Logistic Regression is a Statistical Learning technique categorized in Supervised Machine Learning (ML) methods dedicated to Classification tasks. It uses a logistic function to model the dependent features to a probability between 0 and 1. The logistic sigmoid activation function is given by: sig(t) = 1/(1 + e^−t) </a:t>
            </a:r>
          </a:p>
          <a:p>
            <a:pPr marL="285750" indent="-285750">
              <a:buFont typeface="Wingdings" panose="05000000000000000000" pitchFamily="2" charset="2"/>
              <a:buChar char="Ø"/>
            </a:pPr>
            <a:r>
              <a:rPr lang="en-IN" sz="1600" dirty="0"/>
              <a:t>Using a logarithmic transformation helps to deal with data by normalizing(scale) their values, which in turn fits the model more appropriately to detecting nuances in data-set.</a:t>
            </a:r>
          </a:p>
          <a:p>
            <a:pPr marL="285750" indent="-285750">
              <a:buFont typeface="Wingdings" panose="05000000000000000000" pitchFamily="2" charset="2"/>
              <a:buChar char="Ø"/>
            </a:pPr>
            <a:r>
              <a:rPr lang="en-IN" sz="1600" dirty="0"/>
              <a:t>Naive Bayes is a generative model and Logistic regression is a discriminative model.</a:t>
            </a: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138083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DB135C-ED44-4F60-AFBA-9A32892FD979}"/>
              </a:ext>
            </a:extLst>
          </p:cNvPr>
          <p:cNvSpPr txBox="1"/>
          <p:nvPr/>
        </p:nvSpPr>
        <p:spPr>
          <a:xfrm>
            <a:off x="926926" y="513567"/>
            <a:ext cx="7966553" cy="369332"/>
          </a:xfrm>
          <a:prstGeom prst="rect">
            <a:avLst/>
          </a:prstGeom>
          <a:noFill/>
        </p:spPr>
        <p:txBody>
          <a:bodyPr wrap="square" rtlCol="0">
            <a:spAutoFit/>
          </a:bodyPr>
          <a:lstStyle/>
          <a:p>
            <a:r>
              <a:rPr lang="en-IN" b="1" dirty="0"/>
              <a:t>Evaluation of Models</a:t>
            </a:r>
          </a:p>
        </p:txBody>
      </p:sp>
      <p:graphicFrame>
        <p:nvGraphicFramePr>
          <p:cNvPr id="3" name="Table 3">
            <a:extLst>
              <a:ext uri="{FF2B5EF4-FFF2-40B4-BE49-F238E27FC236}">
                <a16:creationId xmlns:a16="http://schemas.microsoft.com/office/drawing/2014/main" id="{AA928CA6-CA4B-4B61-8956-56DC5D89FC0E}"/>
              </a:ext>
            </a:extLst>
          </p:cNvPr>
          <p:cNvGraphicFramePr>
            <a:graphicFrameLocks noGrp="1"/>
          </p:cNvGraphicFramePr>
          <p:nvPr>
            <p:extLst>
              <p:ext uri="{D42A27DB-BD31-4B8C-83A1-F6EECF244321}">
                <p14:modId xmlns:p14="http://schemas.microsoft.com/office/powerpoint/2010/main" val="3635520616"/>
              </p:ext>
            </p:extLst>
          </p:nvPr>
        </p:nvGraphicFramePr>
        <p:xfrm>
          <a:off x="926926" y="220302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33892032"/>
                    </a:ext>
                  </a:extLst>
                </a:gridCol>
                <a:gridCol w="4064000">
                  <a:extLst>
                    <a:ext uri="{9D8B030D-6E8A-4147-A177-3AD203B41FA5}">
                      <a16:colId xmlns:a16="http://schemas.microsoft.com/office/drawing/2014/main" val="4092827293"/>
                    </a:ext>
                  </a:extLst>
                </a:gridCol>
              </a:tblGrid>
              <a:tr h="370840">
                <a:tc>
                  <a:txBody>
                    <a:bodyPr/>
                    <a:lstStyle/>
                    <a:p>
                      <a:r>
                        <a:rPr lang="en-IN" dirty="0"/>
                        <a:t>Model </a:t>
                      </a:r>
                    </a:p>
                  </a:txBody>
                  <a:tcPr/>
                </a:tc>
                <a:tc>
                  <a:txBody>
                    <a:bodyPr/>
                    <a:lstStyle/>
                    <a:p>
                      <a:r>
                        <a:rPr lang="en-IN" dirty="0"/>
                        <a:t>Accuracy(%) </a:t>
                      </a:r>
                    </a:p>
                  </a:txBody>
                  <a:tcPr/>
                </a:tc>
                <a:extLst>
                  <a:ext uri="{0D108BD9-81ED-4DB2-BD59-A6C34878D82A}">
                    <a16:rowId xmlns:a16="http://schemas.microsoft.com/office/drawing/2014/main" val="1129707773"/>
                  </a:ext>
                </a:extLst>
              </a:tr>
              <a:tr h="370840">
                <a:tc>
                  <a:txBody>
                    <a:bodyPr/>
                    <a:lstStyle/>
                    <a:p>
                      <a:r>
                        <a:rPr lang="en-IN" dirty="0"/>
                        <a:t>Naive Bayes </a:t>
                      </a:r>
                    </a:p>
                  </a:txBody>
                  <a:tcPr/>
                </a:tc>
                <a:tc>
                  <a:txBody>
                    <a:bodyPr/>
                    <a:lstStyle/>
                    <a:p>
                      <a:r>
                        <a:rPr lang="en-IN" dirty="0"/>
                        <a:t>71</a:t>
                      </a:r>
                    </a:p>
                  </a:txBody>
                  <a:tcPr/>
                </a:tc>
                <a:extLst>
                  <a:ext uri="{0D108BD9-81ED-4DB2-BD59-A6C34878D82A}">
                    <a16:rowId xmlns:a16="http://schemas.microsoft.com/office/drawing/2014/main" val="4291705312"/>
                  </a:ext>
                </a:extLst>
              </a:tr>
              <a:tr h="370840">
                <a:tc>
                  <a:txBody>
                    <a:bodyPr/>
                    <a:lstStyle/>
                    <a:p>
                      <a:r>
                        <a:rPr lang="en-IN" dirty="0"/>
                        <a:t>Naive Bayes with Bigrams</a:t>
                      </a:r>
                    </a:p>
                  </a:txBody>
                  <a:tcPr/>
                </a:tc>
                <a:tc>
                  <a:txBody>
                    <a:bodyPr/>
                    <a:lstStyle/>
                    <a:p>
                      <a:r>
                        <a:rPr lang="en-IN" dirty="0"/>
                        <a:t>74.40</a:t>
                      </a:r>
                    </a:p>
                  </a:txBody>
                  <a:tcPr/>
                </a:tc>
                <a:extLst>
                  <a:ext uri="{0D108BD9-81ED-4DB2-BD59-A6C34878D82A}">
                    <a16:rowId xmlns:a16="http://schemas.microsoft.com/office/drawing/2014/main" val="773643512"/>
                  </a:ext>
                </a:extLst>
              </a:tr>
              <a:tr h="370840">
                <a:tc>
                  <a:txBody>
                    <a:bodyPr/>
                    <a:lstStyle/>
                    <a:p>
                      <a:r>
                        <a:rPr lang="en-IN" dirty="0"/>
                        <a:t>Logistic Regression</a:t>
                      </a:r>
                    </a:p>
                  </a:txBody>
                  <a:tcPr/>
                </a:tc>
                <a:tc>
                  <a:txBody>
                    <a:bodyPr/>
                    <a:lstStyle/>
                    <a:p>
                      <a:r>
                        <a:rPr lang="en-IN" dirty="0"/>
                        <a:t>76</a:t>
                      </a:r>
                    </a:p>
                  </a:txBody>
                  <a:tcPr/>
                </a:tc>
                <a:extLst>
                  <a:ext uri="{0D108BD9-81ED-4DB2-BD59-A6C34878D82A}">
                    <a16:rowId xmlns:a16="http://schemas.microsoft.com/office/drawing/2014/main" val="2631425430"/>
                  </a:ext>
                </a:extLst>
              </a:tr>
            </a:tbl>
          </a:graphicData>
        </a:graphic>
      </p:graphicFrame>
    </p:spTree>
    <p:extLst>
      <p:ext uri="{BB962C8B-B14F-4D97-AF65-F5344CB8AC3E}">
        <p14:creationId xmlns:p14="http://schemas.microsoft.com/office/powerpoint/2010/main" val="386192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28370AC-1B4E-4D0D-8830-EC7D383E3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814" y="1662112"/>
            <a:ext cx="5715000" cy="3533775"/>
          </a:xfrm>
          <a:prstGeom prst="rect">
            <a:avLst/>
          </a:prstGeom>
        </p:spPr>
      </p:pic>
    </p:spTree>
    <p:extLst>
      <p:ext uri="{BB962C8B-B14F-4D97-AF65-F5344CB8AC3E}">
        <p14:creationId xmlns:p14="http://schemas.microsoft.com/office/powerpoint/2010/main" val="425405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1E86BC-7A47-4877-A655-43AFD83F64EC}"/>
              </a:ext>
            </a:extLst>
          </p:cNvPr>
          <p:cNvSpPr txBox="1"/>
          <p:nvPr/>
        </p:nvSpPr>
        <p:spPr>
          <a:xfrm>
            <a:off x="4419136" y="1020871"/>
            <a:ext cx="6960759" cy="2849671"/>
          </a:xfrm>
          <a:prstGeom prst="rect">
            <a:avLst/>
          </a:prstGeom>
        </p:spPr>
        <p:txBody>
          <a:bodyPr vert="horz" lIns="91440" tIns="45720" rIns="91440" bIns="45720" rtlCol="0" anchor="b">
            <a:normAutofit/>
          </a:bodyPr>
          <a:lstStyle/>
          <a:p>
            <a:pPr>
              <a:spcBef>
                <a:spcPct val="0"/>
              </a:spcBef>
              <a:spcAft>
                <a:spcPts val="600"/>
              </a:spcAft>
            </a:pPr>
            <a:r>
              <a:rPr lang="en-US" sz="6000" b="1">
                <a:solidFill>
                  <a:srgbClr val="FFFFFF"/>
                </a:solidFill>
                <a:latin typeface="+mj-lt"/>
                <a:ea typeface="+mj-ea"/>
                <a:cs typeface="+mj-cs"/>
              </a:rPr>
              <a:t>Thank you</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CBFF9F-F92B-421A-9080-29C81F156189}"/>
              </a:ext>
            </a:extLst>
          </p:cNvPr>
          <p:cNvSpPr txBox="1"/>
          <p:nvPr/>
        </p:nvSpPr>
        <p:spPr>
          <a:xfrm>
            <a:off x="4266112" y="4233797"/>
            <a:ext cx="6477588" cy="646331"/>
          </a:xfrm>
          <a:prstGeom prst="rect">
            <a:avLst/>
          </a:prstGeom>
          <a:noFill/>
        </p:spPr>
        <p:txBody>
          <a:bodyPr wrap="square" rtlCol="0">
            <a:spAutoFit/>
          </a:bodyPr>
          <a:lstStyle/>
          <a:p>
            <a:r>
              <a:rPr lang="en-IN" dirty="0" err="1"/>
              <a:t>Youtube</a:t>
            </a:r>
            <a:r>
              <a:rPr lang="en-IN" dirty="0"/>
              <a:t> links(2 parts): https://youtu.be/Z2Hbho5TVEM</a:t>
            </a:r>
          </a:p>
          <a:p>
            <a:r>
              <a:rPr lang="en-IN"/>
              <a:t>					https://youtu.be/aCj3qCAouc0 </a:t>
            </a:r>
            <a:endParaRPr lang="en-IN" dirty="0"/>
          </a:p>
        </p:txBody>
      </p:sp>
    </p:spTree>
    <p:extLst>
      <p:ext uri="{BB962C8B-B14F-4D97-AF65-F5344CB8AC3E}">
        <p14:creationId xmlns:p14="http://schemas.microsoft.com/office/powerpoint/2010/main" val="384319119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295</TotalTime>
  <Words>774</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Sentimental analysis for online reviews using Naïve Bayes and Logistic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for online reviews using Naïve Bayes and Logistic Regression.</dc:title>
  <dc:creator>Nagaraj,Prajwala</dc:creator>
  <cp:lastModifiedBy>Nagaraj,Prajwala</cp:lastModifiedBy>
  <cp:revision>10</cp:revision>
  <dcterms:created xsi:type="dcterms:W3CDTF">2020-04-28T20:24:19Z</dcterms:created>
  <dcterms:modified xsi:type="dcterms:W3CDTF">2020-04-29T04:29:07Z</dcterms:modified>
</cp:coreProperties>
</file>