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68" r:id="rId4"/>
    <p:sldId id="269" r:id="rId5"/>
    <p:sldId id="270" r:id="rId6"/>
    <p:sldId id="271" r:id="rId7"/>
    <p:sldId id="262" r:id="rId8"/>
    <p:sldId id="272" r:id="rId9"/>
    <p:sldId id="264" r:id="rId10"/>
    <p:sldId id="261" r:id="rId11"/>
    <p:sldId id="260" r:id="rId12"/>
    <p:sldId id="273" r:id="rId13"/>
    <p:sldId id="259" r:id="rId14"/>
    <p:sldId id="265" r:id="rId15"/>
    <p:sldId id="258" r:id="rId16"/>
    <p:sldId id="257" r:id="rId17"/>
    <p:sldId id="266" r:id="rId18"/>
    <p:sldId id="267"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1" d="100"/>
          <a:sy n="71" d="100"/>
        </p:scale>
        <p:origin x="-1320" y="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DAC8418-564B-4ED7-A901-4D485086DACD}" type="datetimeFigureOut">
              <a:rPr lang="en-US" smtClean="0"/>
              <a:pPr/>
              <a:t>12-Jul-17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2A8DA88-67E2-4DDE-9312-FD4CE6EC7A3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AC8418-564B-4ED7-A901-4D485086DACD}" type="datetimeFigureOut">
              <a:rPr lang="en-US" smtClean="0"/>
              <a:pPr/>
              <a:t>12-Jul-17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8DA88-67E2-4DDE-9312-FD4CE6EC7A3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AC8418-564B-4ED7-A901-4D485086DACD}" type="datetimeFigureOut">
              <a:rPr lang="en-US" smtClean="0"/>
              <a:pPr/>
              <a:t>12-Jul-17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8DA88-67E2-4DDE-9312-FD4CE6EC7A3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AC8418-564B-4ED7-A901-4D485086DACD}" type="datetimeFigureOut">
              <a:rPr lang="en-US" smtClean="0"/>
              <a:pPr/>
              <a:t>12-Jul-17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8DA88-67E2-4DDE-9312-FD4CE6EC7A3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DAC8418-564B-4ED7-A901-4D485086DACD}" type="datetimeFigureOut">
              <a:rPr lang="en-US" smtClean="0"/>
              <a:pPr/>
              <a:t>12-Jul-17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8DA88-67E2-4DDE-9312-FD4CE6EC7A3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DAC8418-564B-4ED7-A901-4D485086DACD}" type="datetimeFigureOut">
              <a:rPr lang="en-US" smtClean="0"/>
              <a:pPr/>
              <a:t>12-Jul-17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A8DA88-67E2-4DDE-9312-FD4CE6EC7A3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DAC8418-564B-4ED7-A901-4D485086DACD}" type="datetimeFigureOut">
              <a:rPr lang="en-US" smtClean="0"/>
              <a:pPr/>
              <a:t>12-Jul-17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A8DA88-67E2-4DDE-9312-FD4CE6EC7A3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DAC8418-564B-4ED7-A901-4D485086DACD}" type="datetimeFigureOut">
              <a:rPr lang="en-US" smtClean="0"/>
              <a:pPr/>
              <a:t>12-Jul-17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A8DA88-67E2-4DDE-9312-FD4CE6EC7A3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AC8418-564B-4ED7-A901-4D485086DACD}" type="datetimeFigureOut">
              <a:rPr lang="en-US" smtClean="0"/>
              <a:pPr/>
              <a:t>12-Jul-17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A8DA88-67E2-4DDE-9312-FD4CE6EC7A3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DAC8418-564B-4ED7-A901-4D485086DACD}" type="datetimeFigureOut">
              <a:rPr lang="en-US" smtClean="0"/>
              <a:pPr/>
              <a:t>12-Jul-17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A8DA88-67E2-4DDE-9312-FD4CE6EC7A3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DAC8418-564B-4ED7-A901-4D485086DACD}" type="datetimeFigureOut">
              <a:rPr lang="en-US" smtClean="0"/>
              <a:pPr/>
              <a:t>12-Jul-17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2A8DA88-67E2-4DDE-9312-FD4CE6EC7A3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AC8418-564B-4ED7-A901-4D485086DACD}" type="datetimeFigureOut">
              <a:rPr lang="en-US" smtClean="0"/>
              <a:pPr/>
              <a:t>12-Jul-17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2A8DA88-67E2-4DDE-9312-FD4CE6EC7A3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828800"/>
            <a:ext cx="8001000" cy="990600"/>
          </a:xfrm>
        </p:spPr>
        <p:txBody>
          <a:bodyPr>
            <a:normAutofit/>
          </a:bodyPr>
          <a:lstStyle/>
          <a:p>
            <a:r>
              <a:rPr lang="en-US" sz="3600" dirty="0" smtClean="0">
                <a:latin typeface="Times New Roman" pitchFamily="18" charset="0"/>
                <a:cs typeface="Times New Roman" pitchFamily="18" charset="0"/>
              </a:rPr>
              <a:t>ANALYSIS OF H1B_APPLICATIONS</a:t>
            </a:r>
            <a:endParaRPr lang="en-US" sz="3600"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itchFamily="18" charset="0"/>
                <a:cs typeface="Times New Roman" pitchFamily="18" charset="0"/>
              </a:rPr>
              <a:t>HDFS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81200"/>
            <a:ext cx="8229600" cy="4389120"/>
          </a:xfrm>
        </p:spPr>
        <p:txBody>
          <a:bodyPr>
            <a:normAutofit/>
          </a:bodyPr>
          <a:lstStyle/>
          <a:p>
            <a:pPr>
              <a:buSzPct val="97000"/>
            </a:pPr>
            <a:r>
              <a:rPr lang="en-US" sz="2400" dirty="0" err="1" smtClean="0">
                <a:latin typeface="Times New Roman" pitchFamily="18" charset="0"/>
                <a:cs typeface="Times New Roman" pitchFamily="18" charset="0"/>
              </a:rPr>
              <a:t>Hadoop</a:t>
            </a:r>
            <a:r>
              <a:rPr lang="en-US" sz="2400" dirty="0" smtClean="0">
                <a:latin typeface="Times New Roman" pitchFamily="18" charset="0"/>
                <a:cs typeface="Times New Roman" pitchFamily="18" charset="0"/>
              </a:rPr>
              <a:t> comes with a distributed file system called HDFS.</a:t>
            </a:r>
          </a:p>
          <a:p>
            <a:pPr>
              <a:buSzPct val="105000"/>
              <a:buFont typeface="Arial" pitchFamily="34" charset="0"/>
              <a:buChar char="•"/>
            </a:pPr>
            <a:endParaRPr lang="en-US" sz="2400" dirty="0" smtClean="0">
              <a:latin typeface="Times New Roman" pitchFamily="18" charset="0"/>
              <a:cs typeface="Times New Roman" pitchFamily="18" charset="0"/>
            </a:endParaRPr>
          </a:p>
          <a:p>
            <a:pPr>
              <a:buSzPct val="105000"/>
              <a:buNone/>
            </a:pPr>
            <a:r>
              <a:rPr lang="en-IN" sz="2400" b="1" dirty="0" err="1" smtClean="0">
                <a:latin typeface="Times New Roman" pitchFamily="18" charset="0"/>
                <a:cs typeface="Times New Roman" pitchFamily="18" charset="0"/>
              </a:rPr>
              <a:t>Hadoop</a:t>
            </a:r>
            <a:r>
              <a:rPr lang="en-IN" sz="2400" b="1" dirty="0" smtClean="0">
                <a:latin typeface="Times New Roman" pitchFamily="18" charset="0"/>
                <a:cs typeface="Times New Roman" pitchFamily="18" charset="0"/>
              </a:rPr>
              <a:t> framework includes following four modules:</a:t>
            </a:r>
          </a:p>
          <a:p>
            <a:pPr>
              <a:buSzPct val="105000"/>
              <a:buFont typeface="Arial" pitchFamily="34" charset="0"/>
              <a:buChar char="•"/>
            </a:pPr>
            <a:endParaRPr lang="en-IN" sz="2400" dirty="0" smtClean="0">
              <a:latin typeface="Times New Roman" pitchFamily="18" charset="0"/>
              <a:cs typeface="Times New Roman" pitchFamily="18" charset="0"/>
            </a:endParaRPr>
          </a:p>
          <a:p>
            <a:pPr>
              <a:buSzPct val="105000"/>
            </a:pPr>
            <a:r>
              <a:rPr lang="en-IN" sz="2400" dirty="0" err="1" smtClean="0">
                <a:latin typeface="Times New Roman" pitchFamily="18" charset="0"/>
                <a:cs typeface="Times New Roman" pitchFamily="18" charset="0"/>
              </a:rPr>
              <a:t>Hadoop</a:t>
            </a:r>
            <a:r>
              <a:rPr lang="en-IN" sz="2400" dirty="0" smtClean="0">
                <a:latin typeface="Times New Roman" pitchFamily="18" charset="0"/>
                <a:cs typeface="Times New Roman" pitchFamily="18" charset="0"/>
              </a:rPr>
              <a:t> Common</a:t>
            </a:r>
          </a:p>
          <a:p>
            <a:pPr>
              <a:buSzPct val="105000"/>
            </a:pPr>
            <a:r>
              <a:rPr lang="en-IN" sz="2400" dirty="0" err="1" smtClean="0">
                <a:latin typeface="Times New Roman" pitchFamily="18" charset="0"/>
                <a:cs typeface="Times New Roman" pitchFamily="18" charset="0"/>
              </a:rPr>
              <a:t>Hadoop</a:t>
            </a:r>
            <a:r>
              <a:rPr lang="en-IN" sz="2400" dirty="0" smtClean="0">
                <a:latin typeface="Times New Roman" pitchFamily="18" charset="0"/>
                <a:cs typeface="Times New Roman" pitchFamily="18" charset="0"/>
              </a:rPr>
              <a:t> Yarn</a:t>
            </a:r>
          </a:p>
          <a:p>
            <a:pPr>
              <a:buSzPct val="105000"/>
            </a:pPr>
            <a:r>
              <a:rPr lang="en-IN" sz="2400" dirty="0" err="1" smtClean="0">
                <a:latin typeface="Times New Roman" pitchFamily="18" charset="0"/>
                <a:cs typeface="Times New Roman" pitchFamily="18" charset="0"/>
              </a:rPr>
              <a:t>Hadoop</a:t>
            </a:r>
            <a:r>
              <a:rPr lang="en-IN" sz="2400" dirty="0" smtClean="0">
                <a:latin typeface="Times New Roman" pitchFamily="18" charset="0"/>
                <a:cs typeface="Times New Roman" pitchFamily="18" charset="0"/>
              </a:rPr>
              <a:t> Distributed File System</a:t>
            </a:r>
          </a:p>
          <a:p>
            <a:pPr>
              <a:buSzPct val="105000"/>
            </a:pPr>
            <a:r>
              <a:rPr lang="en-IN" sz="2400" dirty="0" err="1" smtClean="0">
                <a:latin typeface="Times New Roman" pitchFamily="18" charset="0"/>
                <a:cs typeface="Times New Roman" pitchFamily="18" charset="0"/>
              </a:rPr>
              <a:t>Hadoop</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MapReduce</a:t>
            </a:r>
            <a:endParaRPr lang="en-IN" sz="2400" dirty="0" smtClean="0">
              <a:latin typeface="Times New Roman" pitchFamily="18" charset="0"/>
              <a:cs typeface="Times New Roman" pitchFamily="18" charset="0"/>
            </a:endParaRPr>
          </a:p>
          <a:p>
            <a:pPr>
              <a:buSzPct val="105000"/>
              <a:buFont typeface="Arial" pitchFamily="34" charset="0"/>
              <a:buChar char="•"/>
            </a:pPr>
            <a:endParaRPr lang="en-US" sz="2400" dirty="0" smtClean="0">
              <a:latin typeface="Times New Roman" pitchFamily="18" charset="0"/>
              <a:cs typeface="Times New Roman" pitchFamily="18" charset="0"/>
            </a:endParaRPr>
          </a:p>
          <a:p>
            <a:pPr>
              <a:buSzPct val="105000"/>
              <a:buFont typeface="Arial" pitchFamily="34" charset="0"/>
              <a:buChar char="•"/>
            </a:pPr>
            <a:endParaRPr 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143000"/>
          </a:xfrm>
        </p:spPr>
        <p:txBody>
          <a:bodyPr>
            <a:normAutofit/>
          </a:bodyPr>
          <a:lstStyle/>
          <a:p>
            <a:pPr algn="ctr"/>
            <a:r>
              <a:rPr lang="en-US" sz="4000" b="1" dirty="0" smtClean="0">
                <a:latin typeface="Times New Roman" pitchFamily="18" charset="0"/>
                <a:cs typeface="Times New Roman" pitchFamily="18" charset="0"/>
              </a:rPr>
              <a:t>MAPREDUCE</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pPr algn="just">
              <a:lnSpc>
                <a:spcPct val="120000"/>
              </a:lnSpc>
            </a:pPr>
            <a:r>
              <a:rPr lang="en-IN" dirty="0" smtClean="0">
                <a:latin typeface="Times New Roman" pitchFamily="18" charset="0"/>
                <a:cs typeface="Times New Roman" pitchFamily="18" charset="0"/>
              </a:rPr>
              <a:t>Map Reduce is a programming model and an associated implementation for processing and generating large and big amount of data sets with a parallel, distributed algorithm on a cluster.</a:t>
            </a:r>
            <a:endParaRPr lang="en-US" dirty="0" smtClean="0">
              <a:latin typeface="Times New Roman" pitchFamily="18" charset="0"/>
              <a:cs typeface="Times New Roman" pitchFamily="18" charset="0"/>
            </a:endParaRPr>
          </a:p>
          <a:p>
            <a:pPr algn="just">
              <a:buNone/>
            </a:pPr>
            <a:endParaRPr lang="en-US"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It is this programming paradigm that allows for massive scalability across hundreds or thousands of servers in a </a:t>
            </a:r>
            <a:r>
              <a:rPr lang="en-IN" dirty="0" err="1" smtClean="0">
                <a:latin typeface="Times New Roman" pitchFamily="18" charset="0"/>
                <a:cs typeface="Times New Roman" pitchFamily="18" charset="0"/>
              </a:rPr>
              <a:t>Hadoop</a:t>
            </a:r>
            <a:r>
              <a:rPr lang="en-IN" dirty="0" smtClean="0">
                <a:latin typeface="Times New Roman" pitchFamily="18" charset="0"/>
                <a:cs typeface="Times New Roman" pitchFamily="18" charset="0"/>
              </a:rPr>
              <a:t> cluster.</a:t>
            </a:r>
            <a:endParaRPr lang="en-US"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Map Reduce programs work in two phases: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Map phase</a:t>
            </a:r>
          </a:p>
          <a:p>
            <a:r>
              <a:rPr lang="en-US" dirty="0" smtClean="0">
                <a:latin typeface="Times New Roman" pitchFamily="18" charset="0"/>
                <a:cs typeface="Times New Roman" pitchFamily="18" charset="0"/>
              </a:rPr>
              <a:t>Reduce phase.</a:t>
            </a:r>
          </a:p>
          <a:p>
            <a:pPr>
              <a:buNone/>
            </a:pPr>
            <a:endParaRPr lang="en-US" sz="2000" dirty="0" smtClean="0">
              <a:latin typeface="+mj-lt"/>
            </a:endParaRPr>
          </a:p>
          <a:p>
            <a:endParaRPr lang="en-US" sz="2000" dirty="0">
              <a:latin typeface="+mj-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p:cNvPicPr>
            <a:picLocks noChangeAspect="1" noChangeArrowheads="1"/>
          </p:cNvPicPr>
          <p:nvPr/>
        </p:nvPicPr>
        <p:blipFill>
          <a:blip r:embed="rId2" cstate="print"/>
          <a:srcRect/>
          <a:stretch>
            <a:fillRect/>
          </a:stretch>
        </p:blipFill>
        <p:spPr bwMode="auto">
          <a:xfrm>
            <a:off x="381000" y="1143000"/>
            <a:ext cx="8305800" cy="4762501"/>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itchFamily="18" charset="0"/>
                <a:cs typeface="Times New Roman" pitchFamily="18" charset="0"/>
              </a:rPr>
              <a:t>HIVE</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1800" dirty="0" smtClean="0">
                <a:latin typeface="+mj-lt"/>
              </a:rPr>
              <a:t>.</a:t>
            </a:r>
          </a:p>
          <a:p>
            <a:pPr algn="just"/>
            <a:r>
              <a:rPr lang="en-IN" sz="2400" dirty="0" smtClean="0">
                <a:latin typeface="Times New Roman" pitchFamily="18" charset="0"/>
                <a:cs typeface="Times New Roman" pitchFamily="18" charset="0"/>
              </a:rPr>
              <a:t>Hive is a data warehouse infrastructure tool to process structured data in </a:t>
            </a:r>
            <a:r>
              <a:rPr lang="en-IN" sz="2400" dirty="0" err="1" smtClean="0">
                <a:latin typeface="Times New Roman" pitchFamily="18" charset="0"/>
                <a:cs typeface="Times New Roman" pitchFamily="18" charset="0"/>
              </a:rPr>
              <a:t>Hadoop</a:t>
            </a:r>
            <a:r>
              <a:rPr lang="en-IN" sz="2400" dirty="0" smtClean="0">
                <a:latin typeface="Times New Roman" pitchFamily="18" charset="0"/>
                <a:cs typeface="Times New Roman" pitchFamily="18" charset="0"/>
              </a:rPr>
              <a:t>. It resides on top of </a:t>
            </a:r>
            <a:r>
              <a:rPr lang="en-IN" sz="2400" dirty="0" err="1" smtClean="0">
                <a:latin typeface="Times New Roman" pitchFamily="18" charset="0"/>
                <a:cs typeface="Times New Roman" pitchFamily="18" charset="0"/>
              </a:rPr>
              <a:t>Hadoop</a:t>
            </a:r>
            <a:r>
              <a:rPr lang="en-IN" sz="2400" dirty="0" smtClean="0">
                <a:latin typeface="Times New Roman" pitchFamily="18" charset="0"/>
                <a:cs typeface="Times New Roman" pitchFamily="18" charset="0"/>
              </a:rPr>
              <a:t> to summarize Big Data, and makes querying and analysing easy.</a:t>
            </a:r>
            <a:r>
              <a:rPr lang="en-IN" sz="2400" b="1"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Apache Hive is a data ware house system for </a:t>
            </a:r>
            <a:r>
              <a:rPr lang="en-US" sz="2400" dirty="0" err="1" smtClean="0">
                <a:latin typeface="Times New Roman" pitchFamily="18" charset="0"/>
                <a:cs typeface="Times New Roman" pitchFamily="18" charset="0"/>
              </a:rPr>
              <a:t>Hadoop</a:t>
            </a:r>
            <a:r>
              <a:rPr lang="en-US" sz="2400" dirty="0" smtClean="0">
                <a:latin typeface="Times New Roman" pitchFamily="18" charset="0"/>
                <a:cs typeface="Times New Roman" pitchFamily="18" charset="0"/>
              </a:rPr>
              <a:t> that runs SQL like queries called HQL (Hive query language) which gets internally converted to map reduce jobs. </a:t>
            </a:r>
          </a:p>
          <a:p>
            <a:pPr algn="just"/>
            <a:r>
              <a:rPr lang="en-US" sz="2400" dirty="0" smtClean="0">
                <a:latin typeface="Times New Roman" pitchFamily="18" charset="0"/>
                <a:cs typeface="Times New Roman" pitchFamily="18" charset="0"/>
              </a:rPr>
              <a:t>Hive was developed by Face book. It supports Data definition Language, Data Manipulation Language and user defined functions.</a:t>
            </a:r>
          </a:p>
          <a:p>
            <a:pPr>
              <a:buNone/>
            </a:pPr>
            <a:endParaRPr lang="en-US" sz="1800" dirty="0" smtClean="0">
              <a:latin typeface="+mj-lt"/>
            </a:endParaRPr>
          </a:p>
          <a:p>
            <a:pPr>
              <a:buNone/>
            </a:pPr>
            <a:endParaRPr lang="en-US" sz="1800" dirty="0">
              <a:latin typeface="+mj-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a:bodyPr>
          <a:lstStyle/>
          <a:p>
            <a:pPr algn="ctr"/>
            <a:r>
              <a:rPr lang="en-US" sz="4000" b="1" dirty="0" smtClean="0">
                <a:latin typeface="Times New Roman" pitchFamily="18" charset="0"/>
                <a:cs typeface="Times New Roman" pitchFamily="18" charset="0"/>
              </a:rPr>
              <a:t>PIG</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400" dirty="0" smtClean="0">
                <a:latin typeface="Times New Roman" pitchFamily="18" charset="0"/>
                <a:cs typeface="Times New Roman" pitchFamily="18" charset="0"/>
              </a:rPr>
              <a:t>Apache Pig is a platform for analysing large data sets that consists of a high-level language for expressing data analysis programs, coupled with infrastructure for evaluating these programs. </a:t>
            </a:r>
          </a:p>
          <a:p>
            <a:r>
              <a:rPr lang="en-IN" sz="2400" dirty="0" smtClean="0">
                <a:latin typeface="Times New Roman" pitchFamily="18" charset="0"/>
                <a:cs typeface="Times New Roman" pitchFamily="18" charset="0"/>
              </a:rPr>
              <a:t>The salient property of Pig programs is that their structure is amenable to substantial parallelization, which in turns enables them to handle very large data sets.</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Pig enables people to focus more on analyzing bulk data sets and to spend less time in writing Map-Reduce programs.</a:t>
            </a:r>
          </a:p>
          <a:p>
            <a:endParaRPr lang="en-US" sz="2400" dirty="0">
              <a:latin typeface="+mj-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a:bodyPr>
          <a:lstStyle/>
          <a:p>
            <a:pPr algn="ctr"/>
            <a:r>
              <a:rPr lang="en-US" sz="4000" b="1" dirty="0" smtClean="0">
                <a:latin typeface="Times New Roman" pitchFamily="18" charset="0"/>
                <a:cs typeface="Times New Roman" pitchFamily="18" charset="0"/>
              </a:rPr>
              <a:t>SQOOP</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Apache </a:t>
            </a:r>
            <a:r>
              <a:rPr lang="en-US" sz="2400" dirty="0" err="1" smtClean="0">
                <a:latin typeface="Times New Roman" pitchFamily="18" charset="0"/>
                <a:cs typeface="Times New Roman" pitchFamily="18" charset="0"/>
              </a:rPr>
              <a:t>Sqoop</a:t>
            </a:r>
            <a:r>
              <a:rPr lang="en-US" sz="2400" dirty="0" smtClean="0">
                <a:latin typeface="Times New Roman" pitchFamily="18" charset="0"/>
                <a:cs typeface="Times New Roman" pitchFamily="18" charset="0"/>
              </a:rPr>
              <a:t> (SQL-to-</a:t>
            </a:r>
            <a:r>
              <a:rPr lang="en-US" sz="2400" dirty="0" err="1" smtClean="0">
                <a:latin typeface="Times New Roman" pitchFamily="18" charset="0"/>
                <a:cs typeface="Times New Roman" pitchFamily="18" charset="0"/>
              </a:rPr>
              <a:t>Hadoop</a:t>
            </a:r>
            <a:r>
              <a:rPr lang="en-US" sz="2400" dirty="0" smtClean="0">
                <a:latin typeface="Times New Roman" pitchFamily="18" charset="0"/>
                <a:cs typeface="Times New Roman" pitchFamily="18" charset="0"/>
              </a:rPr>
              <a:t>) is designed to support bulk import of data into HDFS from structured data stores such as relational databases, enterprise data warehouses, and </a:t>
            </a:r>
            <a:r>
              <a:rPr lang="en-US" sz="2400" dirty="0" err="1" smtClean="0">
                <a:latin typeface="Times New Roman" pitchFamily="18" charset="0"/>
                <a:cs typeface="Times New Roman" pitchFamily="18" charset="0"/>
              </a:rPr>
              <a:t>NoSQL</a:t>
            </a:r>
            <a:r>
              <a:rPr lang="en-US" sz="2400" dirty="0" smtClean="0">
                <a:latin typeface="Times New Roman" pitchFamily="18" charset="0"/>
                <a:cs typeface="Times New Roman" pitchFamily="18" charset="0"/>
              </a:rPr>
              <a:t> systems.</a:t>
            </a:r>
          </a:p>
          <a:p>
            <a:r>
              <a:rPr lang="en-IN" sz="2400" dirty="0" err="1" smtClean="0">
                <a:latin typeface="Times New Roman" pitchFamily="18" charset="0"/>
                <a:cs typeface="Times New Roman" pitchFamily="18" charset="0"/>
              </a:rPr>
              <a:t>Sqoop</a:t>
            </a:r>
            <a:r>
              <a:rPr lang="en-IN" sz="2400" dirty="0" smtClean="0">
                <a:latin typeface="Times New Roman" pitchFamily="18" charset="0"/>
                <a:cs typeface="Times New Roman" pitchFamily="18" charset="0"/>
              </a:rPr>
              <a:t> can also be used to extract data from </a:t>
            </a:r>
            <a:r>
              <a:rPr lang="en-IN" sz="2400" dirty="0" err="1" smtClean="0">
                <a:latin typeface="Times New Roman" pitchFamily="18" charset="0"/>
                <a:cs typeface="Times New Roman" pitchFamily="18" charset="0"/>
              </a:rPr>
              <a:t>Hadoop</a:t>
            </a:r>
            <a:r>
              <a:rPr lang="en-IN" sz="2400" dirty="0" smtClean="0">
                <a:latin typeface="Times New Roman" pitchFamily="18" charset="0"/>
                <a:cs typeface="Times New Roman" pitchFamily="18" charset="0"/>
              </a:rPr>
              <a:t> and export it into external structured data stores. </a:t>
            </a:r>
          </a:p>
          <a:p>
            <a:r>
              <a:rPr lang="en-IN" sz="2400" dirty="0" smtClean="0">
                <a:latin typeface="Times New Roman" pitchFamily="18" charset="0"/>
                <a:cs typeface="Times New Roman" pitchFamily="18" charset="0"/>
              </a:rPr>
              <a:t>It is used to import data from relational databases such as </a:t>
            </a:r>
            <a:r>
              <a:rPr lang="en-IN" sz="2400" dirty="0" err="1" smtClean="0">
                <a:latin typeface="Times New Roman" pitchFamily="18" charset="0"/>
                <a:cs typeface="Times New Roman" pitchFamily="18" charset="0"/>
              </a:rPr>
              <a:t>MySQL</a:t>
            </a:r>
            <a:r>
              <a:rPr lang="en-IN" sz="2400" dirty="0" smtClean="0">
                <a:latin typeface="Times New Roman" pitchFamily="18" charset="0"/>
                <a:cs typeface="Times New Roman" pitchFamily="18" charset="0"/>
              </a:rPr>
              <a:t>, Oracle to </a:t>
            </a:r>
            <a:r>
              <a:rPr lang="en-IN" sz="2400" dirty="0" err="1" smtClean="0">
                <a:latin typeface="Times New Roman" pitchFamily="18" charset="0"/>
                <a:cs typeface="Times New Roman" pitchFamily="18" charset="0"/>
              </a:rPr>
              <a:t>Hadoop</a:t>
            </a:r>
            <a:r>
              <a:rPr lang="en-IN" sz="2400" dirty="0" smtClean="0">
                <a:latin typeface="Times New Roman" pitchFamily="18" charset="0"/>
                <a:cs typeface="Times New Roman" pitchFamily="18" charset="0"/>
              </a:rPr>
              <a:t> HDFS, and export from </a:t>
            </a:r>
            <a:r>
              <a:rPr lang="en-IN" sz="2400" dirty="0" err="1" smtClean="0">
                <a:latin typeface="Times New Roman" pitchFamily="18" charset="0"/>
                <a:cs typeface="Times New Roman" pitchFamily="18" charset="0"/>
              </a:rPr>
              <a:t>Hadoop</a:t>
            </a:r>
            <a:r>
              <a:rPr lang="en-IN" sz="2400" dirty="0" smtClean="0">
                <a:latin typeface="Times New Roman" pitchFamily="18" charset="0"/>
                <a:cs typeface="Times New Roman" pitchFamily="18" charset="0"/>
              </a:rPr>
              <a:t> file system to relational databases. </a:t>
            </a:r>
            <a:endParaRPr lang="en-US" sz="2400" dirty="0" smtClean="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4000" b="1" dirty="0" smtClean="0">
                <a:latin typeface="Times New Roman" pitchFamily="18" charset="0"/>
                <a:cs typeface="Times New Roman" pitchFamily="18" charset="0"/>
              </a:rPr>
              <a:t>FLUME</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800600"/>
          </a:xfrm>
        </p:spPr>
        <p:txBody>
          <a:bodyPr>
            <a:noAutofit/>
          </a:bodyPr>
          <a:lstStyle/>
          <a:p>
            <a:r>
              <a:rPr lang="en-US" sz="2400" dirty="0" smtClean="0">
                <a:latin typeface="Times New Roman" pitchFamily="18" charset="0"/>
                <a:cs typeface="Times New Roman" pitchFamily="18" charset="0"/>
              </a:rPr>
              <a:t>Apache Flume is a system used for moving massive quantities of streaming data into HDFS. Collecting log data present in log files from web servers and aggregating it in HDFS for analysis, is one common example use case of Flume.</a:t>
            </a:r>
          </a:p>
          <a:p>
            <a:r>
              <a:rPr lang="en-US" sz="2400" dirty="0" smtClean="0">
                <a:latin typeface="Times New Roman" pitchFamily="18" charset="0"/>
                <a:cs typeface="Times New Roman" pitchFamily="18" charset="0"/>
              </a:rPr>
              <a:t>Flume has flexible design based upon streaming data flows.</a:t>
            </a:r>
          </a:p>
          <a:p>
            <a:r>
              <a:rPr lang="en-US" sz="2400" dirty="0" smtClean="0">
                <a:latin typeface="Times New Roman" pitchFamily="18" charset="0"/>
                <a:cs typeface="Times New Roman" pitchFamily="18" charset="0"/>
              </a:rPr>
              <a:t> It is fault tolerant and robust with multiple failover and recovery mechanisms. </a:t>
            </a:r>
          </a:p>
          <a:p>
            <a:r>
              <a:rPr lang="en-US" sz="2400" dirty="0" smtClean="0">
                <a:latin typeface="Times New Roman" pitchFamily="18" charset="0"/>
                <a:cs typeface="Times New Roman" pitchFamily="18" charset="0"/>
              </a:rPr>
              <a:t>Flume carries data between sources and sinks. This gathering of data can either be scheduled or event driven. </a:t>
            </a:r>
          </a:p>
          <a:p>
            <a:r>
              <a:rPr lang="en-US" sz="2400" dirty="0" smtClean="0">
                <a:latin typeface="Times New Roman" pitchFamily="18" charset="0"/>
                <a:cs typeface="Times New Roman" pitchFamily="18" charset="0"/>
              </a:rPr>
              <a:t>Flume can also be used to transport event data including but not limited to network traffic data, data generated by social-media websites and email messages.</a:t>
            </a:r>
          </a:p>
          <a:p>
            <a:endParaRPr lang="en-US" sz="1800" dirty="0" smtClean="0">
              <a:latin typeface="+mj-lt"/>
            </a:endParaRPr>
          </a:p>
          <a:p>
            <a:endParaRPr lang="en-US" sz="1800" dirty="0">
              <a:latin typeface="+mj-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a:bodyPr>
          <a:lstStyle/>
          <a:p>
            <a:pPr algn="ctr"/>
            <a:r>
              <a:rPr lang="en-US" sz="4000" b="1" dirty="0" smtClean="0">
                <a:latin typeface="Times New Roman" pitchFamily="18" charset="0"/>
                <a:cs typeface="Times New Roman" pitchFamily="18" charset="0"/>
              </a:rPr>
              <a:t>OOZIE</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Apache </a:t>
            </a:r>
            <a:r>
              <a:rPr lang="en-US" sz="2400" dirty="0" err="1" smtClean="0">
                <a:latin typeface="Times New Roman" pitchFamily="18" charset="0"/>
                <a:cs typeface="Times New Roman" pitchFamily="18" charset="0"/>
              </a:rPr>
              <a:t>Oozie</a:t>
            </a:r>
            <a:r>
              <a:rPr lang="en-US" sz="2400" dirty="0" smtClean="0">
                <a:latin typeface="Times New Roman" pitchFamily="18" charset="0"/>
                <a:cs typeface="Times New Roman" pitchFamily="18" charset="0"/>
              </a:rPr>
              <a:t> is a scheduler system to run and manage </a:t>
            </a:r>
            <a:r>
              <a:rPr lang="en-US" sz="2400" dirty="0" err="1" smtClean="0">
                <a:latin typeface="Times New Roman" pitchFamily="18" charset="0"/>
                <a:cs typeface="Times New Roman" pitchFamily="18" charset="0"/>
              </a:rPr>
              <a:t>Hadoop</a:t>
            </a:r>
            <a:r>
              <a:rPr lang="en-US" sz="2400" dirty="0" smtClean="0">
                <a:latin typeface="Times New Roman" pitchFamily="18" charset="0"/>
                <a:cs typeface="Times New Roman" pitchFamily="18" charset="0"/>
              </a:rPr>
              <a:t> jobs in a distributed environment. </a:t>
            </a:r>
          </a:p>
          <a:p>
            <a:r>
              <a:rPr lang="en-US" sz="2400" dirty="0" smtClean="0">
                <a:latin typeface="Times New Roman" pitchFamily="18" charset="0"/>
                <a:cs typeface="Times New Roman" pitchFamily="18" charset="0"/>
              </a:rPr>
              <a:t>One of the main advantages of </a:t>
            </a:r>
            <a:r>
              <a:rPr lang="en-US" sz="2400" dirty="0" err="1" smtClean="0">
                <a:latin typeface="Times New Roman" pitchFamily="18" charset="0"/>
                <a:cs typeface="Times New Roman" pitchFamily="18" charset="0"/>
              </a:rPr>
              <a:t>Oozie</a:t>
            </a:r>
            <a:r>
              <a:rPr lang="en-US" sz="2400" dirty="0" smtClean="0">
                <a:latin typeface="Times New Roman" pitchFamily="18" charset="0"/>
                <a:cs typeface="Times New Roman" pitchFamily="18" charset="0"/>
              </a:rPr>
              <a:t> is that it is tightly integrated with </a:t>
            </a:r>
            <a:r>
              <a:rPr lang="en-US" sz="2400" dirty="0" err="1" smtClean="0">
                <a:latin typeface="Times New Roman" pitchFamily="18" charset="0"/>
                <a:cs typeface="Times New Roman" pitchFamily="18" charset="0"/>
              </a:rPr>
              <a:t>Hadoop</a:t>
            </a:r>
            <a:r>
              <a:rPr lang="en-US" sz="2400" dirty="0" smtClean="0">
                <a:latin typeface="Times New Roman" pitchFamily="18" charset="0"/>
                <a:cs typeface="Times New Roman" pitchFamily="18" charset="0"/>
              </a:rPr>
              <a:t> stack supporting various </a:t>
            </a:r>
            <a:r>
              <a:rPr lang="en-US" sz="2400" dirty="0" err="1" smtClean="0">
                <a:latin typeface="Times New Roman" pitchFamily="18" charset="0"/>
                <a:cs typeface="Times New Roman" pitchFamily="18" charset="0"/>
              </a:rPr>
              <a:t>Hadoop</a:t>
            </a:r>
            <a:r>
              <a:rPr lang="en-US" sz="2400" dirty="0" smtClean="0">
                <a:latin typeface="Times New Roman" pitchFamily="18" charset="0"/>
                <a:cs typeface="Times New Roman" pitchFamily="18" charset="0"/>
              </a:rPr>
              <a:t> jobs like Hive, Pig, </a:t>
            </a:r>
            <a:r>
              <a:rPr lang="en-US" sz="2400" dirty="0" err="1" smtClean="0">
                <a:latin typeface="Times New Roman" pitchFamily="18" charset="0"/>
                <a:cs typeface="Times New Roman" pitchFamily="18" charset="0"/>
              </a:rPr>
              <a:t>Sqoop</a:t>
            </a:r>
            <a:r>
              <a:rPr lang="en-US" sz="2400" dirty="0" smtClean="0">
                <a:latin typeface="Times New Roman" pitchFamily="18" charset="0"/>
                <a:cs typeface="Times New Roman" pitchFamily="18" charset="0"/>
              </a:rPr>
              <a:t> as well as system-specific jobs like Java and Shell.</a:t>
            </a:r>
          </a:p>
          <a:p>
            <a:r>
              <a:rPr lang="en-US" sz="2400" dirty="0" err="1" smtClean="0">
                <a:latin typeface="Times New Roman" pitchFamily="18" charset="0"/>
                <a:cs typeface="Times New Roman" pitchFamily="18" charset="0"/>
              </a:rPr>
              <a:t>Oozie</a:t>
            </a:r>
            <a:r>
              <a:rPr lang="en-US" sz="2400" dirty="0" smtClean="0">
                <a:latin typeface="Times New Roman" pitchFamily="18" charset="0"/>
                <a:cs typeface="Times New Roman" pitchFamily="18" charset="0"/>
              </a:rPr>
              <a:t> is an Open Source Java Web-Application available under Apache license 2.0. It is responsible for triggering the workflow actions, which in turn uses the </a:t>
            </a:r>
            <a:r>
              <a:rPr lang="en-US" sz="2400" dirty="0" err="1" smtClean="0">
                <a:latin typeface="Times New Roman" pitchFamily="18" charset="0"/>
                <a:cs typeface="Times New Roman" pitchFamily="18" charset="0"/>
              </a:rPr>
              <a:t>Hadoop</a:t>
            </a:r>
            <a:r>
              <a:rPr lang="en-US" sz="2400" dirty="0" smtClean="0">
                <a:latin typeface="Times New Roman" pitchFamily="18" charset="0"/>
                <a:cs typeface="Times New Roman" pitchFamily="18" charset="0"/>
              </a:rPr>
              <a:t> execution engine to actually execute the task</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Times New Roman" pitchFamily="18" charset="0"/>
                <a:cs typeface="Times New Roman" pitchFamily="18" charset="0"/>
              </a:rPr>
              <a:t>ZOOKEPPER</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Apache Zookeeper is a coordination service for distributed application that enables synchronization across a cluster. </a:t>
            </a:r>
          </a:p>
          <a:p>
            <a:r>
              <a:rPr lang="en-US" sz="2400" dirty="0" smtClean="0">
                <a:latin typeface="Times New Roman" pitchFamily="18" charset="0"/>
                <a:cs typeface="Times New Roman" pitchFamily="18" charset="0"/>
              </a:rPr>
              <a:t>Zookeeper in </a:t>
            </a:r>
            <a:r>
              <a:rPr lang="en-US" sz="2400" dirty="0" err="1" smtClean="0">
                <a:latin typeface="Times New Roman" pitchFamily="18" charset="0"/>
                <a:cs typeface="Times New Roman" pitchFamily="18" charset="0"/>
              </a:rPr>
              <a:t>Hadoop</a:t>
            </a:r>
            <a:r>
              <a:rPr lang="en-US" sz="2400" dirty="0" smtClean="0">
                <a:latin typeface="Times New Roman" pitchFamily="18" charset="0"/>
                <a:cs typeface="Times New Roman" pitchFamily="18" charset="0"/>
              </a:rPr>
              <a:t> can be viewed as centralized repository where distributed applications can put data and get data out of it.</a:t>
            </a:r>
          </a:p>
          <a:p>
            <a:r>
              <a:rPr lang="en-US" sz="2400" dirty="0" smtClean="0">
                <a:latin typeface="Times New Roman" pitchFamily="18" charset="0"/>
                <a:cs typeface="Times New Roman" pitchFamily="18" charset="0"/>
              </a:rPr>
              <a:t> It is used to keep the distributed system functioning together as a single unit, using its synchronization, serialization and coordination goals.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itchFamily="18" charset="0"/>
                <a:cs typeface="Times New Roman" pitchFamily="18" charset="0"/>
              </a:rPr>
              <a:t>Conclusion</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err="1" smtClean="0">
                <a:latin typeface="Times New Roman" pitchFamily="18" charset="0"/>
                <a:cs typeface="Times New Roman" pitchFamily="18" charset="0"/>
              </a:rPr>
              <a:t>Hadoop</a:t>
            </a:r>
            <a:r>
              <a:rPr lang="en-US" sz="2400" dirty="0" smtClean="0">
                <a:latin typeface="Times New Roman" pitchFamily="18" charset="0"/>
                <a:cs typeface="Times New Roman" pitchFamily="18" charset="0"/>
              </a:rPr>
              <a:t> has been very effective solution for companies dealing with the data in </a:t>
            </a:r>
            <a:r>
              <a:rPr lang="en-US" sz="2400" smtClean="0">
                <a:latin typeface="Times New Roman" pitchFamily="18" charset="0"/>
                <a:cs typeface="Times New Roman" pitchFamily="18" charset="0"/>
              </a:rPr>
              <a:t>petabytes</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It has solved many problems in industry related to huge data management and distributed system.</a:t>
            </a:r>
          </a:p>
          <a:p>
            <a:r>
              <a:rPr lang="en-US" sz="2400" dirty="0" smtClean="0">
                <a:latin typeface="Times New Roman" pitchFamily="18" charset="0"/>
                <a:cs typeface="Times New Roman" pitchFamily="18" charset="0"/>
              </a:rPr>
              <a:t>As it is open source, so it is adopted by companies widely.</a:t>
            </a:r>
          </a:p>
          <a:p>
            <a:r>
              <a:rPr lang="en-US" sz="2400" dirty="0" smtClean="0">
                <a:latin typeface="Times New Roman" pitchFamily="18" charset="0"/>
                <a:cs typeface="Times New Roman" pitchFamily="18" charset="0"/>
              </a:rPr>
              <a:t>Among, these all the technologies specified above the usage of </a:t>
            </a:r>
            <a:r>
              <a:rPr lang="en-US" sz="2400" dirty="0" err="1" smtClean="0">
                <a:latin typeface="Times New Roman" pitchFamily="18" charset="0"/>
                <a:cs typeface="Times New Roman" pitchFamily="18" charset="0"/>
              </a:rPr>
              <a:t>Mapreduce</a:t>
            </a:r>
            <a:r>
              <a:rPr lang="en-US" sz="2400" dirty="0" smtClean="0">
                <a:latin typeface="Times New Roman" pitchFamily="18" charset="0"/>
                <a:cs typeface="Times New Roman" pitchFamily="18" charset="0"/>
              </a:rPr>
              <a:t>, Pig, Hive and </a:t>
            </a:r>
            <a:r>
              <a:rPr lang="en-US" sz="2400" dirty="0" err="1" smtClean="0">
                <a:latin typeface="Times New Roman" pitchFamily="18" charset="0"/>
                <a:cs typeface="Times New Roman" pitchFamily="18" charset="0"/>
              </a:rPr>
              <a:t>Sqoop</a:t>
            </a:r>
            <a:r>
              <a:rPr lang="en-US" sz="2400" dirty="0" smtClean="0">
                <a:latin typeface="Times New Roman" pitchFamily="18" charset="0"/>
                <a:cs typeface="Times New Roman" pitchFamily="18" charset="0"/>
              </a:rPr>
              <a:t> are used in </a:t>
            </a:r>
            <a:r>
              <a:rPr lang="en-US" sz="2400" dirty="0" err="1" smtClean="0">
                <a:latin typeface="Times New Roman" pitchFamily="18" charset="0"/>
                <a:cs typeface="Times New Roman" pitchFamily="18" charset="0"/>
              </a:rPr>
              <a:t>analysing</a:t>
            </a:r>
            <a:r>
              <a:rPr lang="en-US" sz="2400" dirty="0" smtClean="0">
                <a:latin typeface="Times New Roman" pitchFamily="18" charset="0"/>
                <a:cs typeface="Times New Roman" pitchFamily="18" charset="0"/>
              </a:rPr>
              <a:t> the data of H1B_Applications. </a:t>
            </a:r>
          </a:p>
          <a:p>
            <a:pPr>
              <a:buNone/>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itchFamily="18" charset="0"/>
                <a:cs typeface="Times New Roman" pitchFamily="18" charset="0"/>
              </a:rPr>
              <a:t>BIG DATA</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2400" dirty="0" smtClean="0">
                <a:latin typeface="Times New Roman" pitchFamily="18" charset="0"/>
                <a:cs typeface="Times New Roman" pitchFamily="18" charset="0"/>
              </a:rPr>
              <a:t>Big data is a term that describes the large volume of data – both structured and unstructured – that inundates a business on a day-to-day basis.</a:t>
            </a:r>
            <a:r>
              <a:rPr lang="en-US" sz="2400" dirty="0" smtClean="0">
                <a:solidFill>
                  <a:srgbClr val="000000"/>
                </a:solidFill>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Big Data is a collection of large datasets that cannot be processed using traditional computing techniques. </a:t>
            </a:r>
          </a:p>
          <a:p>
            <a:pPr algn="just"/>
            <a:r>
              <a:rPr lang="en-US" sz="2400" dirty="0" smtClean="0">
                <a:latin typeface="Times New Roman" pitchFamily="18" charset="0"/>
                <a:cs typeface="Times New Roman" pitchFamily="18" charset="0"/>
              </a:rPr>
              <a:t>Big data can be analyzed for insights that lead to better decisions and strategic business moves.</a:t>
            </a:r>
          </a:p>
          <a:p>
            <a:pPr algn="just">
              <a:buFont typeface="Arial" pitchFamily="34" charset="0"/>
              <a:buChar char="•"/>
            </a:pPr>
            <a:endParaRPr lang="en-US" sz="2400" dirty="0" smtClean="0">
              <a:latin typeface="Times New Roman" pitchFamily="18" charset="0"/>
              <a:cs typeface="Times New Roman" pitchFamily="18" charset="0"/>
            </a:endParaRPr>
          </a:p>
          <a:p>
            <a:pPr algn="just">
              <a:buNone/>
            </a:pPr>
            <a:endParaRPr lang="en-US" sz="2000" dirty="0">
              <a:latin typeface="+mj-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lstStyle/>
          <a:p>
            <a:pPr>
              <a:buNone/>
            </a:pPr>
            <a:endParaRPr lang="en-US" dirty="0"/>
          </a:p>
        </p:txBody>
      </p:sp>
      <p:sp>
        <p:nvSpPr>
          <p:cNvPr id="4" name="TextBox 3"/>
          <p:cNvSpPr txBox="1"/>
          <p:nvPr/>
        </p:nvSpPr>
        <p:spPr>
          <a:xfrm rot="20228440">
            <a:off x="807277" y="2388863"/>
            <a:ext cx="7794695" cy="1569660"/>
          </a:xfrm>
          <a:prstGeom prst="rect">
            <a:avLst/>
          </a:prstGeom>
          <a:noFill/>
        </p:spPr>
        <p:txBody>
          <a:bodyPr wrap="square" rtlCol="0">
            <a:spAutoFit/>
          </a:bodyPr>
          <a:lstStyle/>
          <a:p>
            <a:r>
              <a:rPr lang="en-US" sz="9600" dirty="0" smtClean="0">
                <a:solidFill>
                  <a:srgbClr val="0070C0"/>
                </a:solidFill>
                <a:latin typeface="Times New Roman" pitchFamily="18" charset="0"/>
                <a:cs typeface="Times New Roman" pitchFamily="18" charset="0"/>
              </a:rPr>
              <a:t>THANK YOU</a:t>
            </a:r>
            <a:endParaRPr lang="en-US" sz="9600" dirty="0">
              <a:solidFill>
                <a:srgbClr val="0070C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a:bodyPr>
          <a:lstStyle/>
          <a:p>
            <a:pPr algn="ctr"/>
            <a:r>
              <a:rPr lang="en-US" sz="4000" b="1" dirty="0" smtClean="0">
                <a:latin typeface="Times New Roman" pitchFamily="18" charset="0"/>
                <a:cs typeface="Times New Roman" pitchFamily="18" charset="0"/>
              </a:rPr>
              <a:t>Characteristics of Big Data</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Volume :- </a:t>
            </a:r>
            <a:r>
              <a:rPr lang="en-IN" sz="2400" dirty="0" smtClean="0">
                <a:latin typeface="Times New Roman" pitchFamily="18" charset="0"/>
                <a:cs typeface="Times New Roman" pitchFamily="18" charset="0"/>
              </a:rPr>
              <a:t>The name 'Big Data' itself is related to a size which is enormous. Size of data plays very crucial role in determining value out of data.</a:t>
            </a:r>
          </a:p>
          <a:p>
            <a:pPr algn="just"/>
            <a:r>
              <a:rPr lang="en-IN" sz="2400" dirty="0" smtClean="0">
                <a:latin typeface="Times New Roman" pitchFamily="18" charset="0"/>
                <a:cs typeface="Times New Roman" pitchFamily="18" charset="0"/>
              </a:rPr>
              <a:t>Variety :- Variety refers to heterogeneous sources and the nature of data, both structured and unstructured.</a:t>
            </a:r>
          </a:p>
          <a:p>
            <a:pPr algn="just"/>
            <a:r>
              <a:rPr lang="en-IN" sz="2400" dirty="0" smtClean="0">
                <a:latin typeface="Times New Roman" pitchFamily="18" charset="0"/>
                <a:cs typeface="Times New Roman" pitchFamily="18" charset="0"/>
              </a:rPr>
              <a:t>Velocity :- The term  refers to the speed of generation of data. </a:t>
            </a:r>
          </a:p>
          <a:p>
            <a:pPr algn="just"/>
            <a:r>
              <a:rPr lang="en-IN" sz="2400" dirty="0" smtClean="0">
                <a:latin typeface="Times New Roman" pitchFamily="18" charset="0"/>
                <a:cs typeface="Times New Roman" pitchFamily="18" charset="0"/>
              </a:rPr>
              <a:t>Veracity :- </a:t>
            </a:r>
            <a:r>
              <a:rPr lang="en-US" sz="2400" dirty="0" smtClean="0">
                <a:latin typeface="Times New Roman" pitchFamily="18" charset="0"/>
                <a:cs typeface="Times New Roman" pitchFamily="18" charset="0"/>
              </a:rPr>
              <a:t>Veracity: It refers to the biases, noises and abnormality in data. This is where we need to be able to identify the relevance of data and ensure data cleansing is done to only store valuable data.</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Value: Refers to purpose, scenario or business outcome that the analytical solution has to address. </a:t>
            </a:r>
          </a:p>
          <a:p>
            <a:pPr algn="just"/>
            <a:r>
              <a:rPr lang="en-US" sz="2400" dirty="0" smtClean="0">
                <a:latin typeface="Times New Roman" pitchFamily="18" charset="0"/>
                <a:cs typeface="Times New Roman" pitchFamily="18" charset="0"/>
              </a:rPr>
              <a:t>Variability: This refers to establishing if the contextualizing structure of the data stream is regular and dependable even in conditions of extreme unpredictability.</a:t>
            </a:r>
          </a:p>
          <a:p>
            <a:pPr algn="just"/>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itchFamily="18" charset="0"/>
                <a:cs typeface="Times New Roman" pitchFamily="18" charset="0"/>
              </a:rPr>
              <a:t>What Comes Under Big Data?</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IN" sz="2400" b="1" dirty="0" smtClean="0">
                <a:latin typeface="Times New Roman" pitchFamily="18" charset="0"/>
                <a:cs typeface="Times New Roman" pitchFamily="18" charset="0"/>
              </a:rPr>
              <a:t>Black Box Data</a:t>
            </a:r>
          </a:p>
          <a:p>
            <a:r>
              <a:rPr lang="en-IN" sz="2400" b="1" dirty="0" smtClean="0">
                <a:latin typeface="Times New Roman" pitchFamily="18" charset="0"/>
                <a:cs typeface="Times New Roman" pitchFamily="18" charset="0"/>
              </a:rPr>
              <a:t>Social Media Data</a:t>
            </a:r>
          </a:p>
          <a:p>
            <a:r>
              <a:rPr lang="en-IN" sz="2400" b="1" dirty="0" smtClean="0">
                <a:latin typeface="Times New Roman" pitchFamily="18" charset="0"/>
                <a:cs typeface="Times New Roman" pitchFamily="18" charset="0"/>
              </a:rPr>
              <a:t>Stock Exchange Data</a:t>
            </a:r>
          </a:p>
          <a:p>
            <a:r>
              <a:rPr lang="en-IN" sz="2400" b="1" dirty="0" smtClean="0">
                <a:latin typeface="Times New Roman" pitchFamily="18" charset="0"/>
                <a:cs typeface="Times New Roman" pitchFamily="18" charset="0"/>
              </a:rPr>
              <a:t>Transport Data</a:t>
            </a:r>
          </a:p>
          <a:p>
            <a:r>
              <a:rPr lang="en-IN" sz="2400" b="1" dirty="0" smtClean="0">
                <a:latin typeface="Times New Roman" pitchFamily="18" charset="0"/>
                <a:cs typeface="Times New Roman" pitchFamily="18" charset="0"/>
              </a:rPr>
              <a:t>Search Engine Data</a:t>
            </a:r>
          </a:p>
          <a:p>
            <a:pPr>
              <a:buNone/>
            </a:pPr>
            <a:endParaRPr lang="en-US"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The data in it will be of three types.</a:t>
            </a:r>
            <a:endParaRPr lang="en-US" sz="2400" dirty="0" smtClean="0">
              <a:latin typeface="Times New Roman" pitchFamily="18" charset="0"/>
              <a:cs typeface="Times New Roman" pitchFamily="18" charset="0"/>
            </a:endParaRPr>
          </a:p>
          <a:p>
            <a:pPr lvl="0"/>
            <a:r>
              <a:rPr lang="en-IN" sz="2400" b="1" dirty="0" smtClean="0">
                <a:latin typeface="Times New Roman" pitchFamily="18" charset="0"/>
                <a:cs typeface="Times New Roman" pitchFamily="18" charset="0"/>
              </a:rPr>
              <a:t>Structured data: </a:t>
            </a:r>
            <a:r>
              <a:rPr lang="en-IN" sz="2400" dirty="0" smtClean="0">
                <a:latin typeface="Times New Roman" pitchFamily="18" charset="0"/>
                <a:cs typeface="Times New Roman" pitchFamily="18" charset="0"/>
              </a:rPr>
              <a:t>Relational data.</a:t>
            </a:r>
            <a:endParaRPr lang="en-US" sz="2400" dirty="0" smtClean="0">
              <a:latin typeface="Times New Roman" pitchFamily="18" charset="0"/>
              <a:cs typeface="Times New Roman" pitchFamily="18" charset="0"/>
            </a:endParaRPr>
          </a:p>
          <a:p>
            <a:pPr lvl="0"/>
            <a:r>
              <a:rPr lang="en-IN" sz="2400" b="1" dirty="0" smtClean="0">
                <a:latin typeface="Times New Roman" pitchFamily="18" charset="0"/>
                <a:cs typeface="Times New Roman" pitchFamily="18" charset="0"/>
              </a:rPr>
              <a:t>Semi Structured data: </a:t>
            </a:r>
            <a:r>
              <a:rPr lang="en-IN" sz="2400" dirty="0" smtClean="0">
                <a:latin typeface="Times New Roman" pitchFamily="18" charset="0"/>
                <a:cs typeface="Times New Roman" pitchFamily="18" charset="0"/>
              </a:rPr>
              <a:t>XML data.</a:t>
            </a:r>
            <a:endParaRPr lang="en-US" sz="2400" dirty="0" smtClean="0">
              <a:latin typeface="Times New Roman" pitchFamily="18" charset="0"/>
              <a:cs typeface="Times New Roman" pitchFamily="18" charset="0"/>
            </a:endParaRPr>
          </a:p>
          <a:p>
            <a:pPr lvl="0"/>
            <a:r>
              <a:rPr lang="en-IN" sz="2400" b="1" dirty="0" smtClean="0">
                <a:latin typeface="Times New Roman" pitchFamily="18" charset="0"/>
                <a:cs typeface="Times New Roman" pitchFamily="18" charset="0"/>
              </a:rPr>
              <a:t>Unstructured data:</a:t>
            </a:r>
            <a:r>
              <a:rPr lang="en-IN" sz="2400" dirty="0" smtClean="0">
                <a:latin typeface="Times New Roman" pitchFamily="18" charset="0"/>
                <a:cs typeface="Times New Roman" pitchFamily="18" charset="0"/>
              </a:rPr>
              <a:t> Word, PDF, Text, Media Logs.</a:t>
            </a:r>
            <a:endParaRPr lang="en-US" sz="2400" dirty="0" smtClean="0">
              <a:latin typeface="Times New Roman" pitchFamily="18" charset="0"/>
              <a:cs typeface="Times New Roman" pitchFamily="18" charset="0"/>
            </a:endParaRPr>
          </a:p>
          <a:p>
            <a:pPr>
              <a:buNone/>
            </a:pPr>
            <a:endParaRPr lang="en-IN"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a:bodyPr>
          <a:lstStyle/>
          <a:p>
            <a:pPr algn="ctr"/>
            <a:r>
              <a:rPr lang="en-US" sz="4000" b="1" dirty="0" smtClean="0">
                <a:latin typeface="Times New Roman" pitchFamily="18" charset="0"/>
                <a:cs typeface="Times New Roman" pitchFamily="18" charset="0"/>
              </a:rPr>
              <a:t>Challenges of Big Data</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r>
              <a:rPr lang="en-IN" sz="2400" dirty="0" smtClean="0">
                <a:latin typeface="Times New Roman" pitchFamily="18" charset="0"/>
                <a:cs typeface="Times New Roman" pitchFamily="18" charset="0"/>
              </a:rPr>
              <a:t>Storage</a:t>
            </a:r>
            <a:endParaRPr lang="en-US" sz="2400" dirty="0" smtClean="0">
              <a:latin typeface="Times New Roman" pitchFamily="18" charset="0"/>
              <a:cs typeface="Times New Roman" pitchFamily="18" charset="0"/>
            </a:endParaRPr>
          </a:p>
          <a:p>
            <a:pPr lvl="0"/>
            <a:r>
              <a:rPr lang="en-IN" sz="2400" dirty="0" smtClean="0">
                <a:latin typeface="Times New Roman" pitchFamily="18" charset="0"/>
                <a:cs typeface="Times New Roman" pitchFamily="18" charset="0"/>
              </a:rPr>
              <a:t>Searching</a:t>
            </a:r>
            <a:endParaRPr lang="en-US" sz="2400" dirty="0" smtClean="0">
              <a:latin typeface="Times New Roman" pitchFamily="18" charset="0"/>
              <a:cs typeface="Times New Roman" pitchFamily="18" charset="0"/>
            </a:endParaRPr>
          </a:p>
          <a:p>
            <a:pPr lvl="0"/>
            <a:r>
              <a:rPr lang="en-IN" sz="2400" dirty="0" smtClean="0">
                <a:latin typeface="Times New Roman" pitchFamily="18" charset="0"/>
                <a:cs typeface="Times New Roman" pitchFamily="18" charset="0"/>
              </a:rPr>
              <a:t>Sharing</a:t>
            </a:r>
            <a:endParaRPr lang="en-US" sz="2400" dirty="0" smtClean="0">
              <a:latin typeface="Times New Roman" pitchFamily="18" charset="0"/>
              <a:cs typeface="Times New Roman" pitchFamily="18" charset="0"/>
            </a:endParaRPr>
          </a:p>
          <a:p>
            <a:pPr lvl="0"/>
            <a:r>
              <a:rPr lang="en-IN" sz="2400" dirty="0" smtClean="0">
                <a:latin typeface="Times New Roman" pitchFamily="18" charset="0"/>
                <a:cs typeface="Times New Roman" pitchFamily="18" charset="0"/>
              </a:rPr>
              <a:t>Transfer</a:t>
            </a:r>
            <a:endParaRPr lang="en-US" sz="2400" dirty="0" smtClean="0">
              <a:latin typeface="Times New Roman" pitchFamily="18" charset="0"/>
              <a:cs typeface="Times New Roman" pitchFamily="18" charset="0"/>
            </a:endParaRPr>
          </a:p>
          <a:p>
            <a:pPr lvl="0"/>
            <a:r>
              <a:rPr lang="en-IN" sz="2400" dirty="0" smtClean="0">
                <a:latin typeface="Times New Roman" pitchFamily="18" charset="0"/>
                <a:cs typeface="Times New Roman" pitchFamily="18" charset="0"/>
              </a:rPr>
              <a:t>Analysis</a:t>
            </a:r>
            <a:endParaRPr lang="en-US" sz="2400" dirty="0" smtClean="0">
              <a:latin typeface="Times New Roman" pitchFamily="18" charset="0"/>
              <a:cs typeface="Times New Roman" pitchFamily="18" charset="0"/>
            </a:endParaRPr>
          </a:p>
          <a:p>
            <a:pPr lvl="0"/>
            <a:r>
              <a:rPr lang="en-IN" sz="2400" dirty="0" smtClean="0">
                <a:latin typeface="Times New Roman" pitchFamily="18" charset="0"/>
                <a:cs typeface="Times New Roman" pitchFamily="18" charset="0"/>
              </a:rPr>
              <a:t>Presentation</a:t>
            </a: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rmAutofit/>
          </a:bodyPr>
          <a:lstStyle/>
          <a:p>
            <a:pPr algn="ctr"/>
            <a:r>
              <a:rPr lang="en-US" sz="4000" b="1" dirty="0" smtClean="0">
                <a:latin typeface="Times New Roman" pitchFamily="18" charset="0"/>
                <a:cs typeface="Times New Roman" pitchFamily="18" charset="0"/>
              </a:rPr>
              <a:t>HADOOP</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524000"/>
            <a:ext cx="8229600" cy="4389120"/>
          </a:xfrm>
        </p:spPr>
        <p:txBody>
          <a:bodyPr>
            <a:noAutofit/>
          </a:bodyPr>
          <a:lstStyle/>
          <a:p>
            <a:endParaRPr lang="en-US" sz="1400" b="1" dirty="0" smtClean="0"/>
          </a:p>
          <a:p>
            <a:pPr algn="just"/>
            <a:r>
              <a:rPr lang="en-IN" sz="2400" dirty="0" err="1" smtClean="0">
                <a:latin typeface="Times New Roman" pitchFamily="18" charset="0"/>
                <a:cs typeface="Times New Roman" pitchFamily="18" charset="0"/>
              </a:rPr>
              <a:t>Hadoop</a:t>
            </a:r>
            <a:r>
              <a:rPr lang="en-IN" sz="2400" dirty="0" smtClean="0">
                <a:latin typeface="Times New Roman" pitchFamily="18" charset="0"/>
                <a:cs typeface="Times New Roman" pitchFamily="18" charset="0"/>
              </a:rPr>
              <a:t> is used as  an open-source software framework for storing data and running applications on clusters of commodity hardware. </a:t>
            </a:r>
          </a:p>
          <a:p>
            <a:pPr algn="just"/>
            <a:r>
              <a:rPr lang="en-IN" sz="2400" dirty="0" smtClean="0">
                <a:latin typeface="Times New Roman" pitchFamily="18" charset="0"/>
                <a:cs typeface="Times New Roman" pitchFamily="18" charset="0"/>
              </a:rPr>
              <a:t>It provides massive storage for any kind of data, enormous processing power and the ability to handle virtually limitless concurrent tasks or jobs.</a:t>
            </a:r>
          </a:p>
          <a:p>
            <a:pPr algn="just"/>
            <a:r>
              <a:rPr lang="en-IN" sz="2400" dirty="0" smtClean="0">
                <a:latin typeface="Times New Roman" pitchFamily="18" charset="0"/>
                <a:cs typeface="Times New Roman" pitchFamily="18" charset="0"/>
              </a:rPr>
              <a:t>It is designed to scale up from single servers to thousands of machines, each offering local computation and storage.</a:t>
            </a:r>
            <a:endParaRPr lang="en-US" sz="2400" dirty="0" smtClean="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endParaRPr lang="en-US" sz="2400" b="1" dirty="0" smtClean="0">
              <a:latin typeface="Times New Roman" pitchFamily="18" charset="0"/>
              <a:cs typeface="Times New Roman" pitchFamily="18" charset="0"/>
            </a:endParaRPr>
          </a:p>
          <a:p>
            <a:endParaRPr lang="en-US" sz="1400" b="1" dirty="0" smtClean="0"/>
          </a:p>
          <a:p>
            <a:pPr>
              <a:buNone/>
            </a:pPr>
            <a:endParaRPr lang="en-US" sz="1400" b="1"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a:bodyPr>
          <a:lstStyle/>
          <a:p>
            <a:pPr algn="ctr"/>
            <a:r>
              <a:rPr lang="en-US" sz="4000" b="1" dirty="0" smtClean="0">
                <a:latin typeface="Times New Roman" pitchFamily="18" charset="0"/>
                <a:cs typeface="Times New Roman" pitchFamily="18" charset="0"/>
              </a:rPr>
              <a:t>Features of </a:t>
            </a:r>
            <a:r>
              <a:rPr lang="en-US" sz="4000" b="1" dirty="0" err="1" smtClean="0">
                <a:latin typeface="Times New Roman" pitchFamily="18" charset="0"/>
                <a:cs typeface="Times New Roman" pitchFamily="18" charset="0"/>
              </a:rPr>
              <a:t>Hadoop</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sz="2400" dirty="0" smtClean="0">
                <a:latin typeface="Times New Roman" pitchFamily="18" charset="0"/>
                <a:cs typeface="Times New Roman" pitchFamily="18" charset="0"/>
              </a:rPr>
              <a:t>It  is Easily Scalable.</a:t>
            </a:r>
          </a:p>
          <a:p>
            <a:r>
              <a:rPr lang="en-US" sz="2400" dirty="0" smtClean="0">
                <a:latin typeface="Times New Roman" pitchFamily="18" charset="0"/>
                <a:cs typeface="Times New Roman" pitchFamily="18" charset="0"/>
              </a:rPr>
              <a:t>It Brings Flexibility In Data Processing.</a:t>
            </a:r>
          </a:p>
          <a:p>
            <a:r>
              <a:rPr lang="en-US" sz="2400" dirty="0" smtClean="0">
                <a:latin typeface="Times New Roman" pitchFamily="18" charset="0"/>
                <a:cs typeface="Times New Roman" pitchFamily="18" charset="0"/>
              </a:rPr>
              <a:t>It  is Fault Tolerant.</a:t>
            </a:r>
          </a:p>
          <a:p>
            <a:r>
              <a:rPr lang="en-US" sz="2400" dirty="0" smtClean="0">
                <a:latin typeface="Times New Roman" pitchFamily="18" charset="0"/>
                <a:cs typeface="Times New Roman" pitchFamily="18" charset="0"/>
              </a:rPr>
              <a:t>It  is Great At Faster Data Processing.</a:t>
            </a:r>
          </a:p>
          <a:p>
            <a:r>
              <a:rPr lang="en-US" sz="2400" dirty="0" smtClean="0">
                <a:latin typeface="Times New Roman" pitchFamily="18" charset="0"/>
                <a:cs typeface="Times New Roman" pitchFamily="18" charset="0"/>
              </a:rPr>
              <a:t>It’s  Ecosystem is Robust.</a:t>
            </a:r>
          </a:p>
          <a:p>
            <a:r>
              <a:rPr lang="en-US" sz="2400" dirty="0" smtClean="0">
                <a:latin typeface="Times New Roman" pitchFamily="18" charset="0"/>
                <a:cs typeface="Times New Roman" pitchFamily="18" charset="0"/>
              </a:rPr>
              <a:t>It is Very Cost Effective.</a:t>
            </a:r>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normAutofit/>
          </a:bodyPr>
          <a:lstStyle/>
          <a:p>
            <a:pPr algn="ctr"/>
            <a:r>
              <a:rPr lang="en-US" sz="4000" dirty="0" smtClean="0">
                <a:latin typeface="Times New Roman" pitchFamily="18" charset="0"/>
                <a:cs typeface="Times New Roman" pitchFamily="18" charset="0"/>
              </a:rPr>
              <a:t>HADOOP ECOSYSTEM</a:t>
            </a:r>
            <a:endParaRPr lang="en-US" sz="4000" dirty="0">
              <a:latin typeface="Times New Roman" pitchFamily="18" charset="0"/>
              <a:cs typeface="Times New Roman" pitchFamily="18" charset="0"/>
            </a:endParaRPr>
          </a:p>
        </p:txBody>
      </p:sp>
      <p:pic>
        <p:nvPicPr>
          <p:cNvPr id="7" name="Picture 6" descr="Image result for Hadoop architecture"/>
          <p:cNvPicPr/>
          <p:nvPr/>
        </p:nvPicPr>
        <p:blipFill>
          <a:blip r:embed="rId2" cstate="print">
            <a:extLst>
              <a:ext uri="{28A0092B-C50C-407E-A947-70E740481C1C}">
                <a14:useLocalDpi xmlns="" xmlns:wpc="http://schemas.microsoft.com/office/word/2010/wordprocessingCanvas"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457200" y="1676400"/>
            <a:ext cx="8305800" cy="4419600"/>
          </a:xfrm>
          <a:prstGeom prst="rect">
            <a:avLst/>
          </a:prstGeom>
          <a:noFill/>
          <a:ln>
            <a:noFill/>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219</TotalTime>
  <Words>636</Words>
  <Application>Microsoft Office PowerPoint</Application>
  <PresentationFormat>On-screen Show (4:3)</PresentationFormat>
  <Paragraphs>95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Flow</vt:lpstr>
      <vt:lpstr>ANALYSIS OF H1B_APPLICATIONS</vt:lpstr>
      <vt:lpstr>BIG DATA</vt:lpstr>
      <vt:lpstr>Characteristics of Big Data</vt:lpstr>
      <vt:lpstr>Slide 4</vt:lpstr>
      <vt:lpstr>What Comes Under Big Data?</vt:lpstr>
      <vt:lpstr>Challenges of Big Data</vt:lpstr>
      <vt:lpstr>HADOOP</vt:lpstr>
      <vt:lpstr>Features of Hadoop</vt:lpstr>
      <vt:lpstr>HADOOP ECOSYSTEM</vt:lpstr>
      <vt:lpstr>HDFS</vt:lpstr>
      <vt:lpstr>MAPREDUCE</vt:lpstr>
      <vt:lpstr>Slide 12</vt:lpstr>
      <vt:lpstr>HIVE</vt:lpstr>
      <vt:lpstr>PIG</vt:lpstr>
      <vt:lpstr>SQOOP</vt:lpstr>
      <vt:lpstr>FLUME</vt:lpstr>
      <vt:lpstr>OOZIE</vt:lpstr>
      <vt:lpstr>ZOOKEPPER</vt:lpstr>
      <vt:lpstr>Conclusion</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Shetty</cp:lastModifiedBy>
  <cp:revision>26</cp:revision>
  <dcterms:created xsi:type="dcterms:W3CDTF">2017-07-11T12:17:52Z</dcterms:created>
  <dcterms:modified xsi:type="dcterms:W3CDTF">2017-07-12T05:29:16Z</dcterms:modified>
</cp:coreProperties>
</file>