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3" r:id="rId7"/>
    <p:sldId id="280" r:id="rId8"/>
    <p:sldId id="281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995054"/>
            <a:ext cx="6847387" cy="3136503"/>
          </a:xfrm>
        </p:spPr>
        <p:txBody>
          <a:bodyPr/>
          <a:lstStyle/>
          <a:p>
            <a:r>
              <a:rPr lang="en-US" dirty="0" err="1" smtClean="0">
                <a:latin typeface="Agency FB" panose="020B0503020202020204" pitchFamily="34" charset="0"/>
              </a:rPr>
              <a:t>Friendbook</a:t>
            </a:r>
            <a:r>
              <a:rPr lang="en-US" dirty="0" smtClean="0">
                <a:latin typeface="Agency FB" panose="020B0503020202020204" pitchFamily="34" charset="0"/>
              </a:rPr>
              <a:t>: A Semantic-based </a:t>
            </a:r>
            <a:r>
              <a:rPr lang="en-US" dirty="0" smtClean="0">
                <a:latin typeface="Agency FB" panose="020B0503020202020204" pitchFamily="34" charset="0"/>
              </a:rPr>
              <a:t/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Agency FB" panose="020B0503020202020204" pitchFamily="34" charset="0"/>
              </a:rPr>
              <a:t>Friend </a:t>
            </a:r>
            <a:r>
              <a:rPr lang="en-US" dirty="0" smtClean="0">
                <a:latin typeface="Agency FB" panose="020B0503020202020204" pitchFamily="34" charset="0"/>
              </a:rPr>
              <a:t>Recommendation System for Social Networks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9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80179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References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0830" y="2231592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1) http://igraph.org/r/doc/page_rank.html </a:t>
            </a: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2) http://www.statmethods.net/advgraphs/ggplot2.html </a:t>
            </a: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3) http://www.pagerank.dk/Pagerank-formula/Damping-factor.htm </a:t>
            </a: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4) https://stat.ethz.ch/R-manual/R-devel/library/base/html/data.frame.html </a:t>
            </a: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5) https://stats.idre.ucla.edu/r/library/r-library-matrices-and-matrix-computations-in-r/ </a:t>
            </a:r>
          </a:p>
          <a:p>
            <a:r>
              <a:rPr lang="en-IN" sz="2400" dirty="0">
                <a:solidFill>
                  <a:srgbClr val="000000"/>
                </a:solidFill>
                <a:latin typeface="Agency FB" panose="020B0503020202020204" pitchFamily="34" charset="0"/>
              </a:rPr>
              <a:t>6) https://www.tutorialspoint.com/r/</a:t>
            </a:r>
          </a:p>
        </p:txBody>
      </p:sp>
    </p:spTree>
    <p:extLst>
      <p:ext uri="{BB962C8B-B14F-4D97-AF65-F5344CB8AC3E}">
        <p14:creationId xmlns:p14="http://schemas.microsoft.com/office/powerpoint/2010/main" val="127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gency FB" panose="020B0503020202020204" pitchFamily="34" charset="0"/>
              </a:rPr>
              <a:t>INTRODUCTION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latin typeface="Agency FB" panose="020B0503020202020204" pitchFamily="34" charset="0"/>
              </a:rPr>
              <a:t>Existing social networking services recommend friends to users based on their social graphs, which may not be the </a:t>
            </a:r>
            <a:r>
              <a:rPr lang="en-IN" sz="1600" dirty="0" smtClean="0">
                <a:latin typeface="Agency FB" panose="020B0503020202020204" pitchFamily="34" charset="0"/>
              </a:rPr>
              <a:t>most appropriate </a:t>
            </a:r>
            <a:r>
              <a:rPr lang="en-IN" sz="1600" dirty="0">
                <a:latin typeface="Agency FB" panose="020B0503020202020204" pitchFamily="34" charset="0"/>
              </a:rPr>
              <a:t>to reflect a user’s preferences on friend selection in real life</a:t>
            </a:r>
            <a:r>
              <a:rPr lang="en-IN" sz="16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IN" sz="1600" dirty="0" smtClean="0">
                <a:latin typeface="Agency FB" panose="020B0503020202020204" pitchFamily="34" charset="0"/>
              </a:rPr>
              <a:t> </a:t>
            </a:r>
            <a:r>
              <a:rPr lang="en-IN" sz="1600" dirty="0">
                <a:latin typeface="Agency FB" panose="020B0503020202020204" pitchFamily="34" charset="0"/>
              </a:rPr>
              <a:t>In this paper, we present </a:t>
            </a:r>
            <a:r>
              <a:rPr lang="en-IN" sz="1600" dirty="0" err="1">
                <a:latin typeface="Agency FB" panose="020B0503020202020204" pitchFamily="34" charset="0"/>
              </a:rPr>
              <a:t>Friendbook</a:t>
            </a:r>
            <a:r>
              <a:rPr lang="en-IN" sz="1600" dirty="0">
                <a:latin typeface="Agency FB" panose="020B0503020202020204" pitchFamily="34" charset="0"/>
              </a:rPr>
              <a:t>, a novel </a:t>
            </a:r>
            <a:r>
              <a:rPr lang="en-IN" sz="1600" dirty="0" smtClean="0">
                <a:latin typeface="Agency FB" panose="020B0503020202020204" pitchFamily="34" charset="0"/>
              </a:rPr>
              <a:t>semantic-based friend </a:t>
            </a:r>
            <a:r>
              <a:rPr lang="en-IN" sz="1600" dirty="0">
                <a:latin typeface="Agency FB" panose="020B0503020202020204" pitchFamily="34" charset="0"/>
              </a:rPr>
              <a:t>recommendation system for social networks, which recommends friends to users based on their life styles instead of </a:t>
            </a:r>
            <a:r>
              <a:rPr lang="en-IN" sz="1600" dirty="0" smtClean="0">
                <a:latin typeface="Agency FB" panose="020B0503020202020204" pitchFamily="34" charset="0"/>
              </a:rPr>
              <a:t>social graphs.</a:t>
            </a:r>
            <a:endParaRPr lang="en-IN" sz="1600" dirty="0">
              <a:latin typeface="Agency FB" panose="020B0503020202020204" pitchFamily="34" charset="0"/>
            </a:endParaRPr>
          </a:p>
          <a:p>
            <a:r>
              <a:rPr lang="en-IN" sz="1600" dirty="0">
                <a:latin typeface="Agency FB" panose="020B0503020202020204" pitchFamily="34" charset="0"/>
              </a:rPr>
              <a:t>M</a:t>
            </a:r>
            <a:r>
              <a:rPr lang="en-IN" sz="1600" dirty="0" smtClean="0">
                <a:latin typeface="Agency FB" panose="020B0503020202020204" pitchFamily="34" charset="0"/>
              </a:rPr>
              <a:t>easures </a:t>
            </a:r>
            <a:r>
              <a:rPr lang="en-IN" sz="1600" dirty="0">
                <a:latin typeface="Agency FB" panose="020B0503020202020204" pitchFamily="34" charset="0"/>
              </a:rPr>
              <a:t>the similarity of life styles between users, and recommends friends to users if their life styles have high similarity. </a:t>
            </a:r>
          </a:p>
          <a:p>
            <a:r>
              <a:rPr lang="en-IN" sz="1600" dirty="0">
                <a:latin typeface="Agency FB" panose="020B0503020202020204" pitchFamily="34" charset="0"/>
              </a:rPr>
              <a:t>W</a:t>
            </a:r>
            <a:r>
              <a:rPr lang="en-IN" sz="1600" dirty="0" smtClean="0">
                <a:latin typeface="Agency FB" panose="020B0503020202020204" pitchFamily="34" charset="0"/>
              </a:rPr>
              <a:t>e </a:t>
            </a:r>
            <a:r>
              <a:rPr lang="en-IN" sz="1600" dirty="0">
                <a:latin typeface="Agency FB" panose="020B0503020202020204" pitchFamily="34" charset="0"/>
              </a:rPr>
              <a:t>model a user’s daily life as life documents, from which his/her life styles are extracted by using the Latent </a:t>
            </a:r>
            <a:r>
              <a:rPr lang="en-IN" sz="1600" dirty="0" err="1" smtClean="0">
                <a:latin typeface="Agency FB" panose="020B0503020202020204" pitchFamily="34" charset="0"/>
              </a:rPr>
              <a:t>Dirichlet</a:t>
            </a:r>
            <a:r>
              <a:rPr lang="en-IN" sz="1600" dirty="0">
                <a:latin typeface="Agency FB" panose="020B0503020202020204" pitchFamily="34" charset="0"/>
              </a:rPr>
              <a:t> </a:t>
            </a:r>
            <a:r>
              <a:rPr lang="en-IN" sz="1600" dirty="0" smtClean="0">
                <a:latin typeface="Agency FB" panose="020B0503020202020204" pitchFamily="34" charset="0"/>
              </a:rPr>
              <a:t>Allocation </a:t>
            </a:r>
            <a:r>
              <a:rPr lang="en-IN" sz="1600" dirty="0">
                <a:latin typeface="Agency FB" panose="020B0503020202020204" pitchFamily="34" charset="0"/>
              </a:rPr>
              <a:t>algorithm. </a:t>
            </a:r>
            <a:endParaRPr lang="en-IN" sz="1600" dirty="0" smtClean="0">
              <a:latin typeface="Agency FB" panose="020B0503020202020204" pitchFamily="34" charset="0"/>
            </a:endParaRPr>
          </a:p>
          <a:p>
            <a:r>
              <a:rPr lang="en-IN" sz="1600" dirty="0" smtClean="0">
                <a:latin typeface="Agency FB" panose="020B0503020202020204" pitchFamily="34" charset="0"/>
              </a:rPr>
              <a:t>We </a:t>
            </a:r>
            <a:r>
              <a:rPr lang="en-IN" sz="1600" dirty="0">
                <a:latin typeface="Agency FB" panose="020B0503020202020204" pitchFamily="34" charset="0"/>
              </a:rPr>
              <a:t>further propose a similarity metric to measure the similarity of life styles between users, and calculate </a:t>
            </a:r>
            <a:r>
              <a:rPr lang="en-IN" sz="1600" dirty="0" smtClean="0">
                <a:latin typeface="Agency FB" panose="020B0503020202020204" pitchFamily="34" charset="0"/>
              </a:rPr>
              <a:t>users’ impact </a:t>
            </a:r>
            <a:r>
              <a:rPr lang="en-IN" sz="1600" dirty="0">
                <a:latin typeface="Agency FB" panose="020B0503020202020204" pitchFamily="34" charset="0"/>
              </a:rPr>
              <a:t>in terms of life styles with a friend-matching graph. </a:t>
            </a:r>
            <a:endParaRPr lang="en-IN" sz="1600" dirty="0" smtClean="0">
              <a:latin typeface="Agency FB" panose="020B0503020202020204" pitchFamily="34" charset="0"/>
            </a:endParaRPr>
          </a:p>
          <a:p>
            <a:r>
              <a:rPr lang="en-IN" sz="1600" dirty="0" smtClean="0">
                <a:latin typeface="Agency FB" panose="020B0503020202020204" pitchFamily="34" charset="0"/>
              </a:rPr>
              <a:t>Upon </a:t>
            </a:r>
            <a:r>
              <a:rPr lang="en-IN" sz="1600" dirty="0">
                <a:latin typeface="Agency FB" panose="020B0503020202020204" pitchFamily="34" charset="0"/>
              </a:rPr>
              <a:t>receiving a request, </a:t>
            </a:r>
            <a:r>
              <a:rPr lang="en-IN" sz="1600" dirty="0" err="1">
                <a:latin typeface="Agency FB" panose="020B0503020202020204" pitchFamily="34" charset="0"/>
              </a:rPr>
              <a:t>Friendbook</a:t>
            </a:r>
            <a:r>
              <a:rPr lang="en-IN" sz="1600" dirty="0">
                <a:latin typeface="Agency FB" panose="020B0503020202020204" pitchFamily="34" charset="0"/>
              </a:rPr>
              <a:t> returns a list of people with </a:t>
            </a:r>
            <a:r>
              <a:rPr lang="en-IN" sz="1600" dirty="0" smtClean="0">
                <a:latin typeface="Agency FB" panose="020B0503020202020204" pitchFamily="34" charset="0"/>
              </a:rPr>
              <a:t>highest recommendation </a:t>
            </a:r>
            <a:r>
              <a:rPr lang="en-IN" sz="1600" dirty="0">
                <a:latin typeface="Agency FB" panose="020B0503020202020204" pitchFamily="34" charset="0"/>
              </a:rPr>
              <a:t>scores to the query user.</a:t>
            </a:r>
            <a:endParaRPr lang="en-US" altLang="en-US" sz="1600" b="1" dirty="0" smtClean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1400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6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System Architecture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b="1" dirty="0" smtClean="0">
              <a:latin typeface="Agency FB" panose="020B0503020202020204" pitchFamily="34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1" y="2446389"/>
            <a:ext cx="462979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gency FB" panose="020B0503020202020204" pitchFamily="34" charset="0"/>
              </a:rPr>
              <a:t>Life-Style Extraction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8" y="2484552"/>
            <a:ext cx="4731037" cy="1296729"/>
          </a:xfrm>
        </p:spPr>
      </p:pic>
      <p:sp>
        <p:nvSpPr>
          <p:cNvPr id="5" name="TextBox 4"/>
          <p:cNvSpPr txBox="1"/>
          <p:nvPr/>
        </p:nvSpPr>
        <p:spPr>
          <a:xfrm>
            <a:off x="1473958" y="3821373"/>
            <a:ext cx="9853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gency FB" panose="020B0503020202020204" pitchFamily="34" charset="0"/>
              </a:rPr>
              <a:t>The activity recogniser is used to recognise and obtain the Activity-document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gency FB" panose="020B0503020202020204" pitchFamily="34" charset="0"/>
              </a:rPr>
              <a:t>The Latent-</a:t>
            </a:r>
            <a:r>
              <a:rPr lang="en-IN" dirty="0" err="1" smtClean="0">
                <a:latin typeface="Agency FB" panose="020B0503020202020204" pitchFamily="34" charset="0"/>
              </a:rPr>
              <a:t>Dirchlet</a:t>
            </a:r>
            <a:r>
              <a:rPr lang="en-IN" dirty="0" smtClean="0">
                <a:latin typeface="Agency FB" panose="020B0503020202020204" pitchFamily="34" charset="0"/>
              </a:rPr>
              <a:t> Allocation algorithm is used for the above computations.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gency FB" panose="020B0503020202020204" pitchFamily="34" charset="0"/>
              </a:rPr>
              <a:t>The lifestyle vectors are obtained using p(</a:t>
            </a:r>
            <a:r>
              <a:rPr lang="en-IN" dirty="0" err="1" smtClean="0">
                <a:latin typeface="Agency FB" panose="020B0503020202020204" pitchFamily="34" charset="0"/>
              </a:rPr>
              <a:t>z|d</a:t>
            </a:r>
            <a:r>
              <a:rPr lang="en-IN" dirty="0" smtClean="0">
                <a:latin typeface="Agency FB" panose="020B0503020202020204" pitchFamily="34" charset="0"/>
              </a:rPr>
              <a:t>)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75" y="4668291"/>
            <a:ext cx="3277943" cy="4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038764"/>
            <a:ext cx="9601196" cy="28371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gency FB" panose="020B0503020202020204" pitchFamily="34" charset="0"/>
              </a:rPr>
              <a:t>Two similarity indices are computed : a) Cosine similarity and b) Dominant Lifestyle Index</a:t>
            </a:r>
          </a:p>
          <a:p>
            <a:pPr algn="ctr"/>
            <a:endParaRPr lang="en-US" sz="3600" dirty="0" smtClean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16" y="4645348"/>
            <a:ext cx="2434964" cy="433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4" y="5454946"/>
            <a:ext cx="2661313" cy="42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52" y="4403153"/>
            <a:ext cx="2312910" cy="7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1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Friend-Matching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038764"/>
            <a:ext cx="9601196" cy="28371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A friend matching-graph is constructed using the similarity indices.</a:t>
            </a:r>
          </a:p>
          <a:p>
            <a:pPr marL="0" indent="0" algn="ctr">
              <a:buNone/>
            </a:pPr>
            <a:endParaRPr lang="en-US" sz="3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gency FB" panose="020B0503020202020204" pitchFamily="34" charset="0"/>
              </a:rPr>
              <a:t>Where                          for </a:t>
            </a:r>
            <a:r>
              <a:rPr lang="en-US" sz="3600" dirty="0" err="1" smtClean="0">
                <a:latin typeface="Agency FB" panose="020B0503020202020204" pitchFamily="34" charset="0"/>
              </a:rPr>
              <a:t>i</a:t>
            </a:r>
            <a:r>
              <a:rPr lang="en-US" sz="3600" dirty="0" smtClean="0">
                <a:latin typeface="Agency FB" panose="020B0503020202020204" pitchFamily="34" charset="0"/>
              </a:rPr>
              <a:t> !=j and others its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79" y="3575744"/>
            <a:ext cx="5118196" cy="1473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96" y="5336275"/>
            <a:ext cx="1922705" cy="3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User Impact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867" y="2588388"/>
            <a:ext cx="9601196" cy="28371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The ranking vector is generated using the following pseudo code.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51" y="3084394"/>
            <a:ext cx="4122770" cy="31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Query and Friend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867" y="2588388"/>
            <a:ext cx="9601196" cy="28371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The no of recommended friends is input by the user and the friend list is returned based on the weights given to similarity index and ranking vector.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29" y="3800597"/>
            <a:ext cx="5683292" cy="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Conclusion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 The existing methods of social graphs is not very effective in friend recommendation.</a:t>
            </a:r>
          </a:p>
          <a:p>
            <a:r>
              <a:rPr lang="en-IN" dirty="0" smtClean="0">
                <a:latin typeface="Agency FB" panose="020B0503020202020204" pitchFamily="34" charset="0"/>
              </a:rPr>
              <a:t>The recommendation precision and recommendation values are obtained and graphs are plotted. </a:t>
            </a:r>
          </a:p>
          <a:p>
            <a:r>
              <a:rPr lang="en-IN" dirty="0" smtClean="0">
                <a:latin typeface="Agency FB" panose="020B0503020202020204" pitchFamily="34" charset="0"/>
              </a:rPr>
              <a:t>The </a:t>
            </a:r>
            <a:r>
              <a:rPr lang="en-IN" dirty="0">
                <a:latin typeface="Agency FB" panose="020B0503020202020204" pitchFamily="34" charset="0"/>
              </a:rPr>
              <a:t>results obtained using the simulation matched with those obtained in the paper</a:t>
            </a:r>
            <a:r>
              <a:rPr lang="en-IN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IN" dirty="0" smtClean="0">
                <a:latin typeface="Agency FB" panose="020B0503020202020204" pitchFamily="34" charset="0"/>
              </a:rPr>
              <a:t> </a:t>
            </a:r>
            <a:r>
              <a:rPr lang="en-IN" dirty="0">
                <a:latin typeface="Agency FB" panose="020B0503020202020204" pitchFamily="34" charset="0"/>
              </a:rPr>
              <a:t>The results show that friends are recommended with a good amount of accuracy, in comparison to those recommended using social graphs.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812</TotalTime>
  <Words>393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Garamond</vt:lpstr>
      <vt:lpstr>Times New Roman</vt:lpstr>
      <vt:lpstr>Wingdings</vt:lpstr>
      <vt:lpstr>Organic</vt:lpstr>
      <vt:lpstr>Friendbook: A Semantic-based  Friend Recommendation System for Social Networks</vt:lpstr>
      <vt:lpstr>INTRODUCTION</vt:lpstr>
      <vt:lpstr>System Architecture</vt:lpstr>
      <vt:lpstr>Life-Style Extraction</vt:lpstr>
      <vt:lpstr>Similarity Metric</vt:lpstr>
      <vt:lpstr>Friend-Matching Graph</vt:lpstr>
      <vt:lpstr>User Impact Ranking</vt:lpstr>
      <vt:lpstr>Query and Friend recommendation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Diagnosis using Automatic Mitotic Cell Detection and Segmentation in Histopathological Images</dc:title>
  <dc:creator>Vineeth Reddy</dc:creator>
  <cp:lastModifiedBy>prajwala tm</cp:lastModifiedBy>
  <cp:revision>42</cp:revision>
  <dcterms:created xsi:type="dcterms:W3CDTF">2017-02-25T12:10:03Z</dcterms:created>
  <dcterms:modified xsi:type="dcterms:W3CDTF">2017-03-17T07:48:28Z</dcterms:modified>
</cp:coreProperties>
</file>