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12"/>
  </p:notesMasterIdLst>
  <p:sldIdLst>
    <p:sldId id="256" r:id="rId2"/>
    <p:sldId id="257" r:id="rId3"/>
    <p:sldId id="258" r:id="rId4"/>
    <p:sldId id="259" r:id="rId5"/>
    <p:sldId id="260" r:id="rId6"/>
    <p:sldId id="261" r:id="rId7"/>
    <p:sldId id="263" r:id="rId8"/>
    <p:sldId id="266" r:id="rId9"/>
    <p:sldId id="265"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3C59690-281D-4101-B62C-E1AB8FB6AAB4}">
          <p14:sldIdLst>
            <p14:sldId id="256"/>
            <p14:sldId id="257"/>
            <p14:sldId id="258"/>
            <p14:sldId id="259"/>
            <p14:sldId id="260"/>
            <p14:sldId id="261"/>
          </p14:sldIdLst>
        </p14:section>
        <p14:section name="Untitled Section" id="{D9F32230-B208-4196-8A9B-3E3A68E103D5}">
          <p14:sldIdLst>
            <p14:sldId id="263"/>
            <p14:sldId id="266"/>
            <p14:sldId id="265"/>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41" autoAdjust="0"/>
    <p:restoredTop sz="95613" autoAdjust="0"/>
  </p:normalViewPr>
  <p:slideViewPr>
    <p:cSldViewPr snapToGrid="0">
      <p:cViewPr varScale="1">
        <p:scale>
          <a:sx n="85" d="100"/>
          <a:sy n="85" d="100"/>
        </p:scale>
        <p:origin x="64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44510E-4DF7-4B66-A871-807A1ACF460C}" type="datetimeFigureOut">
              <a:rPr lang="en-IN" smtClean="0"/>
              <a:t>12-03-2024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41FC30-DE2A-4084-AE65-FD2BC859DF43}" type="slidenum">
              <a:rPr lang="en-IN" smtClean="0"/>
              <a:t>‹#›</a:t>
            </a:fld>
            <a:endParaRPr lang="en-IN"/>
          </a:p>
        </p:txBody>
      </p:sp>
    </p:spTree>
    <p:extLst>
      <p:ext uri="{BB962C8B-B14F-4D97-AF65-F5344CB8AC3E}">
        <p14:creationId xmlns:p14="http://schemas.microsoft.com/office/powerpoint/2010/main" val="3124301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D41FC30-DE2A-4084-AE65-FD2BC859DF43}" type="slidenum">
              <a:rPr lang="en-IN" smtClean="0"/>
              <a:t>1</a:t>
            </a:fld>
            <a:endParaRPr lang="en-IN"/>
          </a:p>
        </p:txBody>
      </p:sp>
    </p:spTree>
    <p:extLst>
      <p:ext uri="{BB962C8B-B14F-4D97-AF65-F5344CB8AC3E}">
        <p14:creationId xmlns:p14="http://schemas.microsoft.com/office/powerpoint/2010/main" val="1473717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D41FC30-DE2A-4084-AE65-FD2BC859DF43}" type="slidenum">
              <a:rPr lang="en-IN" smtClean="0"/>
              <a:t>6</a:t>
            </a:fld>
            <a:endParaRPr lang="en-IN"/>
          </a:p>
        </p:txBody>
      </p:sp>
    </p:spTree>
    <p:extLst>
      <p:ext uri="{BB962C8B-B14F-4D97-AF65-F5344CB8AC3E}">
        <p14:creationId xmlns:p14="http://schemas.microsoft.com/office/powerpoint/2010/main" val="2229898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A9DF3-946B-37A5-3605-91D57DA837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1D63C28-D099-E7C5-17B8-035DC6842F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B9C36BD-65FE-7AB3-346F-417669DB6A46}"/>
              </a:ext>
            </a:extLst>
          </p:cNvPr>
          <p:cNvSpPr>
            <a:spLocks noGrp="1"/>
          </p:cNvSpPr>
          <p:nvPr>
            <p:ph type="dt" sz="half" idx="10"/>
          </p:nvPr>
        </p:nvSpPr>
        <p:spPr/>
        <p:txBody>
          <a:bodyPr/>
          <a:lstStyle/>
          <a:p>
            <a:fld id="{0DAC5872-069F-4915-B1DF-A60499C9A067}" type="datetimeFigureOut">
              <a:rPr lang="en-IN" smtClean="0"/>
              <a:t>12-03-2024</a:t>
            </a:fld>
            <a:endParaRPr lang="en-IN"/>
          </a:p>
        </p:txBody>
      </p:sp>
      <p:sp>
        <p:nvSpPr>
          <p:cNvPr id="5" name="Footer Placeholder 4">
            <a:extLst>
              <a:ext uri="{FF2B5EF4-FFF2-40B4-BE49-F238E27FC236}">
                <a16:creationId xmlns:a16="http://schemas.microsoft.com/office/drawing/2014/main" id="{46EC6352-304A-2EC0-F4CF-49DD74B639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6C251E-FEAB-5541-65E7-B8F70C69151E}"/>
              </a:ext>
            </a:extLst>
          </p:cNvPr>
          <p:cNvSpPr>
            <a:spLocks noGrp="1"/>
          </p:cNvSpPr>
          <p:nvPr>
            <p:ph type="sldNum" sz="quarter" idx="12"/>
          </p:nvPr>
        </p:nvSpPr>
        <p:spPr/>
        <p:txBody>
          <a:bodyPr/>
          <a:lstStyle/>
          <a:p>
            <a:fld id="{0D397BE5-F08B-41EC-B707-31D75A60572E}" type="slidenum">
              <a:rPr lang="en-IN" smtClean="0"/>
              <a:t>‹#›</a:t>
            </a:fld>
            <a:endParaRPr lang="en-IN"/>
          </a:p>
        </p:txBody>
      </p:sp>
    </p:spTree>
    <p:extLst>
      <p:ext uri="{BB962C8B-B14F-4D97-AF65-F5344CB8AC3E}">
        <p14:creationId xmlns:p14="http://schemas.microsoft.com/office/powerpoint/2010/main" val="3151063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0FD8-46C5-4440-EE9A-44AE1A39ECE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CFC274-7AD4-AECD-725C-F8913C76A7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C60AD1-7AB8-9C2F-20EC-EE5316E2D2EE}"/>
              </a:ext>
            </a:extLst>
          </p:cNvPr>
          <p:cNvSpPr>
            <a:spLocks noGrp="1"/>
          </p:cNvSpPr>
          <p:nvPr>
            <p:ph type="dt" sz="half" idx="10"/>
          </p:nvPr>
        </p:nvSpPr>
        <p:spPr/>
        <p:txBody>
          <a:bodyPr/>
          <a:lstStyle/>
          <a:p>
            <a:fld id="{0DAC5872-069F-4915-B1DF-A60499C9A067}" type="datetimeFigureOut">
              <a:rPr lang="en-IN" smtClean="0"/>
              <a:t>12-03-2024</a:t>
            </a:fld>
            <a:endParaRPr lang="en-IN"/>
          </a:p>
        </p:txBody>
      </p:sp>
      <p:sp>
        <p:nvSpPr>
          <p:cNvPr id="5" name="Footer Placeholder 4">
            <a:extLst>
              <a:ext uri="{FF2B5EF4-FFF2-40B4-BE49-F238E27FC236}">
                <a16:creationId xmlns:a16="http://schemas.microsoft.com/office/drawing/2014/main" id="{99678DB4-5A2D-BF79-6D75-4B56439FC5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2B1673-7B87-AF91-6FB7-FE8FAF65143A}"/>
              </a:ext>
            </a:extLst>
          </p:cNvPr>
          <p:cNvSpPr>
            <a:spLocks noGrp="1"/>
          </p:cNvSpPr>
          <p:nvPr>
            <p:ph type="sldNum" sz="quarter" idx="12"/>
          </p:nvPr>
        </p:nvSpPr>
        <p:spPr/>
        <p:txBody>
          <a:bodyPr/>
          <a:lstStyle/>
          <a:p>
            <a:fld id="{0D397BE5-F08B-41EC-B707-31D75A60572E}" type="slidenum">
              <a:rPr lang="en-IN" smtClean="0"/>
              <a:t>‹#›</a:t>
            </a:fld>
            <a:endParaRPr lang="en-IN"/>
          </a:p>
        </p:txBody>
      </p:sp>
    </p:spTree>
    <p:extLst>
      <p:ext uri="{BB962C8B-B14F-4D97-AF65-F5344CB8AC3E}">
        <p14:creationId xmlns:p14="http://schemas.microsoft.com/office/powerpoint/2010/main" val="2285200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C2C337-99A8-FED2-3D81-23BD6491B7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F776C8-90C9-092F-FA36-4E3B5CBAD2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767824-CBB8-4F84-9475-CF2C580B45B2}"/>
              </a:ext>
            </a:extLst>
          </p:cNvPr>
          <p:cNvSpPr>
            <a:spLocks noGrp="1"/>
          </p:cNvSpPr>
          <p:nvPr>
            <p:ph type="dt" sz="half" idx="10"/>
          </p:nvPr>
        </p:nvSpPr>
        <p:spPr/>
        <p:txBody>
          <a:bodyPr/>
          <a:lstStyle/>
          <a:p>
            <a:fld id="{0DAC5872-069F-4915-B1DF-A60499C9A067}" type="datetimeFigureOut">
              <a:rPr lang="en-IN" smtClean="0"/>
              <a:t>12-03-2024</a:t>
            </a:fld>
            <a:endParaRPr lang="en-IN"/>
          </a:p>
        </p:txBody>
      </p:sp>
      <p:sp>
        <p:nvSpPr>
          <p:cNvPr id="5" name="Footer Placeholder 4">
            <a:extLst>
              <a:ext uri="{FF2B5EF4-FFF2-40B4-BE49-F238E27FC236}">
                <a16:creationId xmlns:a16="http://schemas.microsoft.com/office/drawing/2014/main" id="{E911B644-1098-2FBB-43A2-8793DB564C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BCA62B-9659-219F-BA6D-3E28697B3058}"/>
              </a:ext>
            </a:extLst>
          </p:cNvPr>
          <p:cNvSpPr>
            <a:spLocks noGrp="1"/>
          </p:cNvSpPr>
          <p:nvPr>
            <p:ph type="sldNum" sz="quarter" idx="12"/>
          </p:nvPr>
        </p:nvSpPr>
        <p:spPr/>
        <p:txBody>
          <a:bodyPr/>
          <a:lstStyle/>
          <a:p>
            <a:fld id="{0D397BE5-F08B-41EC-B707-31D75A60572E}" type="slidenum">
              <a:rPr lang="en-IN" smtClean="0"/>
              <a:t>‹#›</a:t>
            </a:fld>
            <a:endParaRPr lang="en-IN"/>
          </a:p>
        </p:txBody>
      </p:sp>
    </p:spTree>
    <p:extLst>
      <p:ext uri="{BB962C8B-B14F-4D97-AF65-F5344CB8AC3E}">
        <p14:creationId xmlns:p14="http://schemas.microsoft.com/office/powerpoint/2010/main" val="1109360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BD5B-5A1C-3717-101A-4FD750659C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D932D5-D4D2-BAF0-CE1E-32286FBB28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850900-5260-6798-4470-3C9DD7DD3C78}"/>
              </a:ext>
            </a:extLst>
          </p:cNvPr>
          <p:cNvSpPr>
            <a:spLocks noGrp="1"/>
          </p:cNvSpPr>
          <p:nvPr>
            <p:ph type="dt" sz="half" idx="10"/>
          </p:nvPr>
        </p:nvSpPr>
        <p:spPr/>
        <p:txBody>
          <a:bodyPr/>
          <a:lstStyle/>
          <a:p>
            <a:fld id="{0DAC5872-069F-4915-B1DF-A60499C9A067}" type="datetimeFigureOut">
              <a:rPr lang="en-IN" smtClean="0"/>
              <a:t>12-03-2024</a:t>
            </a:fld>
            <a:endParaRPr lang="en-IN"/>
          </a:p>
        </p:txBody>
      </p:sp>
      <p:sp>
        <p:nvSpPr>
          <p:cNvPr id="5" name="Footer Placeholder 4">
            <a:extLst>
              <a:ext uri="{FF2B5EF4-FFF2-40B4-BE49-F238E27FC236}">
                <a16:creationId xmlns:a16="http://schemas.microsoft.com/office/drawing/2014/main" id="{81307095-6A5C-97E3-0A82-DE99E374AE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049995-FCB4-CE57-6904-0365410BE566}"/>
              </a:ext>
            </a:extLst>
          </p:cNvPr>
          <p:cNvSpPr>
            <a:spLocks noGrp="1"/>
          </p:cNvSpPr>
          <p:nvPr>
            <p:ph type="sldNum" sz="quarter" idx="12"/>
          </p:nvPr>
        </p:nvSpPr>
        <p:spPr/>
        <p:txBody>
          <a:bodyPr/>
          <a:lstStyle/>
          <a:p>
            <a:fld id="{0D397BE5-F08B-41EC-B707-31D75A60572E}" type="slidenum">
              <a:rPr lang="en-IN" smtClean="0"/>
              <a:t>‹#›</a:t>
            </a:fld>
            <a:endParaRPr lang="en-IN"/>
          </a:p>
        </p:txBody>
      </p:sp>
    </p:spTree>
    <p:extLst>
      <p:ext uri="{BB962C8B-B14F-4D97-AF65-F5344CB8AC3E}">
        <p14:creationId xmlns:p14="http://schemas.microsoft.com/office/powerpoint/2010/main" val="2339493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5341B-DD34-98E6-B959-318A963721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24CE767-B334-65AD-FFEF-4ECACB2DDB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9004E3-E8CA-2F1A-0AFF-8FACE2D03668}"/>
              </a:ext>
            </a:extLst>
          </p:cNvPr>
          <p:cNvSpPr>
            <a:spLocks noGrp="1"/>
          </p:cNvSpPr>
          <p:nvPr>
            <p:ph type="dt" sz="half" idx="10"/>
          </p:nvPr>
        </p:nvSpPr>
        <p:spPr/>
        <p:txBody>
          <a:bodyPr/>
          <a:lstStyle/>
          <a:p>
            <a:fld id="{0DAC5872-069F-4915-B1DF-A60499C9A067}" type="datetimeFigureOut">
              <a:rPr lang="en-IN" smtClean="0"/>
              <a:t>12-03-2024</a:t>
            </a:fld>
            <a:endParaRPr lang="en-IN"/>
          </a:p>
        </p:txBody>
      </p:sp>
      <p:sp>
        <p:nvSpPr>
          <p:cNvPr id="5" name="Footer Placeholder 4">
            <a:extLst>
              <a:ext uri="{FF2B5EF4-FFF2-40B4-BE49-F238E27FC236}">
                <a16:creationId xmlns:a16="http://schemas.microsoft.com/office/drawing/2014/main" id="{154A16C0-413C-B50F-9C36-4F32548FB1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E0A270-0B63-B034-C831-746D6ADB6BAF}"/>
              </a:ext>
            </a:extLst>
          </p:cNvPr>
          <p:cNvSpPr>
            <a:spLocks noGrp="1"/>
          </p:cNvSpPr>
          <p:nvPr>
            <p:ph type="sldNum" sz="quarter" idx="12"/>
          </p:nvPr>
        </p:nvSpPr>
        <p:spPr/>
        <p:txBody>
          <a:bodyPr/>
          <a:lstStyle/>
          <a:p>
            <a:fld id="{0D397BE5-F08B-41EC-B707-31D75A60572E}" type="slidenum">
              <a:rPr lang="en-IN" smtClean="0"/>
              <a:t>‹#›</a:t>
            </a:fld>
            <a:endParaRPr lang="en-IN"/>
          </a:p>
        </p:txBody>
      </p:sp>
    </p:spTree>
    <p:extLst>
      <p:ext uri="{BB962C8B-B14F-4D97-AF65-F5344CB8AC3E}">
        <p14:creationId xmlns:p14="http://schemas.microsoft.com/office/powerpoint/2010/main" val="480256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DC8BC-4529-98B1-DFB9-E18F83F07E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4DF174F-8BBB-FA1A-743C-C91F4AC179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491B222-BBB4-8C98-9D76-95781B2FB8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2F8E439-16E1-4C7E-37F6-5BA8B41F84DB}"/>
              </a:ext>
            </a:extLst>
          </p:cNvPr>
          <p:cNvSpPr>
            <a:spLocks noGrp="1"/>
          </p:cNvSpPr>
          <p:nvPr>
            <p:ph type="dt" sz="half" idx="10"/>
          </p:nvPr>
        </p:nvSpPr>
        <p:spPr/>
        <p:txBody>
          <a:bodyPr/>
          <a:lstStyle/>
          <a:p>
            <a:fld id="{0DAC5872-069F-4915-B1DF-A60499C9A067}" type="datetimeFigureOut">
              <a:rPr lang="en-IN" smtClean="0"/>
              <a:t>12-03-2024</a:t>
            </a:fld>
            <a:endParaRPr lang="en-IN"/>
          </a:p>
        </p:txBody>
      </p:sp>
      <p:sp>
        <p:nvSpPr>
          <p:cNvPr id="6" name="Footer Placeholder 5">
            <a:extLst>
              <a:ext uri="{FF2B5EF4-FFF2-40B4-BE49-F238E27FC236}">
                <a16:creationId xmlns:a16="http://schemas.microsoft.com/office/drawing/2014/main" id="{037F4326-CA6E-ABA3-7428-AC41417684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7AA48D-B0C1-74B2-168E-966875A31F9A}"/>
              </a:ext>
            </a:extLst>
          </p:cNvPr>
          <p:cNvSpPr>
            <a:spLocks noGrp="1"/>
          </p:cNvSpPr>
          <p:nvPr>
            <p:ph type="sldNum" sz="quarter" idx="12"/>
          </p:nvPr>
        </p:nvSpPr>
        <p:spPr/>
        <p:txBody>
          <a:bodyPr/>
          <a:lstStyle/>
          <a:p>
            <a:fld id="{0D397BE5-F08B-41EC-B707-31D75A60572E}" type="slidenum">
              <a:rPr lang="en-IN" smtClean="0"/>
              <a:t>‹#›</a:t>
            </a:fld>
            <a:endParaRPr lang="en-IN"/>
          </a:p>
        </p:txBody>
      </p:sp>
    </p:spTree>
    <p:extLst>
      <p:ext uri="{BB962C8B-B14F-4D97-AF65-F5344CB8AC3E}">
        <p14:creationId xmlns:p14="http://schemas.microsoft.com/office/powerpoint/2010/main" val="2374754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4BE9-83DE-E969-ADC1-555ABA5340B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CC90BC-8377-93DE-9BCD-9154F8C427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EE15D8-A107-D21C-4227-1590701713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DA101F-0FFD-1C0E-0510-B8F5AD815E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0C6A35-C806-4439-AE19-086FC66433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C0F8784-CFE9-2FEF-F057-6052A81C6D25}"/>
              </a:ext>
            </a:extLst>
          </p:cNvPr>
          <p:cNvSpPr>
            <a:spLocks noGrp="1"/>
          </p:cNvSpPr>
          <p:nvPr>
            <p:ph type="dt" sz="half" idx="10"/>
          </p:nvPr>
        </p:nvSpPr>
        <p:spPr/>
        <p:txBody>
          <a:bodyPr/>
          <a:lstStyle/>
          <a:p>
            <a:fld id="{0DAC5872-069F-4915-B1DF-A60499C9A067}" type="datetimeFigureOut">
              <a:rPr lang="en-IN" smtClean="0"/>
              <a:t>12-03-2024</a:t>
            </a:fld>
            <a:endParaRPr lang="en-IN"/>
          </a:p>
        </p:txBody>
      </p:sp>
      <p:sp>
        <p:nvSpPr>
          <p:cNvPr id="8" name="Footer Placeholder 7">
            <a:extLst>
              <a:ext uri="{FF2B5EF4-FFF2-40B4-BE49-F238E27FC236}">
                <a16:creationId xmlns:a16="http://schemas.microsoft.com/office/drawing/2014/main" id="{525C0B7C-E835-897B-D53B-A210A7F5DD6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60101C1-6774-71A8-03B0-C7F24FA0E110}"/>
              </a:ext>
            </a:extLst>
          </p:cNvPr>
          <p:cNvSpPr>
            <a:spLocks noGrp="1"/>
          </p:cNvSpPr>
          <p:nvPr>
            <p:ph type="sldNum" sz="quarter" idx="12"/>
          </p:nvPr>
        </p:nvSpPr>
        <p:spPr/>
        <p:txBody>
          <a:bodyPr/>
          <a:lstStyle/>
          <a:p>
            <a:fld id="{0D397BE5-F08B-41EC-B707-31D75A60572E}" type="slidenum">
              <a:rPr lang="en-IN" smtClean="0"/>
              <a:t>‹#›</a:t>
            </a:fld>
            <a:endParaRPr lang="en-IN"/>
          </a:p>
        </p:txBody>
      </p:sp>
    </p:spTree>
    <p:extLst>
      <p:ext uri="{BB962C8B-B14F-4D97-AF65-F5344CB8AC3E}">
        <p14:creationId xmlns:p14="http://schemas.microsoft.com/office/powerpoint/2010/main" val="2768410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1CE24-9336-AB23-3FC4-26EFE9FB82E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A9FFA5F-3EF8-A9C7-A1FF-FC4034D628B5}"/>
              </a:ext>
            </a:extLst>
          </p:cNvPr>
          <p:cNvSpPr>
            <a:spLocks noGrp="1"/>
          </p:cNvSpPr>
          <p:nvPr>
            <p:ph type="dt" sz="half" idx="10"/>
          </p:nvPr>
        </p:nvSpPr>
        <p:spPr/>
        <p:txBody>
          <a:bodyPr/>
          <a:lstStyle/>
          <a:p>
            <a:fld id="{0DAC5872-069F-4915-B1DF-A60499C9A067}" type="datetimeFigureOut">
              <a:rPr lang="en-IN" smtClean="0"/>
              <a:t>12-03-2024</a:t>
            </a:fld>
            <a:endParaRPr lang="en-IN"/>
          </a:p>
        </p:txBody>
      </p:sp>
      <p:sp>
        <p:nvSpPr>
          <p:cNvPr id="4" name="Footer Placeholder 3">
            <a:extLst>
              <a:ext uri="{FF2B5EF4-FFF2-40B4-BE49-F238E27FC236}">
                <a16:creationId xmlns:a16="http://schemas.microsoft.com/office/drawing/2014/main" id="{778D2C3A-52EA-1373-51AE-805F4CE83FD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5ABB14C-C715-D391-8E4B-4E09FCB5F160}"/>
              </a:ext>
            </a:extLst>
          </p:cNvPr>
          <p:cNvSpPr>
            <a:spLocks noGrp="1"/>
          </p:cNvSpPr>
          <p:nvPr>
            <p:ph type="sldNum" sz="quarter" idx="12"/>
          </p:nvPr>
        </p:nvSpPr>
        <p:spPr/>
        <p:txBody>
          <a:bodyPr/>
          <a:lstStyle/>
          <a:p>
            <a:fld id="{0D397BE5-F08B-41EC-B707-31D75A60572E}" type="slidenum">
              <a:rPr lang="en-IN" smtClean="0"/>
              <a:t>‹#›</a:t>
            </a:fld>
            <a:endParaRPr lang="en-IN"/>
          </a:p>
        </p:txBody>
      </p:sp>
    </p:spTree>
    <p:extLst>
      <p:ext uri="{BB962C8B-B14F-4D97-AF65-F5344CB8AC3E}">
        <p14:creationId xmlns:p14="http://schemas.microsoft.com/office/powerpoint/2010/main" val="3143438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251A7B-E6A9-EA4A-F56A-18F660E27138}"/>
              </a:ext>
            </a:extLst>
          </p:cNvPr>
          <p:cNvSpPr>
            <a:spLocks noGrp="1"/>
          </p:cNvSpPr>
          <p:nvPr>
            <p:ph type="dt" sz="half" idx="10"/>
          </p:nvPr>
        </p:nvSpPr>
        <p:spPr/>
        <p:txBody>
          <a:bodyPr/>
          <a:lstStyle/>
          <a:p>
            <a:fld id="{0DAC5872-069F-4915-B1DF-A60499C9A067}" type="datetimeFigureOut">
              <a:rPr lang="en-IN" smtClean="0"/>
              <a:t>12-03-2024</a:t>
            </a:fld>
            <a:endParaRPr lang="en-IN"/>
          </a:p>
        </p:txBody>
      </p:sp>
      <p:sp>
        <p:nvSpPr>
          <p:cNvPr id="3" name="Footer Placeholder 2">
            <a:extLst>
              <a:ext uri="{FF2B5EF4-FFF2-40B4-BE49-F238E27FC236}">
                <a16:creationId xmlns:a16="http://schemas.microsoft.com/office/drawing/2014/main" id="{68934B40-E9C5-0FA3-C789-A37FD110861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FD2B73-B381-4E86-EEB3-546B8E6A0F37}"/>
              </a:ext>
            </a:extLst>
          </p:cNvPr>
          <p:cNvSpPr>
            <a:spLocks noGrp="1"/>
          </p:cNvSpPr>
          <p:nvPr>
            <p:ph type="sldNum" sz="quarter" idx="12"/>
          </p:nvPr>
        </p:nvSpPr>
        <p:spPr/>
        <p:txBody>
          <a:bodyPr/>
          <a:lstStyle/>
          <a:p>
            <a:fld id="{0D397BE5-F08B-41EC-B707-31D75A60572E}" type="slidenum">
              <a:rPr lang="en-IN" smtClean="0"/>
              <a:t>‹#›</a:t>
            </a:fld>
            <a:endParaRPr lang="en-IN"/>
          </a:p>
        </p:txBody>
      </p:sp>
    </p:spTree>
    <p:extLst>
      <p:ext uri="{BB962C8B-B14F-4D97-AF65-F5344CB8AC3E}">
        <p14:creationId xmlns:p14="http://schemas.microsoft.com/office/powerpoint/2010/main" val="3237675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57A78-09E4-856C-D6E9-1C99540DE2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4CF401-2D1C-19F0-CECD-CBC3278C25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6B2861-451B-28E7-ACDD-D2BE38A86A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799894-EDEC-866C-E28E-9CE0197E48E4}"/>
              </a:ext>
            </a:extLst>
          </p:cNvPr>
          <p:cNvSpPr>
            <a:spLocks noGrp="1"/>
          </p:cNvSpPr>
          <p:nvPr>
            <p:ph type="dt" sz="half" idx="10"/>
          </p:nvPr>
        </p:nvSpPr>
        <p:spPr/>
        <p:txBody>
          <a:bodyPr/>
          <a:lstStyle/>
          <a:p>
            <a:fld id="{0DAC5872-069F-4915-B1DF-A60499C9A067}" type="datetimeFigureOut">
              <a:rPr lang="en-IN" smtClean="0"/>
              <a:t>12-03-2024</a:t>
            </a:fld>
            <a:endParaRPr lang="en-IN"/>
          </a:p>
        </p:txBody>
      </p:sp>
      <p:sp>
        <p:nvSpPr>
          <p:cNvPr id="6" name="Footer Placeholder 5">
            <a:extLst>
              <a:ext uri="{FF2B5EF4-FFF2-40B4-BE49-F238E27FC236}">
                <a16:creationId xmlns:a16="http://schemas.microsoft.com/office/drawing/2014/main" id="{DCECA28F-A793-0B49-FDA6-BD3C8E4EF0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7E9937-6952-503E-F28D-BC90FEC7F3AD}"/>
              </a:ext>
            </a:extLst>
          </p:cNvPr>
          <p:cNvSpPr>
            <a:spLocks noGrp="1"/>
          </p:cNvSpPr>
          <p:nvPr>
            <p:ph type="sldNum" sz="quarter" idx="12"/>
          </p:nvPr>
        </p:nvSpPr>
        <p:spPr/>
        <p:txBody>
          <a:bodyPr/>
          <a:lstStyle/>
          <a:p>
            <a:fld id="{0D397BE5-F08B-41EC-B707-31D75A60572E}" type="slidenum">
              <a:rPr lang="en-IN" smtClean="0"/>
              <a:t>‹#›</a:t>
            </a:fld>
            <a:endParaRPr lang="en-IN"/>
          </a:p>
        </p:txBody>
      </p:sp>
    </p:spTree>
    <p:extLst>
      <p:ext uri="{BB962C8B-B14F-4D97-AF65-F5344CB8AC3E}">
        <p14:creationId xmlns:p14="http://schemas.microsoft.com/office/powerpoint/2010/main" val="3767239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9CE4C-B9D5-C8E0-CE69-BCCFB70680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6FEB78C-9D63-3EC6-FD49-086764C1BC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9E9527B-7B91-0012-60E0-F06752A207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3A92C5-C1F6-8F1A-660C-75C8D038251E}"/>
              </a:ext>
            </a:extLst>
          </p:cNvPr>
          <p:cNvSpPr>
            <a:spLocks noGrp="1"/>
          </p:cNvSpPr>
          <p:nvPr>
            <p:ph type="dt" sz="half" idx="10"/>
          </p:nvPr>
        </p:nvSpPr>
        <p:spPr/>
        <p:txBody>
          <a:bodyPr/>
          <a:lstStyle/>
          <a:p>
            <a:fld id="{0DAC5872-069F-4915-B1DF-A60499C9A067}" type="datetimeFigureOut">
              <a:rPr lang="en-IN" smtClean="0"/>
              <a:t>12-03-2024</a:t>
            </a:fld>
            <a:endParaRPr lang="en-IN"/>
          </a:p>
        </p:txBody>
      </p:sp>
      <p:sp>
        <p:nvSpPr>
          <p:cNvPr id="6" name="Footer Placeholder 5">
            <a:extLst>
              <a:ext uri="{FF2B5EF4-FFF2-40B4-BE49-F238E27FC236}">
                <a16:creationId xmlns:a16="http://schemas.microsoft.com/office/drawing/2014/main" id="{8AD31EF8-811D-09AF-CA6A-61993E4001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A8B41F-1CA3-B618-0562-2A7AE9A7C358}"/>
              </a:ext>
            </a:extLst>
          </p:cNvPr>
          <p:cNvSpPr>
            <a:spLocks noGrp="1"/>
          </p:cNvSpPr>
          <p:nvPr>
            <p:ph type="sldNum" sz="quarter" idx="12"/>
          </p:nvPr>
        </p:nvSpPr>
        <p:spPr/>
        <p:txBody>
          <a:bodyPr/>
          <a:lstStyle/>
          <a:p>
            <a:fld id="{0D397BE5-F08B-41EC-B707-31D75A60572E}" type="slidenum">
              <a:rPr lang="en-IN" smtClean="0"/>
              <a:t>‹#›</a:t>
            </a:fld>
            <a:endParaRPr lang="en-IN"/>
          </a:p>
        </p:txBody>
      </p:sp>
    </p:spTree>
    <p:extLst>
      <p:ext uri="{BB962C8B-B14F-4D97-AF65-F5344CB8AC3E}">
        <p14:creationId xmlns:p14="http://schemas.microsoft.com/office/powerpoint/2010/main" val="882897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3DDF73-CB6A-3704-C2F9-C34058A425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1F3FBF-1C26-FD80-BCA8-51A3C0BE52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DDB6A4-7582-8F0D-FFFA-64325A7B5B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AC5872-069F-4915-B1DF-A60499C9A067}" type="datetimeFigureOut">
              <a:rPr lang="en-IN" smtClean="0"/>
              <a:t>12-03-2024</a:t>
            </a:fld>
            <a:endParaRPr lang="en-IN"/>
          </a:p>
        </p:txBody>
      </p:sp>
      <p:sp>
        <p:nvSpPr>
          <p:cNvPr id="5" name="Footer Placeholder 4">
            <a:extLst>
              <a:ext uri="{FF2B5EF4-FFF2-40B4-BE49-F238E27FC236}">
                <a16:creationId xmlns:a16="http://schemas.microsoft.com/office/drawing/2014/main" id="{E652C631-DA2D-49AB-3AD9-19C68C5505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D0CB4AA-0521-718F-D919-1292678090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397BE5-F08B-41EC-B707-31D75A60572E}" type="slidenum">
              <a:rPr lang="en-IN" smtClean="0"/>
              <a:t>‹#›</a:t>
            </a:fld>
            <a:endParaRPr lang="en-IN"/>
          </a:p>
        </p:txBody>
      </p:sp>
    </p:spTree>
    <p:extLst>
      <p:ext uri="{BB962C8B-B14F-4D97-AF65-F5344CB8AC3E}">
        <p14:creationId xmlns:p14="http://schemas.microsoft.com/office/powerpoint/2010/main" val="2151619519"/>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3302704-55FC-1B22-F325-97F49B381982}"/>
              </a:ext>
            </a:extLst>
          </p:cNvPr>
          <p:cNvSpPr txBox="1"/>
          <p:nvPr/>
        </p:nvSpPr>
        <p:spPr>
          <a:xfrm>
            <a:off x="2139717" y="2735106"/>
            <a:ext cx="8256615" cy="1200329"/>
          </a:xfrm>
          <a:prstGeom prst="rect">
            <a:avLst/>
          </a:prstGeom>
          <a:noFill/>
        </p:spPr>
        <p:txBody>
          <a:bodyPr wrap="square">
            <a:spAutoFit/>
          </a:bodyPr>
          <a:lstStyle/>
          <a:p>
            <a:endParaRPr lang="en-IN" sz="3600" b="1" dirty="0"/>
          </a:p>
          <a:p>
            <a:r>
              <a:rPr lang="en-IN" sz="3600" b="1" dirty="0"/>
              <a:t>BLOOD BANK MANAGEMENT SYSTEM</a:t>
            </a:r>
          </a:p>
        </p:txBody>
      </p:sp>
      <p:sp>
        <p:nvSpPr>
          <p:cNvPr id="9" name="TextBox 8">
            <a:extLst>
              <a:ext uri="{FF2B5EF4-FFF2-40B4-BE49-F238E27FC236}">
                <a16:creationId xmlns:a16="http://schemas.microsoft.com/office/drawing/2014/main" id="{96EC0761-76B6-5958-5E68-F5840743D344}"/>
              </a:ext>
            </a:extLst>
          </p:cNvPr>
          <p:cNvSpPr txBox="1"/>
          <p:nvPr/>
        </p:nvSpPr>
        <p:spPr>
          <a:xfrm>
            <a:off x="1367406" y="309941"/>
            <a:ext cx="10017770" cy="646331"/>
          </a:xfrm>
          <a:prstGeom prst="rect">
            <a:avLst/>
          </a:prstGeom>
          <a:noFill/>
        </p:spPr>
        <p:txBody>
          <a:bodyPr wrap="square">
            <a:spAutoFit/>
          </a:bodyPr>
          <a:lstStyle/>
          <a:p>
            <a:pPr algn="ctr"/>
            <a:r>
              <a:rPr lang="en-IN" sz="3600" b="1" dirty="0"/>
              <a:t>K S SCHOOL OF ENGINEERING AND MANAGEMENT</a:t>
            </a:r>
          </a:p>
        </p:txBody>
      </p:sp>
      <p:sp>
        <p:nvSpPr>
          <p:cNvPr id="11" name="TextBox 10">
            <a:extLst>
              <a:ext uri="{FF2B5EF4-FFF2-40B4-BE49-F238E27FC236}">
                <a16:creationId xmlns:a16="http://schemas.microsoft.com/office/drawing/2014/main" id="{80680C0C-5545-4D9C-AF88-1FD088FFFFA8}"/>
              </a:ext>
            </a:extLst>
          </p:cNvPr>
          <p:cNvSpPr txBox="1"/>
          <p:nvPr/>
        </p:nvSpPr>
        <p:spPr>
          <a:xfrm>
            <a:off x="1504832" y="1120432"/>
            <a:ext cx="9526386" cy="523220"/>
          </a:xfrm>
          <a:prstGeom prst="rect">
            <a:avLst/>
          </a:prstGeom>
          <a:noFill/>
        </p:spPr>
        <p:txBody>
          <a:bodyPr wrap="square">
            <a:spAutoFit/>
          </a:bodyPr>
          <a:lstStyle/>
          <a:p>
            <a:pPr algn="ctr"/>
            <a:r>
              <a:rPr lang="en-IN" sz="2800" b="1" dirty="0"/>
              <a:t>DEPARTMENT OF ARTIFICIAL INTELLIGENCE AND DATA SCIENCE</a:t>
            </a:r>
          </a:p>
        </p:txBody>
      </p:sp>
      <p:sp>
        <p:nvSpPr>
          <p:cNvPr id="14" name="Title 13">
            <a:extLst>
              <a:ext uri="{FF2B5EF4-FFF2-40B4-BE49-F238E27FC236}">
                <a16:creationId xmlns:a16="http://schemas.microsoft.com/office/drawing/2014/main" id="{B9564FC4-B3EE-1C2D-5D40-94054409407B}"/>
              </a:ext>
            </a:extLst>
          </p:cNvPr>
          <p:cNvSpPr>
            <a:spLocks noGrp="1"/>
          </p:cNvSpPr>
          <p:nvPr>
            <p:ph type="ctrTitle"/>
          </p:nvPr>
        </p:nvSpPr>
        <p:spPr>
          <a:xfrm>
            <a:off x="1367406" y="1122363"/>
            <a:ext cx="9300594" cy="1612743"/>
          </a:xfrm>
        </p:spPr>
        <p:txBody>
          <a:bodyPr>
            <a:normAutofit/>
          </a:bodyPr>
          <a:lstStyle/>
          <a:p>
            <a:pPr algn="ctr"/>
            <a:r>
              <a:rPr lang="en-IN" sz="2800" b="1" dirty="0">
                <a:latin typeface="+mn-lt"/>
              </a:rPr>
              <a:t>DATABASE MANAGEMENT SYSTEM WITH MINI PROJECT(21CSL55)</a:t>
            </a:r>
          </a:p>
        </p:txBody>
      </p:sp>
      <p:sp>
        <p:nvSpPr>
          <p:cNvPr id="15" name="Subtitle 14">
            <a:extLst>
              <a:ext uri="{FF2B5EF4-FFF2-40B4-BE49-F238E27FC236}">
                <a16:creationId xmlns:a16="http://schemas.microsoft.com/office/drawing/2014/main" id="{54E7CBFC-5DE8-EB1E-4DF7-29A41B8DABBB}"/>
              </a:ext>
            </a:extLst>
          </p:cNvPr>
          <p:cNvSpPr>
            <a:spLocks noGrp="1"/>
          </p:cNvSpPr>
          <p:nvPr>
            <p:ph type="subTitle" idx="1"/>
          </p:nvPr>
        </p:nvSpPr>
        <p:spPr>
          <a:xfrm>
            <a:off x="7413812" y="4410635"/>
            <a:ext cx="4778187" cy="1738496"/>
          </a:xfrm>
        </p:spPr>
        <p:txBody>
          <a:bodyPr>
            <a:normAutofit fontScale="85000" lnSpcReduction="20000"/>
          </a:bodyPr>
          <a:lstStyle/>
          <a:p>
            <a:pPr algn="l"/>
            <a:r>
              <a:rPr lang="en-IN" b="1" dirty="0"/>
              <a:t>Presented By: </a:t>
            </a:r>
          </a:p>
          <a:p>
            <a:pPr algn="l"/>
            <a:r>
              <a:rPr lang="en-IN" b="1" dirty="0"/>
              <a:t>HARSHITHA N – 1KG21AD012</a:t>
            </a:r>
          </a:p>
          <a:p>
            <a:pPr algn="l"/>
            <a:r>
              <a:rPr lang="en-IN" b="1" dirty="0"/>
              <a:t>MANYASHREE U J – 1KG21AD028</a:t>
            </a:r>
          </a:p>
          <a:p>
            <a:pPr algn="l"/>
            <a:r>
              <a:rPr lang="en-IN" b="1" dirty="0"/>
              <a:t>PRAJWAL C L – 1KG21AD036</a:t>
            </a:r>
          </a:p>
          <a:p>
            <a:pPr algn="l"/>
            <a:r>
              <a:rPr lang="en-IN" b="1" dirty="0"/>
              <a:t>JYOTHISH K S – 1KG22AD401</a:t>
            </a:r>
          </a:p>
        </p:txBody>
      </p:sp>
      <p:pic>
        <p:nvPicPr>
          <p:cNvPr id="2" name="Picture 1">
            <a:extLst>
              <a:ext uri="{FF2B5EF4-FFF2-40B4-BE49-F238E27FC236}">
                <a16:creationId xmlns:a16="http://schemas.microsoft.com/office/drawing/2014/main" id="{F281371F-2F5F-9248-2039-32FDBCFE25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278012" y="309941"/>
            <a:ext cx="1226820" cy="1234440"/>
          </a:xfrm>
          <a:prstGeom prst="rect">
            <a:avLst/>
          </a:prstGeom>
          <a:noFill/>
          <a:ln>
            <a:noFill/>
          </a:ln>
        </p:spPr>
      </p:pic>
      <p:sp>
        <p:nvSpPr>
          <p:cNvPr id="3" name="TextBox 2">
            <a:extLst>
              <a:ext uri="{FF2B5EF4-FFF2-40B4-BE49-F238E27FC236}">
                <a16:creationId xmlns:a16="http://schemas.microsoft.com/office/drawing/2014/main" id="{E8400EF9-EBFA-370F-075F-244545525EBE}"/>
              </a:ext>
            </a:extLst>
          </p:cNvPr>
          <p:cNvSpPr txBox="1"/>
          <p:nvPr/>
        </p:nvSpPr>
        <p:spPr>
          <a:xfrm>
            <a:off x="251012" y="4410635"/>
            <a:ext cx="4778187" cy="646331"/>
          </a:xfrm>
          <a:prstGeom prst="rect">
            <a:avLst/>
          </a:prstGeom>
          <a:noFill/>
        </p:spPr>
        <p:txBody>
          <a:bodyPr wrap="square" rtlCol="0">
            <a:spAutoFit/>
          </a:bodyPr>
          <a:lstStyle/>
          <a:p>
            <a:r>
              <a:rPr lang="en-IN" dirty="0"/>
              <a:t>Under the Guidance of: </a:t>
            </a:r>
            <a:r>
              <a:rPr lang="en-US" sz="1800" b="1" dirty="0">
                <a:effectLst/>
                <a:latin typeface="Times New Roman" panose="02020603050405020304" pitchFamily="18" charset="0"/>
                <a:ea typeface="Times New Roman" panose="02020603050405020304" pitchFamily="18" charset="0"/>
              </a:rPr>
              <a:t>Mrs. K PADMAPRIYA</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589292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4D090F-2909-8444-4BA2-711671E0D769}"/>
              </a:ext>
            </a:extLst>
          </p:cNvPr>
          <p:cNvPicPr>
            <a:picLocks noChangeAspect="1"/>
          </p:cNvPicPr>
          <p:nvPr/>
        </p:nvPicPr>
        <p:blipFill>
          <a:blip r:embed="rId2"/>
          <a:stretch>
            <a:fillRect/>
          </a:stretch>
        </p:blipFill>
        <p:spPr>
          <a:xfrm>
            <a:off x="862623" y="449972"/>
            <a:ext cx="10006810" cy="5823856"/>
          </a:xfrm>
          <a:prstGeom prst="rect">
            <a:avLst/>
          </a:prstGeom>
        </p:spPr>
      </p:pic>
    </p:spTree>
    <p:extLst>
      <p:ext uri="{BB962C8B-B14F-4D97-AF65-F5344CB8AC3E}">
        <p14:creationId xmlns:p14="http://schemas.microsoft.com/office/powerpoint/2010/main" val="2237905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80F27FB-599F-D448-5891-561367425CC9}"/>
              </a:ext>
            </a:extLst>
          </p:cNvPr>
          <p:cNvSpPr>
            <a:spLocks noGrp="1"/>
          </p:cNvSpPr>
          <p:nvPr>
            <p:ph type="title"/>
          </p:nvPr>
        </p:nvSpPr>
        <p:spPr>
          <a:xfrm>
            <a:off x="838200" y="365126"/>
            <a:ext cx="10515600" cy="683746"/>
          </a:xfrm>
        </p:spPr>
        <p:txBody>
          <a:bodyPr>
            <a:normAutofit fontScale="90000"/>
          </a:bodyPr>
          <a:lstStyle/>
          <a:p>
            <a:r>
              <a:rPr lang="en-IN" b="1" dirty="0">
                <a:latin typeface="Arial" panose="020B0604020202020204" pitchFamily="34" charset="0"/>
                <a:cs typeface="Arial" panose="020B0604020202020204" pitchFamily="34" charset="0"/>
              </a:rPr>
              <a:t>     </a:t>
            </a:r>
            <a:r>
              <a:rPr lang="en-IN" b="1" dirty="0">
                <a:latin typeface="+mn-lt"/>
                <a:cs typeface="Arial" panose="020B0604020202020204" pitchFamily="34" charset="0"/>
              </a:rPr>
              <a:t> </a:t>
            </a:r>
            <a:r>
              <a:rPr lang="en-IN" sz="4000" b="1" dirty="0">
                <a:latin typeface="+mn-lt"/>
                <a:cs typeface="Arial" panose="020B0604020202020204" pitchFamily="34" charset="0"/>
              </a:rPr>
              <a:t>OVERVIEW</a:t>
            </a:r>
            <a:r>
              <a:rPr lang="en-IN" b="1" dirty="0">
                <a:latin typeface="+mn-lt"/>
                <a:cs typeface="Arial" panose="020B0604020202020204" pitchFamily="34" charset="0"/>
              </a:rPr>
              <a:t>  </a:t>
            </a:r>
          </a:p>
        </p:txBody>
      </p:sp>
      <p:sp>
        <p:nvSpPr>
          <p:cNvPr id="3" name="Content Placeholder 2">
            <a:extLst>
              <a:ext uri="{FF2B5EF4-FFF2-40B4-BE49-F238E27FC236}">
                <a16:creationId xmlns:a16="http://schemas.microsoft.com/office/drawing/2014/main" id="{A51E3A30-71E6-74DB-E64B-8D68A59074B3}"/>
              </a:ext>
            </a:extLst>
          </p:cNvPr>
          <p:cNvSpPr>
            <a:spLocks noGrp="1"/>
          </p:cNvSpPr>
          <p:nvPr>
            <p:ph idx="1"/>
          </p:nvPr>
        </p:nvSpPr>
        <p:spPr>
          <a:xfrm>
            <a:off x="226208" y="1048872"/>
            <a:ext cx="7598363" cy="5444002"/>
          </a:xfrm>
        </p:spPr>
        <p:txBody>
          <a:bodyPr>
            <a:normAutofit fontScale="55000" lnSpcReduction="20000"/>
          </a:bodyPr>
          <a:lstStyle/>
          <a:p>
            <a:pPr marL="0" indent="0">
              <a:buNone/>
            </a:pPr>
            <a:r>
              <a:rPr lang="en-IN" dirty="0"/>
              <a:t>                         </a:t>
            </a:r>
          </a:p>
          <a:p>
            <a:pPr marL="0" indent="0">
              <a:buNone/>
            </a:pPr>
            <a:r>
              <a:rPr lang="en-US" sz="4400" dirty="0">
                <a:solidFill>
                  <a:schemeClr val="accent1">
                    <a:lumMod val="50000"/>
                  </a:schemeClr>
                </a:solidFill>
                <a:latin typeface="Times New Roman" panose="02020603050405020304" pitchFamily="18" charset="0"/>
                <a:cs typeface="Times New Roman" panose="02020603050405020304" pitchFamily="18" charset="0"/>
              </a:rPr>
              <a:t>“Blood bank management system” is designed to develop an online blood system applying the concepts of   database security and encryption that is easily retrievable. The blood bank management is known as a pilot project that is designed for the blood bank to gather blood from various sources and distribute to the needy people who have requirement. The software is designed to handle the daily transactions of blood and search the details when required. It helps to register the details of donors, blood collection details as well as blood issued reports.</a:t>
            </a:r>
          </a:p>
          <a:p>
            <a:pPr marL="0" indent="0">
              <a:buNone/>
            </a:pPr>
            <a:endParaRPr lang="en-US" sz="4400" dirty="0">
              <a:solidFill>
                <a:schemeClr val="accent1">
                  <a:lumMod val="50000"/>
                </a:schemeClr>
              </a:solidFill>
              <a:latin typeface="Times New Roman" panose="02020603050405020304" pitchFamily="18" charset="0"/>
              <a:cs typeface="Times New Roman" panose="02020603050405020304" pitchFamily="18" charset="0"/>
            </a:endParaRPr>
          </a:p>
          <a:p>
            <a:pPr marL="0" indent="0">
              <a:buNone/>
            </a:pPr>
            <a:r>
              <a:rPr lang="en-US" sz="4400" dirty="0">
                <a:solidFill>
                  <a:schemeClr val="accent1">
                    <a:lumMod val="50000"/>
                  </a:schemeClr>
                </a:solidFill>
                <a:latin typeface="Times New Roman" panose="02020603050405020304" pitchFamily="18" charset="0"/>
                <a:cs typeface="Times New Roman" panose="02020603050405020304" pitchFamily="18" charset="0"/>
              </a:rPr>
              <a:t>Objective: </a:t>
            </a:r>
          </a:p>
          <a:p>
            <a:pPr marL="0" indent="0">
              <a:buNone/>
            </a:pPr>
            <a:r>
              <a:rPr lang="en-US" sz="4400" dirty="0">
                <a:solidFill>
                  <a:schemeClr val="accent1">
                    <a:lumMod val="50000"/>
                  </a:schemeClr>
                </a:solidFill>
                <a:latin typeface="Times New Roman" panose="02020603050405020304" pitchFamily="18" charset="0"/>
                <a:cs typeface="Times New Roman" panose="02020603050405020304" pitchFamily="18" charset="0"/>
              </a:rPr>
              <a:t>Develop a web-based blood bank management system that allows administrators to track blood donations, manage blood stocks, record blood receptions, and maintain donor/receiver information.</a:t>
            </a:r>
            <a:endParaRPr lang="en-IN" sz="4400"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09FD061E-990A-55EB-1199-F1A2E9E6FFE2}"/>
              </a:ext>
            </a:extLst>
          </p:cNvPr>
          <p:cNvPicPr>
            <a:picLocks noChangeAspect="1"/>
          </p:cNvPicPr>
          <p:nvPr/>
        </p:nvPicPr>
        <p:blipFill>
          <a:blip r:embed="rId2"/>
          <a:stretch>
            <a:fillRect/>
          </a:stretch>
        </p:blipFill>
        <p:spPr>
          <a:xfrm>
            <a:off x="8436563" y="1182711"/>
            <a:ext cx="3529229" cy="4102964"/>
          </a:xfrm>
          <a:prstGeom prst="rect">
            <a:avLst/>
          </a:prstGeom>
        </p:spPr>
      </p:pic>
    </p:spTree>
    <p:extLst>
      <p:ext uri="{BB962C8B-B14F-4D97-AF65-F5344CB8AC3E}">
        <p14:creationId xmlns:p14="http://schemas.microsoft.com/office/powerpoint/2010/main" val="1756018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B0200-A2C9-B468-421B-A3DE2B6E010D}"/>
              </a:ext>
            </a:extLst>
          </p:cNvPr>
          <p:cNvSpPr>
            <a:spLocks noGrp="1"/>
          </p:cNvSpPr>
          <p:nvPr>
            <p:ph type="title"/>
          </p:nvPr>
        </p:nvSpPr>
        <p:spPr>
          <a:xfrm>
            <a:off x="838200" y="365125"/>
            <a:ext cx="10515600" cy="779863"/>
          </a:xfrm>
        </p:spPr>
        <p:txBody>
          <a:bodyPr/>
          <a:lstStyle/>
          <a:p>
            <a:r>
              <a:rPr lang="en-IN" b="1" dirty="0">
                <a:latin typeface="+mn-lt"/>
              </a:rPr>
              <a:t>ER DIAGRAM</a:t>
            </a:r>
          </a:p>
        </p:txBody>
      </p:sp>
      <p:pic>
        <p:nvPicPr>
          <p:cNvPr id="3" name="Picture 2">
            <a:extLst>
              <a:ext uri="{FF2B5EF4-FFF2-40B4-BE49-F238E27FC236}">
                <a16:creationId xmlns:a16="http://schemas.microsoft.com/office/drawing/2014/main" id="{02023A65-8C6A-E488-DD70-73E8BE361DD7}"/>
              </a:ext>
            </a:extLst>
          </p:cNvPr>
          <p:cNvPicPr>
            <a:picLocks noChangeAspect="1"/>
          </p:cNvPicPr>
          <p:nvPr/>
        </p:nvPicPr>
        <p:blipFill rotWithShape="1">
          <a:blip r:embed="rId2"/>
          <a:srcRect l="-27425" r="-27425"/>
          <a:stretch/>
        </p:blipFill>
        <p:spPr>
          <a:xfrm>
            <a:off x="89647" y="1056752"/>
            <a:ext cx="12012706" cy="5675742"/>
          </a:xfrm>
          <a:prstGeom prst="rect">
            <a:avLst/>
          </a:prstGeom>
          <a:solidFill>
            <a:schemeClr val="bg1"/>
          </a:solidFill>
          <a:ln w="38100" cap="sq">
            <a:solidFill>
              <a:schemeClr val="bg2"/>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80068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FB791-52EE-FB8B-AF22-960A2BFC2D43}"/>
              </a:ext>
            </a:extLst>
          </p:cNvPr>
          <p:cNvSpPr>
            <a:spLocks noGrp="1"/>
          </p:cNvSpPr>
          <p:nvPr>
            <p:ph type="title"/>
          </p:nvPr>
        </p:nvSpPr>
        <p:spPr>
          <a:xfrm>
            <a:off x="838200" y="365125"/>
            <a:ext cx="10515600" cy="934733"/>
          </a:xfrm>
        </p:spPr>
        <p:txBody>
          <a:bodyPr/>
          <a:lstStyle/>
          <a:p>
            <a:r>
              <a:rPr lang="en-IN" b="1" dirty="0">
                <a:latin typeface="+mn-lt"/>
              </a:rPr>
              <a:t>SCHEMA DIAGRAM</a:t>
            </a:r>
          </a:p>
        </p:txBody>
      </p:sp>
      <p:pic>
        <p:nvPicPr>
          <p:cNvPr id="9" name="Picture 8">
            <a:extLst>
              <a:ext uri="{FF2B5EF4-FFF2-40B4-BE49-F238E27FC236}">
                <a16:creationId xmlns:a16="http://schemas.microsoft.com/office/drawing/2014/main" id="{3EA41DCE-6216-9003-3B1A-EF0B61A30792}"/>
              </a:ext>
            </a:extLst>
          </p:cNvPr>
          <p:cNvPicPr>
            <a:picLocks noChangeAspect="1"/>
          </p:cNvPicPr>
          <p:nvPr/>
        </p:nvPicPr>
        <p:blipFill>
          <a:blip r:embed="rId2"/>
          <a:stretch>
            <a:fillRect/>
          </a:stretch>
        </p:blipFill>
        <p:spPr>
          <a:xfrm>
            <a:off x="510988" y="1387033"/>
            <a:ext cx="11000495" cy="5282708"/>
          </a:xfrm>
          <a:prstGeom prst="rect">
            <a:avLst/>
          </a:prstGeom>
        </p:spPr>
      </p:pic>
    </p:spTree>
    <p:extLst>
      <p:ext uri="{BB962C8B-B14F-4D97-AF65-F5344CB8AC3E}">
        <p14:creationId xmlns:p14="http://schemas.microsoft.com/office/powerpoint/2010/main" val="3443582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08B80-E49A-A128-E959-14CF5BC6F744}"/>
              </a:ext>
            </a:extLst>
          </p:cNvPr>
          <p:cNvSpPr>
            <a:spLocks noGrp="1"/>
          </p:cNvSpPr>
          <p:nvPr>
            <p:ph type="title"/>
          </p:nvPr>
        </p:nvSpPr>
        <p:spPr>
          <a:xfrm>
            <a:off x="332509" y="-99753"/>
            <a:ext cx="11021291" cy="1790441"/>
          </a:xfrm>
        </p:spPr>
        <p:txBody>
          <a:bodyPr>
            <a:normAutofit/>
          </a:bodyPr>
          <a:lstStyle/>
          <a:p>
            <a:r>
              <a:rPr lang="en-IN" sz="4000" b="1" dirty="0">
                <a:latin typeface="+mn-lt"/>
              </a:rPr>
              <a:t>SQL QUERIES</a:t>
            </a:r>
          </a:p>
        </p:txBody>
      </p:sp>
      <p:sp>
        <p:nvSpPr>
          <p:cNvPr id="9" name="Content Placeholder 8">
            <a:extLst>
              <a:ext uri="{FF2B5EF4-FFF2-40B4-BE49-F238E27FC236}">
                <a16:creationId xmlns:a16="http://schemas.microsoft.com/office/drawing/2014/main" id="{5612A49E-89CC-7F2C-46D8-64C69E713208}"/>
              </a:ext>
            </a:extLst>
          </p:cNvPr>
          <p:cNvSpPr>
            <a:spLocks noGrp="1"/>
          </p:cNvSpPr>
          <p:nvPr>
            <p:ph idx="1"/>
          </p:nvPr>
        </p:nvSpPr>
        <p:spPr>
          <a:xfrm>
            <a:off x="540328" y="1379913"/>
            <a:ext cx="7714210" cy="5353395"/>
          </a:xfrm>
        </p:spPr>
        <p:txBody>
          <a:bodyPr>
            <a:normAutofit lnSpcReduction="10000"/>
          </a:bodyPr>
          <a:lstStyle/>
          <a:p>
            <a:pPr marL="514350" indent="-514350">
              <a:buFont typeface="+mj-lt"/>
              <a:buAutoNum type="arabicPeriod"/>
            </a:pPr>
            <a:r>
              <a:rPr lang="en-IN" sz="2400" b="1" dirty="0">
                <a:solidFill>
                  <a:schemeClr val="accent1">
                    <a:lumMod val="50000"/>
                  </a:schemeClr>
                </a:solidFill>
              </a:rPr>
              <a:t>Update a Person’s Phone Number.</a:t>
            </a:r>
          </a:p>
          <a:p>
            <a:pPr marL="0" indent="0">
              <a:lnSpc>
                <a:spcPct val="100000"/>
              </a:lnSpc>
              <a:buNone/>
            </a:pPr>
            <a:r>
              <a:rPr lang="en-IN" sz="2400" dirty="0"/>
              <a:t>              UPDATE person SET </a:t>
            </a:r>
            <a:r>
              <a:rPr lang="en-IN" sz="2400" dirty="0" err="1"/>
              <a:t>p_phone</a:t>
            </a:r>
            <a:r>
              <a:rPr lang="en-IN" sz="2400" dirty="0"/>
              <a:t> = ‘9876543210’</a:t>
            </a:r>
          </a:p>
          <a:p>
            <a:pPr marL="0" indent="0">
              <a:lnSpc>
                <a:spcPct val="100000"/>
              </a:lnSpc>
              <a:buNone/>
            </a:pPr>
            <a:r>
              <a:rPr lang="en-IN" sz="2400" dirty="0"/>
              <a:t>              WHERE </a:t>
            </a:r>
            <a:r>
              <a:rPr lang="en-IN" sz="2400" dirty="0" err="1"/>
              <a:t>p_name</a:t>
            </a:r>
            <a:r>
              <a:rPr lang="en-IN" sz="2400" dirty="0"/>
              <a:t> = ‘John Doe’;</a:t>
            </a:r>
          </a:p>
          <a:p>
            <a:pPr marL="457200" indent="-457200">
              <a:buAutoNum type="arabicPeriod" startAt="2"/>
            </a:pPr>
            <a:r>
              <a:rPr lang="en-IN" sz="2400" b="1" dirty="0">
                <a:solidFill>
                  <a:schemeClr val="accent1">
                    <a:lumMod val="50000"/>
                  </a:schemeClr>
                </a:solidFill>
              </a:rPr>
              <a:t>Delete a Donation.</a:t>
            </a:r>
          </a:p>
          <a:p>
            <a:pPr marL="0" indent="0">
              <a:buNone/>
            </a:pPr>
            <a:r>
              <a:rPr lang="en-IN" sz="2400" dirty="0">
                <a:solidFill>
                  <a:srgbClr val="C00000"/>
                </a:solidFill>
              </a:rPr>
              <a:t>              </a:t>
            </a:r>
            <a:r>
              <a:rPr lang="en-IN" sz="2400" dirty="0"/>
              <a:t>DELETE FROM donation WHERE </a:t>
            </a:r>
            <a:r>
              <a:rPr lang="en-IN" sz="2400" dirty="0" err="1"/>
              <a:t>p_id</a:t>
            </a:r>
            <a:r>
              <a:rPr lang="en-IN" sz="2400" dirty="0"/>
              <a:t> = 1 AND</a:t>
            </a:r>
          </a:p>
          <a:p>
            <a:pPr marL="0" indent="0">
              <a:buNone/>
            </a:pPr>
            <a:r>
              <a:rPr lang="en-IN" sz="2400" dirty="0"/>
              <a:t>              </a:t>
            </a:r>
            <a:r>
              <a:rPr lang="en-IN" sz="2400" dirty="0" err="1"/>
              <a:t>d_date</a:t>
            </a:r>
            <a:r>
              <a:rPr lang="en-IN" sz="2400" dirty="0"/>
              <a:t> = ‘2023-08-23’ And </a:t>
            </a:r>
            <a:r>
              <a:rPr lang="en-IN" sz="2400" dirty="0" err="1"/>
              <a:t>d_time</a:t>
            </a:r>
            <a:r>
              <a:rPr lang="en-IN" sz="2400" dirty="0"/>
              <a:t> = ‘09:03:00’;</a:t>
            </a:r>
          </a:p>
          <a:p>
            <a:pPr marL="457200" indent="-457200">
              <a:buAutoNum type="arabicPeriod" startAt="3"/>
            </a:pPr>
            <a:r>
              <a:rPr lang="en-IN" sz="2400" b="1" dirty="0">
                <a:solidFill>
                  <a:schemeClr val="accent1">
                    <a:lumMod val="50000"/>
                  </a:schemeClr>
                </a:solidFill>
              </a:rPr>
              <a:t>Find the Donor who donated the Highest quantity.</a:t>
            </a:r>
          </a:p>
          <a:p>
            <a:pPr marL="0" indent="0">
              <a:buNone/>
            </a:pPr>
            <a:r>
              <a:rPr lang="en-IN" sz="2400" dirty="0"/>
              <a:t>              SELECT </a:t>
            </a:r>
            <a:r>
              <a:rPr lang="en-IN" sz="2400" dirty="0" err="1"/>
              <a:t>p_id</a:t>
            </a:r>
            <a:r>
              <a:rPr lang="en-IN" sz="2400" dirty="0"/>
              <a:t>, MAX(</a:t>
            </a:r>
            <a:r>
              <a:rPr lang="en-IN" sz="2400" dirty="0" err="1"/>
              <a:t>d_quantity</a:t>
            </a:r>
            <a:r>
              <a:rPr lang="en-IN" sz="2400" dirty="0"/>
              <a:t>) AS </a:t>
            </a:r>
          </a:p>
          <a:p>
            <a:pPr marL="0" indent="0">
              <a:buNone/>
            </a:pPr>
            <a:r>
              <a:rPr lang="en-IN" sz="2400" dirty="0"/>
              <a:t>              </a:t>
            </a:r>
            <a:r>
              <a:rPr lang="en-IN" sz="2400" dirty="0" err="1"/>
              <a:t>max_donation_quantity</a:t>
            </a:r>
            <a:r>
              <a:rPr lang="en-IN" sz="2400" dirty="0"/>
              <a:t> FROM donation;</a:t>
            </a:r>
          </a:p>
          <a:p>
            <a:pPr marL="457200" indent="-457200">
              <a:buAutoNum type="arabicPeriod" startAt="4"/>
            </a:pPr>
            <a:r>
              <a:rPr lang="en-IN" sz="2400" b="1" dirty="0">
                <a:solidFill>
                  <a:schemeClr val="accent1">
                    <a:lumMod val="50000"/>
                  </a:schemeClr>
                </a:solidFill>
              </a:rPr>
              <a:t>To Calculation Total Blood Quantity Received.</a:t>
            </a:r>
          </a:p>
          <a:p>
            <a:pPr marL="0" indent="0">
              <a:buNone/>
            </a:pPr>
            <a:r>
              <a:rPr lang="en-IN" sz="2400" dirty="0"/>
              <a:t>              SELECT SUM(</a:t>
            </a:r>
            <a:r>
              <a:rPr lang="en-IN" sz="2400" dirty="0" err="1"/>
              <a:t>r_quantity</a:t>
            </a:r>
            <a:r>
              <a:rPr lang="en-IN" sz="2400" dirty="0"/>
              <a:t>)</a:t>
            </a:r>
          </a:p>
          <a:p>
            <a:pPr marL="0" indent="0">
              <a:buNone/>
            </a:pPr>
            <a:r>
              <a:rPr lang="en-IN" sz="2400" dirty="0"/>
              <a:t>              FROM receive;</a:t>
            </a:r>
          </a:p>
        </p:txBody>
      </p:sp>
      <p:pic>
        <p:nvPicPr>
          <p:cNvPr id="14" name="Picture 13">
            <a:extLst>
              <a:ext uri="{FF2B5EF4-FFF2-40B4-BE49-F238E27FC236}">
                <a16:creationId xmlns:a16="http://schemas.microsoft.com/office/drawing/2014/main" id="{F9017AB8-C633-0326-A9C5-64C018103EB6}"/>
              </a:ext>
            </a:extLst>
          </p:cNvPr>
          <p:cNvPicPr>
            <a:picLocks noChangeAspect="1"/>
          </p:cNvPicPr>
          <p:nvPr/>
        </p:nvPicPr>
        <p:blipFill>
          <a:blip r:embed="rId2"/>
          <a:stretch>
            <a:fillRect/>
          </a:stretch>
        </p:blipFill>
        <p:spPr>
          <a:xfrm>
            <a:off x="7659149" y="830510"/>
            <a:ext cx="4135772" cy="3934437"/>
          </a:xfrm>
          <a:prstGeom prst="rect">
            <a:avLst/>
          </a:prstGeom>
        </p:spPr>
      </p:pic>
    </p:spTree>
    <p:extLst>
      <p:ext uri="{BB962C8B-B14F-4D97-AF65-F5344CB8AC3E}">
        <p14:creationId xmlns:p14="http://schemas.microsoft.com/office/powerpoint/2010/main" val="2256400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F5FD1E0-E483-B9F1-5EF7-1E8C50B3EBA8}"/>
              </a:ext>
            </a:extLst>
          </p:cNvPr>
          <p:cNvSpPr>
            <a:spLocks noGrp="1"/>
          </p:cNvSpPr>
          <p:nvPr>
            <p:ph idx="1"/>
          </p:nvPr>
        </p:nvSpPr>
        <p:spPr>
          <a:xfrm>
            <a:off x="482137" y="523702"/>
            <a:ext cx="11413451" cy="6036489"/>
          </a:xfrm>
        </p:spPr>
        <p:txBody>
          <a:bodyPr>
            <a:normAutofit/>
          </a:bodyPr>
          <a:lstStyle/>
          <a:p>
            <a:pPr marL="0" indent="0">
              <a:buNone/>
            </a:pPr>
            <a:r>
              <a:rPr lang="en-IN" sz="2400" b="1" dirty="0">
                <a:solidFill>
                  <a:schemeClr val="accent1">
                    <a:lumMod val="50000"/>
                  </a:schemeClr>
                </a:solidFill>
              </a:rPr>
              <a:t>5</a:t>
            </a:r>
            <a:r>
              <a:rPr lang="en-IN" sz="2400" dirty="0">
                <a:solidFill>
                  <a:schemeClr val="accent1">
                    <a:lumMod val="50000"/>
                  </a:schemeClr>
                </a:solidFill>
              </a:rPr>
              <a:t>.</a:t>
            </a:r>
            <a:r>
              <a:rPr lang="en-IN" sz="2400" dirty="0"/>
              <a:t>  </a:t>
            </a:r>
            <a:r>
              <a:rPr lang="en-IN" sz="2400" b="1" dirty="0">
                <a:solidFill>
                  <a:schemeClr val="accent1">
                    <a:lumMod val="50000"/>
                  </a:schemeClr>
                </a:solidFill>
              </a:rPr>
              <a:t>Find Donors by Gender.</a:t>
            </a:r>
          </a:p>
          <a:p>
            <a:pPr marL="0" indent="0">
              <a:buNone/>
            </a:pPr>
            <a:r>
              <a:rPr lang="en-IN" sz="2400" dirty="0"/>
              <a:t>          SELECT </a:t>
            </a:r>
            <a:r>
              <a:rPr lang="en-IN" sz="2400" dirty="0" err="1"/>
              <a:t>p_gender</a:t>
            </a:r>
            <a:r>
              <a:rPr lang="en-IN" sz="2400" dirty="0"/>
              <a:t>, COUNT(*)FROM person </a:t>
            </a:r>
          </a:p>
          <a:p>
            <a:pPr marL="0" indent="0">
              <a:buNone/>
            </a:pPr>
            <a:r>
              <a:rPr lang="en-IN" sz="2400" dirty="0"/>
              <a:t>          GROUP BY </a:t>
            </a:r>
            <a:r>
              <a:rPr lang="en-IN" sz="2400" dirty="0" err="1"/>
              <a:t>p_gender</a:t>
            </a:r>
            <a:r>
              <a:rPr lang="en-IN" sz="2400" dirty="0"/>
              <a:t>;</a:t>
            </a:r>
          </a:p>
          <a:p>
            <a:pPr marL="0" indent="0">
              <a:buNone/>
            </a:pPr>
            <a:r>
              <a:rPr lang="en-IN" sz="2400" b="1" dirty="0">
                <a:solidFill>
                  <a:schemeClr val="accent1">
                    <a:lumMod val="50000"/>
                  </a:schemeClr>
                </a:solidFill>
              </a:rPr>
              <a:t>6.   Find Donors who haven’t Donated yet.</a:t>
            </a:r>
          </a:p>
          <a:p>
            <a:pPr marL="0" indent="0">
              <a:buNone/>
            </a:pPr>
            <a:r>
              <a:rPr lang="en-IN" sz="2400" dirty="0"/>
              <a:t>          SELECT*FROM person </a:t>
            </a:r>
          </a:p>
          <a:p>
            <a:pPr marL="0" indent="0">
              <a:buNone/>
            </a:pPr>
            <a:r>
              <a:rPr lang="en-IN" sz="2400" dirty="0"/>
              <a:t>         WHERE </a:t>
            </a:r>
            <a:r>
              <a:rPr lang="en-IN" sz="2400" dirty="0" err="1"/>
              <a:t>p_id</a:t>
            </a:r>
            <a:r>
              <a:rPr lang="en-IN" sz="2400" dirty="0"/>
              <a:t> NOT IN(SELECT </a:t>
            </a:r>
            <a:r>
              <a:rPr lang="en-IN" sz="2400" dirty="0" err="1"/>
              <a:t>p_id</a:t>
            </a:r>
            <a:r>
              <a:rPr lang="en-IN" sz="2400" dirty="0"/>
              <a:t> FROM donation)</a:t>
            </a:r>
          </a:p>
          <a:p>
            <a:pPr marL="514350" indent="-514350">
              <a:buAutoNum type="arabicPeriod" startAt="7"/>
            </a:pPr>
            <a:r>
              <a:rPr lang="en-IN" sz="2400" b="1" dirty="0">
                <a:solidFill>
                  <a:schemeClr val="accent1">
                    <a:lumMod val="50000"/>
                  </a:schemeClr>
                </a:solidFill>
              </a:rPr>
              <a:t>Find donors who have donated more than once in a day.</a:t>
            </a:r>
          </a:p>
          <a:p>
            <a:pPr marL="0" indent="0">
              <a:buNone/>
            </a:pPr>
            <a:r>
              <a:rPr lang="en-IN" sz="2400" b="1" dirty="0">
                <a:solidFill>
                  <a:schemeClr val="accent1">
                    <a:lumMod val="50000"/>
                  </a:schemeClr>
                </a:solidFill>
              </a:rPr>
              <a:t>        </a:t>
            </a:r>
            <a:r>
              <a:rPr lang="en-IN" sz="2400" dirty="0"/>
              <a:t>SELECT </a:t>
            </a:r>
            <a:r>
              <a:rPr lang="en-IN" sz="2400" dirty="0" err="1"/>
              <a:t>p_id</a:t>
            </a:r>
            <a:r>
              <a:rPr lang="en-IN" sz="2400" dirty="0"/>
              <a:t>, </a:t>
            </a:r>
            <a:r>
              <a:rPr lang="en-IN" sz="2400" dirty="0" err="1"/>
              <a:t>d_date</a:t>
            </a:r>
            <a:r>
              <a:rPr lang="en-IN" sz="2400" dirty="0"/>
              <a:t>, COUNT(*) AS </a:t>
            </a:r>
            <a:r>
              <a:rPr lang="en-IN" sz="2400" dirty="0" err="1"/>
              <a:t>donation_count</a:t>
            </a:r>
            <a:endParaRPr lang="en-IN" sz="2400" dirty="0"/>
          </a:p>
          <a:p>
            <a:pPr marL="0" indent="0">
              <a:buNone/>
            </a:pPr>
            <a:r>
              <a:rPr lang="en-IN" sz="2400" dirty="0"/>
              <a:t>        FROM donation</a:t>
            </a:r>
          </a:p>
          <a:p>
            <a:pPr marL="0" indent="0">
              <a:buNone/>
            </a:pPr>
            <a:r>
              <a:rPr lang="en-IN" sz="2400" dirty="0"/>
              <a:t>        GROUP BY </a:t>
            </a:r>
            <a:r>
              <a:rPr lang="en-IN" sz="2400" dirty="0" err="1"/>
              <a:t>p_id</a:t>
            </a:r>
            <a:r>
              <a:rPr lang="en-IN" sz="2400" dirty="0"/>
              <a:t>, </a:t>
            </a:r>
            <a:r>
              <a:rPr lang="en-IN" sz="2400" dirty="0" err="1"/>
              <a:t>d_date</a:t>
            </a:r>
            <a:endParaRPr lang="en-IN" sz="2400" dirty="0"/>
          </a:p>
          <a:p>
            <a:pPr marL="0" indent="0">
              <a:buNone/>
            </a:pPr>
            <a:r>
              <a:rPr lang="en-IN" sz="2400" dirty="0"/>
              <a:t>        HAVING COUNT(*)&gt;1;</a:t>
            </a:r>
          </a:p>
        </p:txBody>
      </p:sp>
      <p:pic>
        <p:nvPicPr>
          <p:cNvPr id="12" name="Picture 11">
            <a:extLst>
              <a:ext uri="{FF2B5EF4-FFF2-40B4-BE49-F238E27FC236}">
                <a16:creationId xmlns:a16="http://schemas.microsoft.com/office/drawing/2014/main" id="{FA189739-B28E-7C13-93E3-86B47765FDE4}"/>
              </a:ext>
            </a:extLst>
          </p:cNvPr>
          <p:cNvPicPr>
            <a:picLocks noChangeAspect="1"/>
          </p:cNvPicPr>
          <p:nvPr/>
        </p:nvPicPr>
        <p:blipFill>
          <a:blip r:embed="rId3"/>
          <a:stretch>
            <a:fillRect/>
          </a:stretch>
        </p:blipFill>
        <p:spPr>
          <a:xfrm>
            <a:off x="7533315" y="297809"/>
            <a:ext cx="4236440" cy="2655116"/>
          </a:xfrm>
          <a:prstGeom prst="rect">
            <a:avLst/>
          </a:prstGeom>
        </p:spPr>
      </p:pic>
    </p:spTree>
    <p:extLst>
      <p:ext uri="{BB962C8B-B14F-4D97-AF65-F5344CB8AC3E}">
        <p14:creationId xmlns:p14="http://schemas.microsoft.com/office/powerpoint/2010/main" val="4079369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9EEE6-459A-D267-4067-E21570E97311}"/>
              </a:ext>
            </a:extLst>
          </p:cNvPr>
          <p:cNvSpPr>
            <a:spLocks noGrp="1"/>
          </p:cNvSpPr>
          <p:nvPr>
            <p:ph type="title"/>
          </p:nvPr>
        </p:nvSpPr>
        <p:spPr/>
        <p:txBody>
          <a:bodyPr>
            <a:normAutofit/>
          </a:bodyPr>
          <a:lstStyle/>
          <a:p>
            <a:r>
              <a:rPr lang="en-IN" sz="3200" b="1" dirty="0">
                <a:latin typeface="Arial Black" panose="020B0A04020102020204" pitchFamily="34" charset="0"/>
              </a:rPr>
              <a:t>LIMITATIONS OF BLOOD BANK MANAGEMENT                              SYSTEM</a:t>
            </a:r>
          </a:p>
        </p:txBody>
      </p:sp>
      <p:sp>
        <p:nvSpPr>
          <p:cNvPr id="3" name="Content Placeholder 2">
            <a:extLst>
              <a:ext uri="{FF2B5EF4-FFF2-40B4-BE49-F238E27FC236}">
                <a16:creationId xmlns:a16="http://schemas.microsoft.com/office/drawing/2014/main" id="{42508717-7454-D2F1-B528-3B7F56F050AC}"/>
              </a:ext>
            </a:extLst>
          </p:cNvPr>
          <p:cNvSpPr>
            <a:spLocks noGrp="1"/>
          </p:cNvSpPr>
          <p:nvPr>
            <p:ph idx="1"/>
          </p:nvPr>
        </p:nvSpPr>
        <p:spPr>
          <a:xfrm>
            <a:off x="838199" y="1825625"/>
            <a:ext cx="10876005" cy="4501034"/>
          </a:xfrm>
        </p:spPr>
        <p:txBody>
          <a:bodyPr>
            <a:normAutofit/>
          </a:bodyPr>
          <a:lstStyle/>
          <a:p>
            <a:r>
              <a:rPr lang="en-IN" b="1" dirty="0">
                <a:solidFill>
                  <a:schemeClr val="accent1">
                    <a:lumMod val="50000"/>
                  </a:schemeClr>
                </a:solidFill>
                <a:cs typeface="Arial" panose="020B0604020202020204" pitchFamily="34" charset="0"/>
              </a:rPr>
              <a:t>Data accuracy</a:t>
            </a:r>
            <a:r>
              <a:rPr lang="en-IN" dirty="0">
                <a:solidFill>
                  <a:schemeClr val="accent1">
                    <a:lumMod val="50000"/>
                  </a:schemeClr>
                </a:solidFill>
                <a:cs typeface="Arial" panose="020B0604020202020204" pitchFamily="34" charset="0"/>
              </a:rPr>
              <a:t>: </a:t>
            </a:r>
            <a:r>
              <a:rPr lang="en-IN" dirty="0">
                <a:cs typeface="Arial" panose="020B0604020202020204" pitchFamily="34" charset="0"/>
              </a:rPr>
              <a:t>Inaccurate or outdated information may lead to mismanagement of blood inventory or errors in matching donors with recipients.</a:t>
            </a:r>
          </a:p>
          <a:p>
            <a:r>
              <a:rPr lang="en-IN" b="1" dirty="0">
                <a:solidFill>
                  <a:schemeClr val="accent1">
                    <a:lumMod val="50000"/>
                  </a:schemeClr>
                </a:solidFill>
                <a:cs typeface="Arial" panose="020B0604020202020204" pitchFamily="34" charset="0"/>
              </a:rPr>
              <a:t>Limited Accessibility: </a:t>
            </a:r>
            <a:r>
              <a:rPr lang="en-IN" dirty="0">
                <a:cs typeface="Arial" panose="020B0604020202020204" pitchFamily="34" charset="0"/>
              </a:rPr>
              <a:t>If the system is not web-based or mobile-friendly, it may only be accessible from certain locations or devices, limiting its usability and efficiency.</a:t>
            </a:r>
          </a:p>
          <a:p>
            <a:r>
              <a:rPr lang="en-IN" sz="2800" b="1" dirty="0">
                <a:solidFill>
                  <a:schemeClr val="accent1">
                    <a:lumMod val="50000"/>
                  </a:schemeClr>
                </a:solidFill>
              </a:rPr>
              <a:t>Temperature Monitoring: </a:t>
            </a:r>
            <a:r>
              <a:rPr lang="en-IN" sz="2800" dirty="0"/>
              <a:t>Blood products must be stored at specific temperatures to maintain their integrity. Ensuring proper temperature monitoring and control throughout the storage and transportation process is essential to prevent spoilage and maintain product quality.</a:t>
            </a:r>
            <a:endParaRPr lang="en-IN" dirty="0">
              <a:cs typeface="Arial" panose="020B0604020202020204" pitchFamily="34" charset="0"/>
            </a:endParaRPr>
          </a:p>
        </p:txBody>
      </p:sp>
    </p:spTree>
    <p:extLst>
      <p:ext uri="{BB962C8B-B14F-4D97-AF65-F5344CB8AC3E}">
        <p14:creationId xmlns:p14="http://schemas.microsoft.com/office/powerpoint/2010/main" val="4110369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B9F007A-93F5-E3E3-B377-3C86E67FD002}"/>
              </a:ext>
            </a:extLst>
          </p:cNvPr>
          <p:cNvSpPr>
            <a:spLocks noGrp="1"/>
          </p:cNvSpPr>
          <p:nvPr>
            <p:ph idx="1"/>
          </p:nvPr>
        </p:nvSpPr>
        <p:spPr>
          <a:xfrm>
            <a:off x="397565" y="572495"/>
            <a:ext cx="11624807" cy="5618580"/>
          </a:xfrm>
        </p:spPr>
        <p:txBody>
          <a:bodyPr/>
          <a:lstStyle/>
          <a:p>
            <a:r>
              <a:rPr lang="en-IN" b="1" dirty="0">
                <a:solidFill>
                  <a:schemeClr val="accent1">
                    <a:lumMod val="50000"/>
                  </a:schemeClr>
                </a:solidFill>
              </a:rPr>
              <a:t>Cost constraints: </a:t>
            </a:r>
            <a:r>
              <a:rPr lang="en-IN" dirty="0"/>
              <a:t>Implementing and maintaining a blood bank management system can be expensive, potentially limiting access to smaller blood banks or organizations with limited budgets.</a:t>
            </a:r>
          </a:p>
          <a:p>
            <a:r>
              <a:rPr lang="en-IN" b="1" dirty="0">
                <a:solidFill>
                  <a:schemeClr val="accent1">
                    <a:lumMod val="50000"/>
                  </a:schemeClr>
                </a:solidFill>
                <a:cs typeface="Arial" panose="020B0604020202020204" pitchFamily="34" charset="0"/>
              </a:rPr>
              <a:t>Integration issues</a:t>
            </a:r>
            <a:r>
              <a:rPr lang="en-IN" dirty="0">
                <a:solidFill>
                  <a:schemeClr val="accent1">
                    <a:lumMod val="50000"/>
                  </a:schemeClr>
                </a:solidFill>
                <a:cs typeface="Arial" panose="020B0604020202020204" pitchFamily="34" charset="0"/>
              </a:rPr>
              <a:t>: </a:t>
            </a:r>
            <a:r>
              <a:rPr lang="en-IN" dirty="0">
                <a:cs typeface="Arial" panose="020B0604020202020204" pitchFamily="34" charset="0"/>
              </a:rPr>
              <a:t>Difficulty in integrating with other healthcare systems may result in disjointed workflows and inefficiencies.</a:t>
            </a:r>
          </a:p>
          <a:p>
            <a:r>
              <a:rPr lang="en-IN" sz="2800" b="1" dirty="0">
                <a:solidFill>
                  <a:schemeClr val="accent1">
                    <a:lumMod val="50000"/>
                  </a:schemeClr>
                </a:solidFill>
              </a:rPr>
              <a:t>Expiration Management:</a:t>
            </a:r>
            <a:r>
              <a:rPr lang="en-IN" sz="2800" dirty="0">
                <a:solidFill>
                  <a:schemeClr val="accent1">
                    <a:lumMod val="50000"/>
                  </a:schemeClr>
                </a:solidFill>
                <a:cs typeface="Arial" panose="020B0604020202020204" pitchFamily="34" charset="0"/>
              </a:rPr>
              <a:t> </a:t>
            </a:r>
            <a:r>
              <a:rPr lang="en-IN" sz="2800" dirty="0">
                <a:cs typeface="Arial" panose="020B0604020202020204" pitchFamily="34" charset="0"/>
              </a:rPr>
              <a:t>Blood products have limited shelf lives, and tracking their expiration dates accurately is crucial to prevent wastage. Managing the rotation of inventory to minimize expired units requires precise tracking and forecasting capabilities.</a:t>
            </a:r>
          </a:p>
          <a:p>
            <a:pPr marL="0" indent="0">
              <a:buNone/>
            </a:pPr>
            <a:endParaRPr lang="en-IN" dirty="0">
              <a:cs typeface="Arial" panose="020B0604020202020204" pitchFamily="34" charset="0"/>
            </a:endParaRPr>
          </a:p>
          <a:p>
            <a:endParaRPr lang="en-IN" dirty="0">
              <a:cs typeface="Arial" panose="020B0604020202020204" pitchFamily="34" charset="0"/>
            </a:endParaRPr>
          </a:p>
          <a:p>
            <a:endParaRPr lang="en-IN" dirty="0">
              <a:cs typeface="Arial" panose="020B0604020202020204" pitchFamily="34" charset="0"/>
            </a:endParaRPr>
          </a:p>
          <a:p>
            <a:endParaRPr lang="en-IN" sz="2800" dirty="0"/>
          </a:p>
          <a:p>
            <a:pPr marL="0" indent="0">
              <a:buNone/>
            </a:pPr>
            <a:endParaRPr lang="en-IN" dirty="0">
              <a:latin typeface="Arial" panose="020B0604020202020204" pitchFamily="34" charset="0"/>
              <a:cs typeface="Arial" panose="020B0604020202020204" pitchFamily="34" charset="0"/>
            </a:endParaRPr>
          </a:p>
          <a:p>
            <a:endParaRPr lang="en-IN" sz="2800" b="1" dirty="0">
              <a:solidFill>
                <a:schemeClr val="accent1">
                  <a:lumMod val="75000"/>
                </a:schemeClr>
              </a:solidFill>
            </a:endParaRPr>
          </a:p>
          <a:p>
            <a:endParaRPr lang="en-IN" dirty="0"/>
          </a:p>
        </p:txBody>
      </p:sp>
      <p:pic>
        <p:nvPicPr>
          <p:cNvPr id="4" name="Picture 3">
            <a:extLst>
              <a:ext uri="{FF2B5EF4-FFF2-40B4-BE49-F238E27FC236}">
                <a16:creationId xmlns:a16="http://schemas.microsoft.com/office/drawing/2014/main" id="{2EA1166D-5237-67D5-D68D-5E50DE4E7219}"/>
              </a:ext>
            </a:extLst>
          </p:cNvPr>
          <p:cNvPicPr>
            <a:picLocks noChangeAspect="1"/>
          </p:cNvPicPr>
          <p:nvPr/>
        </p:nvPicPr>
        <p:blipFill>
          <a:blip r:embed="rId2"/>
          <a:stretch>
            <a:fillRect/>
          </a:stretch>
        </p:blipFill>
        <p:spPr>
          <a:xfrm>
            <a:off x="6518564" y="4076660"/>
            <a:ext cx="5049854" cy="2530059"/>
          </a:xfrm>
          <a:prstGeom prst="rect">
            <a:avLst/>
          </a:prstGeom>
        </p:spPr>
      </p:pic>
    </p:spTree>
    <p:extLst>
      <p:ext uri="{BB962C8B-B14F-4D97-AF65-F5344CB8AC3E}">
        <p14:creationId xmlns:p14="http://schemas.microsoft.com/office/powerpoint/2010/main" val="3957666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8C086-9C7C-86A3-51BD-686E963E154C}"/>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CONCLUSION</a:t>
            </a:r>
          </a:p>
        </p:txBody>
      </p:sp>
      <p:sp>
        <p:nvSpPr>
          <p:cNvPr id="9" name="TextBox 8">
            <a:extLst>
              <a:ext uri="{FF2B5EF4-FFF2-40B4-BE49-F238E27FC236}">
                <a16:creationId xmlns:a16="http://schemas.microsoft.com/office/drawing/2014/main" id="{B2FC36A4-7AF7-7757-8E5E-9E9E97834717}"/>
              </a:ext>
            </a:extLst>
          </p:cNvPr>
          <p:cNvSpPr txBox="1"/>
          <p:nvPr/>
        </p:nvSpPr>
        <p:spPr>
          <a:xfrm>
            <a:off x="946205" y="1614115"/>
            <a:ext cx="10344647" cy="2718373"/>
          </a:xfrm>
          <a:prstGeom prst="rect">
            <a:avLst/>
          </a:prstGeom>
          <a:noFill/>
        </p:spPr>
        <p:txBody>
          <a:bodyPr wrap="square">
            <a:spAutoFit/>
          </a:bodyPr>
          <a:lstStyle/>
          <a:p>
            <a:pPr algn="just">
              <a:lnSpc>
                <a:spcPct val="115000"/>
              </a:lnSpc>
              <a:spcAft>
                <a:spcPts val="800"/>
              </a:spcAft>
            </a:pPr>
            <a:r>
              <a:rPr lang="en-US" sz="2400" dirty="0">
                <a:effectLst/>
                <a:latin typeface="Calibri" panose="020F0502020204030204" pitchFamily="34" charset="0"/>
                <a:ea typeface="Times New Roman" panose="02020603050405020304" pitchFamily="18" charset="0"/>
                <a:cs typeface="Arial" panose="020B0604020202020204" pitchFamily="34" charset="0"/>
              </a:rPr>
              <a:t>The main purpose of our blood management system is to provide blood bank with easier way to store and retrieve data and keep record of the availability of blood in blood bank. </a:t>
            </a:r>
            <a:endParaRPr lang="en-IN" sz="2400" dirty="0">
              <a:effectLst/>
              <a:latin typeface="Calibri" panose="020F0502020204030204" pitchFamily="34" charset="0"/>
              <a:ea typeface="Times New Roman" panose="02020603050405020304" pitchFamily="18" charset="0"/>
              <a:cs typeface="Arial" panose="020B0604020202020204" pitchFamily="34" charset="0"/>
            </a:endParaRPr>
          </a:p>
          <a:p>
            <a:pPr>
              <a:lnSpc>
                <a:spcPct val="115000"/>
              </a:lnSpc>
              <a:spcBef>
                <a:spcPts val="5"/>
              </a:spcBef>
              <a:spcAft>
                <a:spcPts val="800"/>
              </a:spcAft>
              <a:tabLst>
                <a:tab pos="1447800" algn="l"/>
              </a:tabLst>
            </a:pPr>
            <a:r>
              <a:rPr lang="en-US" sz="2400" dirty="0">
                <a:effectLst/>
                <a:latin typeface="Calibri" panose="020F0502020204030204" pitchFamily="34" charset="0"/>
                <a:ea typeface="Times New Roman" panose="02020603050405020304" pitchFamily="18" charset="0"/>
                <a:cs typeface="Arial" panose="020B0604020202020204" pitchFamily="34" charset="0"/>
              </a:rPr>
              <a:t>After inserting the data to database, staff need not register of the same person again. They can simply search for recorded data and retrieve them for future blood donation or receiving purpose of that person.</a:t>
            </a:r>
            <a:endParaRPr lang="en-IN" sz="2400" dirty="0">
              <a:effectLst/>
              <a:latin typeface="Calibri" panose="020F0502020204030204" pitchFamily="34" charset="0"/>
              <a:ea typeface="Times New Roman" panose="02020603050405020304" pitchFamily="18" charset="0"/>
              <a:cs typeface="Arial" panose="020B0604020202020204" pitchFamily="34" charset="0"/>
            </a:endParaRPr>
          </a:p>
        </p:txBody>
      </p:sp>
      <p:pic>
        <p:nvPicPr>
          <p:cNvPr id="3" name="Picture 2">
            <a:extLst>
              <a:ext uri="{FF2B5EF4-FFF2-40B4-BE49-F238E27FC236}">
                <a16:creationId xmlns:a16="http://schemas.microsoft.com/office/drawing/2014/main" id="{F7A0299A-3805-38F8-846B-A298A7067C68}"/>
              </a:ext>
            </a:extLst>
          </p:cNvPr>
          <p:cNvPicPr>
            <a:picLocks noChangeAspect="1"/>
          </p:cNvPicPr>
          <p:nvPr/>
        </p:nvPicPr>
        <p:blipFill>
          <a:blip r:embed="rId2"/>
          <a:stretch>
            <a:fillRect/>
          </a:stretch>
        </p:blipFill>
        <p:spPr>
          <a:xfrm>
            <a:off x="7927059" y="3952161"/>
            <a:ext cx="3706689" cy="2583448"/>
          </a:xfrm>
          <a:prstGeom prst="rect">
            <a:avLst/>
          </a:prstGeom>
        </p:spPr>
      </p:pic>
    </p:spTree>
    <p:extLst>
      <p:ext uri="{BB962C8B-B14F-4D97-AF65-F5344CB8AC3E}">
        <p14:creationId xmlns:p14="http://schemas.microsoft.com/office/powerpoint/2010/main" val="2130400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388</TotalTime>
  <Words>657</Words>
  <Application>Microsoft Office PowerPoint</Application>
  <PresentationFormat>Widescreen</PresentationFormat>
  <Paragraphs>60</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Calibri</vt:lpstr>
      <vt:lpstr>Calibri Light</vt:lpstr>
      <vt:lpstr>Times New Roman</vt:lpstr>
      <vt:lpstr>Office Theme</vt:lpstr>
      <vt:lpstr>DATABASE MANAGEMENT SYSTEM WITH MINI PROJECT(21CSL55)</vt:lpstr>
      <vt:lpstr>      OVERVIEW  </vt:lpstr>
      <vt:lpstr>ER DIAGRAM</vt:lpstr>
      <vt:lpstr>SCHEMA DIAGRAM</vt:lpstr>
      <vt:lpstr>SQL QUERIES</vt:lpstr>
      <vt:lpstr>PowerPoint Presentation</vt:lpstr>
      <vt:lpstr>LIMITATIONS OF BLOOD BANK MANAGEMENT                              SYSTEM</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Nishanth N</dc:creator>
  <cp:lastModifiedBy>PRAJWAL C L</cp:lastModifiedBy>
  <cp:revision>10</cp:revision>
  <dcterms:created xsi:type="dcterms:W3CDTF">2024-03-10T16:17:44Z</dcterms:created>
  <dcterms:modified xsi:type="dcterms:W3CDTF">2024-03-12T04:57:29Z</dcterms:modified>
</cp:coreProperties>
</file>