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309" r:id="rId9"/>
    <p:sldId id="310" r:id="rId10"/>
    <p:sldId id="311" r:id="rId11"/>
    <p:sldId id="312" r:id="rId12"/>
    <p:sldId id="305" r:id="rId13"/>
    <p:sldId id="306" r:id="rId14"/>
    <p:sldId id="304" r:id="rId15"/>
    <p:sldId id="303" r:id="rId16"/>
    <p:sldId id="264" r:id="rId17"/>
    <p:sldId id="265" r:id="rId18"/>
    <p:sldId id="266" r:id="rId19"/>
    <p:sldId id="307" r:id="rId20"/>
    <p:sldId id="308" r:id="rId21"/>
    <p:sldId id="314" r:id="rId22"/>
    <p:sldId id="316" r:id="rId23"/>
    <p:sldId id="317" r:id="rId24"/>
    <p:sldId id="315" r:id="rId25"/>
    <p:sldId id="31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23EEA-8C7A-45B6-A625-B79D1CACAF1E}" type="datetimeFigureOut">
              <a:rPr lang="en-US" smtClean="0"/>
              <a:t>2020/01/13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73DE7C-CFD7-48E8-BC77-FB28A3B1D916}" type="slidenum">
              <a:rPr lang="en-US" smtClean="0"/>
              <a:t>‹#›</a:t>
            </a:fld>
            <a:endParaRPr lang="en-US"/>
          </a:p>
        </p:txBody>
      </p:sp>
    </p:spTree>
    <p:extLst>
      <p:ext uri="{BB962C8B-B14F-4D97-AF65-F5344CB8AC3E}">
        <p14:creationId xmlns:p14="http://schemas.microsoft.com/office/powerpoint/2010/main" val="75521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C37AC8-97FD-45B2-876C-774B9F377710}" type="datetimeFigureOut">
              <a:rPr lang="en-US" smtClean="0"/>
              <a:pPr/>
              <a:t>2020/01/13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DF55A-23ED-4005-8506-C64BF31A1A2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C37AC8-97FD-45B2-876C-774B9F377710}" type="datetimeFigureOut">
              <a:rPr lang="en-US" smtClean="0"/>
              <a:pPr/>
              <a:t>2020/01/13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DF55A-23ED-4005-8506-C64BF31A1A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C37AC8-97FD-45B2-876C-774B9F377710}" type="datetimeFigureOut">
              <a:rPr lang="en-US" smtClean="0"/>
              <a:pPr/>
              <a:t>2020/01/13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DF55A-23ED-4005-8506-C64BF31A1A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C37AC8-97FD-45B2-876C-774B9F377710}" type="datetimeFigureOut">
              <a:rPr lang="en-US" smtClean="0"/>
              <a:pPr/>
              <a:t>2020/01/13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DF55A-23ED-4005-8506-C64BF31A1A2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37AC8-97FD-45B2-876C-774B9F377710}" type="datetimeFigureOut">
              <a:rPr lang="en-US" smtClean="0"/>
              <a:pPr/>
              <a:t>2020/01/13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DF55A-23ED-4005-8506-C64BF31A1A2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C37AC8-97FD-45B2-876C-774B9F377710}" type="datetimeFigureOut">
              <a:rPr lang="en-US" smtClean="0"/>
              <a:pPr/>
              <a:t>2020/01/13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EDF55A-23ED-4005-8506-C64BF31A1A2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C37AC8-97FD-45B2-876C-774B9F377710}" type="datetimeFigureOut">
              <a:rPr lang="en-US" smtClean="0"/>
              <a:pPr/>
              <a:t>2020/01/13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EDF55A-23ED-4005-8506-C64BF31A1A2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C37AC8-97FD-45B2-876C-774B9F377710}" type="datetimeFigureOut">
              <a:rPr lang="en-US" smtClean="0"/>
              <a:pPr/>
              <a:t>2020/01/13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EDF55A-23ED-4005-8506-C64BF31A1A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37AC8-97FD-45B2-876C-774B9F377710}" type="datetimeFigureOut">
              <a:rPr lang="en-US" smtClean="0"/>
              <a:pPr/>
              <a:t>2020/01/13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EDF55A-23ED-4005-8506-C64BF31A1A2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37AC8-97FD-45B2-876C-774B9F377710}" type="datetimeFigureOut">
              <a:rPr lang="en-US" smtClean="0"/>
              <a:pPr/>
              <a:t>2020/01/13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EDF55A-23ED-4005-8506-C64BF31A1A2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37AC8-97FD-45B2-876C-774B9F377710}" type="datetimeFigureOut">
              <a:rPr lang="en-US" smtClean="0"/>
              <a:pPr/>
              <a:t>2020/01/13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EDF55A-23ED-4005-8506-C64BF31A1A2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C37AC8-97FD-45B2-876C-774B9F377710}" type="datetimeFigureOut">
              <a:rPr lang="en-US" smtClean="0"/>
              <a:pPr/>
              <a:t>2020/01/13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DF55A-23ED-4005-8506-C64BF31A1A2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1"/>
            <a:ext cx="7772400" cy="1066800"/>
          </a:xfrm>
        </p:spPr>
        <p:txBody>
          <a:bodyPr>
            <a:normAutofit fontScale="90000"/>
          </a:bodyPr>
          <a:lstStyle/>
          <a:p>
            <a:pPr algn="l"/>
            <a:r>
              <a:rPr lang="en-US" dirty="0" smtClean="0">
                <a:solidFill>
                  <a:srgbClr val="FF0000"/>
                </a:solidFill>
              </a:rPr>
              <a:t>Chapter-4		</a:t>
            </a:r>
            <a:br>
              <a:rPr lang="en-US" dirty="0" smtClean="0">
                <a:solidFill>
                  <a:srgbClr val="FF0000"/>
                </a:solidFill>
              </a:rPr>
            </a:br>
            <a:r>
              <a:rPr lang="en-US" dirty="0" smtClean="0">
                <a:solidFill>
                  <a:srgbClr val="FF0000"/>
                </a:solidFill>
              </a:rPr>
              <a:t>BUS </a:t>
            </a:r>
            <a:r>
              <a:rPr lang="en-US" dirty="0">
                <a:solidFill>
                  <a:srgbClr val="FF0000"/>
                </a:solidFill>
              </a:rPr>
              <a:t>STRUCTURE</a:t>
            </a:r>
            <a:r>
              <a:rPr lang="en-US" sz="1400" dirty="0" smtClean="0"/>
              <a:t/>
            </a:r>
            <a:br>
              <a:rPr lang="en-US" sz="1400" dirty="0" smtClean="0"/>
            </a:br>
            <a:r>
              <a:rPr lang="en-US" sz="1400" dirty="0" smtClean="0"/>
              <a:t/>
            </a:r>
            <a:br>
              <a:rPr lang="en-US" sz="1400" dirty="0" smtClean="0"/>
            </a:br>
            <a:r>
              <a:rPr lang="en-US" sz="1400" dirty="0" smtClean="0"/>
              <a:t>In </a:t>
            </a:r>
            <a:r>
              <a:rPr lang="en-US" sz="1400" dirty="0"/>
              <a:t>any microprocessor system, the system bus consists of a number of separate lines. Each line is assigned a particular function. Fundamentally in any system, the system bus can be classified into three functional groups: the address, the data and control lines or buses.</a:t>
            </a:r>
            <a:r>
              <a:rPr lang="en-US" sz="1400" dirty="0" smtClean="0"/>
              <a:t/>
            </a:r>
            <a:br>
              <a:rPr lang="en-US" sz="1400" dirty="0" smtClean="0"/>
            </a:br>
            <a:r>
              <a:rPr lang="en-US" sz="1800" b="1" dirty="0" smtClean="0"/>
              <a:t/>
            </a:r>
            <a:br>
              <a:rPr lang="en-US" sz="1800" b="1" dirty="0" smtClean="0"/>
            </a:br>
            <a:r>
              <a:rPr lang="en-US" sz="1800" b="1" dirty="0"/>
              <a:t>1. Data </a:t>
            </a:r>
            <a:r>
              <a:rPr lang="en-US" sz="1800" b="1" dirty="0" smtClean="0"/>
              <a:t>Bus</a:t>
            </a:r>
            <a:r>
              <a:rPr lang="en-US" sz="1400" dirty="0" smtClean="0"/>
              <a:t/>
            </a:r>
            <a:br>
              <a:rPr lang="en-US" sz="1400" dirty="0" smtClean="0"/>
            </a:br>
            <a:r>
              <a:rPr lang="en-US" sz="1400" dirty="0" smtClean="0"/>
              <a:t>              &gt;</a:t>
            </a:r>
            <a:r>
              <a:rPr lang="en-US" sz="1400" dirty="0"/>
              <a:t>       The data bus provides path for transferring data between the microprocessor system and the peripherals.</a:t>
            </a:r>
            <a:r>
              <a:rPr lang="en-US" sz="1400" dirty="0" smtClean="0"/>
              <a:t/>
            </a:r>
            <a:br>
              <a:rPr lang="en-US" sz="1400" dirty="0" smtClean="0"/>
            </a:br>
            <a:r>
              <a:rPr lang="en-US" sz="1400" dirty="0" smtClean="0"/>
              <a:t>                &gt;</a:t>
            </a:r>
            <a:r>
              <a:rPr lang="en-US" sz="1400" dirty="0"/>
              <a:t>       The data bus consists of a number of separate lines, generally 8, 16, 32 or 64. The number of lines is referred as the width of the data bus.</a:t>
            </a:r>
            <a:r>
              <a:rPr lang="en-US" sz="1400" dirty="0" smtClean="0"/>
              <a:t/>
            </a:r>
            <a:br>
              <a:rPr lang="en-US" sz="1400" dirty="0" smtClean="0"/>
            </a:br>
            <a:r>
              <a:rPr lang="en-US" sz="1400" dirty="0" smtClean="0"/>
              <a:t>                &gt;</a:t>
            </a:r>
            <a:r>
              <a:rPr lang="en-US" sz="1400" dirty="0"/>
              <a:t>       Since, each line carry only one bit at a time, the number of lines determines how many bits can be transmitted at a </a:t>
            </a:r>
            <a:r>
              <a:rPr lang="en-US" sz="1400" dirty="0" smtClean="0"/>
              <a:t>time.</a:t>
            </a:r>
            <a:br>
              <a:rPr lang="en-US" sz="1400" dirty="0" smtClean="0"/>
            </a:br>
            <a:r>
              <a:rPr lang="en-US" sz="1400" dirty="0" smtClean="0"/>
              <a:t>               &gt;</a:t>
            </a:r>
            <a:r>
              <a:rPr lang="en-US" sz="1400" dirty="0"/>
              <a:t>       The width of data bus is a key factor in determining the overall system performance.</a:t>
            </a:r>
            <a:r>
              <a:rPr lang="en-US" sz="1400" dirty="0" smtClean="0"/>
              <a:t/>
            </a:r>
            <a:br>
              <a:rPr lang="en-US" sz="1400" dirty="0" smtClean="0"/>
            </a:br>
            <a:r>
              <a:rPr lang="en-US" sz="1400" dirty="0" smtClean="0"/>
              <a:t/>
            </a:r>
            <a:br>
              <a:rPr lang="en-US" sz="1400" dirty="0" smtClean="0"/>
            </a:br>
            <a:r>
              <a:rPr lang="en-US" sz="1800" b="1" dirty="0"/>
              <a:t>2. Address Bus</a:t>
            </a:r>
            <a:r>
              <a:rPr lang="en-US" sz="1400" dirty="0" smtClean="0"/>
              <a:t/>
            </a:r>
            <a:br>
              <a:rPr lang="en-US" sz="1400" dirty="0" smtClean="0"/>
            </a:br>
            <a:r>
              <a:rPr lang="en-US" sz="1400" dirty="0" smtClean="0"/>
              <a:t>                 &gt;</a:t>
            </a:r>
            <a:r>
              <a:rPr lang="en-US" sz="1400" dirty="0"/>
              <a:t>       The address bus which consists of a number of separate lines, are used to designate the source or </a:t>
            </a:r>
            <a:r>
              <a:rPr lang="en-US" sz="1400" dirty="0" smtClean="0"/>
              <a:t>                    destination </a:t>
            </a:r>
            <a:r>
              <a:rPr lang="en-US" sz="1400" dirty="0"/>
              <a:t>of the data on data bus. For example, if the CPU requires reading a word (8, 16, 32 or 64 bits of data) from memory, it put the address of the desired word on the address bus.</a:t>
            </a:r>
            <a:r>
              <a:rPr lang="en-US" sz="1400" dirty="0" smtClean="0"/>
              <a:t/>
            </a:r>
            <a:br>
              <a:rPr lang="en-US" sz="1400" dirty="0" smtClean="0"/>
            </a:br>
            <a:r>
              <a:rPr lang="en-US" sz="1400" dirty="0" smtClean="0"/>
              <a:t>               &gt;</a:t>
            </a:r>
            <a:r>
              <a:rPr lang="en-US" sz="1400" dirty="0"/>
              <a:t>       The width of address bus (</a:t>
            </a:r>
            <a:r>
              <a:rPr lang="en-US" sz="1400" dirty="0" err="1"/>
              <a:t>i.e</a:t>
            </a:r>
            <a:r>
              <a:rPr lang="en-US" sz="1400" dirty="0"/>
              <a:t> number of lines) determines the maximum possible memory capacity of the system</a:t>
            </a:r>
            <a:r>
              <a:rPr lang="en-US" sz="1400" dirty="0" smtClean="0"/>
              <a:t>. </a:t>
            </a:r>
            <a:br>
              <a:rPr lang="en-US" sz="1400" dirty="0" smtClean="0"/>
            </a:br>
            <a:r>
              <a:rPr lang="en-US" sz="1400" dirty="0" smtClean="0"/>
              <a:t>               &gt;  </a:t>
            </a:r>
            <a:r>
              <a:rPr lang="en-US" sz="1400" dirty="0"/>
              <a:t>     The address bus is also used to address IO ports.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Memory Mapped I/O</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I/O device is treated like a memory device and hence given a memory address</a:t>
            </a:r>
            <a:r>
              <a:rPr lang="en-US" dirty="0" smtClean="0"/>
              <a:t>.</a:t>
            </a:r>
          </a:p>
          <a:p>
            <a:pPr marL="514350" indent="-514350">
              <a:buFont typeface="+mj-lt"/>
              <a:buAutoNum type="arabicPeriod"/>
            </a:pPr>
            <a:r>
              <a:rPr lang="en-US" dirty="0"/>
              <a:t>I/O device has a 20 bit Memory address</a:t>
            </a:r>
            <a:r>
              <a:rPr lang="en-US" dirty="0" smtClean="0"/>
              <a:t>.</a:t>
            </a:r>
          </a:p>
          <a:p>
            <a:pPr marL="514350" indent="-514350">
              <a:buFont typeface="+mj-lt"/>
              <a:buAutoNum type="arabicPeriod"/>
            </a:pPr>
            <a:r>
              <a:rPr lang="en-US" dirty="0"/>
              <a:t>I/O device is given MEMR# and MEMW# control </a:t>
            </a:r>
            <a:r>
              <a:rPr lang="en-US" dirty="0" smtClean="0"/>
              <a:t>signals</a:t>
            </a:r>
          </a:p>
          <a:p>
            <a:pPr marL="514350" indent="-514350">
              <a:buFont typeface="+mj-lt"/>
              <a:buAutoNum type="arabicPeriod"/>
            </a:pPr>
            <a:r>
              <a:rPr lang="en-US" dirty="0"/>
              <a:t>Decoding is more complex due to more address </a:t>
            </a:r>
            <a:r>
              <a:rPr lang="en-US" dirty="0" smtClean="0"/>
              <a:t>lines</a:t>
            </a:r>
          </a:p>
          <a:p>
            <a:pPr marL="514350" indent="-514350">
              <a:buFont typeface="+mj-lt"/>
              <a:buAutoNum type="arabicPeriod"/>
            </a:pPr>
            <a:r>
              <a:rPr lang="en-US" dirty="0"/>
              <a:t>Decoding is more expensive</a:t>
            </a:r>
          </a:p>
        </p:txBody>
      </p:sp>
    </p:spTree>
    <p:extLst>
      <p:ext uri="{BB962C8B-B14F-4D97-AF65-F5344CB8AC3E}">
        <p14:creationId xmlns:p14="http://schemas.microsoft.com/office/powerpoint/2010/main" val="3271009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6. More gates </a:t>
            </a:r>
            <a:r>
              <a:rPr lang="en-US" dirty="0"/>
              <a:t>add more delays hence </a:t>
            </a:r>
            <a:r>
              <a:rPr lang="en-US" dirty="0" smtClean="0"/>
              <a:t>slower</a:t>
            </a:r>
          </a:p>
          <a:p>
            <a:pPr marL="0" indent="0">
              <a:buNone/>
            </a:pPr>
            <a:r>
              <a:rPr lang="en-US" dirty="0" smtClean="0"/>
              <a:t>7. Allows many more I/O devices as I/O addresses are now 20 bits.</a:t>
            </a:r>
          </a:p>
          <a:p>
            <a:pPr marL="0" indent="0">
              <a:buNone/>
            </a:pPr>
            <a:r>
              <a:rPr lang="en-US" dirty="0" smtClean="0"/>
              <a:t>8. I/O </a:t>
            </a:r>
            <a:r>
              <a:rPr lang="en-US" dirty="0"/>
              <a:t>devices can now be accessed using any memory instruction</a:t>
            </a:r>
            <a:r>
              <a:rPr lang="en-US" dirty="0" smtClean="0"/>
              <a:t>.</a:t>
            </a:r>
          </a:p>
          <a:p>
            <a:pPr marL="0" indent="0">
              <a:buNone/>
            </a:pPr>
            <a:r>
              <a:rPr lang="en-US" dirty="0" smtClean="0"/>
              <a:t>9. Any </a:t>
            </a:r>
            <a:r>
              <a:rPr lang="en-US" dirty="0"/>
              <a:t>register can be used to transfer data with the I/O </a:t>
            </a:r>
            <a:r>
              <a:rPr lang="en-US" dirty="0" smtClean="0"/>
              <a:t>device</a:t>
            </a:r>
          </a:p>
          <a:p>
            <a:pPr marL="0" indent="0">
              <a:buNone/>
            </a:pPr>
            <a:r>
              <a:rPr lang="en-US" dirty="0" smtClean="0"/>
              <a:t>10. Popular </a:t>
            </a:r>
            <a:r>
              <a:rPr lang="en-US" dirty="0"/>
              <a:t>technique in Microcontrollers</a:t>
            </a:r>
          </a:p>
        </p:txBody>
      </p:sp>
    </p:spTree>
    <p:extLst>
      <p:ext uri="{BB962C8B-B14F-4D97-AF65-F5344CB8AC3E}">
        <p14:creationId xmlns:p14="http://schemas.microsoft.com/office/powerpoint/2010/main" val="3826308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 do you mean by address decoding? Differentiate between partial and full address decoding.</a:t>
            </a:r>
          </a:p>
          <a:p>
            <a:r>
              <a:rPr lang="en-US" dirty="0" smtClean="0"/>
              <a:t>Differentiate between synchronous and asynchronous bus.</a:t>
            </a:r>
          </a:p>
          <a:p>
            <a:r>
              <a:rPr lang="en-US" dirty="0" smtClean="0"/>
              <a:t>Design an address decoding circuit to interface 16kb ram, 8kb rom and 4kb </a:t>
            </a:r>
            <a:r>
              <a:rPr lang="en-US" dirty="0" err="1" smtClean="0"/>
              <a:t>Eprom</a:t>
            </a:r>
            <a:r>
              <a:rPr lang="en-US" dirty="0" smtClean="0"/>
              <a:t>.</a:t>
            </a:r>
          </a:p>
          <a:p>
            <a:r>
              <a:rPr lang="en-US" dirty="0" smtClean="0"/>
              <a:t>Design an address decoding circuit to interface 16kb ram, 8kb rom and 4kb EEPROM with starting address 8000H.</a:t>
            </a:r>
          </a:p>
          <a:p>
            <a:endParaRPr lang="en-US" dirty="0"/>
          </a:p>
          <a:p>
            <a:endParaRPr lang="en-US" dirty="0"/>
          </a:p>
        </p:txBody>
      </p:sp>
    </p:spTree>
    <p:extLst>
      <p:ext uri="{BB962C8B-B14F-4D97-AF65-F5344CB8AC3E}">
        <p14:creationId xmlns:p14="http://schemas.microsoft.com/office/powerpoint/2010/main" val="2494795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is memory </a:t>
            </a:r>
            <a:r>
              <a:rPr lang="en-US" dirty="0" err="1" smtClean="0"/>
              <a:t>interfacing?Defferentiate</a:t>
            </a:r>
            <a:r>
              <a:rPr lang="en-US" dirty="0" smtClean="0"/>
              <a:t> between I/O mapped and memory mapped I/O. Design an address decoding  circuit to interface two rams blocks and ROM block each of 4kb starting address 4000H. </a:t>
            </a:r>
            <a:endParaRPr lang="en-US" dirty="0"/>
          </a:p>
        </p:txBody>
      </p:sp>
    </p:spTree>
    <p:extLst>
      <p:ext uri="{BB962C8B-B14F-4D97-AF65-F5344CB8AC3E}">
        <p14:creationId xmlns:p14="http://schemas.microsoft.com/office/powerpoint/2010/main" val="199543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Chapter 5</a:t>
            </a:r>
            <a:endParaRPr lang="en-US" dirty="0">
              <a:solidFill>
                <a:srgbClr val="FF0000"/>
              </a:solidFill>
            </a:endParaRPr>
          </a:p>
        </p:txBody>
      </p:sp>
      <p:sp>
        <p:nvSpPr>
          <p:cNvPr id="3" name="Content Placeholder 2"/>
          <p:cNvSpPr>
            <a:spLocks noGrp="1"/>
          </p:cNvSpPr>
          <p:nvPr>
            <p:ph idx="1"/>
          </p:nvPr>
        </p:nvSpPr>
        <p:spPr/>
        <p:txBody>
          <a:bodyPr/>
          <a:lstStyle/>
          <a:p>
            <a:r>
              <a:rPr lang="en-US" sz="8000" b="1" dirty="0" smtClean="0">
                <a:solidFill>
                  <a:srgbClr val="FF0000"/>
                </a:solidFill>
              </a:rPr>
              <a:t>Interrupt</a:t>
            </a:r>
          </a:p>
          <a:p>
            <a:pPr marL="0" indent="0">
              <a:buNone/>
            </a:pPr>
            <a:endParaRPr lang="en-US" dirty="0"/>
          </a:p>
        </p:txBody>
      </p:sp>
    </p:spTree>
    <p:extLst>
      <p:ext uri="{BB962C8B-B14F-4D97-AF65-F5344CB8AC3E}">
        <p14:creationId xmlns:p14="http://schemas.microsoft.com/office/powerpoint/2010/main" val="36639024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INTRODUCTION</a:t>
            </a:r>
            <a:endParaRPr lang="en-US" dirty="0"/>
          </a:p>
        </p:txBody>
      </p:sp>
      <p:sp>
        <p:nvSpPr>
          <p:cNvPr id="3" name="Content Placeholder 2"/>
          <p:cNvSpPr>
            <a:spLocks noGrp="1"/>
          </p:cNvSpPr>
          <p:nvPr>
            <p:ph idx="1"/>
          </p:nvPr>
        </p:nvSpPr>
        <p:spPr/>
        <p:txBody>
          <a:bodyPr>
            <a:normAutofit fontScale="47500" lnSpcReduction="20000"/>
          </a:bodyPr>
          <a:lstStyle/>
          <a:p>
            <a:r>
              <a:rPr lang="en-US" dirty="0"/>
              <a:t>Interrupt is considered as an emergency signal to which the MP responds as soon as possible. When the microprocessor receives an interrupt signal, it suspends the current executing program and jumps to an interrupt service routine (ISR) to respond to the incoming interrupt When a device interrupts, it actually wants the microprocessor to give a service which is equivalent to asking the microprocessor to call a subroutine. This subroutine is call Interrupt Service Routine (ISR). </a:t>
            </a:r>
            <a:br>
              <a:rPr lang="en-US" dirty="0"/>
            </a:br>
            <a:r>
              <a:rPr lang="en-US" b="1" dirty="0"/>
              <a:t/>
            </a:r>
            <a:br>
              <a:rPr lang="en-US" b="1" dirty="0"/>
            </a:br>
            <a:r>
              <a:rPr lang="en-US" b="1" dirty="0"/>
              <a:t>SOURCES OF INTERRUPTS</a:t>
            </a:r>
            <a:r>
              <a:rPr lang="en-US" dirty="0"/>
              <a:t/>
            </a:r>
            <a:br>
              <a:rPr lang="en-US" dirty="0"/>
            </a:br>
            <a:r>
              <a:rPr lang="en-US" dirty="0"/>
              <a:t>There are three sources of interrupts and they are as follows:</a:t>
            </a:r>
            <a:br>
              <a:rPr lang="en-US" dirty="0"/>
            </a:br>
            <a:r>
              <a:rPr lang="en-US" dirty="0"/>
              <a:t>   1.   Processor Interrupt</a:t>
            </a:r>
            <a:br>
              <a:rPr lang="en-US" dirty="0"/>
            </a:br>
            <a:r>
              <a:rPr lang="en-US" dirty="0"/>
              <a:t>   2.   Software Interrupt</a:t>
            </a:r>
            <a:br>
              <a:rPr lang="en-US" dirty="0"/>
            </a:br>
            <a:r>
              <a:rPr lang="en-US" dirty="0"/>
              <a:t>   3.   Hardware Interrupt</a:t>
            </a:r>
            <a:br>
              <a:rPr lang="en-US" dirty="0"/>
            </a:br>
            <a:r>
              <a:rPr lang="en-US" dirty="0"/>
              <a:t/>
            </a:r>
            <a:br>
              <a:rPr lang="en-US" dirty="0"/>
            </a:br>
            <a:r>
              <a:rPr lang="en-US" b="1" dirty="0"/>
              <a:t>Processor Interrupt</a:t>
            </a:r>
            <a:br>
              <a:rPr lang="en-US" b="1" dirty="0"/>
            </a:br>
            <a:r>
              <a:rPr lang="en-US" dirty="0"/>
              <a:t>These interrupts are generated by processor itself, usually in response to an error condition. For example: In 8086 Type 0 interrupt occurs when attempt to divide by zero which is a processor interrupt. </a:t>
            </a:r>
            <a:br>
              <a:rPr lang="en-US" dirty="0"/>
            </a:br>
            <a:r>
              <a:rPr lang="en-US" dirty="0"/>
              <a:t/>
            </a:r>
            <a:br>
              <a:rPr lang="en-US" dirty="0"/>
            </a:br>
            <a:r>
              <a:rPr lang="en-US" b="1" dirty="0"/>
              <a:t>Software Interrupt</a:t>
            </a:r>
            <a:br>
              <a:rPr lang="en-US" b="1" dirty="0"/>
            </a:br>
            <a:r>
              <a:rPr lang="en-US" dirty="0"/>
              <a:t>These are special instructions that trigger an interrupt response to processor. In 8086 the general form of software interrupt instruction is INT </a:t>
            </a:r>
            <a:r>
              <a:rPr lang="en-US" dirty="0" err="1"/>
              <a:t>nnH</a:t>
            </a:r>
            <a:r>
              <a:rPr lang="en-US" dirty="0"/>
              <a:t> (</a:t>
            </a:r>
            <a:r>
              <a:rPr lang="en-US" dirty="0" err="1"/>
              <a:t>eg</a:t>
            </a:r>
            <a:r>
              <a:rPr lang="en-US" dirty="0"/>
              <a:t>: INT 21H)</a:t>
            </a:r>
            <a:br>
              <a:rPr lang="en-US" dirty="0"/>
            </a:br>
            <a:r>
              <a:rPr lang="en-US" dirty="0"/>
              <a:t/>
            </a:r>
            <a:br>
              <a:rPr lang="en-US" dirty="0"/>
            </a:br>
            <a:r>
              <a:rPr lang="en-US" b="1" dirty="0"/>
              <a:t>Hardware Interrupt</a:t>
            </a:r>
            <a:r>
              <a:rPr lang="en-US" dirty="0"/>
              <a:t/>
            </a:r>
            <a:br>
              <a:rPr lang="en-US" dirty="0"/>
            </a:br>
            <a:r>
              <a:rPr lang="en-US" dirty="0"/>
              <a:t>Hardware interrupts are interrupt request initiated by external hardware. 8086 have two pins reserved for hardware interrupts. They are NMI and INTR</a:t>
            </a:r>
          </a:p>
          <a:p>
            <a:endParaRPr lang="en-US" dirty="0"/>
          </a:p>
        </p:txBody>
      </p:sp>
    </p:spTree>
    <p:extLst>
      <p:ext uri="{BB962C8B-B14F-4D97-AF65-F5344CB8AC3E}">
        <p14:creationId xmlns:p14="http://schemas.microsoft.com/office/powerpoint/2010/main" val="33971525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CLASSIFICATIONS OF INTERRUPTS</a:t>
            </a:r>
            <a:endParaRPr lang="en-US" dirty="0">
              <a:solidFill>
                <a:srgbClr val="FF0000"/>
              </a:solidFill>
            </a:endParaRPr>
          </a:p>
        </p:txBody>
      </p:sp>
      <p:sp>
        <p:nvSpPr>
          <p:cNvPr id="3" name="Content Placeholder 2"/>
          <p:cNvSpPr>
            <a:spLocks noGrp="1"/>
          </p:cNvSpPr>
          <p:nvPr>
            <p:ph idx="1"/>
          </p:nvPr>
        </p:nvSpPr>
        <p:spPr>
          <a:xfrm>
            <a:off x="457200" y="1524000"/>
            <a:ext cx="8229600" cy="5334000"/>
          </a:xfrm>
        </p:spPr>
        <p:txBody>
          <a:bodyPr>
            <a:normAutofit lnSpcReduction="10000"/>
          </a:bodyPr>
          <a:lstStyle/>
          <a:p>
            <a:pPr>
              <a:buNone/>
            </a:pPr>
            <a:r>
              <a:rPr lang="en-US" sz="1600" dirty="0" smtClean="0"/>
              <a:t>	</a:t>
            </a:r>
            <a:r>
              <a:rPr lang="en-US" sz="1800" dirty="0" smtClean="0"/>
              <a:t>Interrupts can be classified as:</a:t>
            </a:r>
            <a:br>
              <a:rPr lang="en-US" sz="1800" dirty="0" smtClean="0"/>
            </a:br>
            <a:r>
              <a:rPr lang="en-US" sz="1800" dirty="0" smtClean="0"/>
              <a:t>&gt;       </a:t>
            </a:r>
            <a:r>
              <a:rPr lang="en-US" sz="1800" dirty="0" err="1" smtClean="0"/>
              <a:t>Maskable</a:t>
            </a:r>
            <a:r>
              <a:rPr lang="en-US" sz="1800" dirty="0" smtClean="0"/>
              <a:t> Interrupt or Non-</a:t>
            </a:r>
            <a:r>
              <a:rPr lang="en-US" sz="1800" dirty="0" err="1" smtClean="0"/>
              <a:t>Maskable</a:t>
            </a:r>
            <a:r>
              <a:rPr lang="en-US" sz="1800" dirty="0" smtClean="0"/>
              <a:t> Interrupt</a:t>
            </a:r>
            <a:br>
              <a:rPr lang="en-US" sz="1800" dirty="0" smtClean="0"/>
            </a:br>
            <a:r>
              <a:rPr lang="en-US" sz="1800" dirty="0" smtClean="0"/>
              <a:t>&gt;       Vectored Interrupt or Non-Vectored Interrupt</a:t>
            </a:r>
            <a:br>
              <a:rPr lang="en-US" sz="1800" dirty="0" smtClean="0"/>
            </a:br>
            <a:r>
              <a:rPr lang="en-US" sz="1800" dirty="0" smtClean="0"/>
              <a:t/>
            </a:r>
            <a:br>
              <a:rPr lang="en-US" sz="1800" dirty="0" smtClean="0"/>
            </a:br>
            <a:r>
              <a:rPr lang="en-US" sz="1800" b="1" dirty="0" err="1" smtClean="0"/>
              <a:t>Maskable</a:t>
            </a:r>
            <a:r>
              <a:rPr lang="en-US" sz="1800" b="1" dirty="0" smtClean="0"/>
              <a:t> Interrupt</a:t>
            </a:r>
            <a:r>
              <a:rPr lang="en-US" sz="1800" dirty="0" smtClean="0"/>
              <a:t/>
            </a:r>
            <a:br>
              <a:rPr lang="en-US" sz="1800" dirty="0" smtClean="0"/>
            </a:br>
            <a:r>
              <a:rPr lang="en-US" sz="1800" dirty="0" smtClean="0"/>
              <a:t>&gt;       The interrupts which can be blocked or delayed by using instructions are called </a:t>
            </a:r>
            <a:r>
              <a:rPr lang="en-US" sz="1800" dirty="0" err="1" smtClean="0"/>
              <a:t>maskable</a:t>
            </a:r>
            <a:r>
              <a:rPr lang="en-US" sz="1800" dirty="0" smtClean="0"/>
              <a:t> interrupts.</a:t>
            </a:r>
            <a:br>
              <a:rPr lang="en-US" sz="1800" dirty="0" smtClean="0"/>
            </a:br>
            <a:r>
              <a:rPr lang="en-US" sz="1800" dirty="0" smtClean="0"/>
              <a:t>&gt;       In 8085, the RESET interrupts (</a:t>
            </a:r>
            <a:r>
              <a:rPr lang="en-US" sz="1800" dirty="0" err="1" smtClean="0"/>
              <a:t>RST</a:t>
            </a:r>
            <a:r>
              <a:rPr lang="en-US" sz="1800" dirty="0" smtClean="0"/>
              <a:t> 5.5, </a:t>
            </a:r>
            <a:r>
              <a:rPr lang="en-US" sz="1800" dirty="0" err="1" smtClean="0"/>
              <a:t>RST</a:t>
            </a:r>
            <a:r>
              <a:rPr lang="en-US" sz="1800" dirty="0" smtClean="0"/>
              <a:t> 6.5 and </a:t>
            </a:r>
            <a:r>
              <a:rPr lang="en-US" sz="1800" dirty="0" err="1" smtClean="0"/>
              <a:t>RST</a:t>
            </a:r>
            <a:r>
              <a:rPr lang="en-US" sz="1800" dirty="0" smtClean="0"/>
              <a:t> 7.5) and </a:t>
            </a:r>
            <a:r>
              <a:rPr lang="en-US" sz="1800" dirty="0" err="1" smtClean="0"/>
              <a:t>INTR</a:t>
            </a:r>
            <a:r>
              <a:rPr lang="en-US" sz="1800" dirty="0" smtClean="0"/>
              <a:t> are </a:t>
            </a:r>
            <a:r>
              <a:rPr lang="en-US" sz="1800" dirty="0" err="1" smtClean="0"/>
              <a:t>maskable</a:t>
            </a:r>
            <a:r>
              <a:rPr lang="en-US" sz="1800" dirty="0" smtClean="0"/>
              <a:t> interrupts. They can be enabled/disabled by using instructions </a:t>
            </a:r>
            <a:r>
              <a:rPr lang="en-US" sz="1800" dirty="0" err="1" smtClean="0"/>
              <a:t>EI</a:t>
            </a:r>
            <a:r>
              <a:rPr lang="en-US" sz="1800" dirty="0" smtClean="0"/>
              <a:t>/DI.</a:t>
            </a:r>
            <a:br>
              <a:rPr lang="en-US" sz="1800" dirty="0" smtClean="0"/>
            </a:br>
            <a:r>
              <a:rPr lang="en-US" sz="1800" dirty="0" smtClean="0"/>
              <a:t>&gt;       In 8086, </a:t>
            </a:r>
            <a:r>
              <a:rPr lang="en-US" sz="1800" dirty="0" err="1" smtClean="0"/>
              <a:t>INTR</a:t>
            </a:r>
            <a:r>
              <a:rPr lang="en-US" sz="1800" dirty="0" smtClean="0"/>
              <a:t> is </a:t>
            </a:r>
            <a:r>
              <a:rPr lang="en-US" sz="1800" dirty="0" err="1" smtClean="0"/>
              <a:t>maskable</a:t>
            </a:r>
            <a:r>
              <a:rPr lang="en-US" sz="1800" dirty="0" smtClean="0"/>
              <a:t> interrupt. It can be enabled/disabled by using instructions </a:t>
            </a:r>
            <a:r>
              <a:rPr lang="en-US" sz="1800" dirty="0" err="1" smtClean="0"/>
              <a:t>STI</a:t>
            </a:r>
            <a:r>
              <a:rPr lang="en-US" sz="1800" dirty="0" smtClean="0"/>
              <a:t>/</a:t>
            </a:r>
            <a:r>
              <a:rPr lang="en-US" sz="1800" dirty="0" err="1" smtClean="0"/>
              <a:t>CLI</a:t>
            </a:r>
            <a:r>
              <a:rPr lang="en-US" sz="1800" dirty="0" smtClean="0"/>
              <a:t>.</a:t>
            </a:r>
            <a:br>
              <a:rPr lang="en-US" sz="1800" dirty="0" smtClean="0"/>
            </a:br>
            <a:r>
              <a:rPr lang="en-US" sz="1800" dirty="0" smtClean="0"/>
              <a:t/>
            </a:r>
            <a:br>
              <a:rPr lang="en-US" sz="1800" dirty="0" smtClean="0"/>
            </a:br>
            <a:r>
              <a:rPr lang="en-US" sz="1800" b="1" dirty="0" smtClean="0"/>
              <a:t>Non-</a:t>
            </a:r>
            <a:r>
              <a:rPr lang="en-US" sz="1800" b="1" dirty="0" err="1" smtClean="0"/>
              <a:t>Maskable</a:t>
            </a:r>
            <a:r>
              <a:rPr lang="en-US" sz="1800" b="1" dirty="0" smtClean="0"/>
              <a:t> Interrupt</a:t>
            </a:r>
            <a:r>
              <a:rPr lang="en-US" sz="1800" dirty="0" smtClean="0"/>
              <a:t/>
            </a:r>
            <a:br>
              <a:rPr lang="en-US" sz="1800" dirty="0" smtClean="0"/>
            </a:br>
            <a:r>
              <a:rPr lang="en-US" sz="1800" dirty="0" smtClean="0"/>
              <a:t>&gt;       Those interrupts which cannot be blocked by instructions are termed as non-</a:t>
            </a:r>
            <a:r>
              <a:rPr lang="en-US" sz="1800" dirty="0" err="1" smtClean="0"/>
              <a:t>maskable</a:t>
            </a:r>
            <a:r>
              <a:rPr lang="en-US" sz="1800" dirty="0" smtClean="0"/>
              <a:t> interrupts.</a:t>
            </a:r>
            <a:br>
              <a:rPr lang="en-US" sz="1800" dirty="0" smtClean="0"/>
            </a:br>
            <a:r>
              <a:rPr lang="en-US" sz="1800" dirty="0" smtClean="0"/>
              <a:t>&gt;       In 8085, TRAP is only non-</a:t>
            </a:r>
            <a:r>
              <a:rPr lang="en-US" sz="1800" dirty="0" err="1" smtClean="0"/>
              <a:t>maskable</a:t>
            </a:r>
            <a:r>
              <a:rPr lang="en-US" sz="1800" dirty="0" smtClean="0"/>
              <a:t> interrupt and it is used for power failure and emergency cutoff.</a:t>
            </a:r>
            <a:br>
              <a:rPr lang="en-US" sz="1800" dirty="0" smtClean="0"/>
            </a:br>
            <a:r>
              <a:rPr lang="en-US" sz="1800" dirty="0" smtClean="0"/>
              <a:t>&gt;       In 8086, </a:t>
            </a:r>
            <a:r>
              <a:rPr lang="en-US" sz="1800" dirty="0" err="1" smtClean="0"/>
              <a:t>NMI</a:t>
            </a:r>
            <a:r>
              <a:rPr lang="en-US" sz="1800" dirty="0" smtClean="0"/>
              <a:t> is non-</a:t>
            </a:r>
            <a:r>
              <a:rPr lang="en-US" sz="1800" dirty="0" err="1" smtClean="0"/>
              <a:t>maskable</a:t>
            </a:r>
            <a:r>
              <a:rPr lang="en-US" sz="1800" dirty="0" smtClean="0"/>
              <a:t> interrupt.</a:t>
            </a:r>
            <a:br>
              <a:rPr lang="en-US" sz="1800" dirty="0" smtClean="0"/>
            </a:br>
            <a:r>
              <a:rPr lang="en-US" sz="1800" dirty="0" smtClean="0"/>
              <a:t/>
            </a:r>
            <a:br>
              <a:rPr lang="en-US" sz="1800" dirty="0" smtClean="0"/>
            </a:br>
            <a:endParaRPr lang="en-US" sz="1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6324600"/>
          </a:xfrm>
        </p:spPr>
        <p:txBody>
          <a:bodyPr>
            <a:noAutofit/>
          </a:bodyPr>
          <a:lstStyle/>
          <a:p>
            <a:r>
              <a:rPr lang="en-US" sz="2000" b="1" dirty="0" smtClean="0"/>
              <a:t>Vectored Interrupt</a:t>
            </a:r>
            <a:r>
              <a:rPr lang="en-US" sz="2000" dirty="0" smtClean="0"/>
              <a:t/>
            </a:r>
            <a:br>
              <a:rPr lang="en-US" sz="2000" dirty="0" smtClean="0"/>
            </a:br>
            <a:r>
              <a:rPr lang="en-US" sz="2000" dirty="0" smtClean="0"/>
              <a:t>&gt;       The interrupts for which address of </a:t>
            </a:r>
            <a:r>
              <a:rPr lang="en-US" sz="2000" dirty="0" err="1" smtClean="0"/>
              <a:t>ISR</a:t>
            </a:r>
            <a:r>
              <a:rPr lang="en-US" sz="2000" dirty="0" smtClean="0"/>
              <a:t> is already known to MP are called vectored interrupts.</a:t>
            </a:r>
            <a:br>
              <a:rPr lang="en-US" sz="2000" dirty="0" smtClean="0"/>
            </a:br>
            <a:r>
              <a:rPr lang="en-US" sz="2000" dirty="0" smtClean="0"/>
              <a:t>&gt;       In 8085, RESET interrupts (</a:t>
            </a:r>
            <a:r>
              <a:rPr lang="en-US" sz="2000" dirty="0" err="1" smtClean="0"/>
              <a:t>RST</a:t>
            </a:r>
            <a:r>
              <a:rPr lang="en-US" sz="2000" dirty="0" smtClean="0"/>
              <a:t> 5.5, </a:t>
            </a:r>
            <a:r>
              <a:rPr lang="en-US" sz="2000" dirty="0" err="1" smtClean="0"/>
              <a:t>RST</a:t>
            </a:r>
            <a:r>
              <a:rPr lang="en-US" sz="2000" dirty="0" smtClean="0"/>
              <a:t> 6.5 and </a:t>
            </a:r>
            <a:r>
              <a:rPr lang="en-US" sz="2000" dirty="0" err="1" smtClean="0"/>
              <a:t>RST</a:t>
            </a:r>
            <a:r>
              <a:rPr lang="en-US" sz="2000" dirty="0" smtClean="0"/>
              <a:t> 7.5) are vectored interrupts.</a:t>
            </a:r>
            <a:br>
              <a:rPr lang="en-US" sz="2000" dirty="0" smtClean="0"/>
            </a:br>
            <a:endParaRPr lang="en-US" sz="2000" dirty="0" smtClean="0"/>
          </a:p>
          <a:p>
            <a:r>
              <a:rPr lang="en-US" sz="2000" dirty="0" smtClean="0"/>
              <a:t>Interrupt		Vector Address (Hex)</a:t>
            </a:r>
            <a:br>
              <a:rPr lang="en-US" sz="2000" dirty="0" smtClean="0"/>
            </a:br>
            <a:r>
              <a:rPr lang="en-US" sz="2000" dirty="0" smtClean="0"/>
              <a:t/>
            </a:r>
            <a:br>
              <a:rPr lang="en-US" sz="2000" dirty="0" smtClean="0"/>
            </a:br>
            <a:r>
              <a:rPr lang="en-US" sz="2000" dirty="0" err="1" smtClean="0"/>
              <a:t>RST</a:t>
            </a:r>
            <a:r>
              <a:rPr lang="en-US" sz="2000" dirty="0" smtClean="0"/>
              <a:t> 5.5		002C</a:t>
            </a:r>
            <a:br>
              <a:rPr lang="en-US" sz="2000" dirty="0" smtClean="0"/>
            </a:br>
            <a:r>
              <a:rPr lang="en-US" sz="2000" dirty="0" smtClean="0"/>
              <a:t/>
            </a:r>
            <a:br>
              <a:rPr lang="en-US" sz="2000" dirty="0" smtClean="0"/>
            </a:br>
            <a:r>
              <a:rPr lang="en-US" sz="2000" dirty="0" err="1" smtClean="0"/>
              <a:t>RST</a:t>
            </a:r>
            <a:r>
              <a:rPr lang="en-US" sz="2000" dirty="0" smtClean="0"/>
              <a:t> 6.5		0034</a:t>
            </a:r>
            <a:br>
              <a:rPr lang="en-US" sz="2000" dirty="0" smtClean="0"/>
            </a:br>
            <a:r>
              <a:rPr lang="en-US" sz="2000" dirty="0" smtClean="0"/>
              <a:t/>
            </a:r>
            <a:br>
              <a:rPr lang="en-US" sz="2000" dirty="0" smtClean="0"/>
            </a:br>
            <a:r>
              <a:rPr lang="en-US" sz="2000" dirty="0" err="1" smtClean="0"/>
              <a:t>RST</a:t>
            </a:r>
            <a:r>
              <a:rPr lang="en-US" sz="2000" dirty="0" smtClean="0"/>
              <a:t> 7.5		003C</a:t>
            </a:r>
            <a:br>
              <a:rPr lang="en-US" sz="2000" dirty="0" smtClean="0"/>
            </a:br>
            <a:r>
              <a:rPr lang="en-US" sz="2000" b="1" dirty="0" smtClean="0"/>
              <a:t/>
            </a:r>
            <a:br>
              <a:rPr lang="en-US" sz="2000" b="1" dirty="0" smtClean="0"/>
            </a:br>
            <a:r>
              <a:rPr lang="en-US" sz="2000" b="1" dirty="0" smtClean="0"/>
              <a:t>Non-Vectored Interrupt</a:t>
            </a:r>
            <a:br>
              <a:rPr lang="en-US" sz="2000" b="1" dirty="0" smtClean="0"/>
            </a:br>
            <a:r>
              <a:rPr lang="en-US" sz="2000" dirty="0" smtClean="0"/>
              <a:t>&gt;       In non-vectored interrupts, the interrupting device needs to supply the address of the </a:t>
            </a:r>
            <a:r>
              <a:rPr lang="en-US" sz="2000" dirty="0" err="1" smtClean="0"/>
              <a:t>ISR</a:t>
            </a:r>
            <a:r>
              <a:rPr lang="en-US" sz="2000" dirty="0" smtClean="0"/>
              <a:t> to the microprocessor.</a:t>
            </a:r>
            <a:br>
              <a:rPr lang="en-US" sz="2000" dirty="0" smtClean="0"/>
            </a:br>
            <a:r>
              <a:rPr lang="en-US" sz="2000" dirty="0" smtClean="0"/>
              <a:t>&gt;       In 8085, </a:t>
            </a:r>
            <a:r>
              <a:rPr lang="en-US" sz="2000" dirty="0" err="1" smtClean="0"/>
              <a:t>INTR</a:t>
            </a:r>
            <a:r>
              <a:rPr lang="en-US" sz="2000" dirty="0" smtClean="0"/>
              <a:t> is non-vectored interrupt.</a:t>
            </a:r>
          </a:p>
          <a:p>
            <a:endParaRPr lang="en-US"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8085 INTERRUPTS</a:t>
            </a:r>
            <a:endParaRPr lang="en-US" dirty="0"/>
          </a:p>
        </p:txBody>
      </p:sp>
      <p:sp>
        <p:nvSpPr>
          <p:cNvPr id="3" name="Content Placeholder 2"/>
          <p:cNvSpPr>
            <a:spLocks noGrp="1"/>
          </p:cNvSpPr>
          <p:nvPr>
            <p:ph idx="1"/>
          </p:nvPr>
        </p:nvSpPr>
        <p:spPr>
          <a:xfrm>
            <a:off x="457200" y="990600"/>
            <a:ext cx="8229600" cy="5867400"/>
          </a:xfrm>
        </p:spPr>
        <p:txBody>
          <a:bodyPr>
            <a:normAutofit fontScale="40000" lnSpcReduction="20000"/>
          </a:bodyPr>
          <a:lstStyle/>
          <a:p>
            <a:pPr>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8085 microprocessor consists of five interrupt signals: </a:t>
            </a:r>
            <a:r>
              <a:rPr lang="en-US" b="1" dirty="0" err="1" smtClean="0">
                <a:latin typeface="Times New Roman" pitchFamily="18" charset="0"/>
                <a:cs typeface="Times New Roman" pitchFamily="18" charset="0"/>
              </a:rPr>
              <a:t>INTR</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RST</a:t>
            </a:r>
            <a:r>
              <a:rPr lang="en-US" b="1" dirty="0" smtClean="0">
                <a:latin typeface="Times New Roman" pitchFamily="18" charset="0"/>
                <a:cs typeface="Times New Roman" pitchFamily="18" charset="0"/>
              </a:rPr>
              <a:t> 5.5, </a:t>
            </a:r>
            <a:r>
              <a:rPr lang="en-US" b="1" dirty="0" err="1" smtClean="0">
                <a:latin typeface="Times New Roman" pitchFamily="18" charset="0"/>
                <a:cs typeface="Times New Roman" pitchFamily="18" charset="0"/>
              </a:rPr>
              <a:t>RST</a:t>
            </a:r>
            <a:r>
              <a:rPr lang="en-US" b="1" dirty="0" smtClean="0">
                <a:latin typeface="Times New Roman" pitchFamily="18" charset="0"/>
                <a:cs typeface="Times New Roman" pitchFamily="18" charset="0"/>
              </a:rPr>
              <a:t> 6.5, </a:t>
            </a:r>
            <a:r>
              <a:rPr lang="en-US" b="1" dirty="0" err="1" smtClean="0">
                <a:latin typeface="Times New Roman" pitchFamily="18" charset="0"/>
                <a:cs typeface="Times New Roman" pitchFamily="18" charset="0"/>
              </a:rPr>
              <a:t>RST</a:t>
            </a:r>
            <a:r>
              <a:rPr lang="en-US" b="1" dirty="0" smtClean="0">
                <a:latin typeface="Times New Roman" pitchFamily="18" charset="0"/>
                <a:cs typeface="Times New Roman" pitchFamily="18" charset="0"/>
              </a:rPr>
              <a:t> 7.5 and TRAP.</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1.      </a:t>
            </a:r>
            <a:r>
              <a:rPr lang="en-US" b="1" dirty="0" err="1" smtClean="0">
                <a:latin typeface="Times New Roman" pitchFamily="18" charset="0"/>
                <a:cs typeface="Times New Roman" pitchFamily="18" charset="0"/>
              </a:rPr>
              <a:t>INTR</a:t>
            </a:r>
            <a:r>
              <a:rPr lang="en-US" b="1" dirty="0" smtClean="0">
                <a:latin typeface="Times New Roman" pitchFamily="18" charset="0"/>
                <a:cs typeface="Times New Roman" pitchFamily="18" charset="0"/>
              </a:rPr>
              <a:t> (Interrupt Request)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&gt;       The </a:t>
            </a:r>
            <a:r>
              <a:rPr lang="en-US" dirty="0" err="1" smtClean="0">
                <a:latin typeface="Times New Roman" pitchFamily="18" charset="0"/>
                <a:cs typeface="Times New Roman" pitchFamily="18" charset="0"/>
              </a:rPr>
              <a:t>INTR</a:t>
            </a:r>
            <a:r>
              <a:rPr lang="en-US" dirty="0" smtClean="0">
                <a:latin typeface="Times New Roman" pitchFamily="18" charset="0"/>
                <a:cs typeface="Times New Roman" pitchFamily="18" charset="0"/>
              </a:rPr>
              <a:t> is only non-vectored interrupt.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&gt;       </a:t>
            </a:r>
            <a:r>
              <a:rPr lang="en-US" dirty="0" err="1" smtClean="0">
                <a:latin typeface="Times New Roman" pitchFamily="18" charset="0"/>
                <a:cs typeface="Times New Roman" pitchFamily="18" charset="0"/>
              </a:rPr>
              <a:t>INTR</a:t>
            </a:r>
            <a:r>
              <a:rPr lang="en-US" dirty="0" smtClean="0">
                <a:latin typeface="Times New Roman" pitchFamily="18" charset="0"/>
                <a:cs typeface="Times New Roman" pitchFamily="18" charset="0"/>
              </a:rPr>
              <a:t> is </a:t>
            </a:r>
            <a:r>
              <a:rPr lang="en-US" dirty="0" err="1" smtClean="0">
                <a:latin typeface="Times New Roman" pitchFamily="18" charset="0"/>
                <a:cs typeface="Times New Roman" pitchFamily="18" charset="0"/>
              </a:rPr>
              <a:t>maskable</a:t>
            </a:r>
            <a:r>
              <a:rPr lang="en-US" dirty="0" smtClean="0">
                <a:latin typeface="Times New Roman" pitchFamily="18" charset="0"/>
                <a:cs typeface="Times New Roman" pitchFamily="18" charset="0"/>
              </a:rPr>
              <a:t> interrupt and can be masked by using </a:t>
            </a:r>
            <a:r>
              <a:rPr lang="en-US" dirty="0" err="1" smtClean="0">
                <a:latin typeface="Times New Roman" pitchFamily="18" charset="0"/>
                <a:cs typeface="Times New Roman" pitchFamily="18" charset="0"/>
              </a:rPr>
              <a:t>EI</a:t>
            </a:r>
            <a:r>
              <a:rPr lang="en-US" dirty="0" smtClean="0">
                <a:latin typeface="Times New Roman" pitchFamily="18" charset="0"/>
                <a:cs typeface="Times New Roman" pitchFamily="18" charset="0"/>
              </a:rPr>
              <a:t> (Enable Interrupt)/DI (Disable Interrupt) instruction pair.</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&gt;       </a:t>
            </a:r>
            <a:r>
              <a:rPr lang="en-US" dirty="0" err="1" smtClean="0">
                <a:latin typeface="Times New Roman" pitchFamily="18" charset="0"/>
                <a:cs typeface="Times New Roman" pitchFamily="18" charset="0"/>
              </a:rPr>
              <a:t>INTR</a:t>
            </a:r>
            <a:r>
              <a:rPr lang="en-US" dirty="0" smtClean="0">
                <a:latin typeface="Times New Roman" pitchFamily="18" charset="0"/>
                <a:cs typeface="Times New Roman" pitchFamily="18" charset="0"/>
              </a:rPr>
              <a:t> can be used for external hardware interrupts for various applications.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2.   </a:t>
            </a:r>
            <a:r>
              <a:rPr lang="en-US" b="1" dirty="0" smtClean="0">
                <a:latin typeface="Times New Roman" pitchFamily="18" charset="0"/>
                <a:cs typeface="Times New Roman" pitchFamily="18" charset="0"/>
              </a:rPr>
              <a:t>   RESET Interrupts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&gt;       8085 consists of three reset interrupts: </a:t>
            </a:r>
            <a:r>
              <a:rPr lang="en-US" dirty="0" err="1" smtClean="0">
                <a:latin typeface="Times New Roman" pitchFamily="18" charset="0"/>
                <a:cs typeface="Times New Roman" pitchFamily="18" charset="0"/>
              </a:rPr>
              <a:t>RST</a:t>
            </a:r>
            <a:r>
              <a:rPr lang="en-US" dirty="0" smtClean="0">
                <a:latin typeface="Times New Roman" pitchFamily="18" charset="0"/>
                <a:cs typeface="Times New Roman" pitchFamily="18" charset="0"/>
              </a:rPr>
              <a:t> 5.5, </a:t>
            </a:r>
            <a:r>
              <a:rPr lang="en-US" dirty="0" err="1" smtClean="0">
                <a:latin typeface="Times New Roman" pitchFamily="18" charset="0"/>
                <a:cs typeface="Times New Roman" pitchFamily="18" charset="0"/>
              </a:rPr>
              <a:t>RST</a:t>
            </a:r>
            <a:r>
              <a:rPr lang="en-US" dirty="0" smtClean="0">
                <a:latin typeface="Times New Roman" pitchFamily="18" charset="0"/>
                <a:cs typeface="Times New Roman" pitchFamily="18" charset="0"/>
              </a:rPr>
              <a:t> 6.5 and </a:t>
            </a:r>
            <a:r>
              <a:rPr lang="en-US" dirty="0" err="1" smtClean="0">
                <a:latin typeface="Times New Roman" pitchFamily="18" charset="0"/>
                <a:cs typeface="Times New Roman" pitchFamily="18" charset="0"/>
              </a:rPr>
              <a:t>RST</a:t>
            </a:r>
            <a:r>
              <a:rPr lang="en-US" dirty="0" smtClean="0">
                <a:latin typeface="Times New Roman" pitchFamily="18" charset="0"/>
                <a:cs typeface="Times New Roman" pitchFamily="18" charset="0"/>
              </a:rPr>
              <a:t> 7.5</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&gt;       They are vectored interrupts whose address are defined in interrupt vector table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&gt;       They are </a:t>
            </a:r>
            <a:r>
              <a:rPr lang="en-US" dirty="0" err="1" smtClean="0">
                <a:latin typeface="Times New Roman" pitchFamily="18" charset="0"/>
                <a:cs typeface="Times New Roman" pitchFamily="18" charset="0"/>
              </a:rPr>
              <a:t>maskable</a:t>
            </a:r>
            <a:r>
              <a:rPr lang="en-US" dirty="0" smtClean="0">
                <a:latin typeface="Times New Roman" pitchFamily="18" charset="0"/>
                <a:cs typeface="Times New Roman" pitchFamily="18" charset="0"/>
              </a:rPr>
              <a:t> interrupts and can be enabled or disabled individually by using RIM and </a:t>
            </a:r>
            <a:r>
              <a:rPr lang="en-US" dirty="0" err="1" smtClean="0">
                <a:latin typeface="Times New Roman" pitchFamily="18" charset="0"/>
                <a:cs typeface="Times New Roman" pitchFamily="18" charset="0"/>
              </a:rPr>
              <a:t>SIM</a:t>
            </a:r>
            <a:r>
              <a:rPr lang="en-US" dirty="0" smtClean="0">
                <a:latin typeface="Times New Roman" pitchFamily="18" charset="0"/>
                <a:cs typeface="Times New Roman" pitchFamily="18" charset="0"/>
              </a:rPr>
              <a:t> instructions.</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Interrupt              Vector Address (Hex)</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TRAP             	0024</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RST</a:t>
            </a:r>
            <a:r>
              <a:rPr lang="en-US" dirty="0" smtClean="0">
                <a:latin typeface="Times New Roman" pitchFamily="18" charset="0"/>
                <a:cs typeface="Times New Roman" pitchFamily="18" charset="0"/>
              </a:rPr>
              <a:t> 5.5		002C</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RST</a:t>
            </a:r>
            <a:r>
              <a:rPr lang="en-US" dirty="0" smtClean="0">
                <a:latin typeface="Times New Roman" pitchFamily="18" charset="0"/>
                <a:cs typeface="Times New Roman" pitchFamily="18" charset="0"/>
              </a:rPr>
              <a:t> 6.5		0034</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RST</a:t>
            </a:r>
            <a:r>
              <a:rPr lang="en-US" dirty="0" smtClean="0">
                <a:latin typeface="Times New Roman" pitchFamily="18" charset="0"/>
                <a:cs typeface="Times New Roman" pitchFamily="18" charset="0"/>
              </a:rPr>
              <a:t> 7.5		003C</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3.      TRAP</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&gt;       It is only non-</a:t>
            </a:r>
            <a:r>
              <a:rPr lang="en-US" dirty="0" err="1" smtClean="0">
                <a:latin typeface="Times New Roman" pitchFamily="18" charset="0"/>
                <a:cs typeface="Times New Roman" pitchFamily="18" charset="0"/>
              </a:rPr>
              <a:t>maskable</a:t>
            </a:r>
            <a:r>
              <a:rPr lang="en-US" dirty="0" smtClean="0">
                <a:latin typeface="Times New Roman" pitchFamily="18" charset="0"/>
                <a:cs typeface="Times New Roman" pitchFamily="18" charset="0"/>
              </a:rPr>
              <a:t> interrupt of 8085 MP.</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&gt;       It is a vectored interrupt whose address is defined in interrupt vector table.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&gt;       It is used as external hardware interrupt source and is used for power failure and emergency shutoff instruction.</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8086 INTERRUPTS</a:t>
            </a:r>
          </a:p>
        </p:txBody>
      </p:sp>
      <p:sp>
        <p:nvSpPr>
          <p:cNvPr id="3" name="Content Placeholder 2"/>
          <p:cNvSpPr>
            <a:spLocks noGrp="1"/>
          </p:cNvSpPr>
          <p:nvPr>
            <p:ph idx="1"/>
          </p:nvPr>
        </p:nvSpPr>
        <p:spPr/>
        <p:txBody>
          <a:bodyPr>
            <a:noAutofit/>
          </a:bodyPr>
          <a:lstStyle/>
          <a:p>
            <a:r>
              <a:rPr lang="en-US" sz="1200" dirty="0"/>
              <a:t>&gt; An 8086 interrupt can come from any one of 3 sources.</a:t>
            </a:r>
            <a:br>
              <a:rPr lang="en-US" sz="1200" dirty="0"/>
            </a:br>
            <a:r>
              <a:rPr lang="en-US" sz="1200" dirty="0"/>
              <a:t>&gt; One source is an external signal applied to the </a:t>
            </a:r>
            <a:r>
              <a:rPr lang="en-US" sz="1200" dirty="0" err="1"/>
              <a:t>Nonmaskable</a:t>
            </a:r>
            <a:r>
              <a:rPr lang="en-US" sz="1200" dirty="0"/>
              <a:t> Interrupt (NMI) or to the (INTR) input pin. An interrupt caused by a signal applied to one of these inputs (NMI or INTR) is referred as Hardware Interrupt.</a:t>
            </a:r>
            <a:br>
              <a:rPr lang="en-US" sz="1200" dirty="0"/>
            </a:br>
            <a:r>
              <a:rPr lang="en-US" sz="1200" dirty="0"/>
              <a:t>&gt; A second source of an interrupt is execution of the interrupt instruction INT </a:t>
            </a:r>
            <a:r>
              <a:rPr lang="en-US" sz="1200" dirty="0" err="1"/>
              <a:t>nn</a:t>
            </a:r>
            <a:r>
              <a:rPr lang="en-US" sz="1200" dirty="0"/>
              <a:t>. This is referred as Software Interrupt.</a:t>
            </a:r>
            <a:br>
              <a:rPr lang="en-US" sz="1200" dirty="0"/>
            </a:br>
            <a:r>
              <a:rPr lang="en-US" sz="1200" dirty="0"/>
              <a:t>&gt; The third source of an interrupt is some error conditions produced in 8086, by the execution of an instruction, referred as processor interrupt.</a:t>
            </a:r>
            <a:br>
              <a:rPr lang="en-US" sz="1200" dirty="0"/>
            </a:br>
            <a:r>
              <a:rPr lang="en-US" sz="1200" b="1" u="sng" dirty="0"/>
              <a:t>INTERRUPT VECTOR TABLE (IVT)</a:t>
            </a:r>
            <a:r>
              <a:rPr lang="en-US" sz="1200" dirty="0"/>
              <a:t/>
            </a:r>
            <a:br>
              <a:rPr lang="en-US" sz="1200" dirty="0"/>
            </a:br>
            <a:r>
              <a:rPr lang="en-US" sz="1200" dirty="0"/>
              <a:t>&gt; 8086 consists of 256 interrupts stored from memory location 00000H to 003FFH i.e. 1024 Bytes (1KB) of memory.</a:t>
            </a:r>
            <a:br>
              <a:rPr lang="en-US" sz="1200" dirty="0"/>
            </a:br>
            <a:r>
              <a:rPr lang="en-US" sz="1200" dirty="0"/>
              <a:t>&gt; These 256 interrupts are stored in memory location forming a table which is called Interrupt Vector Table (IVT).</a:t>
            </a:r>
            <a:br>
              <a:rPr lang="en-US" sz="1200" dirty="0"/>
            </a:br>
            <a:r>
              <a:rPr lang="en-US" sz="1200" dirty="0"/>
              <a:t>&gt; An Interrupt Vector contains the address (segment CS and offset IP) of the Interrupt Service Routine.</a:t>
            </a:r>
            <a:br>
              <a:rPr lang="en-US" sz="1200" dirty="0"/>
            </a:br>
            <a:r>
              <a:rPr lang="en-US" sz="1200" dirty="0"/>
              <a:t>&gt; Each vector is a 4 byte long and contains the starting address of the Interrupt Service Routine.</a:t>
            </a:r>
            <a:br>
              <a:rPr lang="en-US" sz="1200" dirty="0"/>
            </a:br>
            <a:r>
              <a:rPr lang="en-US" sz="1200" dirty="0"/>
              <a:t>&gt; The first 2 bytes of the vector contain the offset address (IP) and the last two bytes contain the segment address (CS</a:t>
            </a:r>
            <a:r>
              <a:rPr lang="en-US" sz="1200" dirty="0" smtClean="0"/>
              <a:t>).</a:t>
            </a:r>
          </a:p>
          <a:p>
            <a:endParaRPr lang="en-US" sz="1200" dirty="0"/>
          </a:p>
          <a:p>
            <a:endParaRPr lang="en-US" sz="1200" dirty="0" smtClean="0"/>
          </a:p>
          <a:p>
            <a:pPr marL="0" indent="0">
              <a:buNone/>
            </a:pPr>
            <a:r>
              <a:rPr lang="en-US" sz="1200" dirty="0" smtClean="0"/>
              <a:t>8</a:t>
            </a:r>
            <a:r>
              <a:rPr lang="en-US" sz="1200" b="1" dirty="0" smtClean="0"/>
              <a:t>086 </a:t>
            </a:r>
            <a:r>
              <a:rPr lang="en-US" sz="1200" b="1" dirty="0"/>
              <a:t>PREDEFINED INTERRUPT TYPES</a:t>
            </a:r>
            <a:r>
              <a:rPr lang="en-US" sz="1200" dirty="0"/>
              <a:t/>
            </a:r>
            <a:br>
              <a:rPr lang="en-US" sz="1200" dirty="0"/>
            </a:br>
            <a:r>
              <a:rPr lang="en-US" sz="1200" dirty="0" smtClean="0"/>
              <a:t>1</a:t>
            </a:r>
            <a:r>
              <a:rPr lang="en-US" sz="1200" dirty="0"/>
              <a:t>. DIVIDE BY ZERO INTERRRUPT: TYPE 0</a:t>
            </a:r>
            <a:br>
              <a:rPr lang="en-US" sz="1200" dirty="0"/>
            </a:br>
            <a:r>
              <a:rPr lang="en-US" sz="1200" dirty="0" smtClean="0"/>
              <a:t>&gt; </a:t>
            </a:r>
            <a:r>
              <a:rPr lang="en-US" sz="1200" dirty="0"/>
              <a:t>Divide error occurs when the result of division overflow or whenever an attempt is made to divide by zero.</a:t>
            </a:r>
            <a:br>
              <a:rPr lang="en-US" sz="1200" dirty="0"/>
            </a:br>
            <a:r>
              <a:rPr lang="en-US" sz="1200" dirty="0"/>
              <a:t>&gt; The 8086 type 0 is automatic and cannot be disabled in any way</a:t>
            </a:r>
            <a:br>
              <a:rPr lang="en-US" sz="1200" dirty="0"/>
            </a:br>
            <a:r>
              <a:rPr lang="en-US" sz="1200" dirty="0"/>
              <a:t/>
            </a:r>
            <a:br>
              <a:rPr lang="en-US" sz="1200" dirty="0"/>
            </a:br>
            <a:r>
              <a:rPr lang="en-US" sz="1200" dirty="0"/>
              <a:t>2. SINGLE STEP INTERRUPT : TYPE 1</a:t>
            </a:r>
            <a:br>
              <a:rPr lang="en-US" sz="1200" dirty="0"/>
            </a:br>
            <a:r>
              <a:rPr lang="en-US" sz="1200" dirty="0"/>
              <a:t>&gt; If the 8086 trap flag is set, the 8086 will automatically do a type 1 interrupt after each instruction executes.</a:t>
            </a:r>
            <a:br>
              <a:rPr lang="en-US" sz="1200" dirty="0"/>
            </a:br>
            <a:r>
              <a:rPr lang="en-US" sz="1200" dirty="0"/>
              <a:t>&gt; When a MP is interrupted using Type 1 interrupt, it will execute one instruction and stop so that we can then examine the contents of registers and memory locations.</a:t>
            </a:r>
            <a:br>
              <a:rPr lang="en-US" sz="1200" dirty="0"/>
            </a:br>
            <a:r>
              <a:rPr lang="en-US" sz="1200" dirty="0"/>
              <a:t>&gt; In other words, in single step mode, a system will stop after it executes each instruction and waits for further direction from us.</a:t>
            </a:r>
            <a:br>
              <a:rPr lang="en-US" sz="1200" dirty="0"/>
            </a:br>
            <a:endParaRPr lang="en-US" sz="1200" dirty="0"/>
          </a:p>
          <a:p>
            <a:endParaRPr lang="en-US" sz="1200" dirty="0"/>
          </a:p>
        </p:txBody>
      </p:sp>
    </p:spTree>
    <p:extLst>
      <p:ext uri="{BB962C8B-B14F-4D97-AF65-F5344CB8AC3E}">
        <p14:creationId xmlns:p14="http://schemas.microsoft.com/office/powerpoint/2010/main" val="2622670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40000" lnSpcReduction="20000"/>
          </a:bodyPr>
          <a:lstStyle/>
          <a:p>
            <a:r>
              <a:rPr lang="en-US" sz="4500" b="1" dirty="0"/>
              <a:t>3. Control Bus</a:t>
            </a:r>
            <a:r>
              <a:rPr lang="en-US" dirty="0" smtClean="0"/>
              <a:t/>
            </a:r>
            <a:br>
              <a:rPr lang="en-US" dirty="0" smtClean="0"/>
            </a:br>
            <a:r>
              <a:rPr lang="en-US" dirty="0"/>
              <a:t>&gt;       The control bus is a group of lines used to control the access to and the use of the data and address bus since the data and address bus are shared by all components of microcomputer system. Hence control bus provides a means of controlling their use.</a:t>
            </a:r>
            <a:r>
              <a:rPr lang="en-US" dirty="0" smtClean="0"/>
              <a:t/>
            </a:r>
            <a:br>
              <a:rPr lang="en-US" dirty="0" smtClean="0"/>
            </a:br>
            <a:r>
              <a:rPr lang="en-US" dirty="0"/>
              <a:t>&gt;       The control bus carries the control signals. The control signals transmit both command and timing information between the system modules.</a:t>
            </a:r>
            <a:r>
              <a:rPr lang="en-US" dirty="0" smtClean="0"/>
              <a:t/>
            </a:r>
            <a:br>
              <a:rPr lang="en-US" dirty="0" smtClean="0"/>
            </a:br>
            <a:r>
              <a:rPr lang="en-US" dirty="0"/>
              <a:t>&gt;       The timing signals indicate the validity of data and address information; whereas the command signals specify the operations to be performed.</a:t>
            </a:r>
            <a:r>
              <a:rPr lang="en-US" dirty="0" smtClean="0"/>
              <a:t/>
            </a:r>
            <a:br>
              <a:rPr lang="en-US" dirty="0" smtClean="0"/>
            </a:br>
            <a:r>
              <a:rPr lang="en-US" dirty="0"/>
              <a:t>&gt;       Some control signals are: Memory Read, Memory Write, IO Read, IO Write, Interrupt Request, Interrupt Acknowledge, Bus request, Bus Grant etc.</a:t>
            </a:r>
            <a:r>
              <a:rPr lang="en-US" dirty="0" smtClean="0"/>
              <a:t/>
            </a:r>
            <a:br>
              <a:rPr lang="en-US" dirty="0" smtClean="0"/>
            </a:br>
            <a:r>
              <a:rPr lang="en-US" dirty="0" smtClean="0"/>
              <a:t/>
            </a:r>
            <a:br>
              <a:rPr lang="en-US" dirty="0" smtClean="0"/>
            </a:br>
            <a:r>
              <a:rPr lang="en-US" sz="4500" b="1" dirty="0" smtClean="0"/>
              <a:t/>
            </a:r>
            <a:br>
              <a:rPr lang="en-US" sz="4500" b="1" dirty="0" smtClean="0"/>
            </a:br>
            <a:r>
              <a:rPr lang="en-US" sz="4500" b="1" dirty="0"/>
              <a:t>SYNCHRONOUS AND ASYNCHRONOUS BUS</a:t>
            </a:r>
            <a:r>
              <a:rPr lang="en-US" dirty="0" smtClean="0"/>
              <a:t/>
            </a:r>
            <a:br>
              <a:rPr lang="en-US" dirty="0" smtClean="0"/>
            </a:br>
            <a:r>
              <a:rPr lang="en-US" dirty="0"/>
              <a:t>Synchronous Bus</a:t>
            </a:r>
            <a:r>
              <a:rPr lang="en-US" dirty="0" smtClean="0"/>
              <a:t/>
            </a:r>
            <a:br>
              <a:rPr lang="en-US" dirty="0" smtClean="0"/>
            </a:br>
            <a:r>
              <a:rPr lang="en-US" dirty="0"/>
              <a:t>In a synchronous bus, the occurrence of the events on the bus is determined by a clock. The clock transmits a regular sequence of 0's and 1's of equal duration. A single 1-0 transition is called clock cycle or bus cycle and defines a time slot. All other devices on the bus can read the clock live, and all events start at the beginning of the clock cycle. In synchronous bus, all devices are tied to a fixed rate, and hence the system cannot take advantage of device performance. It is easier to implement. </a:t>
            </a:r>
            <a:r>
              <a:rPr lang="en-US" dirty="0" smtClean="0"/>
              <a:t/>
            </a:r>
            <a:br>
              <a:rPr lang="en-US" dirty="0" smtClean="0"/>
            </a:br>
            <a:r>
              <a:rPr lang="en-US" sz="4500" b="1" dirty="0"/>
              <a:t>Asynchronous Bus</a:t>
            </a:r>
            <a:r>
              <a:rPr lang="en-US" dirty="0" smtClean="0"/>
              <a:t/>
            </a:r>
            <a:br>
              <a:rPr lang="en-US" dirty="0" smtClean="0"/>
            </a:br>
            <a:r>
              <a:rPr lang="en-US" dirty="0"/>
              <a:t>In an asynchronous bus, the timing is maintained in such a way that occurrence of one event on the bus follows and depends on the occurrence of previous event. Asynchronous bus are faster than the synchronous bus as the events are independent of the processor timing.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b="1" dirty="0"/>
              <a:t>3. NON MASKABLE INTERRUPT : TYPE 2</a:t>
            </a:r>
            <a:br>
              <a:rPr lang="en-US" b="1" dirty="0"/>
            </a:br>
            <a:r>
              <a:rPr lang="en-US" dirty="0"/>
              <a:t>&gt; A result of placing logic 1 on the NMI input pin causes type 2 interrupt.</a:t>
            </a:r>
            <a:br>
              <a:rPr lang="en-US" dirty="0"/>
            </a:br>
            <a:r>
              <a:rPr lang="en-US" dirty="0"/>
              <a:t>&gt; This input is non-</a:t>
            </a:r>
            <a:r>
              <a:rPr lang="en-US" dirty="0" err="1"/>
              <a:t>maskable</a:t>
            </a:r>
            <a:r>
              <a:rPr lang="en-US" dirty="0"/>
              <a:t>, which means that it cannot be disabled.</a:t>
            </a:r>
            <a:br>
              <a:rPr lang="en-US" dirty="0"/>
            </a:br>
            <a:r>
              <a:rPr lang="en-US" dirty="0"/>
              <a:t>&gt; Another common use of type 2 interrupt is to save program data in case of a system power failure or to deal with some other catastrophic failure conditions.</a:t>
            </a:r>
            <a:br>
              <a:rPr lang="en-US" dirty="0"/>
            </a:br>
            <a:r>
              <a:rPr lang="en-US" dirty="0"/>
              <a:t>&gt; Some external circuitry detects when the AC power to the system fails and sends an Interrupt signal to the NMI.</a:t>
            </a:r>
            <a:br>
              <a:rPr lang="en-US" dirty="0"/>
            </a:br>
            <a:r>
              <a:rPr lang="en-US" b="1" dirty="0"/>
              <a:t/>
            </a:r>
            <a:br>
              <a:rPr lang="en-US" b="1" dirty="0"/>
            </a:br>
            <a:r>
              <a:rPr lang="en-US" b="1" dirty="0"/>
              <a:t>4. BREAKPOINT INTERRUPT : TYPE 3</a:t>
            </a:r>
            <a:r>
              <a:rPr lang="en-US" dirty="0"/>
              <a:t/>
            </a:r>
            <a:br>
              <a:rPr lang="en-US" dirty="0"/>
            </a:br>
            <a:r>
              <a:rPr lang="en-US" dirty="0"/>
              <a:t>&gt; Used to insert a breakpoint into the program. When a break point is inserted, the system executes the instructions up to the breakpoint, and then stops execution.</a:t>
            </a:r>
            <a:br>
              <a:rPr lang="en-US" dirty="0"/>
            </a:br>
            <a:r>
              <a:rPr lang="en-US" dirty="0"/>
              <a:t>&gt; The INT 3 instruction is often used to store a breakpoint in a program for debugging.</a:t>
            </a:r>
            <a:br>
              <a:rPr lang="en-US" dirty="0"/>
            </a:br>
            <a:r>
              <a:rPr lang="en-US" dirty="0"/>
              <a:t/>
            </a:r>
            <a:br>
              <a:rPr lang="en-US" dirty="0"/>
            </a:br>
            <a:r>
              <a:rPr lang="en-US" b="1" dirty="0"/>
              <a:t>5. OVERFLOW INTERRUPT : TYPE 4</a:t>
            </a:r>
            <a:br>
              <a:rPr lang="en-US" b="1" dirty="0"/>
            </a:br>
            <a:r>
              <a:rPr lang="en-US" dirty="0"/>
              <a:t>&gt; A special vector used with the INTO instruction.</a:t>
            </a:r>
            <a:br>
              <a:rPr lang="en-US" dirty="0"/>
            </a:br>
            <a:r>
              <a:rPr lang="en-US" dirty="0"/>
              <a:t>&gt; The 8086 overflow flag, OF, will be set if the signed result of an arithmetic operation on two signed numbers is too large to be represented in the destination register or memory location.</a:t>
            </a:r>
            <a:br>
              <a:rPr lang="en-US" dirty="0"/>
            </a:br>
            <a:r>
              <a:rPr lang="en-US" dirty="0"/>
              <a:t>&gt; The INTO instruction interrupts the program if an overflow condition exists as reflected by overflow flag (OF).</a:t>
            </a:r>
          </a:p>
          <a:p>
            <a:r>
              <a:rPr lang="en-US" dirty="0"/>
              <a:t/>
            </a:r>
            <a:br>
              <a:rPr lang="en-US" dirty="0"/>
            </a:br>
            <a:endParaRPr lang="en-US" dirty="0"/>
          </a:p>
          <a:p>
            <a:endParaRPr lang="en-US" dirty="0"/>
          </a:p>
        </p:txBody>
      </p:sp>
    </p:spTree>
    <p:extLst>
      <p:ext uri="{BB962C8B-B14F-4D97-AF65-F5344CB8AC3E}">
        <p14:creationId xmlns:p14="http://schemas.microsoft.com/office/powerpoint/2010/main" val="4187097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Interrupt vector table</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295400" y="1600200"/>
            <a:ext cx="5404478" cy="4525963"/>
          </a:xfrm>
          <a:prstGeom prst="rect">
            <a:avLst/>
          </a:prstGeom>
        </p:spPr>
      </p:pic>
    </p:spTree>
    <p:extLst>
      <p:ext uri="{BB962C8B-B14F-4D97-AF65-F5344CB8AC3E}">
        <p14:creationId xmlns:p14="http://schemas.microsoft.com/office/powerpoint/2010/main" val="37591249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PRIORITISING INTERRUPTS</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r>
              <a:rPr lang="en-US" dirty="0"/>
              <a:t>PRIORITISING INTERRUPTS</a:t>
            </a:r>
          </a:p>
          <a:p>
            <a:r>
              <a:rPr lang="en-US" dirty="0"/>
              <a:t>1</a:t>
            </a:r>
            <a:r>
              <a:rPr lang="en-US" b="1" dirty="0"/>
              <a:t>. Polled Interrupts</a:t>
            </a:r>
          </a:p>
          <a:p>
            <a:r>
              <a:rPr lang="en-US" dirty="0"/>
              <a:t>A polling procedure is used to identify the interrupt source having the highest priority. Only one branch address is used for all interrupts. The priority of each interrupt source determines the order in which it is polled. The source with the highest priority is tested first, and if its interrupt signal is on, control branches to a routine that services that source. Otherwise, the source with the next lower priority is tested, and so on.</a:t>
            </a:r>
          </a:p>
          <a:p>
            <a:endParaRPr lang="en-US" dirty="0"/>
          </a:p>
          <a:p>
            <a:r>
              <a:rPr lang="en-US" dirty="0"/>
              <a:t>2</a:t>
            </a:r>
            <a:r>
              <a:rPr lang="en-US" b="1" dirty="0"/>
              <a:t>. Vectored Interrupt</a:t>
            </a:r>
          </a:p>
          <a:p>
            <a:r>
              <a:rPr lang="en-US" dirty="0"/>
              <a:t>A vectored interrupt unit functions as an overall manager in an interrupt system environment. The unit accepts interrupt requests from many sources, determines which request has the highest priority, and issues an interrupt request to the computer based on this determination. To speed up the operation, each interrupt source has its own interrupt vector address to access its own service routine directly.</a:t>
            </a:r>
          </a:p>
        </p:txBody>
      </p:sp>
    </p:spTree>
    <p:extLst>
      <p:ext uri="{BB962C8B-B14F-4D97-AF65-F5344CB8AC3E}">
        <p14:creationId xmlns:p14="http://schemas.microsoft.com/office/powerpoint/2010/main" val="41419251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09600" y="1624031"/>
            <a:ext cx="7333780" cy="4144315"/>
          </a:xfrm>
          <a:prstGeom prst="rect">
            <a:avLst/>
          </a:prstGeom>
        </p:spPr>
      </p:pic>
    </p:spTree>
    <p:extLst>
      <p:ext uri="{BB962C8B-B14F-4D97-AF65-F5344CB8AC3E}">
        <p14:creationId xmlns:p14="http://schemas.microsoft.com/office/powerpoint/2010/main" val="2114213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fontScale="55000" lnSpcReduction="20000"/>
          </a:bodyPr>
          <a:lstStyle/>
          <a:p>
            <a:r>
              <a:rPr lang="en-US" b="1" dirty="0"/>
              <a:t>Operation:</a:t>
            </a:r>
          </a:p>
          <a:p>
            <a:r>
              <a:rPr lang="en-US" dirty="0"/>
              <a:t>1. All devices that can request an interrupt are connected serially and in priority order with the highest priority device placed first on the daisy chain, farthest from the CPU, and the lowest priority device placed last and closest to the CPU.</a:t>
            </a:r>
          </a:p>
          <a:p>
            <a:r>
              <a:rPr lang="en-US" dirty="0"/>
              <a:t>2. First, any (or all) of the devices signal an interrupt on the Interrupt Request line.</a:t>
            </a:r>
          </a:p>
          <a:p>
            <a:r>
              <a:rPr lang="en-US" dirty="0"/>
              <a:t>3. Next, the CPU acknowledges the interrupt on the Interrupt Acknowledge line.</a:t>
            </a:r>
          </a:p>
          <a:p>
            <a:r>
              <a:rPr lang="en-US" dirty="0"/>
              <a:t>4. A device on the line passes the Interrupt Acknowledge signal to the next lower priority device only if it has NOT requested service.</a:t>
            </a:r>
          </a:p>
          <a:p>
            <a:r>
              <a:rPr lang="en-US" dirty="0"/>
              <a:t>5. The first device on the priority chain requiring service asserts it interrupt vector address (VAD) on the CPU data bus.</a:t>
            </a:r>
          </a:p>
          <a:p>
            <a:r>
              <a:rPr lang="en-US" dirty="0"/>
              <a:t>6. The CPU services the device</a:t>
            </a:r>
          </a:p>
          <a:p>
            <a:r>
              <a:rPr lang="en-US" dirty="0"/>
              <a:t>7. The Interrupt Acknowledge signal is passed to the next lower priority device and steps 2 to 6 are performed for the next lower priority device.</a:t>
            </a:r>
          </a:p>
          <a:p>
            <a:endParaRPr lang="en-US" dirty="0"/>
          </a:p>
          <a:p>
            <a:pPr marL="0" indent="0">
              <a:buNone/>
            </a:pPr>
            <a:r>
              <a:rPr lang="en-US" dirty="0"/>
              <a:t> </a:t>
            </a:r>
          </a:p>
        </p:txBody>
      </p:sp>
    </p:spTree>
    <p:extLst>
      <p:ext uri="{BB962C8B-B14F-4D97-AF65-F5344CB8AC3E}">
        <p14:creationId xmlns:p14="http://schemas.microsoft.com/office/powerpoint/2010/main" val="14543342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CHAPTER </a:t>
            </a:r>
            <a:r>
              <a:rPr lang="en-US" dirty="0" smtClean="0">
                <a:solidFill>
                  <a:srgbClr val="FF0000"/>
                </a:solidFill>
              </a:rPr>
              <a:t>5:Assignment</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   1</a:t>
            </a:r>
            <a:r>
              <a:rPr lang="en-US" dirty="0"/>
              <a:t>. What is an interrupt? Explain how interrupt is processed by a microprocessor.</a:t>
            </a:r>
          </a:p>
          <a:p>
            <a:pPr marL="0" indent="0">
              <a:buNone/>
            </a:pPr>
            <a:r>
              <a:rPr lang="en-US" dirty="0" smtClean="0"/>
              <a:t>2</a:t>
            </a:r>
            <a:r>
              <a:rPr lang="en-US" dirty="0"/>
              <a:t>. What is ISR? Explain the sources of interrupts with examples.</a:t>
            </a:r>
          </a:p>
          <a:p>
            <a:pPr marL="0" indent="0">
              <a:buNone/>
            </a:pPr>
            <a:r>
              <a:rPr lang="en-US" dirty="0"/>
              <a:t>3. Differentiate between </a:t>
            </a:r>
            <a:r>
              <a:rPr lang="en-US" dirty="0" err="1"/>
              <a:t>maskable</a:t>
            </a:r>
            <a:r>
              <a:rPr lang="en-US" dirty="0"/>
              <a:t>, non-</a:t>
            </a:r>
            <a:r>
              <a:rPr lang="en-US" dirty="0" err="1"/>
              <a:t>maskable</a:t>
            </a:r>
            <a:r>
              <a:rPr lang="en-US" dirty="0"/>
              <a:t> interrupts and vectored, non-vectored interrupts.</a:t>
            </a:r>
          </a:p>
          <a:p>
            <a:pPr marL="0" indent="0">
              <a:buNone/>
            </a:pPr>
            <a:r>
              <a:rPr lang="en-US" dirty="0"/>
              <a:t>4. What do you mean by IVT. Explain.</a:t>
            </a:r>
          </a:p>
          <a:p>
            <a:pPr marL="0" indent="0">
              <a:buNone/>
            </a:pPr>
            <a:r>
              <a:rPr lang="en-US" dirty="0"/>
              <a:t>5. Explain 8086 predefined interrupts.</a:t>
            </a:r>
          </a:p>
          <a:p>
            <a:pPr marL="0" indent="0">
              <a:buNone/>
            </a:pPr>
            <a:r>
              <a:rPr lang="en-US" dirty="0"/>
              <a:t>6. What are the applications of Non-</a:t>
            </a:r>
            <a:r>
              <a:rPr lang="en-US" dirty="0" err="1"/>
              <a:t>maskable</a:t>
            </a:r>
            <a:r>
              <a:rPr lang="en-US" dirty="0"/>
              <a:t> interrupts. Explain with a suitable example.</a:t>
            </a:r>
          </a:p>
          <a:p>
            <a:pPr marL="0" indent="0">
              <a:buNone/>
            </a:pPr>
            <a:r>
              <a:rPr lang="en-US" dirty="0"/>
              <a:t>7. What do you mean by Vectored and Pooled Interrupts.</a:t>
            </a:r>
          </a:p>
          <a:p>
            <a:pPr marL="0" indent="0">
              <a:buNone/>
            </a:pPr>
            <a:r>
              <a:rPr lang="en-US" dirty="0"/>
              <a:t>8. Explain various interrupts of 8085 Microprocessor. </a:t>
            </a:r>
          </a:p>
        </p:txBody>
      </p:sp>
    </p:spTree>
    <p:extLst>
      <p:ext uri="{BB962C8B-B14F-4D97-AF65-F5344CB8AC3E}">
        <p14:creationId xmlns:p14="http://schemas.microsoft.com/office/powerpoint/2010/main" val="800671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rPr>
              <a:t>MEMORY DEVICES</a:t>
            </a:r>
            <a:endParaRPr lang="en-US" sz="4000" b="1" dirty="0">
              <a:solidFill>
                <a:srgbClr val="FF0000"/>
              </a:solidFill>
            </a:endParaRPr>
          </a:p>
        </p:txBody>
      </p:sp>
      <p:sp>
        <p:nvSpPr>
          <p:cNvPr id="3" name="Content Placeholder 2"/>
          <p:cNvSpPr>
            <a:spLocks noGrp="1"/>
          </p:cNvSpPr>
          <p:nvPr>
            <p:ph idx="1"/>
          </p:nvPr>
        </p:nvSpPr>
        <p:spPr/>
        <p:txBody>
          <a:bodyPr>
            <a:normAutofit fontScale="47500" lnSpcReduction="20000"/>
          </a:bodyPr>
          <a:lstStyle/>
          <a:p>
            <a:pPr>
              <a:buNone/>
            </a:pPr>
            <a:r>
              <a:rPr lang="en-US" dirty="0" smtClean="0"/>
              <a:t>&gt;</a:t>
            </a:r>
            <a:r>
              <a:rPr lang="en-US" dirty="0"/>
              <a:t>       In a microcomputer system, the memory is used to store both instructions and data. A memory can be volatile or non-volatile. The contents of a volatile memory are lost if power is turned off; whereas the non-volatile memory retains its contents after the power is switched off.</a:t>
            </a:r>
            <a:r>
              <a:rPr lang="en-US" dirty="0" smtClean="0"/>
              <a:t/>
            </a:r>
            <a:br>
              <a:rPr lang="en-US" dirty="0" smtClean="0"/>
            </a:br>
            <a:r>
              <a:rPr lang="en-US" dirty="0"/>
              <a:t>&gt;       A microcomputer's memory system can be divided into three groups:</a:t>
            </a:r>
            <a:r>
              <a:rPr lang="en-US" dirty="0" smtClean="0"/>
              <a:t/>
            </a:r>
            <a:br>
              <a:rPr lang="en-US" dirty="0" smtClean="0"/>
            </a:br>
            <a:r>
              <a:rPr lang="en-US" dirty="0" smtClean="0"/>
              <a:t/>
            </a:r>
            <a:br>
              <a:rPr lang="en-US" dirty="0" smtClean="0"/>
            </a:br>
            <a:r>
              <a:rPr lang="en-US" dirty="0"/>
              <a:t>a)      Processor Memory</a:t>
            </a:r>
            <a:r>
              <a:rPr lang="en-US" dirty="0" smtClean="0"/>
              <a:t/>
            </a:r>
            <a:br>
              <a:rPr lang="en-US" dirty="0" smtClean="0"/>
            </a:br>
            <a:r>
              <a:rPr lang="en-US" dirty="0"/>
              <a:t>b)      Primary or Main Memory</a:t>
            </a:r>
            <a:r>
              <a:rPr lang="en-US" dirty="0" smtClean="0"/>
              <a:t/>
            </a:r>
            <a:br>
              <a:rPr lang="en-US" dirty="0" smtClean="0"/>
            </a:br>
            <a:r>
              <a:rPr lang="en-US" dirty="0"/>
              <a:t>c)      Secondary Memory</a:t>
            </a:r>
            <a:r>
              <a:rPr lang="en-US" dirty="0" smtClean="0"/>
              <a:t/>
            </a:r>
            <a:br>
              <a:rPr lang="en-US" dirty="0" smtClean="0"/>
            </a:br>
            <a:r>
              <a:rPr lang="en-US" dirty="0" smtClean="0"/>
              <a:t/>
            </a:r>
            <a:br>
              <a:rPr lang="en-US" dirty="0" smtClean="0"/>
            </a:br>
            <a:r>
              <a:rPr lang="en-US" sz="3800" b="1" dirty="0"/>
              <a:t>a)      Processor Memory</a:t>
            </a:r>
            <a:r>
              <a:rPr lang="en-US" dirty="0" smtClean="0"/>
              <a:t/>
            </a:r>
            <a:br>
              <a:rPr lang="en-US" dirty="0" smtClean="0"/>
            </a:br>
            <a:r>
              <a:rPr lang="en-US" dirty="0"/>
              <a:t>&gt;       Microprocessor's registers and cache memory are referred to as processor memory.</a:t>
            </a:r>
            <a:r>
              <a:rPr lang="en-US" dirty="0" smtClean="0"/>
              <a:t/>
            </a:r>
            <a:br>
              <a:rPr lang="en-US" dirty="0" smtClean="0"/>
            </a:br>
            <a:r>
              <a:rPr lang="en-US" dirty="0"/>
              <a:t>&gt;       The registers are used to hold results temporarily when computation is in progress. The speed of registers is equal to the speed of microprocessor, since they are fabricated using the same technology. Although the use of registers enhances the execution speed, the cost involved in the approach forces the microprocessor designers to include only few registers inside the processors.</a:t>
            </a:r>
            <a:r>
              <a:rPr lang="en-US" dirty="0" smtClean="0"/>
              <a:t/>
            </a:r>
            <a:br>
              <a:rPr lang="en-US" dirty="0" smtClean="0"/>
            </a:br>
            <a:r>
              <a:rPr lang="en-US" dirty="0"/>
              <a:t>&gt;       Beside registers, these days microprocessor also consists of a separate memory in order to store the frequently needed information, known as cache memory. The speed and efficiency of program execution has been significantly improved by the use of cache memory.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sz="4000" b="1" dirty="0"/>
              <a:t>b)      Primary/Main Memory</a:t>
            </a:r>
            <a:r>
              <a:rPr lang="en-US" dirty="0" smtClean="0"/>
              <a:t/>
            </a:r>
            <a:br>
              <a:rPr lang="en-US" dirty="0" smtClean="0"/>
            </a:br>
            <a:r>
              <a:rPr lang="en-US" dirty="0"/>
              <a:t>It is the storage area where all programs are executed. The microprocessors can directly access only those items that are stored in primary memory. Hence, all programs and data must be in primary memory prior to execution. Primary memories can be divided into two main groups:</a:t>
            </a:r>
            <a:r>
              <a:rPr lang="en-US" dirty="0" smtClean="0"/>
              <a:t/>
            </a:r>
            <a:br>
              <a:rPr lang="en-US" dirty="0" smtClean="0"/>
            </a:br>
            <a:r>
              <a:rPr lang="en-US" b="1" dirty="0" smtClean="0"/>
              <a:t/>
            </a:r>
            <a:br>
              <a:rPr lang="en-US" b="1" dirty="0" smtClean="0"/>
            </a:br>
            <a:r>
              <a:rPr lang="en-US" dirty="0"/>
              <a:t>&gt;       Random Access Memory (RAM)</a:t>
            </a:r>
            <a:r>
              <a:rPr lang="en-US" dirty="0" smtClean="0"/>
              <a:t/>
            </a:r>
            <a:br>
              <a:rPr lang="en-US" dirty="0" smtClean="0"/>
            </a:br>
            <a:r>
              <a:rPr lang="en-US" dirty="0"/>
              <a:t>&gt;       Read Only Memory (ROM)</a:t>
            </a:r>
            <a:r>
              <a:rPr lang="en-US" dirty="0" smtClean="0"/>
              <a:t/>
            </a:r>
            <a:br>
              <a:rPr lang="en-US" dirty="0" smtClean="0"/>
            </a:br>
            <a:r>
              <a:rPr lang="en-US" dirty="0" smtClean="0"/>
              <a:t/>
            </a:r>
            <a:br>
              <a:rPr lang="en-US" dirty="0" smtClean="0"/>
            </a:br>
            <a:r>
              <a:rPr lang="en-US" dirty="0"/>
              <a:t>Random Access Memory (RAM)</a:t>
            </a:r>
            <a:r>
              <a:rPr lang="en-US" dirty="0" smtClean="0"/>
              <a:t/>
            </a:r>
            <a:br>
              <a:rPr lang="en-US" dirty="0" smtClean="0"/>
            </a:br>
            <a:r>
              <a:rPr lang="en-US" dirty="0"/>
              <a:t>From its name itself, it is obvious that this memory uses random access mode. It is read/write memory </a:t>
            </a:r>
            <a:r>
              <a:rPr lang="en-US" dirty="0" err="1"/>
              <a:t>i.e</a:t>
            </a:r>
            <a:r>
              <a:rPr lang="en-US" dirty="0"/>
              <a:t> information can be read from it or can be written on it. However, it is volatile in nature. Being random access mode, it is faster with access time in </a:t>
            </a:r>
            <a:r>
              <a:rPr lang="en-US" dirty="0" err="1"/>
              <a:t>nano</a:t>
            </a:r>
            <a:r>
              <a:rPr lang="en-US" dirty="0"/>
              <a:t> seconds. The Random Access Memories are basically of two types:</a:t>
            </a:r>
            <a:r>
              <a:rPr lang="en-US" dirty="0" smtClean="0"/>
              <a:t/>
            </a:r>
            <a:br>
              <a:rPr lang="en-US" dirty="0" smtClean="0"/>
            </a:br>
            <a:r>
              <a:rPr lang="en-US" dirty="0" smtClean="0"/>
              <a:t/>
            </a:r>
            <a:br>
              <a:rPr lang="en-US" dirty="0" smtClean="0"/>
            </a:br>
            <a:r>
              <a:rPr lang="en-US" b="1" dirty="0"/>
              <a:t>&gt;       Dynamic RAM (DRAM)</a:t>
            </a:r>
            <a:r>
              <a:rPr lang="en-US" dirty="0" smtClean="0"/>
              <a:t/>
            </a:r>
            <a:br>
              <a:rPr lang="en-US" dirty="0" smtClean="0"/>
            </a:br>
            <a:r>
              <a:rPr lang="en-US" b="1" dirty="0"/>
              <a:t>&gt;       Static RAM (SRAM)</a:t>
            </a:r>
            <a:r>
              <a:rPr lang="en-US" dirty="0" smtClean="0"/>
              <a:t/>
            </a:r>
            <a:br>
              <a:rPr lang="en-US" dirty="0" smtClean="0"/>
            </a:br>
            <a:r>
              <a:rPr lang="en-US" dirty="0" smtClean="0"/>
              <a:t/>
            </a:r>
            <a:br>
              <a:rPr lang="en-US" dirty="0" smtClean="0"/>
            </a:br>
            <a:r>
              <a:rPr lang="en-US" b="1" dirty="0"/>
              <a:t>Dynamic RAM</a:t>
            </a:r>
            <a:r>
              <a:rPr lang="en-US" dirty="0"/>
              <a:t>: Dynamic RAM stores data in capacitors; it can hold data for few milliseconds. Thus dynamic RAM need to be refreshed by using external refresh circuitry. The charging of capacitor and refreshing is done by MOS transistors. Due to its small storage cell, DRAM exhibits compactness i.e. greater number of bits can be stored in small chips. Thus, </a:t>
            </a:r>
            <a:r>
              <a:rPr lang="en-US" dirty="0" err="1"/>
              <a:t>DRAMs</a:t>
            </a:r>
            <a:r>
              <a:rPr lang="en-US" dirty="0"/>
              <a:t> are cheaper than SRAM. However the interfacing circuit of DRAM is complicated because of refreshing circuit. </a:t>
            </a:r>
            <a:r>
              <a:rPr lang="en-US" dirty="0" smtClean="0"/>
              <a:t/>
            </a:r>
            <a:br>
              <a:rPr lang="en-US" dirty="0" smtClean="0"/>
            </a:br>
            <a:r>
              <a:rPr lang="en-US" dirty="0"/>
              <a:t>Static RAM: The static RAM is made up of flip-flops. A single flip-flop stores one bit information i.e. 0 or 1. Each flip-flop is called storage cell of the memory device. The individual storage cell is addressed with the help of row and column decoder in the SRAM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sz="4500" b="1" dirty="0">
                <a:latin typeface="Times New Roman" pitchFamily="18" charset="0"/>
                <a:cs typeface="Times New Roman" pitchFamily="18" charset="0"/>
              </a:rPr>
              <a:t>Read Only Memory (ROM)</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3500" dirty="0">
                <a:latin typeface="Times New Roman" pitchFamily="18" charset="0"/>
                <a:cs typeface="Times New Roman" pitchFamily="18" charset="0"/>
              </a:rPr>
              <a:t>ROM can only be read. This is non-volatile in nature. ROMs are divided into two types: Bipolar ROMs and MOS ROMs. The bipolar ROMs are faster than MOS ROMs. Each type is further divided into two common types: Mask ROM and Programmable ROM (PROM). MOS ROMs contain one more type; erasable ROM (EPROM and </a:t>
            </a:r>
            <a:r>
              <a:rPr lang="en-US" sz="3500" dirty="0" err="1">
                <a:latin typeface="Times New Roman" pitchFamily="18" charset="0"/>
                <a:cs typeface="Times New Roman" pitchFamily="18" charset="0"/>
              </a:rPr>
              <a:t>EEPROM</a:t>
            </a:r>
            <a:r>
              <a:rPr lang="en-US" sz="3500" dirty="0">
                <a:latin typeface="Times New Roman" pitchFamily="18" charset="0"/>
                <a:cs typeface="Times New Roman" pitchFamily="18" charset="0"/>
              </a:rPr>
              <a:t>).</a:t>
            </a:r>
            <a:r>
              <a:rPr lang="en-US" sz="3500" dirty="0" smtClean="0">
                <a:latin typeface="Times New Roman" pitchFamily="18" charset="0"/>
                <a:cs typeface="Times New Roman" pitchFamily="18" charset="0"/>
              </a:rPr>
              <a:t/>
            </a:r>
            <a:br>
              <a:rPr lang="en-US" sz="3500" dirty="0" smtClean="0">
                <a:latin typeface="Times New Roman" pitchFamily="18" charset="0"/>
                <a:cs typeface="Times New Roman" pitchFamily="18" charset="0"/>
              </a:rPr>
            </a:br>
            <a:r>
              <a:rPr lang="en-US" sz="3500" dirty="0">
                <a:latin typeface="Times New Roman" pitchFamily="18" charset="0"/>
                <a:cs typeface="Times New Roman" pitchFamily="18" charset="0"/>
              </a:rPr>
              <a:t>&gt;       Mask ROMs are programmed by a masking operation performed on the chip during the manufacturing process. The content of Mask ROMs are permanent and cannot be changed by the user.</a:t>
            </a:r>
            <a:r>
              <a:rPr lang="en-US" sz="3500" dirty="0" smtClean="0">
                <a:latin typeface="Times New Roman" pitchFamily="18" charset="0"/>
                <a:cs typeface="Times New Roman" pitchFamily="18" charset="0"/>
              </a:rPr>
              <a:t/>
            </a:r>
            <a:br>
              <a:rPr lang="en-US" sz="3500" dirty="0" smtClean="0">
                <a:latin typeface="Times New Roman" pitchFamily="18" charset="0"/>
                <a:cs typeface="Times New Roman" pitchFamily="18" charset="0"/>
              </a:rPr>
            </a:br>
            <a:r>
              <a:rPr lang="en-US" sz="3500" dirty="0">
                <a:latin typeface="Times New Roman" pitchFamily="18" charset="0"/>
                <a:cs typeface="Times New Roman" pitchFamily="18" charset="0"/>
              </a:rPr>
              <a:t>&gt;       Programmable ROMs (</a:t>
            </a:r>
            <a:r>
              <a:rPr lang="en-US" sz="3500" dirty="0" err="1">
                <a:latin typeface="Times New Roman" pitchFamily="18" charset="0"/>
                <a:cs typeface="Times New Roman" pitchFamily="18" charset="0"/>
              </a:rPr>
              <a:t>PROMs</a:t>
            </a:r>
            <a:r>
              <a:rPr lang="en-US" sz="3500" dirty="0">
                <a:latin typeface="Times New Roman" pitchFamily="18" charset="0"/>
                <a:cs typeface="Times New Roman" pitchFamily="18" charset="0"/>
              </a:rPr>
              <a:t>) can be programmed by user by means of proper equipment. The content of this type of memory cannot be changed unless it is erased by special device.</a:t>
            </a:r>
            <a:r>
              <a:rPr lang="en-US" sz="3500" dirty="0" smtClean="0">
                <a:latin typeface="Times New Roman" pitchFamily="18" charset="0"/>
                <a:cs typeface="Times New Roman" pitchFamily="18" charset="0"/>
              </a:rPr>
              <a:t/>
            </a:r>
            <a:br>
              <a:rPr lang="en-US" sz="3500" dirty="0" smtClean="0">
                <a:latin typeface="Times New Roman" pitchFamily="18" charset="0"/>
                <a:cs typeface="Times New Roman" pitchFamily="18" charset="0"/>
              </a:rPr>
            </a:br>
            <a:r>
              <a:rPr lang="en-US" sz="3500" dirty="0">
                <a:latin typeface="Times New Roman" pitchFamily="18" charset="0"/>
                <a:cs typeface="Times New Roman" pitchFamily="18" charset="0"/>
              </a:rPr>
              <a:t>&gt;       </a:t>
            </a:r>
            <a:r>
              <a:rPr lang="en-US" sz="3500" dirty="0" err="1">
                <a:latin typeface="Times New Roman" pitchFamily="18" charset="0"/>
                <a:cs typeface="Times New Roman" pitchFamily="18" charset="0"/>
              </a:rPr>
              <a:t>EPROMs</a:t>
            </a:r>
            <a:r>
              <a:rPr lang="en-US" sz="3500" dirty="0">
                <a:latin typeface="Times New Roman" pitchFamily="18" charset="0"/>
                <a:cs typeface="Times New Roman" pitchFamily="18" charset="0"/>
              </a:rPr>
              <a:t> can be programmed by using PROM programmer. Its memory can be erased by exposing the chip via a window on a chip to ultraviolet light. </a:t>
            </a:r>
            <a:r>
              <a:rPr lang="en-US" sz="3500" dirty="0" err="1">
                <a:latin typeface="Times New Roman" pitchFamily="18" charset="0"/>
                <a:cs typeface="Times New Roman" pitchFamily="18" charset="0"/>
              </a:rPr>
              <a:t>EPROMs</a:t>
            </a:r>
            <a:r>
              <a:rPr lang="en-US" sz="3500" dirty="0">
                <a:latin typeface="Times New Roman" pitchFamily="18" charset="0"/>
                <a:cs typeface="Times New Roman" pitchFamily="18" charset="0"/>
              </a:rPr>
              <a:t> chip should be remove from the microcomputer system for programming.</a:t>
            </a:r>
            <a:r>
              <a:rPr lang="en-US" sz="3500" dirty="0" smtClean="0">
                <a:latin typeface="Times New Roman" pitchFamily="18" charset="0"/>
                <a:cs typeface="Times New Roman" pitchFamily="18" charset="0"/>
              </a:rPr>
              <a:t/>
            </a:r>
            <a:br>
              <a:rPr lang="en-US" sz="3500" dirty="0" smtClean="0">
                <a:latin typeface="Times New Roman" pitchFamily="18" charset="0"/>
                <a:cs typeface="Times New Roman" pitchFamily="18" charset="0"/>
              </a:rPr>
            </a:br>
            <a:r>
              <a:rPr lang="en-US" sz="3500" dirty="0">
                <a:latin typeface="Times New Roman" pitchFamily="18" charset="0"/>
                <a:cs typeface="Times New Roman" pitchFamily="18" charset="0"/>
              </a:rPr>
              <a:t>&gt;       </a:t>
            </a:r>
            <a:r>
              <a:rPr lang="en-US" sz="3500" dirty="0" err="1">
                <a:latin typeface="Times New Roman" pitchFamily="18" charset="0"/>
                <a:cs typeface="Times New Roman" pitchFamily="18" charset="0"/>
              </a:rPr>
              <a:t>EEPROMs</a:t>
            </a:r>
            <a:r>
              <a:rPr lang="en-US" sz="3500" dirty="0">
                <a:latin typeface="Times New Roman" pitchFamily="18" charset="0"/>
                <a:cs typeface="Times New Roman" pitchFamily="18" charset="0"/>
              </a:rPr>
              <a:t> can be erased and programmed without removing the chip from the microcomputer system. The content of </a:t>
            </a:r>
            <a:r>
              <a:rPr lang="en-US" sz="3500" dirty="0" err="1">
                <a:latin typeface="Times New Roman" pitchFamily="18" charset="0"/>
                <a:cs typeface="Times New Roman" pitchFamily="18" charset="0"/>
              </a:rPr>
              <a:t>EEPROMs</a:t>
            </a:r>
            <a:r>
              <a:rPr lang="en-US" sz="3500" dirty="0">
                <a:latin typeface="Times New Roman" pitchFamily="18" charset="0"/>
                <a:cs typeface="Times New Roman" pitchFamily="18" charset="0"/>
              </a:rPr>
              <a:t> can be erased electrically.</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4500" b="1" dirty="0">
                <a:latin typeface="Times New Roman" pitchFamily="18" charset="0"/>
                <a:cs typeface="Times New Roman" pitchFamily="18" charset="0"/>
              </a:rPr>
              <a:t>c)      Secondary Memory</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3500" dirty="0" smtClean="0">
                <a:latin typeface="Times New Roman" pitchFamily="18" charset="0"/>
                <a:cs typeface="Times New Roman" pitchFamily="18" charset="0"/>
              </a:rPr>
              <a:t> </a:t>
            </a:r>
            <a:endParaRPr lang="en-US" sz="35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latin typeface="Times New Roman" pitchFamily="18" charset="0"/>
                <a:cs typeface="Times New Roman" pitchFamily="18" charset="0"/>
              </a:rPr>
              <a:t>Random Access Secondary Memory: A random access secondary memory uses the random access mode. In random access mode, any location of the memory can be accessed at random. In this mode, the memory access time is independent of the location from which data is accessed. Example: Semiconductor Memories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&gt;       Sequential Access Memory: In these types of memory, the access method is strictly sequential. In sequential access memory, the memory access time depends on the location in which data is stored. They are also called serial access memories. Example: Magnetic Tapes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&gt;       Semi random Access Memory: These memories combine both random and sequential access mode. This is done in order to achieve a compromise between random access and sequential access memories because the random access is more expensive than sequential access though it is much faster. Example: Floppy, Hard Disks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rPr>
              <a:t>ADDRESS DECODING</a:t>
            </a:r>
            <a:endParaRPr lang="en-US" sz="4000" b="1" dirty="0">
              <a:solidFill>
                <a:srgbClr val="FF0000"/>
              </a:solidFill>
            </a:endParaRPr>
          </a:p>
        </p:txBody>
      </p:sp>
      <p:sp>
        <p:nvSpPr>
          <p:cNvPr id="3" name="Content Placeholder 2"/>
          <p:cNvSpPr>
            <a:spLocks noGrp="1"/>
          </p:cNvSpPr>
          <p:nvPr>
            <p:ph idx="1"/>
          </p:nvPr>
        </p:nvSpPr>
        <p:spPr/>
        <p:txBody>
          <a:bodyPr>
            <a:normAutofit fontScale="47500" lnSpcReduction="20000"/>
          </a:bodyPr>
          <a:lstStyle/>
          <a:p>
            <a:pPr>
              <a:buNone/>
            </a:pPr>
            <a:r>
              <a:rPr lang="en-US" dirty="0"/>
              <a:t> </a:t>
            </a:r>
            <a:r>
              <a:rPr lang="en-US" dirty="0" smtClean="0"/>
              <a:t>       The </a:t>
            </a:r>
            <a:r>
              <a:rPr lang="en-US" dirty="0"/>
              <a:t>process of generating chip select signal (CS) using the address lines of the microprocessor and a decoder or logic-gates, to interface memory devices or IO devices with microprocessor is called address decoding. During address decoding, the address lines of a microprocessor is divided into two parts. N most significant lines and M list significant bits. The N most significant lines are passed to decoder/logic-gates to generate CS signal, whereas the M list significant lines are passed directly to the device (memory/IO). </a:t>
            </a:r>
            <a:r>
              <a:rPr lang="en-US" dirty="0" smtClean="0"/>
              <a:t/>
            </a:r>
            <a:br>
              <a:rPr lang="en-US" dirty="0" smtClean="0"/>
            </a:br>
            <a:r>
              <a:rPr lang="en-US" dirty="0" smtClean="0"/>
              <a:t/>
            </a:r>
            <a:br>
              <a:rPr lang="en-US" dirty="0" smtClean="0"/>
            </a:br>
            <a:r>
              <a:rPr lang="en-US" dirty="0" smtClean="0"/>
              <a:t/>
            </a:r>
            <a:br>
              <a:rPr lang="en-US" dirty="0" smtClean="0"/>
            </a:br>
            <a:r>
              <a:rPr lang="en-US" dirty="0"/>
              <a:t>Address decoding is of two types:</a:t>
            </a:r>
            <a:r>
              <a:rPr lang="en-US" dirty="0" smtClean="0"/>
              <a:t/>
            </a:r>
            <a:br>
              <a:rPr lang="en-US" dirty="0" smtClean="0"/>
            </a:br>
            <a:r>
              <a:rPr lang="en-US" b="1" dirty="0"/>
              <a:t>Full Address Decoding (Unique/Absolute Address Decoding)</a:t>
            </a:r>
            <a:r>
              <a:rPr lang="en-US" dirty="0" smtClean="0"/>
              <a:t/>
            </a:r>
            <a:br>
              <a:rPr lang="en-US" dirty="0" smtClean="0"/>
            </a:br>
            <a:r>
              <a:rPr lang="en-US" b="1" dirty="0"/>
              <a:t>Partial Address Decoding (Non-Unique Address decoding)</a:t>
            </a:r>
            <a:r>
              <a:rPr lang="en-US" b="1" dirty="0" smtClean="0"/>
              <a:t/>
            </a:r>
            <a:br>
              <a:rPr lang="en-US" b="1" dirty="0" smtClean="0"/>
            </a:br>
            <a:r>
              <a:rPr lang="en-US" dirty="0" smtClean="0"/>
              <a:t/>
            </a:r>
            <a:br>
              <a:rPr lang="en-US" dirty="0" smtClean="0"/>
            </a:br>
            <a:r>
              <a:rPr lang="en-US" b="1" dirty="0" smtClean="0"/>
              <a:t/>
            </a:r>
            <a:br>
              <a:rPr lang="en-US" b="1" dirty="0" smtClean="0"/>
            </a:br>
            <a:r>
              <a:rPr lang="en-US" b="1" dirty="0"/>
              <a:t>Full Address Decoding</a:t>
            </a:r>
            <a:r>
              <a:rPr lang="en-US" dirty="0"/>
              <a:t>: If all the address lines of a microprocessor system is used to address a memory or IO devices, such address decoding is called full address decoding. The address of the memory/IO in this scheme is unique so it is also called unique address decoding or absolute address decoding. </a:t>
            </a:r>
            <a:r>
              <a:rPr lang="en-US" dirty="0" smtClean="0"/>
              <a:t/>
            </a:r>
            <a:br>
              <a:rPr lang="en-US" dirty="0" smtClean="0"/>
            </a:br>
            <a:r>
              <a:rPr lang="en-US" b="1" dirty="0"/>
              <a:t>Partial Address Decoding</a:t>
            </a:r>
            <a:r>
              <a:rPr lang="en-US" dirty="0"/>
              <a:t>: If all the address lines of microprocessor is not used i.e. only some address lines are used to address a memory location or IO device then it is called partial address decoding. The address of the memory location/IO device is not unique i.e. the memory or IO device may have two or more address. It is also called non-unique address decoding.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Mapped I/O</a:t>
            </a: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I/O </a:t>
            </a:r>
            <a:r>
              <a:rPr lang="en-US" dirty="0"/>
              <a:t>device is treated as an I/O device and hence given an I/O </a:t>
            </a:r>
            <a:r>
              <a:rPr lang="en-US" dirty="0" smtClean="0"/>
              <a:t>address</a:t>
            </a:r>
          </a:p>
          <a:p>
            <a:pPr marL="514350" indent="-514350">
              <a:buFont typeface="+mj-lt"/>
              <a:buAutoNum type="arabicPeriod"/>
            </a:pPr>
            <a:r>
              <a:rPr lang="en-US" dirty="0"/>
              <a:t>I/O device has an 8 or 16 bit I/O address</a:t>
            </a:r>
            <a:r>
              <a:rPr lang="en-US" dirty="0" smtClean="0"/>
              <a:t>.</a:t>
            </a:r>
          </a:p>
          <a:p>
            <a:pPr marL="514350" indent="-514350">
              <a:buFont typeface="+mj-lt"/>
              <a:buAutoNum type="arabicPeriod"/>
            </a:pPr>
            <a:r>
              <a:rPr lang="en-US" dirty="0"/>
              <a:t>I/O device is given IOR# and IOW# control </a:t>
            </a:r>
            <a:r>
              <a:rPr lang="en-US" dirty="0" smtClean="0"/>
              <a:t>signals</a:t>
            </a:r>
          </a:p>
          <a:p>
            <a:pPr marL="514350" indent="-514350">
              <a:buFont typeface="+mj-lt"/>
              <a:buAutoNum type="arabicPeriod"/>
            </a:pPr>
            <a:r>
              <a:rPr lang="en-US" dirty="0"/>
              <a:t>Decoding is easier due to lesser address </a:t>
            </a:r>
            <a:r>
              <a:rPr lang="en-US" dirty="0" smtClean="0"/>
              <a:t>lines</a:t>
            </a:r>
          </a:p>
          <a:p>
            <a:pPr marL="514350" indent="-514350">
              <a:buFont typeface="+mj-lt"/>
              <a:buAutoNum type="arabicPeriod"/>
            </a:pPr>
            <a:r>
              <a:rPr lang="en-US" dirty="0"/>
              <a:t>Decoding is cheaper</a:t>
            </a:r>
          </a:p>
        </p:txBody>
      </p:sp>
    </p:spTree>
    <p:extLst>
      <p:ext uri="{BB962C8B-B14F-4D97-AF65-F5344CB8AC3E}">
        <p14:creationId xmlns:p14="http://schemas.microsoft.com/office/powerpoint/2010/main" val="1749275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6. Works </a:t>
            </a:r>
            <a:r>
              <a:rPr lang="en-US" dirty="0"/>
              <a:t>faster due to less </a:t>
            </a:r>
            <a:r>
              <a:rPr lang="en-US" dirty="0" smtClean="0"/>
              <a:t>delays</a:t>
            </a:r>
          </a:p>
          <a:p>
            <a:pPr marL="0" indent="0">
              <a:buNone/>
            </a:pPr>
            <a:r>
              <a:rPr lang="pt-BR" dirty="0" smtClean="0"/>
              <a:t>7. Allows </a:t>
            </a:r>
            <a:r>
              <a:rPr lang="pt-BR" dirty="0"/>
              <a:t>max 2^16 = 65536 I/O </a:t>
            </a:r>
            <a:r>
              <a:rPr lang="pt-BR" dirty="0" smtClean="0"/>
              <a:t>devices</a:t>
            </a:r>
          </a:p>
          <a:p>
            <a:pPr marL="0" indent="0">
              <a:buNone/>
            </a:pPr>
            <a:r>
              <a:rPr lang="en-US" dirty="0" smtClean="0"/>
              <a:t>8. I/O </a:t>
            </a:r>
            <a:r>
              <a:rPr lang="en-US" dirty="0"/>
              <a:t>devices can only be accessed by IN and OUT </a:t>
            </a:r>
            <a:r>
              <a:rPr lang="en-US" dirty="0" smtClean="0"/>
              <a:t>instructions.</a:t>
            </a:r>
          </a:p>
          <a:p>
            <a:pPr marL="0" indent="0">
              <a:buNone/>
            </a:pPr>
            <a:r>
              <a:rPr lang="en-US" dirty="0" smtClean="0"/>
              <a:t>9. ONLY AL/ AH/ AX registers can be used to transfer data with the I/O device</a:t>
            </a:r>
          </a:p>
          <a:p>
            <a:pPr marL="0" indent="0">
              <a:buNone/>
            </a:pPr>
            <a:r>
              <a:rPr lang="en-US" dirty="0" smtClean="0"/>
              <a:t>10. Popular technique in Microprocessors.</a:t>
            </a:r>
            <a:endParaRPr lang="en-US" dirty="0"/>
          </a:p>
        </p:txBody>
      </p:sp>
    </p:spTree>
    <p:extLst>
      <p:ext uri="{BB962C8B-B14F-4D97-AF65-F5344CB8AC3E}">
        <p14:creationId xmlns:p14="http://schemas.microsoft.com/office/powerpoint/2010/main" val="189276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TotalTime>
  <Words>1030</Words>
  <Application>Microsoft Office PowerPoint</Application>
  <PresentationFormat>On-screen Show (4:3)</PresentationFormat>
  <Paragraphs>82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 New Roman</vt:lpstr>
      <vt:lpstr>Office Theme</vt:lpstr>
      <vt:lpstr>Chapter-4   BUS STRUCTURE  In any microprocessor system, the system bus consists of a number of separate lines. Each line is assigned a particular function. Fundamentally in any system, the system bus can be classified into three functional groups: the address, the data and control lines or buses.  1. Data Bus               &gt;       The data bus provides path for transferring data between the microprocessor system and the peripherals.                 &gt;       The data bus consists of a number of separate lines, generally 8, 16, 32 or 64. The number of lines is referred as the width of the data bus.                 &gt;       Since, each line carry only one bit at a time, the number of lines determines how many bits can be transmitted at a time.                &gt;       The width of data bus is a key factor in determining the overall system performance.  2. Address Bus                  &gt;       The address bus which consists of a number of separate lines, are used to designate the source or                     destination of the data on data bus. For example, if the CPU requires reading a word (8, 16, 32 or 64 bits of data) from memory, it put the address of the desired word on the address bus.                &gt;       The width of address bus (i.e number of lines) determines the maximum possible memory capacity of the system.                 &gt;       The address bus is also used to address IO ports.</vt:lpstr>
      <vt:lpstr>PowerPoint Presentation</vt:lpstr>
      <vt:lpstr>MEMORY DEVICES</vt:lpstr>
      <vt:lpstr>PowerPoint Presentation</vt:lpstr>
      <vt:lpstr>PowerPoint Presentation</vt:lpstr>
      <vt:lpstr>PowerPoint Presentation</vt:lpstr>
      <vt:lpstr>ADDRESS DECODING</vt:lpstr>
      <vt:lpstr>I/O Mapped I/O</vt:lpstr>
      <vt:lpstr>PowerPoint Presentation</vt:lpstr>
      <vt:lpstr>Memory Mapped I/O</vt:lpstr>
      <vt:lpstr>PowerPoint Presentation</vt:lpstr>
      <vt:lpstr>Assignment</vt:lpstr>
      <vt:lpstr>PowerPoint Presentation</vt:lpstr>
      <vt:lpstr>Chapter 5</vt:lpstr>
      <vt:lpstr>INTRODUCTION</vt:lpstr>
      <vt:lpstr>CLASSIFICATIONS OF INTERRUPTS</vt:lpstr>
      <vt:lpstr>PowerPoint Presentation</vt:lpstr>
      <vt:lpstr>8085 INTERRUPTS</vt:lpstr>
      <vt:lpstr>8086 INTERRUPTS</vt:lpstr>
      <vt:lpstr>PowerPoint Presentation</vt:lpstr>
      <vt:lpstr>Interrupt vector table</vt:lpstr>
      <vt:lpstr>PRIORITISING INTERRUPTS </vt:lpstr>
      <vt:lpstr>PowerPoint Presentation</vt:lpstr>
      <vt:lpstr>PowerPoint Presentation</vt:lpstr>
      <vt:lpstr>CHAPTER 5:Assignment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STRUCTURE  In any microprocessor system, the system bus consists of a number of separate lines. Each line is assigned a particular function. Fundamentally in any system, the system bus can be classified into three functional groups: the address, the data and control lines or buses.  1. Data Bus               &gt;       The data bus provides path for transferring data between the microprocessor system and the peripherals.                 &gt;       The data bus consists of a number of separate lines, generally 8, 16, 32 or 64. The number of lines is referred as the width of the data bus.                 &gt;       Since, each line carry only one bit at a time, the number of lines determines how many bits can be transmitted at a time.                &gt;       The width of data bus is a key factor in determining the overall system performance.  2. Address Bus                  &gt;       The address bus which consists of a number of separate lines, are used to designate the source or                     destination of the data on data bus. For example, if the CPU requires reading a word (8, 16, 32 or 64 bits of data) from memory, it put the address of the desired word on the address bus.                &gt;       The width of address bus (i.e number of lines) determines the maximum possible memory capacity of the system.                 &gt;       The address bus is also used to address IO ports.</dc:title>
  <dc:creator>User</dc:creator>
  <cp:lastModifiedBy>Keshar</cp:lastModifiedBy>
  <cp:revision>55</cp:revision>
  <dcterms:created xsi:type="dcterms:W3CDTF">2019-07-20T14:40:54Z</dcterms:created>
  <dcterms:modified xsi:type="dcterms:W3CDTF">2020-01-13T07:16:02Z</dcterms:modified>
</cp:coreProperties>
</file>