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87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659440-D058-4115-9949-E7FC8D0090C5}" type="datetimeFigureOut">
              <a:rPr lang="en-US" smtClean="0"/>
              <a:pPr/>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9DB5D-A427-4CDF-B607-B47A164E49C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659440-D058-4115-9949-E7FC8D0090C5}" type="datetimeFigureOut">
              <a:rPr lang="en-US" smtClean="0"/>
              <a:pPr/>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9DB5D-A427-4CDF-B607-B47A164E49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659440-D058-4115-9949-E7FC8D0090C5}" type="datetimeFigureOut">
              <a:rPr lang="en-US" smtClean="0"/>
              <a:pPr/>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9DB5D-A427-4CDF-B607-B47A164E49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659440-D058-4115-9949-E7FC8D0090C5}" type="datetimeFigureOut">
              <a:rPr lang="en-US" smtClean="0"/>
              <a:pPr/>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9DB5D-A427-4CDF-B607-B47A164E49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659440-D058-4115-9949-E7FC8D0090C5}" type="datetimeFigureOut">
              <a:rPr lang="en-US" smtClean="0"/>
              <a:pPr/>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9DB5D-A427-4CDF-B607-B47A164E49C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659440-D058-4115-9949-E7FC8D0090C5}" type="datetimeFigureOut">
              <a:rPr lang="en-US" smtClean="0"/>
              <a:pPr/>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9DB5D-A427-4CDF-B607-B47A164E49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659440-D058-4115-9949-E7FC8D0090C5}" type="datetimeFigureOut">
              <a:rPr lang="en-US" smtClean="0"/>
              <a:pPr/>
              <a:t>8/26/2019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A9DB5D-A427-4CDF-B607-B47A164E49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659440-D058-4115-9949-E7FC8D0090C5}" type="datetimeFigureOut">
              <a:rPr lang="en-US" smtClean="0"/>
              <a:pPr/>
              <a:t>8/26/2019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A9DB5D-A427-4CDF-B607-B47A164E49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659440-D058-4115-9949-E7FC8D0090C5}" type="datetimeFigureOut">
              <a:rPr lang="en-US" smtClean="0"/>
              <a:pPr/>
              <a:t>8/26/2019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A9DB5D-A427-4CDF-B607-B47A164E49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659440-D058-4115-9949-E7FC8D0090C5}" type="datetimeFigureOut">
              <a:rPr lang="en-US" smtClean="0"/>
              <a:pPr/>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9DB5D-A427-4CDF-B607-B47A164E49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659440-D058-4115-9949-E7FC8D0090C5}" type="datetimeFigureOut">
              <a:rPr lang="en-US" smtClean="0"/>
              <a:pPr/>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9DB5D-A427-4CDF-B607-B47A164E49C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659440-D058-4115-9949-E7FC8D0090C5}" type="datetimeFigureOut">
              <a:rPr lang="en-US" smtClean="0"/>
              <a:pPr/>
              <a:t>8/26/2019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9DB5D-A427-4CDF-B607-B47A164E49C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xMVp6M.jpg"/>
          <p:cNvPicPr>
            <a:picLocks noGrp="1" noChangeAspect="1"/>
          </p:cNvPicPr>
          <p:nvPr>
            <p:ph idx="1"/>
          </p:nvPr>
        </p:nvPicPr>
        <p:blipFill>
          <a:blip r:embed="rId2"/>
          <a:stretch>
            <a:fillRect/>
          </a:stretch>
        </p:blipFill>
        <p:spPr>
          <a:xfrm>
            <a:off x="762000" y="0"/>
            <a:ext cx="7086600" cy="6248400"/>
          </a:xfr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TYPES OF ASSEMBLER</a:t>
            </a:r>
            <a:endParaRPr lang="en-US" sz="3600" b="1" dirty="0">
              <a:solidFill>
                <a:srgbClr val="FF0000"/>
              </a:solidFill>
            </a:endParaRPr>
          </a:p>
        </p:txBody>
      </p:sp>
      <p:sp>
        <p:nvSpPr>
          <p:cNvPr id="3" name="Content Placeholder 2"/>
          <p:cNvSpPr>
            <a:spLocks noGrp="1"/>
          </p:cNvSpPr>
          <p:nvPr>
            <p:ph idx="1"/>
          </p:nvPr>
        </p:nvSpPr>
        <p:spPr>
          <a:xfrm>
            <a:off x="457200" y="1066800"/>
            <a:ext cx="8229600" cy="5059363"/>
          </a:xfrm>
        </p:spPr>
        <p:txBody>
          <a:bodyPr>
            <a:normAutofit fontScale="25000" lnSpcReduction="20000"/>
          </a:bodyPr>
          <a:lstStyle/>
          <a:p>
            <a:pPr fontAlgn="t">
              <a:buNone/>
            </a:pPr>
            <a:r>
              <a:rPr lang="en-US" dirty="0"/>
              <a:t/>
            </a:r>
            <a:br>
              <a:rPr lang="en-US" dirty="0"/>
            </a:br>
            <a:endParaRPr lang="en-US" sz="6400" b="1" dirty="0"/>
          </a:p>
          <a:p>
            <a:pPr fontAlgn="t"/>
            <a:r>
              <a:rPr lang="en-US" sz="6400" b="1" dirty="0" smtClean="0"/>
              <a:t>1. </a:t>
            </a:r>
            <a:r>
              <a:rPr lang="en-US" sz="6400" b="1" dirty="0"/>
              <a:t>One Pass </a:t>
            </a:r>
            <a:r>
              <a:rPr lang="en-US" sz="6400" b="1" dirty="0" smtClean="0"/>
              <a:t>Assembler</a:t>
            </a:r>
            <a:r>
              <a:rPr lang="en-US" sz="6400" dirty="0" smtClean="0"/>
              <a:t/>
            </a:r>
            <a:br>
              <a:rPr lang="en-US" sz="6400" dirty="0" smtClean="0"/>
            </a:br>
            <a:r>
              <a:rPr lang="en-US" sz="6400" dirty="0" smtClean="0"/>
              <a:t>&gt; </a:t>
            </a:r>
            <a:r>
              <a:rPr lang="en-US" sz="6400" dirty="0"/>
              <a:t>This assembler goes through or scans the assembly language program once and translates the assembly language program into binary codes.</a:t>
            </a:r>
            <a:br>
              <a:rPr lang="en-US" sz="6400" dirty="0"/>
            </a:br>
            <a:r>
              <a:rPr lang="en-US" sz="6400" dirty="0"/>
              <a:t>&gt; This assembler has the program of defining forward references </a:t>
            </a:r>
            <a:r>
              <a:rPr lang="en-US" sz="6400" dirty="0" err="1"/>
              <a:t>i.e</a:t>
            </a:r>
            <a:r>
              <a:rPr lang="en-US" sz="6400" dirty="0"/>
              <a:t> a JUMP instruction using an address that appears later in the program must be defined by the programmer.</a:t>
            </a:r>
            <a:br>
              <a:rPr lang="en-US" sz="6400" dirty="0"/>
            </a:br>
            <a:r>
              <a:rPr lang="en-US" sz="6400" dirty="0"/>
              <a:t/>
            </a:r>
            <a:br>
              <a:rPr lang="en-US" sz="6400" dirty="0"/>
            </a:br>
            <a:r>
              <a:rPr lang="en-US" sz="6400" b="1" dirty="0"/>
              <a:t>2. Two Pass Assembler</a:t>
            </a:r>
            <a:r>
              <a:rPr lang="en-US" sz="6400" dirty="0"/>
              <a:t/>
            </a:r>
            <a:br>
              <a:rPr lang="en-US" sz="6400" dirty="0"/>
            </a:br>
            <a:r>
              <a:rPr lang="en-US" sz="6400" dirty="0"/>
              <a:t>&gt; This assembler goes through or scans the assembly language program twice.</a:t>
            </a:r>
            <a:br>
              <a:rPr lang="en-US" sz="6400" dirty="0"/>
            </a:br>
            <a:r>
              <a:rPr lang="en-US" sz="6400" dirty="0"/>
              <a:t>&gt; In the first scan, the assembler the table of symbols which consists of labels with their corresponding addresses.</a:t>
            </a:r>
            <a:br>
              <a:rPr lang="en-US" sz="6400" dirty="0"/>
            </a:br>
            <a:r>
              <a:rPr lang="en-US" sz="6400" dirty="0"/>
              <a:t>&gt; In second scan, the assembler translates the assembly language program into the binary codes.</a:t>
            </a:r>
            <a:br>
              <a:rPr lang="en-US" sz="6400" dirty="0"/>
            </a:br>
            <a:r>
              <a:rPr lang="en-US" sz="6400" dirty="0"/>
              <a:t>&gt; No address calculations are needed to be done by the programmer for JUMP instructions.</a:t>
            </a:r>
            <a:br>
              <a:rPr lang="en-US" sz="6400" dirty="0"/>
            </a:br>
            <a:r>
              <a:rPr lang="en-US" sz="6400" dirty="0"/>
              <a:t>&gt; It is more efficient and easier to use.</a:t>
            </a:r>
            <a:br>
              <a:rPr lang="en-US" sz="6400" dirty="0"/>
            </a:br>
            <a:r>
              <a:rPr lang="en-US" sz="6400" dirty="0"/>
              <a:t/>
            </a:r>
            <a:br>
              <a:rPr lang="en-US" sz="6400" dirty="0"/>
            </a:br>
            <a:r>
              <a:rPr lang="en-US" sz="6400" b="1" dirty="0"/>
              <a:t>MACRO ASSEMBLER</a:t>
            </a:r>
            <a:r>
              <a:rPr lang="en-US" sz="6400" dirty="0"/>
              <a:t/>
            </a:r>
            <a:br>
              <a:rPr lang="en-US" sz="6400" dirty="0"/>
            </a:br>
            <a:r>
              <a:rPr lang="en-US" sz="6400" dirty="0"/>
              <a:t>A macro assembler translates a program written in macro language into the binary codes (machine language). A macro language is the one in which all the instruction sequences can be defined using macros. A macro is an instruction sequence having specific name that appears repeatedly in a program. The macro assembler replaces a macro name with the appropriate instructions sequence, each time it encounters a macro name.</a:t>
            </a:r>
            <a:br>
              <a:rPr lang="en-US" sz="6400" dirty="0"/>
            </a:br>
            <a:r>
              <a:rPr lang="en-US" sz="6400" dirty="0"/>
              <a:t/>
            </a:r>
            <a:br>
              <a:rPr lang="en-US" sz="6400" dirty="0"/>
            </a:br>
            <a:endParaRPr lang="en-US" sz="6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ASSEMBLER DIRECTIVES</a:t>
            </a:r>
            <a:endParaRPr lang="en-US" dirty="0"/>
          </a:p>
        </p:txBody>
      </p:sp>
      <p:sp>
        <p:nvSpPr>
          <p:cNvPr id="3" name="Content Placeholder 2"/>
          <p:cNvSpPr>
            <a:spLocks noGrp="1"/>
          </p:cNvSpPr>
          <p:nvPr>
            <p:ph idx="1"/>
          </p:nvPr>
        </p:nvSpPr>
        <p:spPr>
          <a:xfrm>
            <a:off x="457200" y="1219200"/>
            <a:ext cx="8229600" cy="4906963"/>
          </a:xfrm>
        </p:spPr>
        <p:txBody>
          <a:bodyPr>
            <a:normAutofit fontScale="25000" lnSpcReduction="20000"/>
          </a:bodyPr>
          <a:lstStyle/>
          <a:p>
            <a:pPr>
              <a:buNone/>
            </a:pPr>
            <a:r>
              <a:rPr lang="en-US" dirty="0" smtClean="0"/>
              <a:t/>
            </a:r>
            <a:br>
              <a:rPr lang="en-US" dirty="0" smtClean="0"/>
            </a:br>
            <a:r>
              <a:rPr lang="en-US" sz="4800" dirty="0" smtClean="0"/>
              <a:t>&gt; Assembly Language supports a number of statements that enable to control the way in which a source program assembles and lists. These Statements are called Directives.</a:t>
            </a:r>
            <a:br>
              <a:rPr lang="en-US" sz="4800" dirty="0" smtClean="0"/>
            </a:br>
            <a:r>
              <a:rPr lang="en-US" sz="4800" dirty="0" smtClean="0"/>
              <a:t>&gt; They act only during the assembly of a program and generate no machine executable code.</a:t>
            </a:r>
            <a:br>
              <a:rPr lang="en-US" sz="4800" dirty="0" smtClean="0"/>
            </a:br>
            <a:r>
              <a:rPr lang="en-US" sz="4800" dirty="0" smtClean="0"/>
              <a:t>&gt; The most common Directives are:</a:t>
            </a:r>
            <a:br>
              <a:rPr lang="en-US" sz="4800" dirty="0" smtClean="0"/>
            </a:br>
            <a:r>
              <a:rPr lang="en-US" sz="4800" dirty="0" smtClean="0"/>
              <a:t/>
            </a:r>
            <a:br>
              <a:rPr lang="en-US" sz="4800" dirty="0" smtClean="0"/>
            </a:br>
            <a:r>
              <a:rPr lang="en-US" sz="4800" dirty="0" smtClean="0"/>
              <a:t>1. PAGE DIRECTIVE</a:t>
            </a:r>
            <a:br>
              <a:rPr lang="en-US" sz="4800" dirty="0" smtClean="0"/>
            </a:br>
            <a:r>
              <a:rPr lang="en-US" sz="4800" dirty="0" smtClean="0"/>
              <a:t>&gt; The PAGE Directive helps to control the format of a listing of an assembled program.</a:t>
            </a:r>
            <a:br>
              <a:rPr lang="en-US" sz="4800" dirty="0" smtClean="0"/>
            </a:br>
            <a:r>
              <a:rPr lang="en-US" sz="4800" dirty="0" smtClean="0"/>
              <a:t>&gt; It is optional Directive.</a:t>
            </a:r>
            <a:br>
              <a:rPr lang="en-US" sz="4800" dirty="0" smtClean="0"/>
            </a:br>
            <a:r>
              <a:rPr lang="en-US" sz="4800" dirty="0" smtClean="0"/>
              <a:t>&gt; At the start of program, the PAGE Directive designates the maximum number of lines to list on a page and the maximum number of characters on a line.</a:t>
            </a:r>
            <a:br>
              <a:rPr lang="en-US" sz="4800" dirty="0" smtClean="0"/>
            </a:br>
            <a:r>
              <a:rPr lang="en-US" sz="4800" dirty="0" smtClean="0"/>
              <a:t>&gt; Its format is</a:t>
            </a:r>
            <a:br>
              <a:rPr lang="en-US" sz="4800" dirty="0" smtClean="0"/>
            </a:br>
            <a:r>
              <a:rPr lang="en-US" sz="4800" dirty="0" smtClean="0"/>
              <a:t>  PAGE [LENGTH],[WIDTH]</a:t>
            </a:r>
            <a:br>
              <a:rPr lang="en-US" sz="4800" dirty="0" smtClean="0"/>
            </a:br>
            <a:r>
              <a:rPr lang="en-US" sz="4800" dirty="0" smtClean="0"/>
              <a:t>&gt; Omission of a PAGE Directive causes the assembler to set the default value to PAGE 50,80</a:t>
            </a:r>
            <a:br>
              <a:rPr lang="en-US" sz="4800" dirty="0" smtClean="0"/>
            </a:br>
            <a:r>
              <a:rPr lang="en-US" sz="4800" dirty="0" smtClean="0"/>
              <a:t/>
            </a:r>
            <a:br>
              <a:rPr lang="en-US" sz="4800" dirty="0" smtClean="0"/>
            </a:br>
            <a:r>
              <a:rPr lang="en-US" sz="4800" dirty="0" smtClean="0"/>
              <a:t>2. TITLE DIRECTIVE</a:t>
            </a:r>
            <a:br>
              <a:rPr lang="en-US" sz="4800" dirty="0" smtClean="0"/>
            </a:br>
            <a:r>
              <a:rPr lang="en-US" sz="4800" dirty="0" smtClean="0"/>
              <a:t>&gt; The TITLE Directive is used to define the title of a program to print on line 2 of each page of the program listing.</a:t>
            </a:r>
            <a:br>
              <a:rPr lang="en-US" sz="4800" dirty="0" smtClean="0"/>
            </a:br>
            <a:r>
              <a:rPr lang="en-US" sz="4800" dirty="0" smtClean="0"/>
              <a:t>&gt; It is also optional Directive.</a:t>
            </a:r>
            <a:br>
              <a:rPr lang="en-US" sz="4800" dirty="0" smtClean="0"/>
            </a:br>
            <a:r>
              <a:rPr lang="en-US" sz="4800" dirty="0" smtClean="0"/>
              <a:t>&gt; Its format is</a:t>
            </a:r>
            <a:br>
              <a:rPr lang="en-US" sz="4800" dirty="0" smtClean="0"/>
            </a:br>
            <a:r>
              <a:rPr lang="en-US" sz="4800" dirty="0" smtClean="0"/>
              <a:t>  TITLE [TEXT]</a:t>
            </a:r>
            <a:br>
              <a:rPr lang="en-US" sz="4800" dirty="0" smtClean="0"/>
            </a:br>
            <a:r>
              <a:rPr lang="en-US" sz="4800" dirty="0" smtClean="0"/>
              <a:t/>
            </a:r>
            <a:br>
              <a:rPr lang="en-US" sz="4800" dirty="0" smtClean="0"/>
            </a:br>
            <a:r>
              <a:rPr lang="en-US" sz="4800" dirty="0" smtClean="0"/>
              <a:t>EXAMPLE   TITLE "PROGRAM TO PRINT FACTORIAL NO"</a:t>
            </a:r>
            <a:br>
              <a:rPr lang="en-US" sz="4800" dirty="0" smtClean="0"/>
            </a:br>
            <a:r>
              <a:rPr lang="en-US" sz="4800" dirty="0" smtClean="0"/>
              <a:t/>
            </a:r>
            <a:br>
              <a:rPr lang="en-US" sz="4800" dirty="0" smtClean="0"/>
            </a:br>
            <a:r>
              <a:rPr lang="en-US" sz="4800" dirty="0" smtClean="0"/>
              <a:t>3. SEGMENT DIRECTIVE</a:t>
            </a:r>
            <a:br>
              <a:rPr lang="en-US" sz="4800" dirty="0" smtClean="0"/>
            </a:br>
            <a:r>
              <a:rPr lang="en-US" sz="4800" dirty="0" smtClean="0"/>
              <a:t>&gt; The SEGMENT Directive defines the start of a segment.</a:t>
            </a:r>
            <a:br>
              <a:rPr lang="en-US" sz="4800" dirty="0" smtClean="0"/>
            </a:br>
            <a:r>
              <a:rPr lang="en-US" sz="4800" dirty="0" smtClean="0"/>
              <a:t>&gt; A Stack Segment defines stack storage, a data segment defines data items and a code segment provides executable code.</a:t>
            </a:r>
            <a:br>
              <a:rPr lang="en-US" sz="4800" dirty="0" smtClean="0"/>
            </a:br>
            <a:r>
              <a:rPr lang="en-US" sz="4800" dirty="0" smtClean="0"/>
              <a:t>&gt; The format (including the leading dot) for the directives that defines the stack, data and code segment are-</a:t>
            </a:r>
            <a:br>
              <a:rPr lang="en-US" sz="4800" dirty="0" smtClean="0"/>
            </a:br>
            <a:r>
              <a:rPr lang="en-US" sz="4800" dirty="0" smtClean="0"/>
              <a:t/>
            </a:r>
            <a:br>
              <a:rPr lang="en-US" sz="4800" dirty="0" smtClean="0"/>
            </a:br>
            <a:r>
              <a:rPr lang="en-US" sz="4800" dirty="0" smtClean="0"/>
              <a:t>.STACK [SIZE]</a:t>
            </a:r>
            <a:br>
              <a:rPr lang="en-US" sz="4800" dirty="0" smtClean="0"/>
            </a:br>
            <a:r>
              <a:rPr lang="en-US" sz="4800" dirty="0" smtClean="0"/>
              <a:t>.DATA</a:t>
            </a:r>
            <a:br>
              <a:rPr lang="en-US" sz="4800" dirty="0" smtClean="0"/>
            </a:br>
            <a:r>
              <a:rPr lang="en-US" sz="4800" dirty="0" smtClean="0"/>
              <a:t>    ........ Initialize Data Variables</a:t>
            </a:r>
            <a:br>
              <a:rPr lang="en-US" sz="4800" dirty="0" smtClean="0"/>
            </a:br>
            <a:r>
              <a:rPr lang="en-US" sz="4800" dirty="0" smtClean="0"/>
              <a:t>.CODE</a:t>
            </a:r>
            <a:br>
              <a:rPr lang="en-US" sz="4800" dirty="0" smtClean="0"/>
            </a:br>
            <a:r>
              <a:rPr lang="en-US" sz="4800" dirty="0" smtClean="0"/>
              <a:t/>
            </a:r>
            <a:br>
              <a:rPr lang="en-US" sz="4800" dirty="0" smtClean="0"/>
            </a:br>
            <a:r>
              <a:rPr lang="en-US" sz="4800" dirty="0" smtClean="0"/>
              <a:t>&gt; Default Stack size is 1024 bytes.</a:t>
            </a:r>
            <a:br>
              <a:rPr lang="en-US" sz="4800" dirty="0" smtClean="0"/>
            </a:br>
            <a:r>
              <a:rPr lang="en-US" sz="4800" dirty="0" smtClean="0"/>
              <a:t>&gt; To use them as above, Memory Model initialization should be carried out.</a:t>
            </a:r>
            <a:br>
              <a:rPr lang="en-US" sz="4800" dirty="0" smtClean="0"/>
            </a:br>
            <a:r>
              <a:rPr lang="en-US" sz="4800" dirty="0" smtClean="0"/>
              <a:t/>
            </a:r>
            <a:br>
              <a:rPr lang="en-US" sz="4800" dirty="0" smtClean="0"/>
            </a:br>
            <a:r>
              <a:rPr lang="en-US" sz="4800" dirty="0" smtClean="0"/>
              <a:t>.</a:t>
            </a:r>
            <a:endParaRPr lang="en-US" sz="4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Autofit/>
          </a:bodyPr>
          <a:lstStyle/>
          <a:p>
            <a:r>
              <a:rPr lang="en-US" sz="1200" dirty="0" smtClean="0"/>
              <a:t>4. MEMORY MODEL </a:t>
            </a:r>
            <a:r>
              <a:rPr lang="en-US" sz="1200" dirty="0" err="1" smtClean="0"/>
              <a:t>DEFINTION</a:t>
            </a:r>
            <a:r>
              <a:rPr lang="en-US" sz="1200" dirty="0" smtClean="0"/>
              <a:t/>
            </a:r>
            <a:br>
              <a:rPr lang="en-US" sz="1200" dirty="0" smtClean="0"/>
            </a:br>
            <a:r>
              <a:rPr lang="en-US" sz="1200" dirty="0" smtClean="0"/>
              <a:t>&gt; The different models tell the assembler how to use segments to provide space and ensure optimum execution speed.</a:t>
            </a:r>
            <a:br>
              <a:rPr lang="en-US" sz="1200" dirty="0" smtClean="0"/>
            </a:br>
            <a:r>
              <a:rPr lang="en-US" sz="1200" dirty="0" smtClean="0"/>
              <a:t>&gt; The format of Memory Model Definition is-</a:t>
            </a:r>
            <a:br>
              <a:rPr lang="en-US" sz="1200" dirty="0" smtClean="0"/>
            </a:br>
            <a:r>
              <a:rPr lang="en-US" sz="1200" dirty="0" smtClean="0"/>
              <a:t> </a:t>
            </a:r>
            <a:endParaRPr lang="en-US" sz="1200" dirty="0" smtClean="0"/>
          </a:p>
          <a:p>
            <a:r>
              <a:rPr lang="en-US" sz="1200" dirty="0" smtClean="0"/>
              <a:t>5</a:t>
            </a:r>
            <a:r>
              <a:rPr lang="en-US" sz="1200" dirty="0" smtClean="0"/>
              <a:t>. THE PROC DIRECTIVE</a:t>
            </a:r>
            <a:br>
              <a:rPr lang="en-US" sz="1200" dirty="0" smtClean="0"/>
            </a:br>
            <a:r>
              <a:rPr lang="en-US" sz="1200" dirty="0" smtClean="0"/>
              <a:t>&gt; The Code Segment contains the executable code for a program, which consists of one or more procedures, defined initially with the PROC Directive and ended with the </a:t>
            </a:r>
            <a:r>
              <a:rPr lang="en-US" sz="1200" dirty="0" err="1" smtClean="0"/>
              <a:t>ENDP</a:t>
            </a:r>
            <a:r>
              <a:rPr lang="en-US" sz="1200" dirty="0" smtClean="0"/>
              <a:t> Directive. &gt; Format is given as:</a:t>
            </a:r>
            <a:br>
              <a:rPr lang="en-US" sz="1200" dirty="0" smtClean="0"/>
            </a:br>
            <a:r>
              <a:rPr lang="en-US" sz="1200" dirty="0" smtClean="0"/>
              <a:t/>
            </a:r>
            <a:br>
              <a:rPr lang="en-US" sz="1200" dirty="0" smtClean="0"/>
            </a:br>
            <a:r>
              <a:rPr lang="en-US" sz="1200" dirty="0" smtClean="0"/>
              <a:t>PROCEDURE NAME PROC</a:t>
            </a:r>
            <a:br>
              <a:rPr lang="en-US" sz="1200" dirty="0" smtClean="0"/>
            </a:br>
            <a:r>
              <a:rPr lang="en-US" sz="1200" dirty="0" smtClean="0"/>
              <a:t>    ........</a:t>
            </a:r>
            <a:br>
              <a:rPr lang="en-US" sz="1200" dirty="0" smtClean="0"/>
            </a:br>
            <a:r>
              <a:rPr lang="en-US" sz="1200" dirty="0" smtClean="0"/>
              <a:t>    ........</a:t>
            </a:r>
            <a:br>
              <a:rPr lang="en-US" sz="1200" dirty="0" smtClean="0"/>
            </a:br>
            <a:r>
              <a:rPr lang="en-US" sz="1200" dirty="0" smtClean="0"/>
              <a:t>    ........</a:t>
            </a:r>
            <a:br>
              <a:rPr lang="en-US" sz="1200" dirty="0" smtClean="0"/>
            </a:br>
            <a:r>
              <a:rPr lang="en-US" sz="1200" dirty="0" smtClean="0"/>
              <a:t>PROCEDURE NAME </a:t>
            </a:r>
            <a:r>
              <a:rPr lang="en-US" sz="1200" dirty="0" err="1" smtClean="0"/>
              <a:t>ENDP</a:t>
            </a:r>
            <a:r>
              <a:rPr lang="en-US" sz="1200" dirty="0" smtClean="0"/>
              <a:t/>
            </a:r>
            <a:br>
              <a:rPr lang="en-US" sz="1200" dirty="0" smtClean="0"/>
            </a:br>
            <a:r>
              <a:rPr lang="en-US" sz="1200" dirty="0" smtClean="0"/>
              <a:t/>
            </a:r>
            <a:br>
              <a:rPr lang="en-US" sz="1200" dirty="0" smtClean="0"/>
            </a:br>
            <a:r>
              <a:rPr lang="en-US" sz="1200" dirty="0" smtClean="0"/>
              <a:t>6. END DIRECTIVE</a:t>
            </a:r>
            <a:br>
              <a:rPr lang="en-US" sz="1200" dirty="0" smtClean="0"/>
            </a:br>
            <a:r>
              <a:rPr lang="en-US" sz="1200" dirty="0" smtClean="0"/>
              <a:t>&gt; As already mentioned, the </a:t>
            </a:r>
            <a:r>
              <a:rPr lang="en-US" sz="1200" dirty="0" err="1" smtClean="0"/>
              <a:t>ENDP</a:t>
            </a:r>
            <a:r>
              <a:rPr lang="en-US" sz="1200" dirty="0" smtClean="0"/>
              <a:t> Directive indicates the end of a procedure.</a:t>
            </a:r>
            <a:br>
              <a:rPr lang="en-US" sz="1200" dirty="0" smtClean="0"/>
            </a:br>
            <a:r>
              <a:rPr lang="en-US" sz="1200" dirty="0" smtClean="0"/>
              <a:t>&gt; An END Directive ends the entire Program and appears as the last statement.</a:t>
            </a:r>
            <a:br>
              <a:rPr lang="en-US" sz="1200" dirty="0" smtClean="0"/>
            </a:br>
            <a:r>
              <a:rPr lang="en-US" sz="1200" dirty="0" smtClean="0"/>
              <a:t>&gt; Its Format is</a:t>
            </a:r>
            <a:br>
              <a:rPr lang="en-US" sz="1200" dirty="0" smtClean="0"/>
            </a:br>
            <a:r>
              <a:rPr lang="en-US" sz="1200" dirty="0" smtClean="0"/>
              <a:t/>
            </a:r>
            <a:br>
              <a:rPr lang="en-US" sz="1200" dirty="0" smtClean="0"/>
            </a:br>
            <a:r>
              <a:rPr lang="en-US" sz="1200" dirty="0" smtClean="0"/>
              <a:t>  END [PROCEDURE NAME]</a:t>
            </a:r>
            <a:br>
              <a:rPr lang="en-US" sz="1200" dirty="0" smtClean="0"/>
            </a:br>
            <a:r>
              <a:rPr lang="en-US" sz="1200" dirty="0" smtClean="0"/>
              <a:t/>
            </a:r>
            <a:br>
              <a:rPr lang="en-US" sz="1200" dirty="0" smtClean="0"/>
            </a:br>
            <a:r>
              <a:rPr lang="en-US" sz="1200" dirty="0" smtClean="0"/>
              <a:t>7. THE </a:t>
            </a:r>
            <a:r>
              <a:rPr lang="en-US" sz="1200" dirty="0" err="1" smtClean="0"/>
              <a:t>EQU</a:t>
            </a:r>
            <a:r>
              <a:rPr lang="en-US" sz="1200" dirty="0" smtClean="0"/>
              <a:t> DIRECTIVE</a:t>
            </a:r>
            <a:br>
              <a:rPr lang="en-US" sz="1200" dirty="0" smtClean="0"/>
            </a:br>
            <a:r>
              <a:rPr lang="en-US" sz="1200" dirty="0" smtClean="0"/>
              <a:t>&gt; It is used for redefining symbolic names</a:t>
            </a:r>
            <a:br>
              <a:rPr lang="en-US" sz="1200" dirty="0" smtClean="0"/>
            </a:br>
            <a:r>
              <a:rPr lang="en-US" sz="1200" dirty="0" smtClean="0"/>
              <a:t/>
            </a:r>
            <a:br>
              <a:rPr lang="en-US" sz="1200" dirty="0" smtClean="0"/>
            </a:br>
            <a:r>
              <a:rPr lang="en-US" sz="1200" dirty="0" smtClean="0"/>
              <a:t>EXAMPLE</a:t>
            </a:r>
            <a:br>
              <a:rPr lang="en-US" sz="1200" dirty="0" smtClean="0"/>
            </a:br>
            <a:r>
              <a:rPr lang="en-US" sz="1200" dirty="0" smtClean="0"/>
              <a:t>  </a:t>
            </a:r>
            <a:r>
              <a:rPr lang="en-US" sz="1200" dirty="0" err="1" smtClean="0"/>
              <a:t>DATAX</a:t>
            </a:r>
            <a:r>
              <a:rPr lang="en-US" sz="1200" dirty="0" smtClean="0"/>
              <a:t> DB 25</a:t>
            </a:r>
            <a:br>
              <a:rPr lang="en-US" sz="1200" dirty="0" smtClean="0"/>
            </a:br>
            <a:r>
              <a:rPr lang="en-US" sz="1200" dirty="0" smtClean="0"/>
              <a:t>  DATA </a:t>
            </a:r>
            <a:r>
              <a:rPr lang="en-US" sz="1200" dirty="0" err="1" smtClean="0"/>
              <a:t>EQU</a:t>
            </a:r>
            <a:r>
              <a:rPr lang="en-US" sz="1200" dirty="0" smtClean="0"/>
              <a:t> </a:t>
            </a:r>
            <a:r>
              <a:rPr lang="en-US" sz="1200" dirty="0" err="1" smtClean="0"/>
              <a:t>DATAX</a:t>
            </a:r>
            <a:r>
              <a:rPr lang="en-US" sz="1200" dirty="0" smtClean="0"/>
              <a:t/>
            </a:r>
            <a:br>
              <a:rPr lang="en-US" sz="1200" dirty="0" smtClean="0"/>
            </a:br>
            <a:r>
              <a:rPr lang="en-US" sz="1200" dirty="0" smtClean="0"/>
              <a:t/>
            </a:r>
            <a:br>
              <a:rPr lang="en-US" sz="1200" dirty="0" smtClean="0"/>
            </a:br>
            <a:r>
              <a:rPr lang="en-US" sz="1200" dirty="0" smtClean="0"/>
              <a:t>8. THE .STARTUP AND .EXIT DIRECTIVE</a:t>
            </a:r>
            <a:br>
              <a:rPr lang="en-US" sz="1200" dirty="0" smtClean="0"/>
            </a:br>
            <a:r>
              <a:rPr lang="en-US" sz="1200" dirty="0" smtClean="0"/>
              <a:t>&gt; </a:t>
            </a:r>
            <a:r>
              <a:rPr lang="en-US" sz="1200" dirty="0" err="1" smtClean="0"/>
              <a:t>MASM</a:t>
            </a:r>
            <a:r>
              <a:rPr lang="en-US" sz="1200" dirty="0" smtClean="0"/>
              <a:t> 6.0 introduced the .STARTUP and .EXIT Directive to simplify program initialization and Termination.</a:t>
            </a:r>
            <a:br>
              <a:rPr lang="en-US" sz="1200" dirty="0" smtClean="0"/>
            </a:br>
            <a:r>
              <a:rPr lang="en-US" sz="1200" dirty="0" smtClean="0"/>
              <a:t>&gt; .STARTUP generates the instruction to initialize the Segment Registers.</a:t>
            </a:r>
            <a:br>
              <a:rPr lang="en-US" sz="1200" dirty="0" smtClean="0"/>
            </a:br>
            <a:r>
              <a:rPr lang="en-US" sz="1200" dirty="0" smtClean="0"/>
              <a:t>&gt; .EXIT generates the </a:t>
            </a:r>
            <a:r>
              <a:rPr lang="en-US" sz="1200" dirty="0" err="1" smtClean="0"/>
              <a:t>INT</a:t>
            </a:r>
            <a:r>
              <a:rPr lang="en-US" sz="1200" dirty="0" smtClean="0"/>
              <a:t> 21H function 4ch instruction for exiting the Program.</a:t>
            </a:r>
          </a:p>
          <a:p>
            <a:r>
              <a:rPr lang="en-US" sz="1200" dirty="0" smtClean="0"/>
              <a:t/>
            </a:r>
            <a:br>
              <a:rPr lang="en-US" sz="1200" dirty="0" smtClean="0"/>
            </a:br>
            <a:endParaRPr lang="en-US" sz="1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 PROGRAMMING</a:t>
            </a:r>
            <a:endParaRPr lang="en-US" dirty="0"/>
          </a:p>
        </p:txBody>
      </p:sp>
      <p:sp>
        <p:nvSpPr>
          <p:cNvPr id="3" name="Content Placeholder 2"/>
          <p:cNvSpPr>
            <a:spLocks noGrp="1"/>
          </p:cNvSpPr>
          <p:nvPr>
            <p:ph idx="1"/>
          </p:nvPr>
        </p:nvSpPr>
        <p:spPr/>
        <p:txBody>
          <a:bodyPr>
            <a:normAutofit fontScale="40000" lnSpcReduction="20000"/>
          </a:bodyPr>
          <a:lstStyle/>
          <a:p>
            <a:pPr>
              <a:buNone/>
            </a:pPr>
            <a:r>
              <a:rPr lang="en-US" dirty="0" smtClean="0"/>
              <a:t/>
            </a:r>
            <a:br>
              <a:rPr lang="en-US" dirty="0" smtClean="0"/>
            </a:br>
            <a:r>
              <a:rPr lang="en-US" b="1" dirty="0" smtClean="0"/>
              <a:t>1. LINKING AND RELOCATION</a:t>
            </a:r>
            <a:r>
              <a:rPr lang="en-US" dirty="0" smtClean="0"/>
              <a:t/>
            </a:r>
            <a:br>
              <a:rPr lang="en-US" dirty="0" smtClean="0"/>
            </a:br>
            <a:r>
              <a:rPr lang="en-US" dirty="0" smtClean="0"/>
              <a:t>Program is composed from several smaller modules. Modules could be developed by separate teams concurrently. The modules are assembled producing .</a:t>
            </a:r>
            <a:r>
              <a:rPr lang="en-US" dirty="0" err="1" smtClean="0"/>
              <a:t>OBJ</a:t>
            </a:r>
            <a:r>
              <a:rPr lang="en-US" dirty="0" smtClean="0"/>
              <a:t> modules (Object modules). The DOS linking program links the different object modules of a source program and function library routines to generate an integrated executable code of the source program. The main input to the linker is the .</a:t>
            </a:r>
            <a:r>
              <a:rPr lang="en-US" dirty="0" err="1" smtClean="0"/>
              <a:t>OBJ</a:t>
            </a:r>
            <a:r>
              <a:rPr lang="en-US" dirty="0" smtClean="0"/>
              <a:t> file that contains the object modules of the source programs. The linker program is invoked using the following options.</a:t>
            </a:r>
            <a:br>
              <a:rPr lang="en-US" dirty="0" smtClean="0"/>
            </a:br>
            <a:r>
              <a:rPr lang="en-US" dirty="0" smtClean="0"/>
              <a:t>C&gt; LINK</a:t>
            </a:r>
            <a:br>
              <a:rPr lang="en-US" dirty="0" smtClean="0"/>
            </a:br>
            <a:r>
              <a:rPr lang="en-US" dirty="0" smtClean="0"/>
              <a:t>or</a:t>
            </a:r>
            <a:br>
              <a:rPr lang="en-US" dirty="0" smtClean="0"/>
            </a:br>
            <a:r>
              <a:rPr lang="en-US" dirty="0" smtClean="0"/>
              <a:t>C&gt;LINK MS.OBJ</a:t>
            </a:r>
            <a:br>
              <a:rPr lang="en-US" dirty="0" smtClean="0"/>
            </a:br>
            <a:r>
              <a:rPr lang="en-US" dirty="0" smtClean="0"/>
              <a:t/>
            </a:r>
            <a:br>
              <a:rPr lang="en-US" dirty="0" smtClean="0"/>
            </a:br>
            <a:r>
              <a:rPr lang="en-US" dirty="0" smtClean="0"/>
              <a:t>The .</a:t>
            </a:r>
            <a:r>
              <a:rPr lang="en-US" dirty="0" err="1" smtClean="0"/>
              <a:t>OBJ</a:t>
            </a:r>
            <a:r>
              <a:rPr lang="en-US" dirty="0" smtClean="0"/>
              <a:t> extension is a must for a file to be accepted by the LINK as a valid object file. The first object may generate a display asking for the object file, list file and libraries as inputs and an expected name of the .EXE file to be generated. The output of the link program is an executable file with the entered filename and .EXE extension. This executable filename can further be entered at the DOS prompt to execute the file. Linking is necessary because of the number of codes to be linked for the final binary file.</a:t>
            </a:r>
            <a:br>
              <a:rPr lang="en-US" dirty="0" smtClean="0"/>
            </a:br>
            <a:r>
              <a:rPr lang="en-US" dirty="0" smtClean="0"/>
              <a:t/>
            </a:r>
            <a:br>
              <a:rPr lang="en-US" dirty="0" smtClean="0"/>
            </a:br>
            <a:r>
              <a:rPr lang="en-US" dirty="0" smtClean="0"/>
              <a:t>The linked file in binary for run on a computer is commonly known as executable file or simply '.exe' file. After linking, there has to be re-allocation of the sequences of placing the codes before actually placement of the codes in the memory. The loader program performs the task of reallocating the codes after finding the physical RAM addresses available at a given instant. The loader is a part of the operating system and places codes into the memory after reading the '.exe' file. This step is necessary because the available memory addresses may not start from 0x0000, and binary codes have to be loaded at the different addresses during the run. The loader finds the appropriate start address.</a:t>
            </a:r>
            <a:br>
              <a:rPr lang="en-US" dirty="0" smtClean="0"/>
            </a:br>
            <a:r>
              <a:rPr lang="en-US" dirty="0" smtClean="0"/>
              <a:t/>
            </a:r>
            <a:br>
              <a:rPr lang="en-US" dirty="0" smtClean="0"/>
            </a:br>
            <a:r>
              <a:rPr lang="en-US" dirty="0" smtClean="0"/>
              <a:t>In a computer, the loader is used and it loads a program that is ready to run, into a section of RAM. A program called locator reallocates the linked file and creates a file for permanent location of codes in a standard format.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US" b="1" dirty="0" smtClean="0"/>
              <a:t>2. STACK</a:t>
            </a:r>
            <a:r>
              <a:rPr lang="en-US" dirty="0" smtClean="0"/>
              <a:t/>
            </a:r>
            <a:br>
              <a:rPr lang="en-US" dirty="0" smtClean="0"/>
            </a:br>
            <a:r>
              <a:rPr lang="en-US" dirty="0" smtClean="0"/>
              <a:t>&gt; The stack is a block of memory that may be used for temporarily storing the contents of the registers inside the CPU.</a:t>
            </a:r>
            <a:br>
              <a:rPr lang="en-US" dirty="0" smtClean="0"/>
            </a:br>
            <a:r>
              <a:rPr lang="en-US" dirty="0" smtClean="0"/>
              <a:t>&gt; It is a top-down data structure whose elements are accessed using the stack pointer (SP) which gets decremented by two as we store a data word into the stack and gets incremented by two as we retrieve a data word from the stack back to the CPU register.</a:t>
            </a:r>
            <a:br>
              <a:rPr lang="en-US" dirty="0" smtClean="0"/>
            </a:br>
            <a:r>
              <a:rPr lang="en-US" dirty="0" smtClean="0"/>
              <a:t>&gt; The process of storing the data in the stack is called 'pushing into' the stack and the reverse process of transferring the data back from the stack to the CPU register is known as 'popping off' the stack.</a:t>
            </a:r>
            <a:br>
              <a:rPr lang="en-US" dirty="0" smtClean="0"/>
            </a:br>
            <a:r>
              <a:rPr lang="en-US" dirty="0" smtClean="0"/>
              <a:t>&gt; The stack is essentially Last-In-First-Out (LIFO) data segment. This means that the data which is pushed into the stack last will be on top of stack and will be popped off the stack first.</a:t>
            </a:r>
            <a:br>
              <a:rPr lang="en-US" dirty="0" smtClean="0"/>
            </a:br>
            <a:r>
              <a:rPr lang="en-US" dirty="0" smtClean="0"/>
              <a:t>&gt; The stack pointer is a 16-bit register that contains the offset address of the memory location in the stack segment. Stack Segment register (SS) contains the base address of the stack segment in the memory.</a:t>
            </a:r>
            <a:br>
              <a:rPr lang="en-US" dirty="0" smtClean="0"/>
            </a:br>
            <a:r>
              <a:rPr lang="en-US" dirty="0" smtClean="0"/>
              <a:t/>
            </a:r>
            <a:br>
              <a:rPr lang="en-US" dirty="0" smtClean="0"/>
            </a:br>
            <a:r>
              <a:rPr lang="en-US" b="1" dirty="0" smtClean="0"/>
              <a:t>3. PROCEDURES/SUBROUTINES</a:t>
            </a:r>
            <a:r>
              <a:rPr lang="en-US" dirty="0" smtClean="0"/>
              <a:t/>
            </a:r>
            <a:br>
              <a:rPr lang="en-US" dirty="0" smtClean="0"/>
            </a:br>
            <a:r>
              <a:rPr lang="en-US" dirty="0" smtClean="0"/>
              <a:t>&gt; Procedure or a subroutine or a function is a key concept for modular programming, the essential way to reduce complexity.</a:t>
            </a:r>
            <a:br>
              <a:rPr lang="en-US" dirty="0" smtClean="0"/>
            </a:br>
            <a:r>
              <a:rPr lang="en-US" dirty="0" smtClean="0"/>
              <a:t>&gt; A procedure is a reusable set of instructions that has a name.</a:t>
            </a:r>
            <a:br>
              <a:rPr lang="en-US" dirty="0" smtClean="0"/>
            </a:br>
            <a:r>
              <a:rPr lang="en-US" dirty="0" smtClean="0"/>
              <a:t>&gt; Only one copy of the procedure is stored in the memory; and it can be called as many times as needed.</a:t>
            </a:r>
            <a:br>
              <a:rPr lang="en-US" dirty="0" smtClean="0"/>
            </a:br>
            <a:r>
              <a:rPr lang="en-US" dirty="0" smtClean="0"/>
              <a:t>&gt; only one copy is stored, it saves memory; but has execution time overhead for the.</a:t>
            </a:r>
            <a:br>
              <a:rPr lang="en-US" dirty="0" smtClean="0"/>
            </a:br>
            <a:r>
              <a:rPr lang="en-US" dirty="0" smtClean="0"/>
              <a:t/>
            </a:r>
            <a:br>
              <a:rPr lang="en-US" dirty="0" smtClean="0"/>
            </a:br>
            <a:r>
              <a:rPr lang="en-US" dirty="0" smtClean="0"/>
              <a:t>CALL and RETURN operations.</a:t>
            </a:r>
            <a:br>
              <a:rPr lang="en-US" dirty="0" smtClean="0"/>
            </a:br>
            <a:r>
              <a:rPr lang="en-US" dirty="0" smtClean="0"/>
              <a:t>&gt; CALL transfers control to the procedure just like in JUMP; but unlike a JUMP, procedure has a RETURN instruction which returns control to the instruction following the CALL instruction</a:t>
            </a:r>
            <a:br>
              <a:rPr lang="en-US" dirty="0" smtClean="0"/>
            </a:br>
            <a:r>
              <a:rPr lang="en-US" dirty="0" smtClean="0"/>
              <a:t>&gt; In order to implement such a return, the necessary information is stored on a stack, before transferring control to the procedure.</a:t>
            </a:r>
            <a:br>
              <a:rPr lang="en-US" dirty="0" smtClean="0"/>
            </a:br>
            <a:r>
              <a:rPr lang="en-US" dirty="0" smtClean="0"/>
              <a:t>&gt; In program, procedure starts with PROC directive and ends with </a:t>
            </a:r>
            <a:r>
              <a:rPr lang="en-US" dirty="0" err="1" smtClean="0"/>
              <a:t>ENDP</a:t>
            </a:r>
            <a:r>
              <a:rPr lang="en-US" dirty="0" smtClean="0"/>
              <a:t> directive.</a:t>
            </a:r>
            <a:br>
              <a:rPr lang="en-US" dirty="0" smtClean="0"/>
            </a:br>
            <a:r>
              <a:rPr lang="en-US" dirty="0" smtClean="0"/>
              <a:t>&gt; PROC directive is followed by the type of procedure: NEAR or FAR.</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Autofit/>
          </a:bodyPr>
          <a:lstStyle/>
          <a:p>
            <a:r>
              <a:rPr lang="en-US" sz="1100" dirty="0" smtClean="0"/>
              <a:t>3.1 Calling a Procedure</a:t>
            </a:r>
            <a:br>
              <a:rPr lang="en-US" sz="1100" dirty="0" smtClean="0"/>
            </a:br>
            <a:r>
              <a:rPr lang="en-US" sz="1100" dirty="0" smtClean="0"/>
              <a:t>&gt; CALL instruction followed by procedure name is used in a program to call a procedure.</a:t>
            </a:r>
            <a:br>
              <a:rPr lang="en-US" sz="1100" dirty="0" smtClean="0"/>
            </a:br>
            <a:r>
              <a:rPr lang="en-US" sz="1100" dirty="0" smtClean="0"/>
              <a:t>&gt; Procedure calls are of two types: Near CALL and Far CALL.</a:t>
            </a:r>
            <a:br>
              <a:rPr lang="en-US" sz="1100" dirty="0" smtClean="0"/>
            </a:br>
            <a:r>
              <a:rPr lang="en-US" sz="1100" dirty="0" smtClean="0"/>
              <a:t/>
            </a:r>
            <a:br>
              <a:rPr lang="en-US" sz="1100" dirty="0" smtClean="0"/>
            </a:br>
            <a:r>
              <a:rPr lang="en-US" sz="1100" dirty="0" smtClean="0"/>
              <a:t>Near CALL</a:t>
            </a:r>
            <a:br>
              <a:rPr lang="en-US" sz="1100" dirty="0" smtClean="0"/>
            </a:br>
            <a:r>
              <a:rPr lang="en-US" sz="1100" dirty="0" smtClean="0"/>
              <a:t>&gt; A procedure may be in the same code segment as that of the main program (Intra segment). In such a case, we specify only IP. This is known as NEAR CALL.</a:t>
            </a:r>
            <a:br>
              <a:rPr lang="en-US" sz="1100" dirty="0" smtClean="0"/>
            </a:br>
            <a:r>
              <a:rPr lang="en-US" sz="1100" dirty="0" smtClean="0"/>
              <a:t/>
            </a:r>
            <a:br>
              <a:rPr lang="en-US" sz="1100" dirty="0" smtClean="0"/>
            </a:br>
            <a:r>
              <a:rPr lang="en-US" sz="1100" dirty="0" smtClean="0"/>
              <a:t>Example:</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Main program:</a:t>
            </a:r>
            <a:br>
              <a:rPr lang="en-US" sz="1100" dirty="0" smtClean="0"/>
            </a:br>
            <a:r>
              <a:rPr lang="en-US" sz="1100" dirty="0" smtClean="0"/>
              <a:t>....</a:t>
            </a:r>
            <a:br>
              <a:rPr lang="en-US" sz="1100" dirty="0" smtClean="0"/>
            </a:br>
            <a:r>
              <a:rPr lang="en-US" sz="1100" dirty="0" smtClean="0"/>
              <a:t>....</a:t>
            </a:r>
            <a:br>
              <a:rPr lang="en-US" sz="1100" dirty="0" smtClean="0"/>
            </a:br>
            <a:r>
              <a:rPr lang="en-US" sz="1100" dirty="0" smtClean="0"/>
              <a:t>CALL DISPLAY ; calling a procedure.</a:t>
            </a:r>
            <a:br>
              <a:rPr lang="en-US" sz="1100" dirty="0" smtClean="0"/>
            </a:br>
            <a:r>
              <a:rPr lang="en-US" sz="1100" dirty="0" smtClean="0"/>
              <a:t>....</a:t>
            </a:r>
            <a:br>
              <a:rPr lang="en-US" sz="1100" dirty="0" smtClean="0"/>
            </a:br>
            <a:r>
              <a:rPr lang="en-US" sz="1100" dirty="0" smtClean="0"/>
              <a:t>.... Procedure Definition....</a:t>
            </a:r>
            <a:br>
              <a:rPr lang="en-US" sz="1100" dirty="0" smtClean="0"/>
            </a:br>
            <a:r>
              <a:rPr lang="en-US" sz="1100" dirty="0" smtClean="0"/>
              <a:t>DISPLAY PROC NEAR</a:t>
            </a:r>
            <a:br>
              <a:rPr lang="en-US" sz="1100" dirty="0" smtClean="0"/>
            </a:br>
            <a:r>
              <a:rPr lang="en-US" sz="1100" dirty="0" err="1" smtClean="0"/>
              <a:t>MOV</a:t>
            </a:r>
            <a:r>
              <a:rPr lang="en-US" sz="1100" dirty="0" smtClean="0"/>
              <a:t> DX, OFFSET string1</a:t>
            </a:r>
            <a:br>
              <a:rPr lang="en-US" sz="1100" dirty="0" smtClean="0"/>
            </a:br>
            <a:r>
              <a:rPr lang="en-US" sz="1100" dirty="0" err="1" smtClean="0"/>
              <a:t>MOV</a:t>
            </a:r>
            <a:r>
              <a:rPr lang="en-US" sz="1100" dirty="0" smtClean="0"/>
              <a:t> AH, 02H</a:t>
            </a:r>
            <a:br>
              <a:rPr lang="en-US" sz="1100" dirty="0" smtClean="0"/>
            </a:br>
            <a:r>
              <a:rPr lang="en-US" sz="1100" dirty="0" err="1" smtClean="0"/>
              <a:t>INT</a:t>
            </a:r>
            <a:r>
              <a:rPr lang="en-US" sz="1100" dirty="0" smtClean="0"/>
              <a:t> 21H</a:t>
            </a:r>
            <a:br>
              <a:rPr lang="en-US" sz="1100" dirty="0" smtClean="0"/>
            </a:br>
            <a:r>
              <a:rPr lang="en-US" sz="1100" dirty="0" smtClean="0"/>
              <a:t>RET</a:t>
            </a:r>
            <a:br>
              <a:rPr lang="en-US" sz="1100" dirty="0" smtClean="0"/>
            </a:br>
            <a:r>
              <a:rPr lang="en-US" sz="1100" dirty="0" smtClean="0"/>
              <a:t>DISPLAY </a:t>
            </a:r>
            <a:r>
              <a:rPr lang="en-US" sz="1100" dirty="0" err="1" smtClean="0"/>
              <a:t>ENDP</a:t>
            </a: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FAR CALL</a:t>
            </a:r>
            <a:br>
              <a:rPr lang="en-US" sz="1100" dirty="0" smtClean="0"/>
            </a:br>
            <a:r>
              <a:rPr lang="en-US" sz="1100" dirty="0" smtClean="0"/>
              <a:t>&gt; A procedure may be in a different code segment (Inter segment). In such a case, we need to specify both IP and CS (directly or indirectly). This is known as a FAR CALL.</a:t>
            </a:r>
            <a:br>
              <a:rPr lang="en-US" sz="1100" dirty="0" smtClean="0"/>
            </a:br>
            <a:r>
              <a:rPr lang="en-US" sz="1100" dirty="0" smtClean="0"/>
              <a:t/>
            </a:r>
            <a:br>
              <a:rPr lang="en-US" sz="1100" dirty="0" smtClean="0"/>
            </a:br>
            <a:r>
              <a:rPr lang="en-US" sz="1100" dirty="0" smtClean="0"/>
              <a:t>Example:</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DISPLAY PROC FAR</a:t>
            </a:r>
            <a:br>
              <a:rPr lang="en-US" sz="1100" dirty="0" smtClean="0"/>
            </a:br>
            <a:r>
              <a:rPr lang="en-US" sz="1100" dirty="0" smtClean="0"/>
              <a:t>. . . . . .</a:t>
            </a:r>
            <a:br>
              <a:rPr lang="en-US" sz="1100" dirty="0" smtClean="0"/>
            </a:br>
            <a:r>
              <a:rPr lang="en-US" sz="1100" dirty="0" smtClean="0"/>
              <a:t>DISPLAY </a:t>
            </a:r>
            <a:r>
              <a:rPr lang="en-US" sz="1100" dirty="0" err="1" smtClean="0"/>
              <a:t>ENDP</a:t>
            </a:r>
            <a:r>
              <a:rPr lang="en-US" sz="1100" dirty="0" smtClean="0"/>
              <a:t/>
            </a:r>
            <a:br>
              <a:rPr lang="en-US" sz="1100" dirty="0" smtClean="0"/>
            </a:br>
            <a:r>
              <a:rPr lang="en-US" sz="1100" dirty="0" smtClean="0"/>
              <a:t/>
            </a:r>
            <a:br>
              <a:rPr lang="en-US" sz="1100" dirty="0" smtClean="0"/>
            </a:br>
            <a:r>
              <a:rPr lang="en-US" sz="1100" dirty="0" smtClean="0"/>
              <a:t>Now, a CALL to DISPLAY is assembled as FAR CALL.</a:t>
            </a:r>
            <a:br>
              <a:rPr lang="en-US" sz="1100" dirty="0" smtClean="0"/>
            </a:br>
            <a:r>
              <a:rPr lang="en-US" sz="1100" dirty="0" smtClean="0"/>
              <a:t/>
            </a:r>
            <a:br>
              <a:rPr lang="en-US" sz="1100" dirty="0" smtClean="0"/>
            </a:br>
            <a:endParaRPr lang="en-US" sz="11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457200"/>
            <a:ext cx="8229600" cy="5943600"/>
          </a:xfrm>
        </p:spPr>
        <p:txBody>
          <a:bodyPr>
            <a:normAutofit fontScale="40000" lnSpcReduction="20000"/>
          </a:bodyPr>
          <a:lstStyle/>
          <a:p>
            <a:r>
              <a:rPr lang="en-US" b="1" dirty="0" smtClean="0"/>
              <a:t>4. MACRO</a:t>
            </a:r>
            <a:r>
              <a:rPr lang="en-US" dirty="0" smtClean="0"/>
              <a:t/>
            </a:r>
            <a:br>
              <a:rPr lang="en-US" dirty="0" smtClean="0"/>
            </a:br>
            <a:r>
              <a:rPr lang="en-US" dirty="0" smtClean="0"/>
              <a:t>&gt; MACRO is a group of instructions with a name.</a:t>
            </a:r>
            <a:br>
              <a:rPr lang="en-US" dirty="0" smtClean="0"/>
            </a:br>
            <a:r>
              <a:rPr lang="en-US" dirty="0" smtClean="0"/>
              <a:t>&gt; When a macro is invoked, the associated set of instructions replaces the macro name in the program. This macro expansion is done by a Macro Assembler and it happens before assembly. Thus the actual Assembler sees the expanded source.</a:t>
            </a:r>
            <a:br>
              <a:rPr lang="en-US" dirty="0" smtClean="0"/>
            </a:br>
            <a:r>
              <a:rPr lang="en-US" dirty="0" smtClean="0"/>
              <a:t/>
            </a:r>
            <a:br>
              <a:rPr lang="en-US" dirty="0" smtClean="0"/>
            </a:br>
            <a:r>
              <a:rPr lang="en-US" dirty="0" smtClean="0"/>
              <a:t>MACRO Definition:</a:t>
            </a:r>
            <a:br>
              <a:rPr lang="en-US" dirty="0" smtClean="0"/>
            </a:br>
            <a:r>
              <a:rPr lang="en-US" dirty="0" smtClean="0"/>
              <a:t>A macro has a name. The body of the macro is defined between a pair of directives, MACRO and </a:t>
            </a:r>
            <a:r>
              <a:rPr lang="en-US" dirty="0" err="1" smtClean="0"/>
              <a:t>ENDM</a:t>
            </a:r>
            <a:r>
              <a:rPr lang="en-US" dirty="0" smtClean="0"/>
              <a:t>.</a:t>
            </a:r>
            <a:br>
              <a:rPr lang="en-US" dirty="0" smtClean="0"/>
            </a:br>
            <a:r>
              <a:rPr lang="en-US" dirty="0" smtClean="0"/>
              <a:t>Examples of Macro Definitions:</a:t>
            </a:r>
            <a:br>
              <a:rPr lang="en-US" dirty="0" smtClean="0"/>
            </a:br>
            <a:r>
              <a:rPr lang="en-US" dirty="0" smtClean="0"/>
              <a:t/>
            </a:r>
            <a:br>
              <a:rPr lang="en-US" dirty="0" smtClean="0"/>
            </a:br>
            <a:r>
              <a:rPr lang="en-US" dirty="0" smtClean="0"/>
              <a:t/>
            </a:r>
            <a:br>
              <a:rPr lang="en-US" dirty="0" smtClean="0"/>
            </a:br>
            <a:r>
              <a:rPr lang="en-US" dirty="0" smtClean="0"/>
              <a:t>DISPLAY MACRO ; Definition of a Macro named DISPLAY</a:t>
            </a:r>
            <a:br>
              <a:rPr lang="en-US" dirty="0" smtClean="0"/>
            </a:br>
            <a:r>
              <a:rPr lang="en-US" dirty="0" err="1" smtClean="0"/>
              <a:t>MOV</a:t>
            </a:r>
            <a:r>
              <a:rPr lang="en-US" dirty="0" smtClean="0"/>
              <a:t> DX, OFFSET string1</a:t>
            </a:r>
            <a:br>
              <a:rPr lang="en-US" dirty="0" smtClean="0"/>
            </a:br>
            <a:r>
              <a:rPr lang="en-US" dirty="0" err="1" smtClean="0"/>
              <a:t>MOV</a:t>
            </a:r>
            <a:r>
              <a:rPr lang="en-US" dirty="0" smtClean="0"/>
              <a:t> AH, 09H</a:t>
            </a:r>
            <a:br>
              <a:rPr lang="en-US" dirty="0" smtClean="0"/>
            </a:br>
            <a:r>
              <a:rPr lang="en-US" dirty="0" err="1" smtClean="0"/>
              <a:t>INT</a:t>
            </a:r>
            <a:r>
              <a:rPr lang="en-US" dirty="0" smtClean="0"/>
              <a:t> 21H</a:t>
            </a:r>
            <a:br>
              <a:rPr lang="en-US" dirty="0" smtClean="0"/>
            </a:br>
            <a:r>
              <a:rPr lang="en-US" dirty="0" err="1" smtClean="0"/>
              <a:t>ENDM</a:t>
            </a:r>
            <a:r>
              <a:rPr lang="en-US" dirty="0" smtClean="0"/>
              <a:t> ; end of Macro</a:t>
            </a:r>
            <a:br>
              <a:rPr lang="en-US" dirty="0" smtClean="0"/>
            </a:br>
            <a:r>
              <a:rPr lang="en-US" b="1" dirty="0" smtClean="0"/>
              <a:t>MACROS Vs PROCEDURES</a:t>
            </a:r>
            <a:br>
              <a:rPr lang="en-US" b="1" dirty="0" smtClean="0"/>
            </a:br>
            <a:r>
              <a:rPr lang="en-US" dirty="0" smtClean="0"/>
              <a:t>1) Procedure:</a:t>
            </a:r>
            <a:br>
              <a:rPr lang="en-US" dirty="0" smtClean="0"/>
            </a:br>
            <a:r>
              <a:rPr lang="en-US" dirty="0" smtClean="0"/>
              <a:t>&gt; Only one copy exists in memory. Thus memory consumed is less.</a:t>
            </a:r>
            <a:br>
              <a:rPr lang="en-US" dirty="0" smtClean="0"/>
            </a:br>
            <a:r>
              <a:rPr lang="en-US" dirty="0" smtClean="0"/>
              <a:t>&gt; Called when required.</a:t>
            </a:r>
            <a:br>
              <a:rPr lang="en-US" dirty="0" smtClean="0"/>
            </a:br>
            <a:r>
              <a:rPr lang="en-US" dirty="0" smtClean="0"/>
              <a:t>&gt; Return address (IP or </a:t>
            </a:r>
            <a:r>
              <a:rPr lang="en-US" dirty="0" err="1" smtClean="0"/>
              <a:t>CS:IP</a:t>
            </a:r>
            <a:r>
              <a:rPr lang="en-US" dirty="0" smtClean="0"/>
              <a:t>) is saved (PUSH) on stack before transferring control to the subroutine through CALL instruction. It should be popped (POP) again when control comes back to calling program with RET instruction.</a:t>
            </a:r>
            <a:br>
              <a:rPr lang="en-US" dirty="0" smtClean="0"/>
            </a:br>
            <a:r>
              <a:rPr lang="en-US" dirty="0" smtClean="0"/>
              <a:t>&gt; Execution time overhead is present because of the call and return instructions.</a:t>
            </a:r>
            <a:br>
              <a:rPr lang="en-US" dirty="0" smtClean="0"/>
            </a:br>
            <a:r>
              <a:rPr lang="en-US" dirty="0" smtClean="0"/>
              <a:t>&gt; If more lines of code, better to write a procedure than a macro.</a:t>
            </a:r>
            <a:br>
              <a:rPr lang="en-US" dirty="0" smtClean="0"/>
            </a:br>
            <a:r>
              <a:rPr lang="en-US" dirty="0" smtClean="0"/>
              <a:t/>
            </a:r>
            <a:br>
              <a:rPr lang="en-US" dirty="0" smtClean="0"/>
            </a:br>
            <a:r>
              <a:rPr lang="en-US" dirty="0" smtClean="0"/>
              <a:t>2) Macro:</a:t>
            </a:r>
            <a:br>
              <a:rPr lang="en-US" dirty="0" smtClean="0"/>
            </a:br>
            <a:r>
              <a:rPr lang="en-US" dirty="0" smtClean="0"/>
              <a:t>&gt; When a macro is invoked, the corresponding code is inserted into the source. Thus multiple copies of the same code exist in the memory leading to greater space requirements.</a:t>
            </a:r>
            <a:br>
              <a:rPr lang="en-US" dirty="0" smtClean="0"/>
            </a:br>
            <a:r>
              <a:rPr lang="en-US" dirty="0" smtClean="0"/>
              <a:t>&gt; However, there is no execution overhead because there are no additional call and return instructions.</a:t>
            </a:r>
            <a:br>
              <a:rPr lang="en-US" dirty="0" smtClean="0"/>
            </a:br>
            <a:r>
              <a:rPr lang="en-US" dirty="0" smtClean="0"/>
              <a:t>&gt; No use of stack for operation.</a:t>
            </a:r>
            <a:br>
              <a:rPr lang="en-US" dirty="0" smtClean="0"/>
            </a:br>
            <a:r>
              <a:rPr lang="en-US" dirty="0" smtClean="0"/>
              <a:t>&gt; Good if few lines of code are in the Macro body.</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8086 INTERRUPTS</a:t>
            </a:r>
            <a:endParaRPr lang="en-US" dirty="0"/>
          </a:p>
        </p:txBody>
      </p:sp>
      <p:sp>
        <p:nvSpPr>
          <p:cNvPr id="3" name="Content Placeholder 2"/>
          <p:cNvSpPr>
            <a:spLocks noGrp="1"/>
          </p:cNvSpPr>
          <p:nvPr>
            <p:ph idx="1"/>
          </p:nvPr>
        </p:nvSpPr>
        <p:spPr/>
        <p:txBody>
          <a:bodyPr>
            <a:noAutofit/>
          </a:bodyPr>
          <a:lstStyle/>
          <a:p>
            <a:pPr>
              <a:buNone/>
            </a:pPr>
            <a:r>
              <a:rPr lang="en-US" sz="1200" dirty="0" smtClean="0"/>
              <a:t/>
            </a:r>
            <a:br>
              <a:rPr lang="en-US" sz="1200" dirty="0" smtClean="0"/>
            </a:br>
            <a:r>
              <a:rPr lang="en-US" sz="1200" dirty="0" smtClean="0"/>
              <a:t>&gt; </a:t>
            </a:r>
            <a:r>
              <a:rPr lang="en-US" sz="1200" dirty="0" smtClean="0"/>
              <a:t>An 8086 interrupt can come from any one of 3 sources.</a:t>
            </a:r>
            <a:br>
              <a:rPr lang="en-US" sz="1200" dirty="0" smtClean="0"/>
            </a:br>
            <a:r>
              <a:rPr lang="en-US" sz="1200" dirty="0" smtClean="0"/>
              <a:t>&gt; One source is an external signal applied to the </a:t>
            </a:r>
            <a:r>
              <a:rPr lang="en-US" sz="1200" dirty="0" err="1" smtClean="0"/>
              <a:t>Nonmaskable</a:t>
            </a:r>
            <a:r>
              <a:rPr lang="en-US" sz="1200" dirty="0" smtClean="0"/>
              <a:t> Interrupt (</a:t>
            </a:r>
            <a:r>
              <a:rPr lang="en-US" sz="1200" dirty="0" err="1" smtClean="0"/>
              <a:t>NMI</a:t>
            </a:r>
            <a:r>
              <a:rPr lang="en-US" sz="1200" dirty="0" smtClean="0"/>
              <a:t>) or to the (</a:t>
            </a:r>
            <a:r>
              <a:rPr lang="en-US" sz="1200" dirty="0" err="1" smtClean="0"/>
              <a:t>INTR</a:t>
            </a:r>
            <a:r>
              <a:rPr lang="en-US" sz="1200" dirty="0" smtClean="0"/>
              <a:t>) input pin. An interrupt caused by a signal applied to one of these inputs (</a:t>
            </a:r>
            <a:r>
              <a:rPr lang="en-US" sz="1200" dirty="0" err="1" smtClean="0"/>
              <a:t>NMI</a:t>
            </a:r>
            <a:r>
              <a:rPr lang="en-US" sz="1200" dirty="0" smtClean="0"/>
              <a:t> or </a:t>
            </a:r>
            <a:r>
              <a:rPr lang="en-US" sz="1200" dirty="0" err="1" smtClean="0"/>
              <a:t>INTR</a:t>
            </a:r>
            <a:r>
              <a:rPr lang="en-US" sz="1200" dirty="0" smtClean="0"/>
              <a:t>) is referred as Hardware Interrupt.</a:t>
            </a:r>
            <a:br>
              <a:rPr lang="en-US" sz="1200" dirty="0" smtClean="0"/>
            </a:br>
            <a:r>
              <a:rPr lang="en-US" sz="1200" dirty="0" smtClean="0"/>
              <a:t>&gt; A second source of an interrupt is execution of the interrupt instruction </a:t>
            </a:r>
            <a:r>
              <a:rPr lang="en-US" sz="1200" dirty="0" err="1" smtClean="0"/>
              <a:t>INT</a:t>
            </a:r>
            <a:r>
              <a:rPr lang="en-US" sz="1200" dirty="0" smtClean="0"/>
              <a:t> </a:t>
            </a:r>
            <a:r>
              <a:rPr lang="en-US" sz="1200" dirty="0" err="1" smtClean="0"/>
              <a:t>nn</a:t>
            </a:r>
            <a:r>
              <a:rPr lang="en-US" sz="1200" dirty="0" smtClean="0"/>
              <a:t>. This is referred as Software Interrupt.</a:t>
            </a:r>
            <a:br>
              <a:rPr lang="en-US" sz="1200" dirty="0" smtClean="0"/>
            </a:br>
            <a:r>
              <a:rPr lang="en-US" sz="1200" dirty="0" smtClean="0"/>
              <a:t>&gt; The third source of an interrupt is some error conditions produced in 8086, by the execution of an instruction, referred as processor interrupt.</a:t>
            </a:r>
            <a:br>
              <a:rPr lang="en-US" sz="1200" dirty="0" smtClean="0"/>
            </a:br>
            <a:r>
              <a:rPr lang="en-US" sz="1200" b="1" dirty="0" smtClean="0"/>
              <a:t>INTERRUPT VECTOR TABLE (</a:t>
            </a:r>
            <a:r>
              <a:rPr lang="en-US" sz="1200" b="1" dirty="0" err="1" smtClean="0"/>
              <a:t>IVT</a:t>
            </a:r>
            <a:r>
              <a:rPr lang="en-US" sz="1200" b="1" dirty="0" smtClean="0"/>
              <a:t>)</a:t>
            </a:r>
            <a:r>
              <a:rPr lang="en-US" sz="1200" dirty="0" smtClean="0"/>
              <a:t/>
            </a:r>
            <a:br>
              <a:rPr lang="en-US" sz="1200" dirty="0" smtClean="0"/>
            </a:br>
            <a:r>
              <a:rPr lang="en-US" sz="1200" dirty="0" smtClean="0"/>
              <a:t>&gt; 8086 consists of 256 interrupts stored from memory location 00000H to 003FFH i.e. 1024 Bytes (1KB) of memory.</a:t>
            </a:r>
            <a:br>
              <a:rPr lang="en-US" sz="1200" dirty="0" smtClean="0"/>
            </a:br>
            <a:r>
              <a:rPr lang="en-US" sz="1200" dirty="0" smtClean="0"/>
              <a:t>&gt; These 256 interrupts are stored in memory location forming a table which is called Interrupt Vector Table (</a:t>
            </a:r>
            <a:r>
              <a:rPr lang="en-US" sz="1200" dirty="0" err="1" smtClean="0"/>
              <a:t>IVT</a:t>
            </a:r>
            <a:r>
              <a:rPr lang="en-US" sz="1200" dirty="0" smtClean="0"/>
              <a:t>).</a:t>
            </a:r>
            <a:br>
              <a:rPr lang="en-US" sz="1200" dirty="0" smtClean="0"/>
            </a:br>
            <a:r>
              <a:rPr lang="en-US" sz="1200" dirty="0" smtClean="0"/>
              <a:t>&gt; An Interrupt Vector contains the address (segment CS and offset IP) of the Interrupt Service Routine.</a:t>
            </a:r>
            <a:br>
              <a:rPr lang="en-US" sz="1200" dirty="0" smtClean="0"/>
            </a:br>
            <a:r>
              <a:rPr lang="en-US" sz="1200" dirty="0" smtClean="0"/>
              <a:t>&gt; Each vector is a 4 byte long and contains the starting address of the Interrupt Service Routine.</a:t>
            </a:r>
            <a:br>
              <a:rPr lang="en-US" sz="1200" dirty="0" smtClean="0"/>
            </a:br>
            <a:r>
              <a:rPr lang="en-US" sz="1200" dirty="0" smtClean="0"/>
              <a:t>&gt; The first 2 bytes of the vector contain the offset address (IP) and the last two bytes contain the segment address (CS).</a:t>
            </a:r>
            <a:br>
              <a:rPr lang="en-US" sz="1200" dirty="0" smtClean="0"/>
            </a:br>
            <a:r>
              <a:rPr lang="en-US" sz="1200" dirty="0" smtClean="0"/>
              <a:t/>
            </a:r>
            <a:br>
              <a:rPr lang="en-US" sz="1200" dirty="0" smtClean="0"/>
            </a:br>
            <a:r>
              <a:rPr lang="en-US" sz="1200" dirty="0" smtClean="0"/>
              <a:t/>
            </a:r>
            <a:br>
              <a:rPr lang="en-US" sz="1200" dirty="0" smtClean="0"/>
            </a:br>
            <a:r>
              <a:rPr lang="en-US" sz="1200" b="1" dirty="0" smtClean="0"/>
              <a:t>8086 PREDEFINED INTERRUPT TYPES</a:t>
            </a:r>
            <a:r>
              <a:rPr lang="en-US" sz="1200" dirty="0" smtClean="0"/>
              <a:t/>
            </a:r>
            <a:br>
              <a:rPr lang="en-US" sz="1200" dirty="0" smtClean="0"/>
            </a:br>
            <a:r>
              <a:rPr lang="en-US" sz="1200" b="1" dirty="0" smtClean="0"/>
              <a:t>1. DIVIDE BY ZERO </a:t>
            </a:r>
            <a:r>
              <a:rPr lang="en-US" sz="1200" b="1" dirty="0" err="1" smtClean="0"/>
              <a:t>INTERRRUPT</a:t>
            </a:r>
            <a:r>
              <a:rPr lang="en-US" sz="1200" b="1" dirty="0" smtClean="0"/>
              <a:t>: TYPE 0</a:t>
            </a:r>
            <a:r>
              <a:rPr lang="en-US" sz="1200" dirty="0" smtClean="0"/>
              <a:t/>
            </a:r>
            <a:br>
              <a:rPr lang="en-US" sz="1200" dirty="0" smtClean="0"/>
            </a:br>
            <a:r>
              <a:rPr lang="en-US" sz="1200" dirty="0" smtClean="0"/>
              <a:t>&gt; Divide error occurs when the result of division overflow or whenever an attempt is made to divide by zero.</a:t>
            </a:r>
            <a:br>
              <a:rPr lang="en-US" sz="1200" dirty="0" smtClean="0"/>
            </a:br>
            <a:r>
              <a:rPr lang="en-US" sz="1200" dirty="0" smtClean="0"/>
              <a:t>&gt; The 8086 type 0 is automatic and cannot be disabled in any way</a:t>
            </a:r>
            <a:br>
              <a:rPr lang="en-US" sz="1200" dirty="0" smtClean="0"/>
            </a:br>
            <a:r>
              <a:rPr lang="en-US" sz="1200" dirty="0" smtClean="0"/>
              <a:t/>
            </a:r>
            <a:br>
              <a:rPr lang="en-US" sz="1200" dirty="0" smtClean="0"/>
            </a:br>
            <a:r>
              <a:rPr lang="en-US" sz="1200" dirty="0" smtClean="0"/>
              <a:t>2. SINGLE STEP INTERRUPT : TYPE 1</a:t>
            </a:r>
            <a:br>
              <a:rPr lang="en-US" sz="1200" dirty="0" smtClean="0"/>
            </a:br>
            <a:r>
              <a:rPr lang="en-US" sz="1200" dirty="0" smtClean="0"/>
              <a:t>&gt; If the 8086 trap flag is set, the 8086 will automatically do a type 1 interrupt after each instruction executes.</a:t>
            </a:r>
            <a:br>
              <a:rPr lang="en-US" sz="1200" dirty="0" smtClean="0"/>
            </a:br>
            <a:r>
              <a:rPr lang="en-US" sz="1200" dirty="0" smtClean="0"/>
              <a:t>&gt; When a MP is interrupted using Type 1 interrupt, it will execute one instruction and stop so that we can then examine the contents of registers and memory locations.</a:t>
            </a:r>
            <a:br>
              <a:rPr lang="en-US" sz="1200" dirty="0" smtClean="0"/>
            </a:br>
            <a:r>
              <a:rPr lang="en-US" sz="1200" dirty="0" smtClean="0"/>
              <a:t>&gt; In other words, in single step mode, a system will stop after it executes each instruction and waits for further direction from us.</a:t>
            </a:r>
            <a:br>
              <a:rPr lang="en-US" sz="1200" dirty="0" smtClean="0"/>
            </a:br>
            <a:endParaRPr lang="en-US" sz="1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219200"/>
            <a:ext cx="8229600" cy="4876800"/>
          </a:xfrm>
        </p:spPr>
        <p:txBody>
          <a:bodyPr>
            <a:normAutofit fontScale="47500" lnSpcReduction="20000"/>
          </a:bodyPr>
          <a:lstStyle/>
          <a:p>
            <a:r>
              <a:rPr lang="en-US" b="1" dirty="0" smtClean="0"/>
              <a:t>3. NON </a:t>
            </a:r>
            <a:r>
              <a:rPr lang="en-US" b="1" dirty="0" err="1" smtClean="0"/>
              <a:t>MASKABLE</a:t>
            </a:r>
            <a:r>
              <a:rPr lang="en-US" b="1" dirty="0" smtClean="0"/>
              <a:t> INTERRUPT : TYPE 2</a:t>
            </a:r>
            <a:r>
              <a:rPr lang="en-US" dirty="0" smtClean="0"/>
              <a:t/>
            </a:r>
            <a:br>
              <a:rPr lang="en-US" dirty="0" smtClean="0"/>
            </a:br>
            <a:r>
              <a:rPr lang="en-US" dirty="0" smtClean="0"/>
              <a:t>&gt; A result of placing logic 1 on the </a:t>
            </a:r>
            <a:r>
              <a:rPr lang="en-US" dirty="0" err="1" smtClean="0"/>
              <a:t>NMI</a:t>
            </a:r>
            <a:r>
              <a:rPr lang="en-US" dirty="0" smtClean="0"/>
              <a:t> input pin causes type 2 interrupt.</a:t>
            </a:r>
            <a:br>
              <a:rPr lang="en-US" dirty="0" smtClean="0"/>
            </a:br>
            <a:r>
              <a:rPr lang="en-US" dirty="0" smtClean="0"/>
              <a:t>&gt; This input is non-</a:t>
            </a:r>
            <a:r>
              <a:rPr lang="en-US" dirty="0" err="1" smtClean="0"/>
              <a:t>maskable</a:t>
            </a:r>
            <a:r>
              <a:rPr lang="en-US" dirty="0" smtClean="0"/>
              <a:t>, which means that it cannot be disabled.</a:t>
            </a:r>
            <a:br>
              <a:rPr lang="en-US" dirty="0" smtClean="0"/>
            </a:br>
            <a:r>
              <a:rPr lang="en-US" dirty="0" smtClean="0"/>
              <a:t>&gt; Another common use of type 2 interrupt is to save program data in case of a system power failure or to deal with some other catastrophic failure conditions.</a:t>
            </a:r>
            <a:br>
              <a:rPr lang="en-US" dirty="0" smtClean="0"/>
            </a:br>
            <a:r>
              <a:rPr lang="en-US" dirty="0" smtClean="0"/>
              <a:t>&gt; Some external circuitry detects when the AC power to the system fails and sends an Interrupt signal to the </a:t>
            </a:r>
            <a:r>
              <a:rPr lang="en-US" dirty="0" err="1" smtClean="0"/>
              <a:t>NMI</a:t>
            </a:r>
            <a:r>
              <a:rPr lang="en-US" dirty="0" smtClean="0"/>
              <a:t>.</a:t>
            </a:r>
            <a:br>
              <a:rPr lang="en-US" dirty="0" smtClean="0"/>
            </a:br>
            <a:r>
              <a:rPr lang="en-US" dirty="0" smtClean="0"/>
              <a:t/>
            </a:r>
            <a:br>
              <a:rPr lang="en-US" dirty="0" smtClean="0"/>
            </a:br>
            <a:r>
              <a:rPr lang="en-US" b="1" dirty="0" smtClean="0"/>
              <a:t>4. BREAKPOINT INTERRUPT : TYPE 3</a:t>
            </a:r>
            <a:r>
              <a:rPr lang="en-US" dirty="0" smtClean="0"/>
              <a:t/>
            </a:r>
            <a:br>
              <a:rPr lang="en-US" dirty="0" smtClean="0"/>
            </a:br>
            <a:r>
              <a:rPr lang="en-US" dirty="0" smtClean="0"/>
              <a:t>&gt; Used to insert a breakpoint into the program. When a break point is inserted, the system executes the instructions up to the breakpoint, and then stops execution.</a:t>
            </a:r>
            <a:br>
              <a:rPr lang="en-US" dirty="0" smtClean="0"/>
            </a:br>
            <a:r>
              <a:rPr lang="en-US" dirty="0" smtClean="0"/>
              <a:t>&gt; The </a:t>
            </a:r>
            <a:r>
              <a:rPr lang="en-US" dirty="0" err="1" smtClean="0"/>
              <a:t>INT</a:t>
            </a:r>
            <a:r>
              <a:rPr lang="en-US" dirty="0" smtClean="0"/>
              <a:t> 3 instruction is often used to store a breakpoint in a program for debugging.</a:t>
            </a:r>
            <a:br>
              <a:rPr lang="en-US" dirty="0" smtClean="0"/>
            </a:br>
            <a:r>
              <a:rPr lang="en-US" dirty="0" smtClean="0"/>
              <a:t/>
            </a:r>
            <a:br>
              <a:rPr lang="en-US" dirty="0" smtClean="0"/>
            </a:br>
            <a:r>
              <a:rPr lang="en-US" b="1" dirty="0" smtClean="0"/>
              <a:t>5. OVERFLOW INTERRUPT : TYPE 4</a:t>
            </a:r>
            <a:r>
              <a:rPr lang="en-US" dirty="0" smtClean="0"/>
              <a:t/>
            </a:r>
            <a:br>
              <a:rPr lang="en-US" dirty="0" smtClean="0"/>
            </a:br>
            <a:r>
              <a:rPr lang="en-US" dirty="0" smtClean="0"/>
              <a:t>&gt; A special vector used with the INTO instruction.</a:t>
            </a:r>
            <a:br>
              <a:rPr lang="en-US" dirty="0" smtClean="0"/>
            </a:br>
            <a:r>
              <a:rPr lang="en-US" dirty="0" smtClean="0"/>
              <a:t>&gt; The 8086 overflow flag, OF, will be set if the signed result of an arithmetic operation on two signed numbers is too large to be represented in the destination register or memory location.</a:t>
            </a:r>
            <a:br>
              <a:rPr lang="en-US" dirty="0" smtClean="0"/>
            </a:br>
            <a:r>
              <a:rPr lang="en-US" dirty="0" smtClean="0"/>
              <a:t>&gt; The INTO instruction interrupts the program if an overflow condition exists as reflected by overflow flag (OF).</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8086 ARCHITECTURE</a:t>
            </a:r>
            <a:endParaRPr lang="en-US" dirty="0">
              <a:solidFill>
                <a:srgbClr val="FF0000"/>
              </a:solidFill>
            </a:endParaRPr>
          </a:p>
        </p:txBody>
      </p:sp>
      <p:sp>
        <p:nvSpPr>
          <p:cNvPr id="3" name="Content Placeholder 2"/>
          <p:cNvSpPr>
            <a:spLocks noGrp="1"/>
          </p:cNvSpPr>
          <p:nvPr>
            <p:ph idx="1"/>
          </p:nvPr>
        </p:nvSpPr>
        <p:spPr/>
        <p:txBody>
          <a:bodyPr>
            <a:normAutofit fontScale="40000" lnSpcReduction="20000"/>
          </a:bodyPr>
          <a:lstStyle/>
          <a:p>
            <a:pPr fontAlgn="t"/>
            <a:r>
              <a:rPr lang="en-US" dirty="0"/>
              <a:t/>
            </a:r>
            <a:br>
              <a:rPr lang="en-US" dirty="0"/>
            </a:br>
            <a:r>
              <a:rPr lang="en-US" dirty="0"/>
              <a:t>&gt; The 8086 CPU is divided into two independent functional parts : </a:t>
            </a:r>
            <a:r>
              <a:rPr lang="en-US" dirty="0" err="1"/>
              <a:t>BIU</a:t>
            </a:r>
            <a:r>
              <a:rPr lang="en-US" dirty="0"/>
              <a:t> (Bus Interface Unit) and EU (Execution Unit)</a:t>
            </a:r>
            <a:br>
              <a:rPr lang="en-US" dirty="0"/>
            </a:br>
            <a:r>
              <a:rPr lang="en-US" dirty="0"/>
              <a:t>&gt; Dividing the work between these units speed up the processing.</a:t>
            </a:r>
            <a:br>
              <a:rPr lang="en-US" dirty="0"/>
            </a:br>
            <a:r>
              <a:rPr lang="en-US" dirty="0"/>
              <a:t/>
            </a:r>
            <a:br>
              <a:rPr lang="en-US" dirty="0"/>
            </a:br>
            <a:r>
              <a:rPr lang="en-US" dirty="0"/>
              <a:t>A</a:t>
            </a:r>
            <a:r>
              <a:rPr lang="en-US" b="1" dirty="0"/>
              <a:t>. THE EXECUTION UNIT (EU)</a:t>
            </a:r>
            <a:r>
              <a:rPr lang="en-US" dirty="0"/>
              <a:t/>
            </a:r>
            <a:br>
              <a:rPr lang="en-US" dirty="0"/>
            </a:br>
            <a:r>
              <a:rPr lang="en-US" dirty="0"/>
              <a:t>&gt; The EU of the 8086 tells the </a:t>
            </a:r>
            <a:r>
              <a:rPr lang="en-US" dirty="0" err="1"/>
              <a:t>BIU</a:t>
            </a:r>
            <a:r>
              <a:rPr lang="en-US" dirty="0"/>
              <a:t> where to fetch the instructions and data from, decodes instructions and executes instructions.</a:t>
            </a:r>
            <a:br>
              <a:rPr lang="en-US" dirty="0"/>
            </a:br>
            <a:r>
              <a:rPr lang="en-US" dirty="0"/>
              <a:t>&gt; The EU has a 16 bit </a:t>
            </a:r>
            <a:r>
              <a:rPr lang="en-US" dirty="0" err="1"/>
              <a:t>ALU</a:t>
            </a:r>
            <a:r>
              <a:rPr lang="en-US" dirty="0"/>
              <a:t> which can add subtract, AND, OR, increment, decrement, complement or shift binary numbers.</a:t>
            </a:r>
            <a:br>
              <a:rPr lang="en-US" dirty="0"/>
            </a:br>
            <a:r>
              <a:rPr lang="en-US" b="1" dirty="0"/>
              <a:t/>
            </a:r>
            <a:br>
              <a:rPr lang="en-US" b="1" dirty="0"/>
            </a:br>
            <a:r>
              <a:rPr lang="en-US" b="1" dirty="0"/>
              <a:t>1. GENERAL PURPOSE REGISTERS</a:t>
            </a:r>
            <a:r>
              <a:rPr lang="en-US" dirty="0"/>
              <a:t/>
            </a:r>
            <a:br>
              <a:rPr lang="en-US" dirty="0"/>
            </a:br>
            <a:r>
              <a:rPr lang="en-US" dirty="0"/>
              <a:t>&gt; The EU has eight general purpose registers, labeled AH, AL, </a:t>
            </a:r>
            <a:r>
              <a:rPr lang="en-US" dirty="0" err="1"/>
              <a:t>BH</a:t>
            </a:r>
            <a:r>
              <a:rPr lang="en-US" dirty="0"/>
              <a:t>, BL, CH, CL, DH and DL.</a:t>
            </a:r>
            <a:br>
              <a:rPr lang="en-US" dirty="0"/>
            </a:br>
            <a:r>
              <a:rPr lang="en-US" dirty="0"/>
              <a:t>&gt; These registers can be used individually for temporary storage of 8 bit data.</a:t>
            </a:r>
            <a:br>
              <a:rPr lang="en-US" dirty="0"/>
            </a:br>
            <a:r>
              <a:rPr lang="en-US" dirty="0"/>
              <a:t>&gt; The AL register is also called accumulator</a:t>
            </a:r>
            <a:br>
              <a:rPr lang="en-US" dirty="0"/>
            </a:br>
            <a:r>
              <a:rPr lang="en-US" dirty="0"/>
              <a:t>&gt; It has some features that the other general purpose registers do not have.</a:t>
            </a:r>
            <a:br>
              <a:rPr lang="en-US" dirty="0"/>
            </a:br>
            <a:r>
              <a:rPr lang="en-US" dirty="0"/>
              <a:t>&gt; Certain pairs of these general purpose registers can be used together to store 16 bit words.</a:t>
            </a:r>
            <a:br>
              <a:rPr lang="en-US" dirty="0"/>
            </a:br>
            <a:r>
              <a:rPr lang="en-US" dirty="0"/>
              <a:t>&gt; The acceptable register pairs are AH and </a:t>
            </a:r>
            <a:r>
              <a:rPr lang="en-US" dirty="0" err="1"/>
              <a:t>AL,BH</a:t>
            </a:r>
            <a:r>
              <a:rPr lang="en-US" dirty="0"/>
              <a:t> and </a:t>
            </a:r>
            <a:r>
              <a:rPr lang="en-US" dirty="0" err="1"/>
              <a:t>BL,CH</a:t>
            </a:r>
            <a:r>
              <a:rPr lang="en-US" dirty="0"/>
              <a:t> and </a:t>
            </a:r>
            <a:r>
              <a:rPr lang="en-US" dirty="0" err="1"/>
              <a:t>CL,DH</a:t>
            </a:r>
            <a:r>
              <a:rPr lang="en-US" dirty="0"/>
              <a:t> and DL.</a:t>
            </a:r>
            <a:br>
              <a:rPr lang="en-US" dirty="0"/>
            </a:br>
            <a:r>
              <a:rPr lang="en-US" dirty="0"/>
              <a:t>&gt; The AH-AL pair is referred to as the AX register, the </a:t>
            </a:r>
            <a:r>
              <a:rPr lang="en-US" dirty="0" err="1"/>
              <a:t>BH</a:t>
            </a:r>
            <a:r>
              <a:rPr lang="en-US" dirty="0"/>
              <a:t>-BL pair is referred to as the BX register, the CH-CL pair is referred to as the </a:t>
            </a:r>
            <a:r>
              <a:rPr lang="en-US" dirty="0" err="1"/>
              <a:t>CX</a:t>
            </a:r>
            <a:r>
              <a:rPr lang="en-US" dirty="0"/>
              <a:t> register, and the DH-DL pair is referred to as the DX register.</a:t>
            </a:r>
            <a:br>
              <a:rPr lang="en-US" dirty="0"/>
            </a:br>
            <a:r>
              <a:rPr lang="en-US" dirty="0"/>
              <a:t/>
            </a:r>
            <a:br>
              <a:rPr lang="en-US" dirty="0"/>
            </a:br>
            <a:r>
              <a:rPr lang="en-US" dirty="0"/>
              <a:t>AX = Accumulator Register</a:t>
            </a:r>
            <a:br>
              <a:rPr lang="en-US" dirty="0"/>
            </a:br>
            <a:r>
              <a:rPr lang="en-US" dirty="0"/>
              <a:t>BX = Base Register</a:t>
            </a:r>
            <a:br>
              <a:rPr lang="en-US" dirty="0"/>
            </a:br>
            <a:r>
              <a:rPr lang="en-US" dirty="0" err="1"/>
              <a:t>CX</a:t>
            </a:r>
            <a:r>
              <a:rPr lang="en-US" dirty="0"/>
              <a:t> = Count Register</a:t>
            </a:r>
            <a:br>
              <a:rPr lang="en-US" dirty="0"/>
            </a:br>
            <a:r>
              <a:rPr lang="en-US" dirty="0"/>
              <a:t>DX = Data Register</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85800"/>
            <a:ext cx="8229600" cy="5440363"/>
          </a:xfrm>
        </p:spPr>
        <p:txBody>
          <a:bodyPr>
            <a:normAutofit fontScale="40000" lnSpcReduction="20000"/>
          </a:bodyPr>
          <a:lstStyle/>
          <a:p>
            <a:r>
              <a:rPr lang="en-US" b="1" dirty="0"/>
              <a:t>2. FLAG REGISTER</a:t>
            </a:r>
            <a:r>
              <a:rPr lang="en-US" dirty="0" smtClean="0"/>
              <a:t/>
            </a:r>
            <a:br>
              <a:rPr lang="en-US" dirty="0" smtClean="0"/>
            </a:br>
            <a:r>
              <a:rPr lang="en-US" dirty="0"/>
              <a:t>&gt; A Flag is a flip-flop which indicates some condition produced by the execution of an instruction or controls certain operations of the EU.</a:t>
            </a:r>
            <a:r>
              <a:rPr lang="en-US" dirty="0" smtClean="0"/>
              <a:t/>
            </a:r>
            <a:br>
              <a:rPr lang="en-US" dirty="0" smtClean="0"/>
            </a:br>
            <a:r>
              <a:rPr lang="en-US" dirty="0"/>
              <a:t>&gt; A 16 bit flag register in the EU contains 9 active flags.</a:t>
            </a:r>
            <a:r>
              <a:rPr lang="en-US" dirty="0" smtClean="0"/>
              <a:t/>
            </a:r>
            <a:br>
              <a:rPr lang="en-US" dirty="0" smtClean="0"/>
            </a:br>
            <a:r>
              <a:rPr lang="en-US" dirty="0"/>
              <a:t>&gt; Figure below show shows the location of the nine flags in the flag register.</a:t>
            </a:r>
            <a:r>
              <a:rPr lang="en-US" dirty="0" smtClean="0"/>
              <a:t/>
            </a:r>
            <a:br>
              <a:rPr lang="en-US" dirty="0" smtClean="0"/>
            </a:br>
            <a:r>
              <a:rPr lang="en-US" dirty="0" smtClean="0"/>
              <a:t/>
            </a:r>
            <a:br>
              <a:rPr lang="en-US" dirty="0" smtClean="0"/>
            </a:br>
            <a:r>
              <a:rPr lang="en-US" dirty="0"/>
              <a:t>U = UNDEFINED</a:t>
            </a:r>
            <a:r>
              <a:rPr lang="en-US" dirty="0" smtClean="0"/>
              <a:t/>
            </a:r>
            <a:br>
              <a:rPr lang="en-US" dirty="0" smtClean="0"/>
            </a:br>
            <a:r>
              <a:rPr lang="en-US" dirty="0" smtClean="0"/>
              <a:t/>
            </a:r>
            <a:br>
              <a:rPr lang="en-US" dirty="0" smtClean="0"/>
            </a:br>
            <a:r>
              <a:rPr lang="en-US" b="1" dirty="0"/>
              <a:t>CONDITIONAL FLAGS</a:t>
            </a:r>
            <a:r>
              <a:rPr lang="en-US" dirty="0" smtClean="0"/>
              <a:t/>
            </a:r>
            <a:br>
              <a:rPr lang="en-US" dirty="0" smtClean="0"/>
            </a:br>
            <a:r>
              <a:rPr lang="en-US" dirty="0"/>
              <a:t>CF = CARRY FLAG [Set by Carry out of </a:t>
            </a:r>
            <a:r>
              <a:rPr lang="en-US" dirty="0" err="1"/>
              <a:t>MSB</a:t>
            </a:r>
            <a:r>
              <a:rPr lang="en-US" dirty="0"/>
              <a:t>]</a:t>
            </a:r>
            <a:r>
              <a:rPr lang="en-US" dirty="0" smtClean="0"/>
              <a:t/>
            </a:r>
            <a:br>
              <a:rPr lang="en-US" dirty="0" smtClean="0"/>
            </a:br>
            <a:r>
              <a:rPr lang="en-US" dirty="0"/>
              <a:t>PF = PARITY FLAG [Set if Result has even parity]</a:t>
            </a:r>
            <a:r>
              <a:rPr lang="en-US" dirty="0" smtClean="0"/>
              <a:t/>
            </a:r>
            <a:br>
              <a:rPr lang="en-US" dirty="0" smtClean="0"/>
            </a:br>
            <a:r>
              <a:rPr lang="en-US" dirty="0"/>
              <a:t>AF= AUXILIARY CARRY FLAG FOR BCD</a:t>
            </a:r>
            <a:r>
              <a:rPr lang="en-US" dirty="0" smtClean="0"/>
              <a:t/>
            </a:r>
            <a:br>
              <a:rPr lang="en-US" dirty="0" smtClean="0"/>
            </a:br>
            <a:r>
              <a:rPr lang="en-US" dirty="0" err="1"/>
              <a:t>ZF</a:t>
            </a:r>
            <a:r>
              <a:rPr lang="en-US" dirty="0"/>
              <a:t> = ZERO FLAG [Set if Result is 0]</a:t>
            </a:r>
            <a:r>
              <a:rPr lang="en-US" dirty="0" smtClean="0"/>
              <a:t/>
            </a:r>
            <a:br>
              <a:rPr lang="en-US" dirty="0" smtClean="0"/>
            </a:br>
            <a:r>
              <a:rPr lang="en-US" dirty="0"/>
              <a:t>SF = SIGN FLAG [</a:t>
            </a:r>
            <a:r>
              <a:rPr lang="en-US" dirty="0" err="1"/>
              <a:t>MSB</a:t>
            </a:r>
            <a:r>
              <a:rPr lang="en-US" dirty="0"/>
              <a:t> of Result]</a:t>
            </a:r>
            <a:r>
              <a:rPr lang="en-US" dirty="0" smtClean="0"/>
              <a:t/>
            </a:r>
            <a:br>
              <a:rPr lang="en-US" dirty="0" smtClean="0"/>
            </a:br>
            <a:r>
              <a:rPr lang="en-US" dirty="0"/>
              <a:t>OF = OVERFLOW FLAG</a:t>
            </a:r>
            <a:r>
              <a:rPr lang="en-US" dirty="0" smtClean="0"/>
              <a:t/>
            </a:r>
            <a:br>
              <a:rPr lang="en-US" dirty="0" smtClean="0"/>
            </a:br>
            <a:r>
              <a:rPr lang="en-US" dirty="0" smtClean="0"/>
              <a:t/>
            </a:r>
            <a:br>
              <a:rPr lang="en-US" dirty="0" smtClean="0"/>
            </a:br>
            <a:r>
              <a:rPr lang="en-US" b="1" dirty="0"/>
              <a:t>CONTROL FLAG</a:t>
            </a:r>
            <a:r>
              <a:rPr lang="en-US" dirty="0" smtClean="0"/>
              <a:t/>
            </a:r>
            <a:br>
              <a:rPr lang="en-US" dirty="0" smtClean="0"/>
            </a:br>
            <a:r>
              <a:rPr lang="en-US" dirty="0" err="1"/>
              <a:t>TF</a:t>
            </a:r>
            <a:r>
              <a:rPr lang="en-US" dirty="0"/>
              <a:t> = SINGLE STEP TRAP FLAG</a:t>
            </a:r>
            <a:r>
              <a:rPr lang="en-US" dirty="0" smtClean="0"/>
              <a:t/>
            </a:r>
            <a:br>
              <a:rPr lang="en-US" dirty="0" smtClean="0"/>
            </a:br>
            <a:r>
              <a:rPr lang="en-US" dirty="0"/>
              <a:t>IF = INTERRUPT ENABLE FLAG</a:t>
            </a:r>
            <a:r>
              <a:rPr lang="en-US" dirty="0" smtClean="0"/>
              <a:t/>
            </a:r>
            <a:br>
              <a:rPr lang="en-US" dirty="0" smtClean="0"/>
            </a:br>
            <a:r>
              <a:rPr lang="en-US" dirty="0"/>
              <a:t>DF = STRING DIRECTION FLAG</a:t>
            </a:r>
            <a:r>
              <a:rPr lang="en-US" dirty="0" smtClean="0"/>
              <a:t/>
            </a:r>
            <a:br>
              <a:rPr lang="en-US" dirty="0" smtClean="0"/>
            </a:br>
            <a:r>
              <a:rPr lang="en-US" dirty="0" smtClean="0"/>
              <a:t/>
            </a:r>
            <a:br>
              <a:rPr lang="en-US" dirty="0" smtClean="0"/>
            </a:br>
            <a:r>
              <a:rPr lang="en-US" dirty="0" smtClean="0"/>
              <a:t/>
            </a:r>
            <a:br>
              <a:rPr lang="en-US" dirty="0" smtClean="0"/>
            </a:br>
            <a:r>
              <a:rPr lang="en-US" dirty="0"/>
              <a:t>&gt; The six conditional flags in this group are the </a:t>
            </a:r>
            <a:r>
              <a:rPr lang="en-US" dirty="0" err="1"/>
              <a:t>CF,PF,AF,ZF,SF</a:t>
            </a:r>
            <a:r>
              <a:rPr lang="en-US" dirty="0"/>
              <a:t> and OF.</a:t>
            </a:r>
            <a:r>
              <a:rPr lang="en-US" dirty="0" smtClean="0"/>
              <a:t/>
            </a:r>
            <a:br>
              <a:rPr lang="en-US" dirty="0" smtClean="0"/>
            </a:br>
            <a:r>
              <a:rPr lang="en-US" dirty="0"/>
              <a:t>&gt; The three remaining flags in the Flag Register are used to control certain operations of the processor.</a:t>
            </a:r>
            <a:r>
              <a:rPr lang="en-US" dirty="0" smtClean="0"/>
              <a:t/>
            </a:r>
            <a:br>
              <a:rPr lang="en-US" dirty="0" smtClean="0"/>
            </a:br>
            <a:r>
              <a:rPr lang="en-US" dirty="0"/>
              <a:t>&gt; The six conditional flags are set or reset by the EU on the basis of the result of some arithmetic or logic operation.</a:t>
            </a:r>
            <a:r>
              <a:rPr lang="en-US" dirty="0" smtClean="0"/>
              <a:t/>
            </a:r>
            <a:br>
              <a:rPr lang="en-US" dirty="0" smtClean="0"/>
            </a:br>
            <a:r>
              <a:rPr lang="en-US" dirty="0"/>
              <a:t>&gt; The Control Flags are deliberately set or reset with specific instructions you put in your program.</a:t>
            </a:r>
            <a:r>
              <a:rPr lang="en-US" dirty="0" smtClean="0"/>
              <a:t/>
            </a:r>
            <a:br>
              <a:rPr lang="en-US" dirty="0" smtClean="0"/>
            </a:br>
            <a:r>
              <a:rPr lang="en-US" dirty="0"/>
              <a:t>&gt; The three control flags are the </a:t>
            </a:r>
            <a:r>
              <a:rPr lang="en-US" dirty="0" err="1"/>
              <a:t>TF</a:t>
            </a:r>
            <a:r>
              <a:rPr lang="en-US" dirty="0"/>
              <a:t>, IF and DF.</a:t>
            </a:r>
            <a:r>
              <a:rPr lang="en-US" dirty="0" smtClean="0"/>
              <a:t/>
            </a:r>
            <a:br>
              <a:rPr lang="en-US" dirty="0" smtClean="0"/>
            </a:br>
            <a:r>
              <a:rPr lang="en-US" dirty="0"/>
              <a:t>&gt; Trap Flag is used for single stepping through a program.</a:t>
            </a:r>
            <a:r>
              <a:rPr lang="en-US" dirty="0" smtClean="0"/>
              <a:t/>
            </a:r>
            <a:br>
              <a:rPr lang="en-US" dirty="0" smtClean="0"/>
            </a:br>
            <a:r>
              <a:rPr lang="en-US" dirty="0"/>
              <a:t>&gt; The Interrupt Flag is used to allow or prohibit the interruption of a program.</a:t>
            </a:r>
            <a:r>
              <a:rPr lang="en-US" dirty="0" smtClean="0"/>
              <a:t/>
            </a:r>
            <a:br>
              <a:rPr lang="en-US" dirty="0" smtClean="0"/>
            </a:br>
            <a:r>
              <a:rPr lang="en-US" dirty="0"/>
              <a:t>&gt; The Direction Flag is used with string instructions.</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09600"/>
            <a:ext cx="8229600" cy="5516563"/>
          </a:xfrm>
        </p:spPr>
        <p:txBody>
          <a:bodyPr>
            <a:normAutofit fontScale="40000" lnSpcReduction="20000"/>
          </a:bodyPr>
          <a:lstStyle/>
          <a:p>
            <a:r>
              <a:rPr lang="en-US" b="1" dirty="0"/>
              <a:t>3. POINTER REGISTERS</a:t>
            </a:r>
            <a:r>
              <a:rPr lang="en-US" dirty="0" smtClean="0"/>
              <a:t/>
            </a:r>
            <a:br>
              <a:rPr lang="en-US" dirty="0" smtClean="0"/>
            </a:br>
            <a:r>
              <a:rPr lang="en-US" dirty="0"/>
              <a:t>&gt; The 16 bit Pointer Registers are </a:t>
            </a:r>
            <a:r>
              <a:rPr lang="en-US" dirty="0" err="1"/>
              <a:t>IP,SP</a:t>
            </a:r>
            <a:r>
              <a:rPr lang="en-US" dirty="0"/>
              <a:t> and BP respectively</a:t>
            </a:r>
            <a:r>
              <a:rPr lang="en-US" dirty="0" smtClean="0"/>
              <a:t/>
            </a:r>
            <a:br>
              <a:rPr lang="en-US" dirty="0" smtClean="0"/>
            </a:br>
            <a:r>
              <a:rPr lang="en-US" dirty="0"/>
              <a:t>&gt; SP and BP are located in EU whereas IP is located in </a:t>
            </a:r>
            <a:r>
              <a:rPr lang="en-US" dirty="0" err="1"/>
              <a:t>BIU</a:t>
            </a:r>
            <a:r>
              <a:rPr lang="en-US" dirty="0" smtClean="0"/>
              <a:t/>
            </a:r>
            <a:br>
              <a:rPr lang="en-US" dirty="0" smtClean="0"/>
            </a:br>
            <a:r>
              <a:rPr lang="en-US" dirty="0" smtClean="0"/>
              <a:t/>
            </a:r>
            <a:br>
              <a:rPr lang="en-US" dirty="0" smtClean="0"/>
            </a:br>
            <a:r>
              <a:rPr lang="en-US" b="1" dirty="0"/>
              <a:t>3.1 STACK POINTER (SP)</a:t>
            </a:r>
            <a:r>
              <a:rPr lang="en-US" dirty="0" smtClean="0"/>
              <a:t/>
            </a:r>
            <a:br>
              <a:rPr lang="en-US" dirty="0" smtClean="0"/>
            </a:br>
            <a:r>
              <a:rPr lang="en-US" dirty="0"/>
              <a:t>&gt; The 16 bit SP Register provides an offset value, which when associated with the SS register (</a:t>
            </a:r>
            <a:r>
              <a:rPr lang="en-US" dirty="0" err="1"/>
              <a:t>SS:SP</a:t>
            </a:r>
            <a:r>
              <a:rPr lang="en-US" dirty="0"/>
              <a:t>)</a:t>
            </a:r>
            <a:r>
              <a:rPr lang="en-US" dirty="0" smtClean="0"/>
              <a:t/>
            </a:r>
            <a:br>
              <a:rPr lang="en-US" dirty="0" smtClean="0"/>
            </a:br>
            <a:r>
              <a:rPr lang="en-US" dirty="0" smtClean="0"/>
              <a:t/>
            </a:r>
            <a:br>
              <a:rPr lang="en-US" dirty="0" smtClean="0"/>
            </a:br>
            <a:r>
              <a:rPr lang="en-US" b="1" dirty="0"/>
              <a:t>3.2 BASE POINTER (BP</a:t>
            </a:r>
            <a:r>
              <a:rPr lang="en-US" dirty="0"/>
              <a:t>)</a:t>
            </a:r>
            <a:r>
              <a:rPr lang="en-US" dirty="0" smtClean="0"/>
              <a:t/>
            </a:r>
            <a:br>
              <a:rPr lang="en-US" dirty="0" smtClean="0"/>
            </a:br>
            <a:r>
              <a:rPr lang="en-US" dirty="0"/>
              <a:t>&gt; The 16 bit BP facilitates referencing parameters, which are data and addresses that a program passes via the stack.</a:t>
            </a:r>
            <a:r>
              <a:rPr lang="en-US" dirty="0" smtClean="0"/>
              <a:t/>
            </a:r>
            <a:br>
              <a:rPr lang="en-US" dirty="0" smtClean="0"/>
            </a:br>
            <a:r>
              <a:rPr lang="en-US" dirty="0"/>
              <a:t>&gt; The processor combines the addresses in SS with the offset in BP.</a:t>
            </a:r>
            <a:r>
              <a:rPr lang="en-US" dirty="0" smtClean="0"/>
              <a:t/>
            </a:r>
            <a:br>
              <a:rPr lang="en-US" dirty="0" smtClean="0"/>
            </a:br>
            <a:r>
              <a:rPr lang="en-US" dirty="0"/>
              <a:t>&gt; BP can also be combined with DI and SI as a base register for special addressing.</a:t>
            </a:r>
            <a:r>
              <a:rPr lang="en-US" dirty="0" smtClean="0"/>
              <a:t/>
            </a:r>
            <a:br>
              <a:rPr lang="en-US" dirty="0" smtClean="0"/>
            </a:br>
            <a:r>
              <a:rPr lang="en-US" dirty="0" smtClean="0"/>
              <a:t/>
            </a:r>
            <a:br>
              <a:rPr lang="en-US" dirty="0" smtClean="0"/>
            </a:br>
            <a:r>
              <a:rPr lang="en-US" b="1" dirty="0"/>
              <a:t>4. INDEX REGISTERS</a:t>
            </a:r>
            <a:r>
              <a:rPr lang="en-US" dirty="0" smtClean="0"/>
              <a:t/>
            </a:r>
            <a:br>
              <a:rPr lang="en-US" dirty="0" smtClean="0"/>
            </a:br>
            <a:r>
              <a:rPr lang="en-US" dirty="0"/>
              <a:t>&gt; The 16 bit Index Registers are SI and DI</a:t>
            </a:r>
            <a:r>
              <a:rPr lang="en-US" dirty="0" smtClean="0"/>
              <a:t/>
            </a:r>
            <a:br>
              <a:rPr lang="en-US" dirty="0" smtClean="0"/>
            </a:br>
            <a:r>
              <a:rPr lang="en-US" b="1" dirty="0" smtClean="0"/>
              <a:t/>
            </a:r>
            <a:br>
              <a:rPr lang="en-US" b="1" dirty="0" smtClean="0"/>
            </a:br>
            <a:r>
              <a:rPr lang="en-US" b="1" dirty="0"/>
              <a:t>4.1 SOURCE INDEX (SI) REGISTER</a:t>
            </a:r>
            <a:r>
              <a:rPr lang="en-US" dirty="0" smtClean="0"/>
              <a:t/>
            </a:r>
            <a:br>
              <a:rPr lang="en-US" dirty="0" smtClean="0"/>
            </a:br>
            <a:r>
              <a:rPr lang="en-US" dirty="0"/>
              <a:t>&gt; The 16 bit Source Index Register is required for some string handling operations</a:t>
            </a:r>
            <a:r>
              <a:rPr lang="en-US" dirty="0" smtClean="0"/>
              <a:t/>
            </a:r>
            <a:br>
              <a:rPr lang="en-US" dirty="0" smtClean="0"/>
            </a:br>
            <a:r>
              <a:rPr lang="en-US" dirty="0"/>
              <a:t>&gt; SI is associated with the DS Register.</a:t>
            </a:r>
            <a:r>
              <a:rPr lang="en-US" dirty="0" smtClean="0"/>
              <a:t/>
            </a:r>
            <a:br>
              <a:rPr lang="en-US" dirty="0" smtClean="0"/>
            </a:br>
            <a:r>
              <a:rPr lang="en-US" dirty="0" smtClean="0"/>
              <a:t/>
            </a:r>
            <a:br>
              <a:rPr lang="en-US" dirty="0" smtClean="0"/>
            </a:br>
            <a:r>
              <a:rPr lang="en-US" b="1" dirty="0"/>
              <a:t>4.2 DESTINATION INDEX (DI) REGISTER</a:t>
            </a:r>
            <a:r>
              <a:rPr lang="en-US" dirty="0" smtClean="0"/>
              <a:t/>
            </a:r>
            <a:br>
              <a:rPr lang="en-US" dirty="0" smtClean="0"/>
            </a:br>
            <a:r>
              <a:rPr lang="en-US" dirty="0"/>
              <a:t>&gt; The 16 bit Destination Index Register is also required for some string operations.</a:t>
            </a:r>
            <a:r>
              <a:rPr lang="en-US" dirty="0" smtClean="0"/>
              <a:t/>
            </a:r>
            <a:br>
              <a:rPr lang="en-US" dirty="0" smtClean="0"/>
            </a:br>
            <a:r>
              <a:rPr lang="en-US" dirty="0"/>
              <a:t>&gt; In this context, DI is associated with the ES register.</a:t>
            </a:r>
            <a:r>
              <a:rPr lang="en-US" dirty="0" smtClean="0"/>
              <a:t/>
            </a:r>
            <a:br>
              <a:rPr lang="en-US" dirty="0" smtClean="0"/>
            </a:br>
            <a:r>
              <a:rPr lang="en-US" dirty="0" smtClean="0"/>
              <a:t/>
            </a:r>
            <a:br>
              <a:rPr lang="en-US" dirty="0" smtClean="0"/>
            </a:br>
            <a:r>
              <a:rPr lang="en-US" b="1" dirty="0"/>
              <a:t>B. THE BUS INTERFACE UNIT</a:t>
            </a:r>
            <a:r>
              <a:rPr lang="en-US" dirty="0" smtClean="0"/>
              <a:t/>
            </a:r>
            <a:br>
              <a:rPr lang="en-US" dirty="0" smtClean="0"/>
            </a:br>
            <a:r>
              <a:rPr lang="en-US" dirty="0" smtClean="0"/>
              <a:t/>
            </a:r>
            <a:br>
              <a:rPr lang="en-US" dirty="0" smtClean="0"/>
            </a:br>
            <a:r>
              <a:rPr lang="en-US" dirty="0"/>
              <a:t>&gt; The </a:t>
            </a:r>
            <a:r>
              <a:rPr lang="en-US" dirty="0" err="1"/>
              <a:t>BIU</a:t>
            </a:r>
            <a:r>
              <a:rPr lang="en-US" dirty="0"/>
              <a:t> send out address, fetches instructions from memory, reads data from ports and memory, and writes data to ports and memory.</a:t>
            </a:r>
            <a:r>
              <a:rPr lang="en-US" dirty="0" smtClean="0"/>
              <a:t/>
            </a:r>
            <a:br>
              <a:rPr lang="en-US" dirty="0" smtClean="0"/>
            </a:br>
            <a:r>
              <a:rPr lang="en-US" dirty="0"/>
              <a:t>&gt; In other words </a:t>
            </a:r>
            <a:r>
              <a:rPr lang="en-US" dirty="0" err="1"/>
              <a:t>BIU</a:t>
            </a:r>
            <a:r>
              <a:rPr lang="en-US" dirty="0"/>
              <a:t> handles all transfers of data and addresses on the buses for the execution unit.</a:t>
            </a: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
            <a:ext cx="8229600" cy="5973763"/>
          </a:xfrm>
        </p:spPr>
        <p:txBody>
          <a:bodyPr>
            <a:noAutofit/>
          </a:bodyPr>
          <a:lstStyle/>
          <a:p>
            <a:r>
              <a:rPr lang="en-US" sz="1100" b="1" dirty="0"/>
              <a:t>1. SEGMENT REGISTERS</a:t>
            </a:r>
            <a:r>
              <a:rPr lang="en-US" sz="1100" dirty="0" smtClean="0"/>
              <a:t/>
            </a:r>
            <a:br>
              <a:rPr lang="en-US" sz="1100" dirty="0" smtClean="0"/>
            </a:br>
            <a:r>
              <a:rPr lang="en-US" sz="1100" dirty="0"/>
              <a:t>1.1 CODE SEGMENT REGISTER (CS)</a:t>
            </a:r>
            <a:r>
              <a:rPr lang="en-US" sz="1100" dirty="0" smtClean="0"/>
              <a:t/>
            </a:r>
            <a:br>
              <a:rPr lang="en-US" sz="1100" dirty="0" smtClean="0"/>
            </a:br>
            <a:r>
              <a:rPr lang="en-US" sz="1100" dirty="0"/>
              <a:t>&gt; It contains the starting address of a program's code segment.</a:t>
            </a:r>
            <a:r>
              <a:rPr lang="en-US" sz="1100" dirty="0" smtClean="0"/>
              <a:t/>
            </a:r>
            <a:br>
              <a:rPr lang="en-US" sz="1100" dirty="0" smtClean="0"/>
            </a:br>
            <a:r>
              <a:rPr lang="en-US" sz="1100" dirty="0"/>
              <a:t>&gt; This segment address plus an offset value in the IP register indicates the address of an instruction to be fetched for execution</a:t>
            </a:r>
            <a:r>
              <a:rPr lang="en-US" sz="1100" dirty="0" smtClean="0"/>
              <a:t/>
            </a:r>
            <a:br>
              <a:rPr lang="en-US" sz="1100" dirty="0" smtClean="0"/>
            </a:br>
            <a:r>
              <a:rPr lang="en-US" sz="1100" dirty="0"/>
              <a:t>&gt; For normal programming purpose, you need not directly reference this register.</a:t>
            </a:r>
            <a:r>
              <a:rPr lang="en-US" sz="1100" dirty="0" smtClean="0"/>
              <a:t/>
            </a:r>
            <a:br>
              <a:rPr lang="en-US" sz="1100" dirty="0" smtClean="0"/>
            </a:br>
            <a:r>
              <a:rPr lang="en-US" sz="1100" dirty="0" smtClean="0"/>
              <a:t/>
            </a:r>
            <a:br>
              <a:rPr lang="en-US" sz="1100" dirty="0" smtClean="0"/>
            </a:br>
            <a:r>
              <a:rPr lang="en-US" sz="1100" b="1" dirty="0"/>
              <a:t>1.2 DATA SEGMENT REGISTER (DS)</a:t>
            </a:r>
            <a:r>
              <a:rPr lang="en-US" sz="1100" dirty="0" smtClean="0"/>
              <a:t/>
            </a:r>
            <a:br>
              <a:rPr lang="en-US" sz="1100" dirty="0" smtClean="0"/>
            </a:br>
            <a:r>
              <a:rPr lang="en-US" sz="1100" dirty="0"/>
              <a:t>&gt; It contains the starting address of a program's data segment</a:t>
            </a:r>
            <a:r>
              <a:rPr lang="en-US" sz="1100" dirty="0" smtClean="0"/>
              <a:t/>
            </a:r>
            <a:br>
              <a:rPr lang="en-US" sz="1100" dirty="0" smtClean="0"/>
            </a:br>
            <a:r>
              <a:rPr lang="en-US" sz="1100" dirty="0"/>
              <a:t>&gt; Instruction uses this address to locate data.</a:t>
            </a:r>
            <a:r>
              <a:rPr lang="en-US" sz="1100" dirty="0" smtClean="0"/>
              <a:t/>
            </a:r>
            <a:br>
              <a:rPr lang="en-US" sz="1100" dirty="0" smtClean="0"/>
            </a:br>
            <a:r>
              <a:rPr lang="en-US" sz="1100" dirty="0"/>
              <a:t>&gt; This address plus an offset value in an instruction causes a reference to a specific byte location in the data segment.</a:t>
            </a:r>
            <a:r>
              <a:rPr lang="en-US" sz="1100" dirty="0" smtClean="0"/>
              <a:t/>
            </a:r>
            <a:br>
              <a:rPr lang="en-US" sz="1100" dirty="0" smtClean="0"/>
            </a:br>
            <a:r>
              <a:rPr lang="en-US" sz="1100" dirty="0" smtClean="0"/>
              <a:t/>
            </a:r>
            <a:br>
              <a:rPr lang="en-US" sz="1100" dirty="0" smtClean="0"/>
            </a:br>
            <a:r>
              <a:rPr lang="en-US" sz="1100" b="1" dirty="0"/>
              <a:t>1.3 STACK SEGMENT REGISTER (SS)</a:t>
            </a:r>
            <a:r>
              <a:rPr lang="en-US" sz="1100" dirty="0" smtClean="0"/>
              <a:t/>
            </a:r>
            <a:br>
              <a:rPr lang="en-US" sz="1100" dirty="0" smtClean="0"/>
            </a:br>
            <a:r>
              <a:rPr lang="en-US" sz="1100" dirty="0"/>
              <a:t>&gt; Permits the implementation of a stack in memory</a:t>
            </a:r>
            <a:r>
              <a:rPr lang="en-US" sz="1100" dirty="0" smtClean="0"/>
              <a:t/>
            </a:r>
            <a:br>
              <a:rPr lang="en-US" sz="1100" dirty="0" smtClean="0"/>
            </a:br>
            <a:r>
              <a:rPr lang="en-US" sz="1100" dirty="0"/>
              <a:t>&gt; It stores the starting address of a program's stack segment the SS register.</a:t>
            </a:r>
            <a:r>
              <a:rPr lang="en-US" sz="1100" dirty="0" smtClean="0"/>
              <a:t/>
            </a:r>
            <a:br>
              <a:rPr lang="en-US" sz="1100" dirty="0" smtClean="0"/>
            </a:br>
            <a:r>
              <a:rPr lang="en-US" sz="1100" dirty="0"/>
              <a:t>&gt; This segment address plus an offset value in the Stack Pointer (SP) register indicates the current word in the stack being addressed.</a:t>
            </a:r>
            <a:r>
              <a:rPr lang="en-US" sz="1100" dirty="0" smtClean="0"/>
              <a:t/>
            </a:r>
            <a:br>
              <a:rPr lang="en-US" sz="1100" dirty="0" smtClean="0"/>
            </a:br>
            <a:r>
              <a:rPr lang="en-US" sz="1100" dirty="0" smtClean="0"/>
              <a:t/>
            </a:r>
            <a:br>
              <a:rPr lang="en-US" sz="1100" dirty="0" smtClean="0"/>
            </a:br>
            <a:r>
              <a:rPr lang="en-US" sz="1100" b="1" dirty="0"/>
              <a:t>1.4 EXTRA SEGMENT REGISTER (ES)</a:t>
            </a:r>
            <a:r>
              <a:rPr lang="en-US" sz="1100" dirty="0" smtClean="0"/>
              <a:t/>
            </a:r>
            <a:br>
              <a:rPr lang="en-US" sz="1100" dirty="0" smtClean="0"/>
            </a:br>
            <a:r>
              <a:rPr lang="en-US" sz="1100" dirty="0"/>
              <a:t>&gt; It is used by some string operations to handle memory addressing.</a:t>
            </a:r>
            <a:r>
              <a:rPr lang="en-US" sz="1100" dirty="0" smtClean="0"/>
              <a:t/>
            </a:r>
            <a:br>
              <a:rPr lang="en-US" sz="1100" dirty="0" smtClean="0"/>
            </a:br>
            <a:r>
              <a:rPr lang="en-US" sz="1100" dirty="0"/>
              <a:t>&gt; ES Register is associated with the DI Register.</a:t>
            </a:r>
            <a:r>
              <a:rPr lang="en-US" sz="1100" dirty="0" smtClean="0"/>
              <a:t/>
            </a:r>
            <a:br>
              <a:rPr lang="en-US" sz="1100" dirty="0" smtClean="0"/>
            </a:br>
            <a:r>
              <a:rPr lang="en-US" sz="1100" dirty="0" smtClean="0"/>
              <a:t/>
            </a:r>
            <a:br>
              <a:rPr lang="en-US" sz="1100" dirty="0" smtClean="0"/>
            </a:br>
            <a:r>
              <a:rPr lang="en-US" sz="1100" b="1" dirty="0"/>
              <a:t>2. INSTRUCTION POINTER (IP)</a:t>
            </a:r>
            <a:r>
              <a:rPr lang="en-US" sz="1100" dirty="0" smtClean="0"/>
              <a:t/>
            </a:r>
            <a:br>
              <a:rPr lang="en-US" sz="1100" dirty="0" smtClean="0"/>
            </a:br>
            <a:r>
              <a:rPr lang="en-US" sz="1100" dirty="0"/>
              <a:t>&gt; The 16 bit IP Register contains the offset address of the next instruction that is to execute.</a:t>
            </a:r>
            <a:r>
              <a:rPr lang="en-US" sz="1100" dirty="0" smtClean="0"/>
              <a:t/>
            </a:r>
            <a:br>
              <a:rPr lang="en-US" sz="1100" dirty="0" smtClean="0"/>
            </a:br>
            <a:r>
              <a:rPr lang="en-US" sz="1100" dirty="0"/>
              <a:t>&gt; IP is associated with CS register as (</a:t>
            </a:r>
            <a:r>
              <a:rPr lang="en-US" sz="1100" dirty="0" err="1"/>
              <a:t>CS:IP</a:t>
            </a:r>
            <a:r>
              <a:rPr lang="en-US" sz="1100" dirty="0"/>
              <a:t>)</a:t>
            </a:r>
            <a:r>
              <a:rPr lang="en-US" sz="1100" dirty="0" smtClean="0"/>
              <a:t/>
            </a:r>
            <a:br>
              <a:rPr lang="en-US" sz="1100" dirty="0" smtClean="0"/>
            </a:br>
            <a:r>
              <a:rPr lang="en-US" sz="1100" dirty="0"/>
              <a:t>&gt; For each instruction that executes, the processor changes the offset value in IP so that IP in effect directs each step of execution.</a:t>
            </a:r>
            <a:r>
              <a:rPr lang="en-US" sz="1100" dirty="0" smtClean="0"/>
              <a:t/>
            </a:r>
            <a:br>
              <a:rPr lang="en-US" sz="1100" dirty="0" smtClean="0"/>
            </a:br>
            <a:r>
              <a:rPr lang="en-US" sz="1100" b="1" dirty="0" smtClean="0"/>
              <a:t/>
            </a:r>
            <a:br>
              <a:rPr lang="en-US" sz="1100" b="1" dirty="0" smtClean="0"/>
            </a:br>
            <a:r>
              <a:rPr lang="en-US" sz="1100" b="1" dirty="0"/>
              <a:t>3. THE QUEUE</a:t>
            </a:r>
            <a:r>
              <a:rPr lang="en-US" sz="1100" b="1" dirty="0" smtClean="0"/>
              <a:t/>
            </a:r>
            <a:br>
              <a:rPr lang="en-US" sz="1100" b="1" dirty="0" smtClean="0"/>
            </a:br>
            <a:r>
              <a:rPr lang="en-US" sz="1100" dirty="0"/>
              <a:t>&gt; While the EU is decoding an instruction or executing an instruction which does not require use of the buses, the </a:t>
            </a:r>
            <a:r>
              <a:rPr lang="en-US" sz="1100" dirty="0" err="1"/>
              <a:t>BIU</a:t>
            </a:r>
            <a:r>
              <a:rPr lang="en-US" sz="1100" dirty="0"/>
              <a:t> fetches up to six instructions bytes for the following instructions.</a:t>
            </a:r>
            <a:r>
              <a:rPr lang="en-US" sz="1100" dirty="0" smtClean="0"/>
              <a:t/>
            </a:r>
            <a:br>
              <a:rPr lang="en-US" sz="1100" dirty="0" smtClean="0"/>
            </a:br>
            <a:r>
              <a:rPr lang="en-US" sz="1100" dirty="0"/>
              <a:t>&gt; The </a:t>
            </a:r>
            <a:r>
              <a:rPr lang="en-US" sz="1100" dirty="0" err="1"/>
              <a:t>BIU</a:t>
            </a:r>
            <a:r>
              <a:rPr lang="en-US" sz="1100" dirty="0"/>
              <a:t> Stores pre-fetched bytes in First in First out register set called a queue.</a:t>
            </a:r>
            <a:r>
              <a:rPr lang="en-US" sz="1100" dirty="0" smtClean="0"/>
              <a:t/>
            </a:r>
            <a:br>
              <a:rPr lang="en-US" sz="1100" dirty="0" smtClean="0"/>
            </a:br>
            <a:r>
              <a:rPr lang="en-US" sz="1100" dirty="0"/>
              <a:t>&gt; When the EU is ready for its next instruction, it simply reads the instruction bytes for the instruction from the queue in the </a:t>
            </a:r>
            <a:r>
              <a:rPr lang="en-US" sz="1100" dirty="0" err="1"/>
              <a:t>BIU</a:t>
            </a:r>
            <a:r>
              <a:rPr lang="en-US" sz="1100" dirty="0"/>
              <a:t>.</a:t>
            </a:r>
            <a:r>
              <a:rPr lang="en-US" sz="1100" dirty="0" smtClean="0"/>
              <a:t/>
            </a:r>
            <a:br>
              <a:rPr lang="en-US" sz="1100" dirty="0" smtClean="0"/>
            </a:br>
            <a:r>
              <a:rPr lang="en-US" sz="1100" dirty="0"/>
              <a:t>&gt; This is much faster than sending out an address to the system memory and waiting for memory to send back the next instruction byte or bytes.</a:t>
            </a:r>
            <a:r>
              <a:rPr lang="en-US" sz="1100" dirty="0" smtClean="0"/>
              <a:t/>
            </a:r>
            <a:br>
              <a:rPr lang="en-US" sz="1100" dirty="0" smtClean="0"/>
            </a:br>
            <a:r>
              <a:rPr lang="en-US" sz="1100" dirty="0"/>
              <a:t>&gt; Fetching the next instruction while the current instruction executes is called pipelining.</a:t>
            </a:r>
            <a:r>
              <a:rPr lang="en-US" sz="1100" dirty="0" smtClean="0"/>
              <a:t/>
            </a:r>
            <a:br>
              <a:rPr lang="en-US" sz="1100" dirty="0" smtClean="0"/>
            </a:br>
            <a:endParaRPr lang="en-US" sz="11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ADDRESSING MODES</a:t>
            </a:r>
            <a:endParaRPr lang="en-US" dirty="0"/>
          </a:p>
        </p:txBody>
      </p:sp>
      <p:sp>
        <p:nvSpPr>
          <p:cNvPr id="3" name="Content Placeholder 2"/>
          <p:cNvSpPr>
            <a:spLocks noGrp="1"/>
          </p:cNvSpPr>
          <p:nvPr>
            <p:ph idx="1"/>
          </p:nvPr>
        </p:nvSpPr>
        <p:spPr/>
        <p:txBody>
          <a:bodyPr>
            <a:noAutofit/>
          </a:bodyPr>
          <a:lstStyle/>
          <a:p>
            <a:pPr>
              <a:buNone/>
            </a:pPr>
            <a:r>
              <a:rPr lang="en-US" sz="1200" dirty="0" smtClean="0"/>
              <a:t>	&gt; </a:t>
            </a:r>
            <a:r>
              <a:rPr lang="en-US" sz="1200" dirty="0"/>
              <a:t>The different ways in which a processor can access data are referred to as its addressing modes.</a:t>
            </a:r>
            <a:r>
              <a:rPr lang="en-US" sz="1200" dirty="0" smtClean="0"/>
              <a:t/>
            </a:r>
            <a:br>
              <a:rPr lang="en-US" sz="1200" dirty="0" smtClean="0"/>
            </a:br>
            <a:r>
              <a:rPr lang="en-US" sz="1200" dirty="0"/>
              <a:t>&gt; In assembly language statements, the addressing mode is indicated in the instruction itself.</a:t>
            </a:r>
            <a:r>
              <a:rPr lang="en-US" sz="1200" dirty="0" smtClean="0"/>
              <a:t/>
            </a:r>
            <a:br>
              <a:rPr lang="en-US" sz="1200" dirty="0" smtClean="0"/>
            </a:br>
            <a:r>
              <a:rPr lang="en-US" sz="1200" dirty="0"/>
              <a:t>&gt; The various addressing modes are</a:t>
            </a:r>
            <a:r>
              <a:rPr lang="en-US" sz="1200" dirty="0" smtClean="0"/>
              <a:t/>
            </a:r>
            <a:br>
              <a:rPr lang="en-US" sz="1200" dirty="0" smtClean="0"/>
            </a:br>
            <a:r>
              <a:rPr lang="en-US" sz="1200" dirty="0" smtClean="0"/>
              <a:t/>
            </a:r>
            <a:br>
              <a:rPr lang="en-US" sz="1200" dirty="0" smtClean="0"/>
            </a:br>
            <a:r>
              <a:rPr lang="en-US" sz="1200" b="1" dirty="0"/>
              <a:t>1. REGISTER ADDRESSING MODE</a:t>
            </a:r>
            <a:r>
              <a:rPr lang="en-US" sz="1200" dirty="0" smtClean="0"/>
              <a:t/>
            </a:r>
            <a:br>
              <a:rPr lang="en-US" sz="1200" dirty="0" smtClean="0"/>
            </a:br>
            <a:r>
              <a:rPr lang="en-US" sz="1200" dirty="0"/>
              <a:t>&gt; It is the most common form of data addressing.</a:t>
            </a:r>
            <a:r>
              <a:rPr lang="en-US" sz="1200" dirty="0" smtClean="0"/>
              <a:t/>
            </a:r>
            <a:br>
              <a:rPr lang="en-US" sz="1200" dirty="0" smtClean="0"/>
            </a:br>
            <a:r>
              <a:rPr lang="en-US" sz="1200" dirty="0"/>
              <a:t>&gt; Transfers a copy of a byte/word from source register to destination register.</a:t>
            </a:r>
            <a:r>
              <a:rPr lang="en-US" sz="1200" dirty="0" smtClean="0"/>
              <a:t/>
            </a:r>
            <a:br>
              <a:rPr lang="en-US" sz="1200" dirty="0" smtClean="0"/>
            </a:br>
            <a:r>
              <a:rPr lang="en-US" sz="1200" dirty="0"/>
              <a:t>&gt; It is carried out with 8 bit registers </a:t>
            </a:r>
            <a:r>
              <a:rPr lang="en-US" sz="1200" dirty="0" err="1"/>
              <a:t>AH,AL,BH,BL,CH,CL,DH</a:t>
            </a:r>
            <a:r>
              <a:rPr lang="en-US" sz="1200" dirty="0"/>
              <a:t> &amp; DL or with 16 bit registers </a:t>
            </a:r>
            <a:r>
              <a:rPr lang="en-US" sz="1200" dirty="0" err="1"/>
              <a:t>AX,BX,CX,DX,SP,BP,SI</a:t>
            </a:r>
            <a:r>
              <a:rPr lang="en-US" sz="1200" dirty="0"/>
              <a:t> and DI.</a:t>
            </a:r>
            <a:r>
              <a:rPr lang="en-US" sz="1200" dirty="0" smtClean="0"/>
              <a:t/>
            </a:r>
            <a:br>
              <a:rPr lang="en-US" sz="1200" dirty="0" smtClean="0"/>
            </a:br>
            <a:r>
              <a:rPr lang="en-US" sz="1200" dirty="0"/>
              <a:t>&gt; It is important to use registers of same size.</a:t>
            </a:r>
            <a:r>
              <a:rPr lang="en-US" sz="1200" dirty="0" smtClean="0"/>
              <a:t/>
            </a:r>
            <a:br>
              <a:rPr lang="en-US" sz="1200" dirty="0" smtClean="0"/>
            </a:br>
            <a:r>
              <a:rPr lang="en-US" sz="1200" dirty="0"/>
              <a:t>&gt; Never mix an 8 bit register with a 16 bit register i.e. </a:t>
            </a:r>
            <a:r>
              <a:rPr lang="en-US" sz="1200" dirty="0" err="1"/>
              <a:t>MOV</a:t>
            </a:r>
            <a:r>
              <a:rPr lang="en-US" sz="1200" dirty="0"/>
              <a:t> AX, BL</a:t>
            </a:r>
            <a:r>
              <a:rPr lang="en-US" sz="1200" dirty="0" smtClean="0"/>
              <a:t/>
            </a:r>
            <a:br>
              <a:rPr lang="en-US" sz="1200" dirty="0" smtClean="0"/>
            </a:br>
            <a:r>
              <a:rPr lang="en-US" sz="1200" dirty="0" smtClean="0"/>
              <a:t/>
            </a:r>
            <a:br>
              <a:rPr lang="en-US" sz="1200" dirty="0" smtClean="0"/>
            </a:br>
            <a:r>
              <a:rPr lang="en-US" sz="1200" dirty="0"/>
              <a:t>EXAMPLES</a:t>
            </a:r>
            <a:r>
              <a:rPr lang="en-US" sz="1200" dirty="0" smtClean="0"/>
              <a:t/>
            </a:r>
            <a:br>
              <a:rPr lang="en-US" sz="1200" dirty="0" smtClean="0"/>
            </a:br>
            <a:r>
              <a:rPr lang="en-US" sz="1200" dirty="0" err="1"/>
              <a:t>MOV</a:t>
            </a:r>
            <a:r>
              <a:rPr lang="en-US" sz="1200" dirty="0"/>
              <a:t> AL, BL : Copies BL into AL</a:t>
            </a:r>
            <a:r>
              <a:rPr lang="en-US" sz="1200" dirty="0" smtClean="0"/>
              <a:t/>
            </a:r>
            <a:br>
              <a:rPr lang="en-US" sz="1200" dirty="0" smtClean="0"/>
            </a:br>
            <a:r>
              <a:rPr lang="en-US" sz="1200" dirty="0" err="1"/>
              <a:t>MOV</a:t>
            </a:r>
            <a:r>
              <a:rPr lang="en-US" sz="1200" dirty="0"/>
              <a:t> ES, DS : Copies DS into ES</a:t>
            </a:r>
            <a:r>
              <a:rPr lang="en-US" sz="1200" dirty="0" smtClean="0"/>
              <a:t/>
            </a:r>
            <a:br>
              <a:rPr lang="en-US" sz="1200" dirty="0" smtClean="0"/>
            </a:br>
            <a:r>
              <a:rPr lang="en-US" sz="1200" dirty="0" err="1"/>
              <a:t>MOV</a:t>
            </a:r>
            <a:r>
              <a:rPr lang="en-US" sz="1200" dirty="0"/>
              <a:t> AX, </a:t>
            </a:r>
            <a:r>
              <a:rPr lang="en-US" sz="1200" dirty="0" err="1"/>
              <a:t>CX</a:t>
            </a:r>
            <a:r>
              <a:rPr lang="en-US" sz="1200" dirty="0"/>
              <a:t> : Copies </a:t>
            </a:r>
            <a:r>
              <a:rPr lang="en-US" sz="1200" dirty="0" err="1"/>
              <a:t>CX</a:t>
            </a:r>
            <a:r>
              <a:rPr lang="en-US" sz="1200" dirty="0"/>
              <a:t> into AX</a:t>
            </a:r>
            <a:r>
              <a:rPr lang="en-US" sz="1200" dirty="0" smtClean="0"/>
              <a:t/>
            </a:r>
            <a:br>
              <a:rPr lang="en-US" sz="1200" dirty="0" smtClean="0"/>
            </a:br>
            <a:r>
              <a:rPr lang="en-US" sz="1200" dirty="0" smtClean="0"/>
              <a:t/>
            </a:r>
            <a:br>
              <a:rPr lang="en-US" sz="1200" dirty="0" smtClean="0"/>
            </a:br>
            <a:r>
              <a:rPr lang="en-US" sz="1200" b="1" dirty="0"/>
              <a:t>2. IMMEDIATE ADDRESSING MODE</a:t>
            </a:r>
            <a:r>
              <a:rPr lang="en-US" sz="1200" dirty="0" smtClean="0"/>
              <a:t/>
            </a:r>
            <a:br>
              <a:rPr lang="en-US" sz="1200" dirty="0" smtClean="0"/>
            </a:br>
            <a:r>
              <a:rPr lang="en-US" sz="1200" dirty="0"/>
              <a:t>&gt; The term immediate implies that the data immediately follow the hexadecimal </a:t>
            </a:r>
            <a:r>
              <a:rPr lang="en-US" sz="1200" dirty="0" err="1"/>
              <a:t>opcode</a:t>
            </a:r>
            <a:r>
              <a:rPr lang="en-US" sz="1200" dirty="0"/>
              <a:t> in the memory.</a:t>
            </a:r>
            <a:r>
              <a:rPr lang="en-US" sz="1200" dirty="0" smtClean="0"/>
              <a:t/>
            </a:r>
            <a:br>
              <a:rPr lang="en-US" sz="1200" dirty="0" smtClean="0"/>
            </a:br>
            <a:r>
              <a:rPr lang="en-US" sz="1200" dirty="0"/>
              <a:t>&gt; Note that immediate data are constant data.</a:t>
            </a:r>
            <a:r>
              <a:rPr lang="en-US" sz="1200" dirty="0" smtClean="0"/>
              <a:t/>
            </a:r>
            <a:br>
              <a:rPr lang="en-US" sz="1200" dirty="0" smtClean="0"/>
            </a:br>
            <a:r>
              <a:rPr lang="en-US" sz="1200" dirty="0"/>
              <a:t>&gt; It transfers the source immediate byte/word of data in destination register or memory location.</a:t>
            </a:r>
            <a:r>
              <a:rPr lang="en-US" sz="1200" dirty="0" smtClean="0"/>
              <a:t/>
            </a:r>
            <a:br>
              <a:rPr lang="en-US" sz="1200" dirty="0" smtClean="0"/>
            </a:br>
            <a:r>
              <a:rPr lang="en-US" sz="1200" dirty="0" smtClean="0"/>
              <a:t/>
            </a:r>
            <a:br>
              <a:rPr lang="en-US" sz="1200" dirty="0" smtClean="0"/>
            </a:br>
            <a:r>
              <a:rPr lang="en-US" sz="1200" dirty="0"/>
              <a:t>EXAMPLES</a:t>
            </a:r>
            <a:r>
              <a:rPr lang="en-US" sz="1200" dirty="0" smtClean="0"/>
              <a:t/>
            </a:r>
            <a:br>
              <a:rPr lang="en-US" sz="1200" dirty="0" smtClean="0"/>
            </a:br>
            <a:r>
              <a:rPr lang="en-US" sz="1200" dirty="0" err="1"/>
              <a:t>MOV</a:t>
            </a:r>
            <a:r>
              <a:rPr lang="en-US" sz="1200" dirty="0"/>
              <a:t> AL, 90 : Copies 90 into AL</a:t>
            </a:r>
            <a:r>
              <a:rPr lang="en-US" sz="1200" dirty="0" smtClean="0"/>
              <a:t/>
            </a:r>
            <a:br>
              <a:rPr lang="en-US" sz="1200" dirty="0" smtClean="0"/>
            </a:br>
            <a:r>
              <a:rPr lang="en-US" sz="1200" dirty="0" err="1"/>
              <a:t>MOV</a:t>
            </a:r>
            <a:r>
              <a:rPr lang="en-US" sz="1200" dirty="0"/>
              <a:t> AX, 1234H : Copies 1234H into AX</a:t>
            </a:r>
            <a:r>
              <a:rPr lang="en-US" sz="1200" dirty="0" smtClean="0"/>
              <a:t/>
            </a:r>
            <a:br>
              <a:rPr lang="en-US" sz="1200" dirty="0" smtClean="0"/>
            </a:br>
            <a:r>
              <a:rPr lang="en-US" sz="1200" dirty="0" err="1"/>
              <a:t>MOV</a:t>
            </a:r>
            <a:r>
              <a:rPr lang="en-US" sz="1200" dirty="0"/>
              <a:t> CL, 10000001B : Copies 100000001 binary value into CL</a:t>
            </a:r>
            <a:r>
              <a:rPr lang="en-US" sz="1200" dirty="0" smtClean="0"/>
              <a:t/>
            </a:r>
            <a:br>
              <a:rPr lang="en-US" sz="1200" dirty="0" smtClean="0"/>
            </a:br>
            <a:endParaRPr lang="en-US"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6248400"/>
          </a:xfrm>
        </p:spPr>
        <p:txBody>
          <a:bodyPr>
            <a:noAutofit/>
          </a:bodyPr>
          <a:lstStyle/>
          <a:p>
            <a:r>
              <a:rPr lang="en-US" sz="1400" b="1" dirty="0"/>
              <a:t>3. DIRECT ADDRESSING MODE</a:t>
            </a:r>
            <a:r>
              <a:rPr lang="en-US" sz="1400" dirty="0" smtClean="0"/>
              <a:t/>
            </a:r>
            <a:br>
              <a:rPr lang="en-US" sz="1400" dirty="0" smtClean="0"/>
            </a:br>
            <a:r>
              <a:rPr lang="en-US" sz="1400" dirty="0"/>
              <a:t>&gt; In this scheme, the address of the data is defined in the instruction itself.</a:t>
            </a:r>
            <a:r>
              <a:rPr lang="en-US" sz="1400" dirty="0" smtClean="0"/>
              <a:t/>
            </a:r>
            <a:br>
              <a:rPr lang="en-US" sz="1400" dirty="0" smtClean="0"/>
            </a:br>
            <a:r>
              <a:rPr lang="en-US" sz="1400" dirty="0"/>
              <a:t>&gt; When a memory location is to be referenced, its offset address must be specified</a:t>
            </a:r>
            <a:r>
              <a:rPr lang="en-US" sz="1400" dirty="0" smtClean="0"/>
              <a:t/>
            </a:r>
            <a:br>
              <a:rPr lang="en-US" sz="1400" dirty="0" smtClean="0"/>
            </a:br>
            <a:r>
              <a:rPr lang="en-US" sz="1400" dirty="0" smtClean="0"/>
              <a:t/>
            </a:r>
            <a:br>
              <a:rPr lang="en-US" sz="1400" dirty="0" smtClean="0"/>
            </a:br>
            <a:r>
              <a:rPr lang="en-US" sz="1400" dirty="0"/>
              <a:t>EXAMPLES</a:t>
            </a:r>
            <a:r>
              <a:rPr lang="en-US" sz="1400" dirty="0" smtClean="0"/>
              <a:t/>
            </a:r>
            <a:br>
              <a:rPr lang="en-US" sz="1400" dirty="0" smtClean="0"/>
            </a:br>
            <a:r>
              <a:rPr lang="en-US" sz="1400" dirty="0" err="1"/>
              <a:t>MOV</a:t>
            </a:r>
            <a:r>
              <a:rPr lang="en-US" sz="1400" dirty="0"/>
              <a:t> AL, [1234H]</a:t>
            </a:r>
            <a:r>
              <a:rPr lang="en-US" sz="1400" dirty="0" smtClean="0"/>
              <a:t/>
            </a:r>
            <a:br>
              <a:rPr lang="en-US" sz="1400" dirty="0" smtClean="0"/>
            </a:br>
            <a:r>
              <a:rPr lang="en-US" sz="1400" dirty="0" err="1"/>
              <a:t>MOV</a:t>
            </a:r>
            <a:r>
              <a:rPr lang="en-US" sz="1400" dirty="0"/>
              <a:t> AL, NUMBER</a:t>
            </a:r>
            <a:r>
              <a:rPr lang="en-US" sz="1400" dirty="0" smtClean="0"/>
              <a:t/>
            </a:r>
            <a:br>
              <a:rPr lang="en-US" sz="1400" dirty="0" smtClean="0"/>
            </a:br>
            <a:r>
              <a:rPr lang="en-US" sz="1400" dirty="0" smtClean="0"/>
              <a:t/>
            </a:r>
            <a:br>
              <a:rPr lang="en-US" sz="1400" dirty="0" smtClean="0"/>
            </a:br>
            <a:r>
              <a:rPr lang="en-US" sz="1400" b="1" dirty="0"/>
              <a:t>4. REGISTER INDIRECT ADDRESSING MODE</a:t>
            </a:r>
            <a:r>
              <a:rPr lang="en-US" sz="1400" dirty="0" smtClean="0"/>
              <a:t/>
            </a:r>
            <a:br>
              <a:rPr lang="en-US" sz="1400" dirty="0" smtClean="0"/>
            </a:br>
            <a:r>
              <a:rPr lang="en-US" sz="1400" dirty="0"/>
              <a:t>&gt; Register Indirect Addressing allows data to be addressed at any memory location through an offset address held in any of the following registers: BP, BX, DI and SI.</a:t>
            </a:r>
            <a:r>
              <a:rPr lang="en-US" sz="1400" dirty="0" smtClean="0"/>
              <a:t/>
            </a:r>
            <a:br>
              <a:rPr lang="en-US" sz="1400" dirty="0" smtClean="0"/>
            </a:br>
            <a:r>
              <a:rPr lang="en-US" sz="1400" dirty="0"/>
              <a:t>&gt; It transfers byte/word between a register and a memory location addressed by an index or base registers.</a:t>
            </a:r>
            <a:r>
              <a:rPr lang="en-US" sz="1400" dirty="0" smtClean="0"/>
              <a:t/>
            </a:r>
            <a:br>
              <a:rPr lang="en-US" sz="1400" dirty="0" smtClean="0"/>
            </a:br>
            <a:r>
              <a:rPr lang="en-US" sz="1400" dirty="0"/>
              <a:t>&gt; The symbol [ ] denote indirect addressing.</a:t>
            </a:r>
            <a:r>
              <a:rPr lang="en-US" sz="1400" dirty="0" smtClean="0"/>
              <a:t/>
            </a:r>
            <a:br>
              <a:rPr lang="en-US" sz="1400" dirty="0" smtClean="0"/>
            </a:br>
            <a:r>
              <a:rPr lang="en-US" sz="1400" dirty="0" smtClean="0"/>
              <a:t/>
            </a:r>
            <a:br>
              <a:rPr lang="en-US" sz="1400" dirty="0" smtClean="0"/>
            </a:br>
            <a:r>
              <a:rPr lang="en-US" sz="1400" dirty="0"/>
              <a:t>EXAMPLES</a:t>
            </a:r>
            <a:r>
              <a:rPr lang="en-US" sz="1400" dirty="0" smtClean="0"/>
              <a:t/>
            </a:r>
            <a:br>
              <a:rPr lang="en-US" sz="1400" dirty="0" smtClean="0"/>
            </a:br>
            <a:r>
              <a:rPr lang="en-US" sz="1400" dirty="0" err="1"/>
              <a:t>MOV</a:t>
            </a:r>
            <a:r>
              <a:rPr lang="en-US" sz="1400" dirty="0"/>
              <a:t> </a:t>
            </a:r>
            <a:r>
              <a:rPr lang="en-US" sz="1400" dirty="0" err="1"/>
              <a:t>CX</a:t>
            </a:r>
            <a:r>
              <a:rPr lang="en-US" sz="1400" dirty="0"/>
              <a:t>, [BX]</a:t>
            </a:r>
            <a:r>
              <a:rPr lang="en-US" sz="1400" dirty="0" smtClean="0"/>
              <a:t/>
            </a:r>
            <a:br>
              <a:rPr lang="en-US" sz="1400" dirty="0" smtClean="0"/>
            </a:br>
            <a:r>
              <a:rPr lang="en-US" sz="1400" dirty="0" err="1"/>
              <a:t>MOV</a:t>
            </a:r>
            <a:r>
              <a:rPr lang="en-US" sz="1400" dirty="0"/>
              <a:t> [DI], </a:t>
            </a:r>
            <a:r>
              <a:rPr lang="en-US" sz="1400" dirty="0" err="1"/>
              <a:t>BH</a:t>
            </a:r>
            <a:r>
              <a:rPr lang="en-US" sz="1400" dirty="0" smtClean="0"/>
              <a:t/>
            </a:r>
            <a:br>
              <a:rPr lang="en-US" sz="1400" dirty="0" smtClean="0"/>
            </a:br>
            <a:r>
              <a:rPr lang="en-US" sz="1400" dirty="0" err="1"/>
              <a:t>MOV</a:t>
            </a:r>
            <a:r>
              <a:rPr lang="en-US" sz="1400" dirty="0"/>
              <a:t> [DI], [BX]</a:t>
            </a:r>
            <a:r>
              <a:rPr lang="en-US" sz="1400" dirty="0" smtClean="0"/>
              <a:t/>
            </a:r>
            <a:br>
              <a:rPr lang="en-US" sz="1400" dirty="0" smtClean="0"/>
            </a:br>
            <a:r>
              <a:rPr lang="en-US" sz="1400" dirty="0" smtClean="0"/>
              <a:t/>
            </a:r>
            <a:br>
              <a:rPr lang="en-US" sz="1400" dirty="0" smtClean="0"/>
            </a:br>
            <a:r>
              <a:rPr lang="en-US" sz="1400" b="1" dirty="0"/>
              <a:t>5. BASE PLUS INDEX ADDRESSING MODE</a:t>
            </a:r>
            <a:r>
              <a:rPr lang="en-US" sz="1400" dirty="0" smtClean="0"/>
              <a:t/>
            </a:r>
            <a:br>
              <a:rPr lang="en-US" sz="1400" dirty="0" smtClean="0"/>
            </a:br>
            <a:r>
              <a:rPr lang="en-US" sz="1400" dirty="0"/>
              <a:t>&gt; Base plus index addressing is similar to indirect addressing because it indirectly addresses memory data.</a:t>
            </a:r>
            <a:r>
              <a:rPr lang="en-US" sz="1400" dirty="0" smtClean="0"/>
              <a:t/>
            </a:r>
            <a:br>
              <a:rPr lang="en-US" sz="1400" dirty="0" smtClean="0"/>
            </a:br>
            <a:r>
              <a:rPr lang="en-US" sz="1400" dirty="0"/>
              <a:t>&gt; This type of addressing uses one base register (BP or BX) and one Index Register (DI or SI) to indirectly address memory.</a:t>
            </a:r>
            <a:r>
              <a:rPr lang="en-US" sz="1400" dirty="0" smtClean="0"/>
              <a:t/>
            </a:r>
            <a:br>
              <a:rPr lang="en-US" sz="1400" dirty="0" smtClean="0"/>
            </a:br>
            <a:r>
              <a:rPr lang="en-US" sz="1400" dirty="0" smtClean="0"/>
              <a:t/>
            </a:r>
            <a:br>
              <a:rPr lang="en-US" sz="1400" dirty="0" smtClean="0"/>
            </a:br>
            <a:r>
              <a:rPr lang="en-US" sz="1400" dirty="0"/>
              <a:t>EXAMPLES</a:t>
            </a:r>
            <a:r>
              <a:rPr lang="en-US" sz="1400" dirty="0" smtClean="0"/>
              <a:t/>
            </a:r>
            <a:br>
              <a:rPr lang="en-US" sz="1400" dirty="0" smtClean="0"/>
            </a:br>
            <a:r>
              <a:rPr lang="en-US" sz="1400" dirty="0" err="1"/>
              <a:t>MOV</a:t>
            </a:r>
            <a:r>
              <a:rPr lang="en-US" sz="1400" dirty="0"/>
              <a:t> </a:t>
            </a:r>
            <a:r>
              <a:rPr lang="en-US" sz="1400" dirty="0" err="1"/>
              <a:t>CX</a:t>
            </a:r>
            <a:r>
              <a:rPr lang="en-US" sz="1400" dirty="0"/>
              <a:t>, [</a:t>
            </a:r>
            <a:r>
              <a:rPr lang="en-US" sz="1400" dirty="0" err="1"/>
              <a:t>BX+DI</a:t>
            </a:r>
            <a:r>
              <a:rPr lang="en-US" sz="1400" dirty="0"/>
              <a:t>]</a:t>
            </a:r>
            <a:r>
              <a:rPr lang="en-US" sz="1400" dirty="0" smtClean="0"/>
              <a:t/>
            </a:r>
            <a:br>
              <a:rPr lang="en-US" sz="1400" dirty="0" smtClean="0"/>
            </a:br>
            <a:r>
              <a:rPr lang="en-US" sz="1400" dirty="0" err="1"/>
              <a:t>MOV</a:t>
            </a:r>
            <a:r>
              <a:rPr lang="en-US" sz="1400" dirty="0"/>
              <a:t> CH, [</a:t>
            </a:r>
            <a:r>
              <a:rPr lang="en-US" sz="1400" dirty="0" err="1"/>
              <a:t>BP+SI</a:t>
            </a:r>
            <a:r>
              <a:rPr lang="en-US" sz="1400" dirty="0"/>
              <a:t>]</a:t>
            </a:r>
            <a:r>
              <a:rPr lang="en-US" sz="1400" dirty="0" smtClean="0"/>
              <a:t/>
            </a:r>
            <a:br>
              <a:rPr lang="en-US" sz="1400" dirty="0" smtClean="0"/>
            </a:br>
            <a:r>
              <a:rPr lang="en-US" sz="1400" dirty="0" smtClean="0"/>
              <a:t/>
            </a:r>
            <a:br>
              <a:rPr lang="en-US" sz="1400" dirty="0" smtClean="0"/>
            </a:br>
            <a:endParaRPr lang="en-US" sz="1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b="1" dirty="0" smtClean="0"/>
              <a:t>6. REGISTER RELATIVE ADDRESSING MODE</a:t>
            </a:r>
            <a:r>
              <a:rPr lang="en-US" dirty="0" smtClean="0"/>
              <a:t/>
            </a:r>
            <a:br>
              <a:rPr lang="en-US" dirty="0" smtClean="0"/>
            </a:br>
            <a:r>
              <a:rPr lang="en-US" dirty="0" smtClean="0"/>
              <a:t>&gt; In this case, the data in a segment of memory are addressed by adding the displacement to the content of base or an index register (BP, BX ,DI or SI).</a:t>
            </a:r>
            <a:br>
              <a:rPr lang="en-US" dirty="0" smtClean="0"/>
            </a:br>
            <a:r>
              <a:rPr lang="en-US" dirty="0" smtClean="0"/>
              <a:t>&gt; Transfers a byte/word between a register and the memory location addressed by an index or base register plus a displacement.</a:t>
            </a:r>
            <a:br>
              <a:rPr lang="en-US" dirty="0" smtClean="0"/>
            </a:br>
            <a:r>
              <a:rPr lang="en-US" dirty="0" smtClean="0"/>
              <a:t/>
            </a:r>
            <a:br>
              <a:rPr lang="en-US" dirty="0" smtClean="0"/>
            </a:br>
            <a:r>
              <a:rPr lang="en-US" dirty="0" smtClean="0"/>
              <a:t>EXAMPLES</a:t>
            </a:r>
            <a:br>
              <a:rPr lang="en-US" dirty="0" smtClean="0"/>
            </a:br>
            <a:r>
              <a:rPr lang="en-US" dirty="0" err="1" smtClean="0"/>
              <a:t>MOV</a:t>
            </a:r>
            <a:r>
              <a:rPr lang="en-US" dirty="0" smtClean="0"/>
              <a:t> [SI+4], BL</a:t>
            </a:r>
            <a:br>
              <a:rPr lang="en-US" dirty="0" smtClean="0"/>
            </a:br>
            <a:r>
              <a:rPr lang="en-US" dirty="0" smtClean="0"/>
              <a:t/>
            </a:r>
            <a:br>
              <a:rPr lang="en-US" dirty="0" smtClean="0"/>
            </a:br>
            <a:r>
              <a:rPr lang="en-US" b="1" dirty="0" smtClean="0"/>
              <a:t>7. BASE RELATIVE PLUS INDEX ADDRESSING MODE</a:t>
            </a:r>
            <a:r>
              <a:rPr lang="en-US" dirty="0" smtClean="0"/>
              <a:t/>
            </a:r>
            <a:br>
              <a:rPr lang="en-US" dirty="0" smtClean="0"/>
            </a:br>
            <a:r>
              <a:rPr lang="en-US" dirty="0" smtClean="0"/>
              <a:t>&gt; The base relative plus index addressing mode is similar to the base plus index addressing mode but it adds a displacement to form a memory address.</a:t>
            </a:r>
            <a:br>
              <a:rPr lang="en-US" dirty="0" smtClean="0"/>
            </a:br>
            <a:r>
              <a:rPr lang="en-US" dirty="0" smtClean="0"/>
              <a:t>&gt; Transfers a byte or word between a register and the memory location addressed by a base and an index register plus a displacement.</a:t>
            </a:r>
            <a:br>
              <a:rPr lang="en-US" dirty="0" smtClean="0"/>
            </a:br>
            <a:r>
              <a:rPr lang="en-US" dirty="0" smtClean="0"/>
              <a:t/>
            </a:r>
            <a:br>
              <a:rPr lang="en-US" dirty="0" smtClean="0"/>
            </a:br>
            <a:r>
              <a:rPr lang="en-US" dirty="0" smtClean="0"/>
              <a:t>EXAMPLES</a:t>
            </a:r>
            <a:br>
              <a:rPr lang="en-US" dirty="0" smtClean="0"/>
            </a:br>
            <a:r>
              <a:rPr lang="en-US" dirty="0" err="1" smtClean="0"/>
              <a:t>MOV</a:t>
            </a:r>
            <a:r>
              <a:rPr lang="en-US" dirty="0" smtClean="0"/>
              <a:t> DH, [BX+DI+20H]</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FF0000"/>
                </a:solidFill>
              </a:rPr>
              <a:t>ASSEMBLY LANGUAGE PROGRAM DEVELOPMENT TOOLS</a:t>
            </a:r>
            <a:endParaRPr lang="en-US" sz="3600" dirty="0"/>
          </a:p>
        </p:txBody>
      </p:sp>
      <p:sp>
        <p:nvSpPr>
          <p:cNvPr id="3" name="Content Placeholder 2"/>
          <p:cNvSpPr>
            <a:spLocks noGrp="1"/>
          </p:cNvSpPr>
          <p:nvPr>
            <p:ph idx="1"/>
          </p:nvPr>
        </p:nvSpPr>
        <p:spPr/>
        <p:txBody>
          <a:bodyPr>
            <a:normAutofit fontScale="25000" lnSpcReduction="20000"/>
          </a:bodyPr>
          <a:lstStyle/>
          <a:p>
            <a:pPr>
              <a:buNone/>
            </a:pPr>
            <a:r>
              <a:rPr lang="en-US" b="1" dirty="0" smtClean="0"/>
              <a:t/>
            </a:r>
            <a:br>
              <a:rPr lang="en-US" b="1" dirty="0" smtClean="0"/>
            </a:br>
            <a:r>
              <a:rPr lang="en-US" sz="5600" b="1" dirty="0"/>
              <a:t>1. EDITOR</a:t>
            </a:r>
            <a:r>
              <a:rPr lang="en-US" sz="5600" dirty="0" smtClean="0"/>
              <a:t/>
            </a:r>
            <a:br>
              <a:rPr lang="en-US" sz="5600" dirty="0" smtClean="0"/>
            </a:br>
            <a:r>
              <a:rPr lang="en-US" sz="5600" dirty="0"/>
              <a:t>&gt; An Editor is a Program which allows you to create a file containing the Assembly Language statements for your Program.</a:t>
            </a:r>
            <a:r>
              <a:rPr lang="en-US" sz="5600" dirty="0" smtClean="0"/>
              <a:t/>
            </a:r>
            <a:br>
              <a:rPr lang="en-US" sz="5600" dirty="0" smtClean="0"/>
            </a:br>
            <a:r>
              <a:rPr lang="en-US" sz="5600" b="1" dirty="0" smtClean="0"/>
              <a:t/>
            </a:r>
            <a:br>
              <a:rPr lang="en-US" sz="5600" b="1" dirty="0" smtClean="0"/>
            </a:br>
            <a:r>
              <a:rPr lang="en-US" sz="5600" b="1" dirty="0"/>
              <a:t>2. ASSEMBLER</a:t>
            </a:r>
            <a:r>
              <a:rPr lang="en-US" sz="5600" b="1" dirty="0" smtClean="0"/>
              <a:t/>
            </a:r>
            <a:br>
              <a:rPr lang="en-US" sz="5600" b="1" dirty="0" smtClean="0"/>
            </a:br>
            <a:r>
              <a:rPr lang="en-US" sz="5600" dirty="0"/>
              <a:t>&gt; An Assembler Program is used to translate the assembly language mnemonics for instruction to the corresponding binary codes.</a:t>
            </a:r>
            <a:r>
              <a:rPr lang="en-US" sz="5600" dirty="0" smtClean="0"/>
              <a:t/>
            </a:r>
            <a:br>
              <a:rPr lang="en-US" sz="5600" dirty="0" smtClean="0"/>
            </a:br>
            <a:r>
              <a:rPr lang="en-US" sz="5600" b="1" dirty="0" smtClean="0"/>
              <a:t/>
            </a:r>
            <a:br>
              <a:rPr lang="en-US" sz="5600" b="1" dirty="0" smtClean="0"/>
            </a:br>
            <a:r>
              <a:rPr lang="en-US" sz="5600" b="1" dirty="0"/>
              <a:t>3. LINKER</a:t>
            </a:r>
            <a:r>
              <a:rPr lang="en-US" sz="5600" b="1" dirty="0" smtClean="0"/>
              <a:t/>
            </a:r>
            <a:br>
              <a:rPr lang="en-US" sz="5600" b="1" dirty="0" smtClean="0"/>
            </a:br>
            <a:r>
              <a:rPr lang="en-US" sz="5600" dirty="0"/>
              <a:t>&gt; A Linker is a Program used to join several files into one large .</a:t>
            </a:r>
            <a:r>
              <a:rPr lang="en-US" sz="5600" dirty="0" err="1"/>
              <a:t>obj</a:t>
            </a:r>
            <a:r>
              <a:rPr lang="en-US" sz="5600" dirty="0"/>
              <a:t> file. It produces .exe file so that the </a:t>
            </a:r>
            <a:r>
              <a:rPr lang="en-US" sz="5600" b="1" dirty="0"/>
              <a:t>program becomes executable.</a:t>
            </a:r>
            <a:r>
              <a:rPr lang="en-US" sz="5600" b="1" dirty="0" smtClean="0"/>
              <a:t/>
            </a:r>
            <a:br>
              <a:rPr lang="en-US" sz="5600" b="1" dirty="0" smtClean="0"/>
            </a:br>
            <a:r>
              <a:rPr lang="en-US" sz="5600" b="1" dirty="0" smtClean="0"/>
              <a:t/>
            </a:r>
            <a:br>
              <a:rPr lang="en-US" sz="5600" b="1" dirty="0" smtClean="0"/>
            </a:br>
            <a:r>
              <a:rPr lang="en-US" sz="5600" b="1" dirty="0"/>
              <a:t>4. LOCATOR</a:t>
            </a:r>
            <a:r>
              <a:rPr lang="en-US" sz="5600" dirty="0" smtClean="0"/>
              <a:t/>
            </a:r>
            <a:br>
              <a:rPr lang="en-US" sz="5600" dirty="0" smtClean="0"/>
            </a:br>
            <a:r>
              <a:rPr lang="en-US" sz="5600" dirty="0"/>
              <a:t>&gt; A Locator is a program used to assign the specific address of where the segment of object code are to be loaded into memory.</a:t>
            </a:r>
            <a:r>
              <a:rPr lang="en-US" sz="5600" dirty="0" smtClean="0"/>
              <a:t/>
            </a:r>
            <a:br>
              <a:rPr lang="en-US" sz="5600" dirty="0" smtClean="0"/>
            </a:br>
            <a:r>
              <a:rPr lang="en-US" sz="5600" dirty="0"/>
              <a:t>&gt; It usually converts .exe file to .bin file.</a:t>
            </a:r>
            <a:r>
              <a:rPr lang="en-US" sz="5600" dirty="0" smtClean="0"/>
              <a:t/>
            </a:r>
            <a:br>
              <a:rPr lang="en-US" sz="5600" dirty="0" smtClean="0"/>
            </a:br>
            <a:r>
              <a:rPr lang="en-US" sz="5600" b="1" dirty="0" smtClean="0"/>
              <a:t/>
            </a:r>
            <a:br>
              <a:rPr lang="en-US" sz="5600" b="1" dirty="0" smtClean="0"/>
            </a:br>
            <a:r>
              <a:rPr lang="en-US" sz="5600" b="1" dirty="0"/>
              <a:t>5. DEBUGGER</a:t>
            </a:r>
            <a:r>
              <a:rPr lang="en-US" sz="5600" b="1" dirty="0" smtClean="0"/>
              <a:t/>
            </a:r>
            <a:br>
              <a:rPr lang="en-US" sz="5600" b="1" dirty="0" smtClean="0"/>
            </a:br>
            <a:r>
              <a:rPr lang="en-US" sz="5600" dirty="0"/>
              <a:t>&gt; A Debugger is a program which allows you to load your .</a:t>
            </a:r>
            <a:r>
              <a:rPr lang="en-US" sz="5600" dirty="0" err="1"/>
              <a:t>obj</a:t>
            </a:r>
            <a:r>
              <a:rPr lang="en-US" sz="5600" dirty="0"/>
              <a:t> code program into system memory, execute program and troubleshoot.</a:t>
            </a:r>
            <a:r>
              <a:rPr lang="en-US" sz="5600" dirty="0" smtClean="0"/>
              <a:t/>
            </a:r>
            <a:br>
              <a:rPr lang="en-US" sz="5600" dirty="0" smtClean="0"/>
            </a:br>
            <a:r>
              <a:rPr lang="en-US" sz="5600" dirty="0"/>
              <a:t>&gt; It allows you to look at the content of registers and memory locations after your program runs.</a:t>
            </a:r>
            <a:r>
              <a:rPr lang="en-US" sz="5600" dirty="0" smtClean="0"/>
              <a:t/>
            </a:r>
            <a:br>
              <a:rPr lang="en-US" sz="5600" dirty="0" smtClean="0"/>
            </a:br>
            <a:r>
              <a:rPr lang="en-US" sz="5600" dirty="0"/>
              <a:t>&gt; It allows to set the breakpoint.</a:t>
            </a:r>
            <a:r>
              <a:rPr lang="en-US" sz="5600" dirty="0" smtClean="0"/>
              <a:t/>
            </a:r>
            <a:br>
              <a:rPr lang="en-US" sz="5600" dirty="0" smtClean="0"/>
            </a:br>
            <a:r>
              <a:rPr lang="en-US" sz="5600" dirty="0" smtClean="0"/>
              <a:t/>
            </a:r>
            <a:br>
              <a:rPr lang="en-US" sz="5600" dirty="0" smtClean="0"/>
            </a:br>
            <a:r>
              <a:rPr lang="en-US" sz="5600" b="1" dirty="0"/>
              <a:t>6. EMULATOR</a:t>
            </a:r>
            <a:r>
              <a:rPr lang="en-US" sz="5600" dirty="0" smtClean="0"/>
              <a:t/>
            </a:r>
            <a:br>
              <a:rPr lang="en-US" sz="5600" dirty="0" smtClean="0"/>
            </a:br>
            <a:r>
              <a:rPr lang="en-US" sz="5600" dirty="0"/>
              <a:t>&gt; An Emulator is a mixture of hardware and software.</a:t>
            </a:r>
            <a:r>
              <a:rPr lang="en-US" sz="5600" dirty="0" smtClean="0"/>
              <a:t/>
            </a:r>
            <a:br>
              <a:rPr lang="en-US" sz="5600" dirty="0" smtClean="0"/>
            </a:br>
            <a:r>
              <a:rPr lang="en-US" sz="5600" dirty="0"/>
              <a:t>&gt; It is used to test and debug the hardware and software of an external system such as the prototype of a Microprocessor based system.</a:t>
            </a:r>
            <a:r>
              <a:rPr lang="en-US" sz="5600" dirty="0" smtClean="0"/>
              <a:t/>
            </a:r>
            <a:br>
              <a:rPr lang="en-US" sz="5600" dirty="0" smtClean="0"/>
            </a:br>
            <a:endParaRPr lang="en-US" sz="5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838</TotalTime>
  <Words>64</Words>
  <Application>Microsoft Office PowerPoint</Application>
  <PresentationFormat>On-screen Show (4:3)</PresentationFormat>
  <Paragraphs>29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8086 ARCHITECTURE</vt:lpstr>
      <vt:lpstr>Slide 3</vt:lpstr>
      <vt:lpstr>Slide 4</vt:lpstr>
      <vt:lpstr>Slide 5</vt:lpstr>
      <vt:lpstr>ADDRESSING MODES</vt:lpstr>
      <vt:lpstr>Slide 7</vt:lpstr>
      <vt:lpstr>Slide 8</vt:lpstr>
      <vt:lpstr>ASSEMBLY LANGUAGE PROGRAM DEVELOPMENT TOOLS</vt:lpstr>
      <vt:lpstr>TYPES OF ASSEMBLER</vt:lpstr>
      <vt:lpstr>ASSEMBLER DIRECTIVES</vt:lpstr>
      <vt:lpstr>Slide 12</vt:lpstr>
      <vt:lpstr>MODULAR PROGRAMMING</vt:lpstr>
      <vt:lpstr>Slide 14</vt:lpstr>
      <vt:lpstr>Slide 15</vt:lpstr>
      <vt:lpstr>Slide 16</vt:lpstr>
      <vt:lpstr>8086 INTERRUPTS</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98</cp:revision>
  <dcterms:created xsi:type="dcterms:W3CDTF">2019-08-20T01:04:27Z</dcterms:created>
  <dcterms:modified xsi:type="dcterms:W3CDTF">2019-08-26T07:11:58Z</dcterms:modified>
</cp:coreProperties>
</file>