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8" r:id="rId5"/>
    <p:sldId id="257" r:id="rId6"/>
    <p:sldId id="259" r:id="rId7"/>
    <p:sldId id="260" r:id="rId8"/>
    <p:sldId id="261" r:id="rId9"/>
    <p:sldId id="262" r:id="rId10"/>
    <p:sldId id="263" r:id="rId11"/>
    <p:sldId id="264" r:id="rId12"/>
    <p:sldId id="265" r:id="rId13"/>
    <p:sldId id="266"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FBB7D9-6CFC-4BAA-A5E2-558F023F6174}"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9AC3-AF21-4EC4-AE8A-3F726C1D61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BB7D9-6CFC-4BAA-A5E2-558F023F6174}"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9AC3-AF21-4EC4-AE8A-3F726C1D61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BB7D9-6CFC-4BAA-A5E2-558F023F6174}"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9AC3-AF21-4EC4-AE8A-3F726C1D61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BB7D9-6CFC-4BAA-A5E2-558F023F6174}"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9AC3-AF21-4EC4-AE8A-3F726C1D61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BB7D9-6CFC-4BAA-A5E2-558F023F6174}"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9AC3-AF21-4EC4-AE8A-3F726C1D61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FBB7D9-6CFC-4BAA-A5E2-558F023F6174}"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89AC3-AF21-4EC4-AE8A-3F726C1D61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FBB7D9-6CFC-4BAA-A5E2-558F023F6174}" type="datetimeFigureOut">
              <a:rPr lang="en-US" smtClean="0"/>
              <a:t>8/20/2019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89AC3-AF21-4EC4-AE8A-3F726C1D61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FBB7D9-6CFC-4BAA-A5E2-558F023F6174}" type="datetimeFigureOut">
              <a:rPr lang="en-US" smtClean="0"/>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89AC3-AF21-4EC4-AE8A-3F726C1D61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BB7D9-6CFC-4BAA-A5E2-558F023F6174}" type="datetimeFigureOut">
              <a:rPr lang="en-US" smtClean="0"/>
              <a:t>8/20/2019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C89AC3-AF21-4EC4-AE8A-3F726C1D61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BB7D9-6CFC-4BAA-A5E2-558F023F6174}"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89AC3-AF21-4EC4-AE8A-3F726C1D61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BB7D9-6CFC-4BAA-A5E2-558F023F6174}"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89AC3-AF21-4EC4-AE8A-3F726C1D61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BB7D9-6CFC-4BAA-A5E2-558F023F6174}" type="datetimeFigureOut">
              <a:rPr lang="en-US" smtClean="0"/>
              <a:t>8/20/2019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89AC3-AF21-4EC4-AE8A-3F726C1D61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SERIAL AND PARALLEL DATA TRANSFER</a:t>
            </a:r>
            <a:endParaRPr lang="en-US" dirty="0">
              <a:solidFill>
                <a:srgbClr val="FF0000"/>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solidFill>
                  <a:srgbClr val="FF0000"/>
                </a:solidFill>
              </a:rPr>
              <a:t>Key Differences Between Synchronous and Asynchronous Transmission</a:t>
            </a:r>
          </a:p>
          <a:p>
            <a:r>
              <a:rPr lang="en-US" dirty="0"/>
              <a:t>In Synchronous Transmission, data is transferred in the form of frames. On the other hand, in Asynchronous Transmission data is transmitted 1 byte at a time.</a:t>
            </a:r>
          </a:p>
          <a:p>
            <a:r>
              <a:rPr lang="en-US" dirty="0"/>
              <a:t>Synchronous Transmission requires a clock signal between the sender and receiver so as to inform the receiver about the new byte. In contrast, in Asynchronous Transmission sender and receiver does not require a clock signal as the data sent here has a parity bit attached to it which indicates the start of the new byte.</a:t>
            </a:r>
          </a:p>
          <a:p>
            <a:r>
              <a:rPr lang="en-US" dirty="0"/>
              <a:t>Data transfer rate of Asynchronous Transmission is slower than that of Synchronous Transmission.</a:t>
            </a:r>
          </a:p>
          <a:p>
            <a:r>
              <a:rPr lang="en-US" dirty="0"/>
              <a:t>Asynchronous Transmission is simple and economical, whereas Synchronous Transmission is complicated and expensive.</a:t>
            </a:r>
          </a:p>
          <a:p>
            <a:r>
              <a:rPr lang="en-US" dirty="0"/>
              <a:t>Synchronous Transmission is efficient and has lower overhead as compared to the Asynchronous Transmission.</a:t>
            </a:r>
          </a:p>
          <a:p>
            <a:r>
              <a:rPr lang="en-US" dirty="0"/>
              <a:t>In asynchronous data transfer, the line is kept at a stable value (logic 1) if no data is transmitted through the line. As against, in synchronous transfer, the end of the data is indicated by the sync character(s). Further than the sync characters, the line can be either high or low.</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7200" b="1" dirty="0">
                <a:solidFill>
                  <a:srgbClr val="FF0000"/>
                </a:solidFill>
              </a:rPr>
              <a:t>METHODS OF PARALLEL DATA TRANSFER</a:t>
            </a:r>
            <a:r>
              <a:rPr lang="en-US" dirty="0" smtClean="0"/>
              <a:t/>
            </a:r>
            <a:br>
              <a:rPr lang="en-US" dirty="0" smtClean="0"/>
            </a:br>
            <a:r>
              <a:rPr lang="en-US" sz="5600" dirty="0"/>
              <a:t>Simple Input and Output</a:t>
            </a:r>
            <a:r>
              <a:rPr lang="en-US" sz="5600" dirty="0" smtClean="0"/>
              <a:t/>
            </a:r>
            <a:br>
              <a:rPr lang="en-US" sz="5600" dirty="0" smtClean="0"/>
            </a:br>
            <a:r>
              <a:rPr lang="en-US" sz="5600" dirty="0"/>
              <a:t>When you need to get digital data from a simple switch, such as a thermostat, into a microprocessor, all you have to do is connect the switch to an input port line and read the port. The thermostat data is always present and ready, so you can read it at any time.</a:t>
            </a:r>
            <a:r>
              <a:rPr lang="en-US" sz="5600" dirty="0" smtClean="0"/>
              <a:t/>
            </a:r>
            <a:br>
              <a:rPr lang="en-US" sz="5600" dirty="0" smtClean="0"/>
            </a:br>
            <a:r>
              <a:rPr lang="en-US" sz="5600" dirty="0"/>
              <a:t>Likewise, when you need to output data to a simple display device such as an LED, all you have to do is connect the input of the led buffer on an output port pin and output the logic level required to turn on the light. The LED is always there and ready, so you can send data to it at any time. The timing waveform for this situation is shown below.</a:t>
            </a:r>
            <a:r>
              <a:rPr lang="en-US" sz="5600" dirty="0" smtClean="0"/>
              <a:t/>
            </a:r>
            <a:br>
              <a:rPr lang="en-US" sz="5600" dirty="0" smtClean="0"/>
            </a:br>
            <a:r>
              <a:rPr lang="en-US" sz="5600" dirty="0" smtClean="0"/>
              <a:t/>
            </a:r>
            <a:br>
              <a:rPr lang="en-US" sz="5600" dirty="0" smtClean="0"/>
            </a:br>
            <a:r>
              <a:rPr lang="en-US" sz="5600" dirty="0" smtClean="0"/>
              <a:t/>
            </a:r>
            <a:br>
              <a:rPr lang="en-US" sz="5600" dirty="0" smtClean="0"/>
            </a:br>
            <a:r>
              <a:rPr lang="en-US" sz="5600" dirty="0"/>
              <a:t>The crossed lines on the waveform represents the time at which new data byte becomes valid on the output lines of the port. The absence of other waveform indicates that this output operation is not directly dependent on any other signals.</a:t>
            </a:r>
            <a:r>
              <a:rPr lang="en-US" sz="5600" dirty="0" smtClean="0"/>
              <a:t/>
            </a:r>
            <a:br>
              <a:rPr lang="en-US" sz="5600" dirty="0" smtClean="0"/>
            </a:br>
            <a:r>
              <a:rPr lang="en-US" sz="5600" dirty="0" smtClean="0"/>
              <a:t/>
            </a:r>
            <a:br>
              <a:rPr lang="en-US" sz="5600" dirty="0" smtClean="0"/>
            </a:br>
            <a:r>
              <a:rPr lang="en-US" sz="5600" dirty="0"/>
              <a:t>Simple Strobe IO</a:t>
            </a:r>
            <a:r>
              <a:rPr lang="en-US" sz="5600" dirty="0" smtClean="0"/>
              <a:t/>
            </a:r>
            <a:br>
              <a:rPr lang="en-US" sz="5600" dirty="0" smtClean="0"/>
            </a:br>
            <a:r>
              <a:rPr lang="en-US" sz="5600" dirty="0"/>
              <a:t>In many applications, valid data is present on an external device only at a certain time, so it must be read in at that time. An example of this is an ASCII-encoded keyboard. When a key is pressed, circuitry on the keyboard sends out the ASCII code for the pressed key on eight parallel data lines, and then sends out a strobe signal (</a:t>
            </a:r>
            <a:r>
              <a:rPr lang="en-US" sz="5600" dirty="0" err="1"/>
              <a:t>STB</a:t>
            </a:r>
            <a:r>
              <a:rPr lang="en-US" sz="5600" dirty="0"/>
              <a:t>') on another line to indicate that valid data is present on the eight data lines. We can connect this strobe line to an input port line and poll it to determine when we can input valid data from keyboard. Another way is to connect this strobe line to interrupt input on the processor and have an Interrupt Service Routine to read in the data when the processor receives and interrupt. Figure below shows the timing waveform which represents this type of operation. The sending device, such as keyboard, outputs parallel data on the data lines and then outputs an </a:t>
            </a:r>
            <a:r>
              <a:rPr lang="en-US" sz="5600" dirty="0" err="1"/>
              <a:t>STB</a:t>
            </a:r>
            <a:r>
              <a:rPr lang="en-US" sz="5600" dirty="0"/>
              <a:t>' signal to let us know that valid data is present.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a:t>For low rates of data transfer, such as from keyboard to microprocessor, a simple strobe transfer works well. However, for higher speed data transfer this method does not work, because there is no signal which tells the sending device when it is safe to transfer the next data byte. In other words, the sending device can send data faster then the receiving system could read them. To prevent this problem, a handshake data transfer scheme is used.</a:t>
            </a:r>
            <a:r>
              <a:rPr lang="en-US" dirty="0" smtClean="0"/>
              <a:t/>
            </a:r>
            <a:br>
              <a:rPr lang="en-US" dirty="0" smtClean="0"/>
            </a:br>
            <a:r>
              <a:rPr lang="en-US" dirty="0" smtClean="0"/>
              <a:t/>
            </a:r>
            <a:br>
              <a:rPr lang="en-US" dirty="0" smtClean="0"/>
            </a:br>
            <a:r>
              <a:rPr lang="en-US" dirty="0"/>
              <a:t>Single Handshake IO</a:t>
            </a:r>
            <a:r>
              <a:rPr lang="en-US" dirty="0" smtClean="0"/>
              <a:t/>
            </a:r>
            <a:br>
              <a:rPr lang="en-US" dirty="0" smtClean="0"/>
            </a:br>
            <a:r>
              <a:rPr lang="en-US" dirty="0"/>
              <a:t>Figure below shows the circuit connections and timing waveform for a handshake data transfer from a peripheral device to a microprocessor. The peripherals outputs some parallel data and sends an </a:t>
            </a:r>
            <a:r>
              <a:rPr lang="en-US" dirty="0" err="1"/>
              <a:t>STB</a:t>
            </a:r>
            <a:r>
              <a:rPr lang="en-US" dirty="0"/>
              <a:t>' signal to the microprocessor. The microprocessor detects the asserted </a:t>
            </a:r>
            <a:r>
              <a:rPr lang="en-US" dirty="0" err="1"/>
              <a:t>STB</a:t>
            </a:r>
            <a:r>
              <a:rPr lang="en-US" dirty="0"/>
              <a:t>' signal on a polled or interrupt basis and reads in the data byte. Then the microprocessor sends an Acknowledgement signal (</a:t>
            </a:r>
            <a:r>
              <a:rPr lang="en-US" dirty="0" err="1"/>
              <a:t>ACK</a:t>
            </a:r>
            <a:r>
              <a:rPr lang="en-US" dirty="0"/>
              <a:t>) to the peripheral to indicate that the data has been read and the peripheral can send the next byte of data. From the viewpoint of microprocessor, this operation is referred to as a handshake input.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These same waveforms might represent a handshake output from a microprocessor to a parallel printer. In this case, the microprocessor outputs a character to the printer and asserts </a:t>
            </a:r>
            <a:r>
              <a:rPr lang="en-US" dirty="0" err="1"/>
              <a:t>STB</a:t>
            </a:r>
            <a:r>
              <a:rPr lang="en-US" dirty="0"/>
              <a:t>' signal to the printer to tell the printer, " Here is the character for you." When the printer is ready it answers back with the </a:t>
            </a:r>
            <a:r>
              <a:rPr lang="en-US" dirty="0" err="1"/>
              <a:t>ACK</a:t>
            </a:r>
            <a:r>
              <a:rPr lang="en-US" dirty="0"/>
              <a:t> signal to tell the </a:t>
            </a:r>
            <a:r>
              <a:rPr lang="en-US" dirty="0" err="1"/>
              <a:t>microprocesor</a:t>
            </a:r>
            <a:r>
              <a:rPr lang="en-US" dirty="0"/>
              <a:t>, "I got that one; send me another."</a:t>
            </a:r>
            <a:r>
              <a:rPr lang="en-US" dirty="0" smtClean="0"/>
              <a:t/>
            </a:r>
            <a:br>
              <a:rPr lang="en-US" dirty="0" smtClean="0"/>
            </a:br>
            <a:r>
              <a:rPr lang="en-US" dirty="0"/>
              <a:t>The point of this handshake scheme is that the sending device or system is designed so that it does not send the next data byte until the </a:t>
            </a:r>
            <a:r>
              <a:rPr lang="en-US" dirty="0" err="1"/>
              <a:t>receving</a:t>
            </a:r>
            <a:r>
              <a:rPr lang="en-US" dirty="0"/>
              <a:t> device or system indicates with an </a:t>
            </a:r>
            <a:r>
              <a:rPr lang="en-US" dirty="0" err="1"/>
              <a:t>ACK</a:t>
            </a:r>
            <a:r>
              <a:rPr lang="en-US" dirty="0"/>
              <a:t> signal that it is ready to receive next byte.</a:t>
            </a: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Double Handshake Data Transfer</a:t>
            </a:r>
            <a:br>
              <a:rPr lang="en-US" dirty="0" smtClean="0"/>
            </a:br>
            <a:r>
              <a:rPr lang="en-US" dirty="0" smtClean="0"/>
              <a:t>The data transfer where more coordination is required between sending and receiving system, a double handshake is used. The circuit connections are same as that of single handshake as shown above. The figure below shows a waveform for a double handshake input from a peripheral to a microprocessor.</a:t>
            </a:r>
            <a:br>
              <a:rPr lang="en-US" dirty="0" smtClean="0"/>
            </a:br>
            <a:r>
              <a:rPr lang="en-US" dirty="0" smtClean="0"/>
              <a:t/>
            </a:r>
            <a:br>
              <a:rPr lang="en-US" dirty="0" smtClean="0"/>
            </a:br>
            <a:r>
              <a:rPr lang="en-US" dirty="0" smtClean="0"/>
              <a:t/>
            </a:r>
            <a:br>
              <a:rPr lang="en-US" dirty="0" smtClean="0"/>
            </a:br>
            <a:r>
              <a:rPr lang="en-US" dirty="0" smtClean="0"/>
              <a:t>Perhaps it will help us follow these waveforms by thinking of them as a conversation between two people. In these waveforms, each signal edge has meaning. The sending device asserts its </a:t>
            </a:r>
            <a:r>
              <a:rPr lang="en-US" dirty="0" err="1" smtClean="0"/>
              <a:t>STB</a:t>
            </a:r>
            <a:r>
              <a:rPr lang="en-US" dirty="0" smtClean="0"/>
              <a:t>' line low to ask, "Are you ready?" The receiving system raises its </a:t>
            </a:r>
            <a:r>
              <a:rPr lang="en-US" dirty="0" err="1" smtClean="0"/>
              <a:t>ACK</a:t>
            </a:r>
            <a:r>
              <a:rPr lang="en-US" dirty="0" smtClean="0"/>
              <a:t> line high to say "I'm ready." The peripheral device then sends the byte of data and raises its </a:t>
            </a:r>
            <a:r>
              <a:rPr lang="en-US" dirty="0" err="1" smtClean="0"/>
              <a:t>STB</a:t>
            </a:r>
            <a:r>
              <a:rPr lang="en-US" dirty="0" smtClean="0"/>
              <a:t>' line high to say, "Here is some valid data for you." After it has read in the data, the receiving device drops its </a:t>
            </a:r>
            <a:r>
              <a:rPr lang="en-US" dirty="0" err="1" smtClean="0"/>
              <a:t>ACK</a:t>
            </a:r>
            <a:r>
              <a:rPr lang="en-US" dirty="0" smtClean="0"/>
              <a:t> line low to say, "I have that data, thank you, and I wait your request to send the next byte of data."</a:t>
            </a:r>
            <a:br>
              <a:rPr lang="en-US" dirty="0" smtClean="0"/>
            </a:br>
            <a:r>
              <a:rPr lang="en-US" dirty="0" smtClean="0"/>
              <a:t>For a handshake output of this type, from a microprocessor to a peripheral, the waveforms are the same, but the microprocessor sends the </a:t>
            </a:r>
            <a:r>
              <a:rPr lang="en-US" dirty="0" err="1" smtClean="0"/>
              <a:t>STB</a:t>
            </a:r>
            <a:r>
              <a:rPr lang="en-US" dirty="0" smtClean="0"/>
              <a:t>' signal and the data, and the peripheral sends the </a:t>
            </a:r>
            <a:r>
              <a:rPr lang="en-US" dirty="0" err="1" smtClean="0"/>
              <a:t>ACK</a:t>
            </a:r>
            <a:r>
              <a:rPr lang="en-US" dirty="0" smtClean="0"/>
              <a:t> signal.</a:t>
            </a:r>
            <a:br>
              <a:rPr lang="en-US" dirty="0" smtClean="0"/>
            </a:b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lide_4.jpg"/>
          <p:cNvPicPr>
            <a:picLocks noGrp="1" noChangeAspect="1"/>
          </p:cNvPicPr>
          <p:nvPr>
            <p:ph idx="1"/>
          </p:nvPr>
        </p:nvPicPr>
        <p:blipFill>
          <a:blip r:embed="rId2"/>
          <a:stretch>
            <a:fillRect/>
          </a:stretch>
        </p:blipFill>
        <p:spPr>
          <a:xfrm>
            <a:off x="1219200" y="762000"/>
            <a:ext cx="6674908" cy="54403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rial-transmission-1024x215.png"/>
          <p:cNvPicPr>
            <a:picLocks noGrp="1" noChangeAspect="1"/>
          </p:cNvPicPr>
          <p:nvPr>
            <p:ph idx="1"/>
          </p:nvPr>
        </p:nvPicPr>
        <p:blipFill>
          <a:blip r:embed="rId2"/>
          <a:stretch>
            <a:fillRect/>
          </a:stretch>
        </p:blipFill>
        <p:spPr>
          <a:xfrm>
            <a:off x="457200" y="1447800"/>
            <a:ext cx="8229600" cy="41148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arallel-Transmission.jpg"/>
          <p:cNvPicPr>
            <a:picLocks noGrp="1" noChangeAspect="1"/>
          </p:cNvPicPr>
          <p:nvPr>
            <p:ph idx="1"/>
          </p:nvPr>
        </p:nvPicPr>
        <p:blipFill>
          <a:blip r:embed="rId2"/>
          <a:stretch>
            <a:fillRect/>
          </a:stretch>
        </p:blipFill>
        <p:spPr>
          <a:xfrm>
            <a:off x="1066800" y="1676400"/>
            <a:ext cx="7620000" cy="41148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solidFill>
                  <a:srgbClr val="FF0000"/>
                </a:solidFill>
              </a:rPr>
              <a:t>A. Parallel Data Transfer</a:t>
            </a:r>
            <a:r>
              <a:rPr lang="en-US" dirty="0" smtClean="0"/>
              <a:t/>
            </a:r>
            <a:br>
              <a:rPr lang="en-US" dirty="0" smtClean="0"/>
            </a:br>
            <a:r>
              <a:rPr lang="en-US" dirty="0" err="1"/>
              <a:t>Defination</a:t>
            </a:r>
            <a:r>
              <a:rPr lang="en-US" dirty="0"/>
              <a:t>: Within a computing or communication device, the distances between different subunits are too short. Thus, it is normal practice to transfer data between subunits using a separate wire to carry each bit of data. There are multiple wires connecting each sub-unit and data is exchanged using a parallel transfer mode. This mode of operation results in minimal delays in transferring each word.</a:t>
            </a:r>
            <a:r>
              <a:rPr lang="en-US" dirty="0" smtClean="0"/>
              <a:t/>
            </a:r>
            <a:br>
              <a:rPr lang="en-US" dirty="0" smtClean="0"/>
            </a:br>
            <a:r>
              <a:rPr lang="en-US" dirty="0" smtClean="0"/>
              <a:t/>
            </a:r>
            <a:br>
              <a:rPr lang="en-US" dirty="0" smtClean="0"/>
            </a:br>
            <a:r>
              <a:rPr lang="en-US" dirty="0"/>
              <a:t>&gt; In parallel data transfer, all the bits of data are transmitted simultaneously on separate communication lines.</a:t>
            </a:r>
            <a:r>
              <a:rPr lang="en-US" dirty="0" smtClean="0"/>
              <a:t/>
            </a:r>
            <a:br>
              <a:rPr lang="en-US" dirty="0" smtClean="0"/>
            </a:br>
            <a:r>
              <a:rPr lang="en-US" dirty="0"/>
              <a:t>&gt; In order to transmit n bits, n wires or lines are used. Thus each bit has its own line.</a:t>
            </a:r>
            <a:r>
              <a:rPr lang="en-US" dirty="0" smtClean="0"/>
              <a:t/>
            </a:r>
            <a:br>
              <a:rPr lang="en-US" dirty="0" smtClean="0"/>
            </a:br>
            <a:r>
              <a:rPr lang="en-US" dirty="0"/>
              <a:t>&gt; All n bits of one group are transmitted with each clock pulse from one device to another i.e. multiple bits are sent with each clock pulse.</a:t>
            </a:r>
            <a:r>
              <a:rPr lang="en-US" dirty="0" smtClean="0"/>
              <a:t/>
            </a:r>
            <a:br>
              <a:rPr lang="en-US" dirty="0" smtClean="0"/>
            </a:br>
            <a:r>
              <a:rPr lang="en-US" dirty="0"/>
              <a:t>&gt; Parallel data transfer is used for short distance communication.</a:t>
            </a:r>
            <a:r>
              <a:rPr lang="en-US" dirty="0" smtClean="0"/>
              <a:t/>
            </a:r>
            <a:br>
              <a:rPr lang="en-US" dirty="0" smtClean="0"/>
            </a:br>
            <a:r>
              <a:rPr lang="en-US" dirty="0"/>
              <a:t>&gt; As shown in the fig, eight separate wires are used to transmit 8 bit data from sender to receiver.</a:t>
            </a:r>
            <a:r>
              <a:rPr lang="en-US" dirty="0" smtClean="0"/>
              <a:t/>
            </a:r>
            <a:br>
              <a:rPr lang="en-US" dirty="0" smtClean="0"/>
            </a:br>
            <a:r>
              <a:rPr lang="en-US" dirty="0" smtClean="0"/>
              <a:t/>
            </a:r>
            <a:br>
              <a:rPr lang="en-US" dirty="0" smtClean="0"/>
            </a:br>
            <a:r>
              <a:rPr lang="en-US" dirty="0" smtClean="0"/>
              <a:t/>
            </a:r>
            <a:br>
              <a:rPr lang="en-US" dirty="0" smtClean="0"/>
            </a:br>
            <a:r>
              <a:rPr lang="en-US" dirty="0"/>
              <a:t>Advantage of parallel data transfer</a:t>
            </a:r>
            <a:r>
              <a:rPr lang="en-US" dirty="0" smtClean="0"/>
              <a:t/>
            </a:r>
            <a:br>
              <a:rPr lang="en-US" dirty="0" smtClean="0"/>
            </a:br>
            <a:r>
              <a:rPr lang="en-US" dirty="0"/>
              <a:t>It is speedy way of transmitting data as multiple bits are transmitted simultaneously with a single clock pulse.</a:t>
            </a:r>
            <a:r>
              <a:rPr lang="en-US" dirty="0" smtClean="0"/>
              <a:t/>
            </a:r>
            <a:br>
              <a:rPr lang="en-US" dirty="0" smtClean="0"/>
            </a:br>
            <a:r>
              <a:rPr lang="en-US" dirty="0"/>
              <a:t>Disadvantage of parallel data transfer</a:t>
            </a:r>
            <a:r>
              <a:rPr lang="en-US" dirty="0" smtClean="0"/>
              <a:t/>
            </a:r>
            <a:br>
              <a:rPr lang="en-US" dirty="0" smtClean="0"/>
            </a:br>
            <a:r>
              <a:rPr lang="en-US" dirty="0"/>
              <a:t>It is costly method of data </a:t>
            </a:r>
            <a:r>
              <a:rPr lang="en-US" dirty="0" err="1"/>
              <a:t>data</a:t>
            </a:r>
            <a:r>
              <a:rPr lang="en-US" dirty="0"/>
              <a:t> transfer as it requires n lines to transmit n bits at the same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Autofit/>
          </a:bodyPr>
          <a:lstStyle/>
          <a:p>
            <a:r>
              <a:rPr lang="en-US" sz="1800" dirty="0">
                <a:solidFill>
                  <a:srgbClr val="FF0000"/>
                </a:solidFill>
              </a:rPr>
              <a:t>B. Serial Data Transfer</a:t>
            </a:r>
            <a:r>
              <a:rPr lang="en-US" sz="1400" dirty="0" smtClean="0"/>
              <a:t/>
            </a:r>
            <a:br>
              <a:rPr lang="en-US" sz="1400" dirty="0" smtClean="0"/>
            </a:br>
            <a:r>
              <a:rPr lang="en-US" sz="1400" dirty="0" err="1"/>
              <a:t>Defination</a:t>
            </a:r>
            <a:r>
              <a:rPr lang="en-US" sz="1400" dirty="0"/>
              <a:t>: When transferring data between two physically separate devices, especially if the separation is more than a few kilometers, for reasons of cost, it is more economical to use a single pair of lines. Data is transmitted as a single bit at a time using a fixed time interval for each bit. This mode of data transfer is known as bit-serial data transfer.</a:t>
            </a:r>
            <a:r>
              <a:rPr lang="en-US" sz="1400" dirty="0" smtClean="0"/>
              <a:t/>
            </a:r>
            <a:br>
              <a:rPr lang="en-US" sz="1400" dirty="0" smtClean="0"/>
            </a:br>
            <a:r>
              <a:rPr lang="en-US" sz="1400" dirty="0" smtClean="0"/>
              <a:t/>
            </a:r>
            <a:br>
              <a:rPr lang="en-US" sz="1400" dirty="0" smtClean="0"/>
            </a:br>
            <a:r>
              <a:rPr lang="en-US" sz="1400" dirty="0"/>
              <a:t>&gt; In serial data transfer, the various bits of data are transmitted serially one after the other.</a:t>
            </a:r>
            <a:r>
              <a:rPr lang="en-US" sz="1400" dirty="0" smtClean="0"/>
              <a:t/>
            </a:r>
            <a:br>
              <a:rPr lang="en-US" sz="1400" dirty="0" smtClean="0"/>
            </a:br>
            <a:r>
              <a:rPr lang="en-US" sz="1400" dirty="0"/>
              <a:t>&gt; It requires only one communication line rather than n lines to transmit data from sender to receiver.</a:t>
            </a:r>
            <a:r>
              <a:rPr lang="en-US" sz="1400" dirty="0" smtClean="0"/>
              <a:t/>
            </a:r>
            <a:br>
              <a:rPr lang="en-US" sz="1400" dirty="0" smtClean="0"/>
            </a:br>
            <a:r>
              <a:rPr lang="en-US" sz="1400" dirty="0"/>
              <a:t>&gt; Thus all the bits of data are transmitted on single line in serial fashion.</a:t>
            </a:r>
            <a:r>
              <a:rPr lang="en-US" sz="1400" dirty="0" smtClean="0"/>
              <a:t/>
            </a:r>
            <a:br>
              <a:rPr lang="en-US" sz="1400" dirty="0" smtClean="0"/>
            </a:br>
            <a:r>
              <a:rPr lang="en-US" sz="1400" dirty="0"/>
              <a:t>&gt; In serial data transfer, only single bit is sent with each clock pulse.</a:t>
            </a:r>
            <a:r>
              <a:rPr lang="en-US" sz="1400" dirty="0" smtClean="0"/>
              <a:t/>
            </a:r>
            <a:br>
              <a:rPr lang="en-US" sz="1400" dirty="0" smtClean="0"/>
            </a:br>
            <a:r>
              <a:rPr lang="en-US" sz="1400" dirty="0"/>
              <a:t>&gt; As shown in figure suppose an 8-bit data 11001010 is to be sent from source to destination. Then least significant bit (</a:t>
            </a:r>
            <a:r>
              <a:rPr lang="en-US" sz="1400" dirty="0" err="1"/>
              <a:t>LSB</a:t>
            </a:r>
            <a:r>
              <a:rPr lang="en-US" sz="1400" dirty="0"/>
              <a:t>) </a:t>
            </a:r>
            <a:r>
              <a:rPr lang="en-US" sz="1400" dirty="0" err="1"/>
              <a:t>i,e</a:t>
            </a:r>
            <a:r>
              <a:rPr lang="en-US" sz="1400" dirty="0"/>
              <a:t>. 0 will be transmitted first followed by other bits. The most significant bit (</a:t>
            </a:r>
            <a:r>
              <a:rPr lang="en-US" sz="1400" dirty="0" err="1"/>
              <a:t>MSB</a:t>
            </a:r>
            <a:r>
              <a:rPr lang="en-US" sz="1400" dirty="0"/>
              <a:t>) i.e. 1 will be transmitted in the end via single communication line.</a:t>
            </a:r>
            <a:r>
              <a:rPr lang="en-US" sz="1400" dirty="0" smtClean="0"/>
              <a:t/>
            </a:r>
            <a:br>
              <a:rPr lang="en-US" sz="1400" dirty="0" smtClean="0"/>
            </a:br>
            <a:r>
              <a:rPr lang="en-US" sz="1400" dirty="0" smtClean="0"/>
              <a:t/>
            </a:r>
            <a:br>
              <a:rPr lang="en-US" sz="1400" dirty="0" smtClean="0"/>
            </a:br>
            <a:r>
              <a:rPr lang="en-US" sz="1400" dirty="0"/>
              <a:t>&gt; The internal circuitry of computer transmits data in parallel fashion. So in order to change this parallel data into serial data, conversion devices are used.</a:t>
            </a:r>
            <a:r>
              <a:rPr lang="en-US" sz="1400" dirty="0" smtClean="0"/>
              <a:t/>
            </a:r>
            <a:br>
              <a:rPr lang="en-US" sz="1400" dirty="0" smtClean="0"/>
            </a:br>
            <a:r>
              <a:rPr lang="en-US" sz="1400" dirty="0"/>
              <a:t>&gt; These conversion devices convert the parallel data into serial data at the sender side so that it can be transmitted over single line.</a:t>
            </a:r>
            <a:r>
              <a:rPr lang="en-US" sz="1400" dirty="0" smtClean="0"/>
              <a:t/>
            </a:r>
            <a:br>
              <a:rPr lang="en-US" sz="1400" dirty="0" smtClean="0"/>
            </a:br>
            <a:r>
              <a:rPr lang="en-US" sz="1400" dirty="0"/>
              <a:t>&gt; On receiver side, serial data received is again converted to parallel form so that the interval circuitry of computer can accept it.</a:t>
            </a:r>
            <a:r>
              <a:rPr lang="en-US" sz="1400" dirty="0" smtClean="0"/>
              <a:t/>
            </a:r>
            <a:br>
              <a:rPr lang="en-US" sz="1400" dirty="0" smtClean="0"/>
            </a:br>
            <a:r>
              <a:rPr lang="en-US" sz="1400" dirty="0"/>
              <a:t>&gt; Serial data transfer is used for long distance communication.</a:t>
            </a:r>
            <a:r>
              <a:rPr lang="en-US" sz="1400" dirty="0" smtClean="0"/>
              <a:t/>
            </a:r>
            <a:br>
              <a:rPr lang="en-US" sz="1400" dirty="0" smtClean="0"/>
            </a:br>
            <a:r>
              <a:rPr lang="en-US" sz="1400" dirty="0"/>
              <a:t>Advantage of Serial Data Transfer</a:t>
            </a:r>
            <a:r>
              <a:rPr lang="en-US" sz="1400" dirty="0" smtClean="0"/>
              <a:t/>
            </a:r>
            <a:br>
              <a:rPr lang="en-US" sz="1400" dirty="0" smtClean="0"/>
            </a:br>
            <a:r>
              <a:rPr lang="en-US" sz="1400" dirty="0"/>
              <a:t>Use of single communication line reduces the data transfer line cost by the factor of n as compared to parallel data transfer.</a:t>
            </a:r>
            <a:r>
              <a:rPr lang="en-US" sz="1400" dirty="0" smtClean="0"/>
              <a:t/>
            </a:r>
            <a:br>
              <a:rPr lang="en-US" sz="1400" dirty="0" smtClean="0"/>
            </a:br>
            <a:r>
              <a:rPr lang="en-US" sz="1400" dirty="0"/>
              <a:t>Disadvantages of Serial Data Transfer</a:t>
            </a:r>
            <a:r>
              <a:rPr lang="en-US" sz="1400" dirty="0" smtClean="0"/>
              <a:t/>
            </a:r>
            <a:br>
              <a:rPr lang="en-US" sz="1400" dirty="0" smtClean="0"/>
            </a:br>
            <a:r>
              <a:rPr lang="en-US" sz="1400" dirty="0"/>
              <a:t>1. Use of conversion devices at source and destination end may lead to increase in overall data transfer cost.</a:t>
            </a:r>
            <a:r>
              <a:rPr lang="en-US" sz="1400" dirty="0" smtClean="0"/>
              <a:t/>
            </a:r>
            <a:br>
              <a:rPr lang="en-US" sz="1400" dirty="0" smtClean="0"/>
            </a:br>
            <a:r>
              <a:rPr lang="en-US" sz="1400" dirty="0"/>
              <a:t>2. This method is slower as compared to parallel data transfer as bits are transmitted serially one after the other.</a:t>
            </a:r>
            <a:r>
              <a:rPr lang="en-US" sz="1400" dirty="0" smtClean="0"/>
              <a:t/>
            </a:r>
            <a:br>
              <a:rPr lang="en-US" sz="1400" dirty="0" smtClean="0"/>
            </a:b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a:t>TYPES OF SERIAL DATA TRANSFER</a:t>
            </a:r>
            <a:r>
              <a:rPr lang="en-US" dirty="0" smtClean="0"/>
              <a:t/>
            </a:r>
            <a:br>
              <a:rPr lang="en-US" dirty="0" smtClean="0"/>
            </a:br>
            <a:r>
              <a:rPr lang="en-US" dirty="0"/>
              <a:t>There are two types of serial data transfer: Synchronous and Asynchronous, both these data transfers use 'Bit synchronization' Bit Synchronization is a function that is required to determine when the beginning and end of the data </a:t>
            </a:r>
            <a:r>
              <a:rPr lang="en-US" dirty="0" err="1"/>
              <a:t>data</a:t>
            </a:r>
            <a:r>
              <a:rPr lang="en-US" dirty="0"/>
              <a:t> transfer occurs. Bit synchronization helps the receiving computer to know when data begin and end during a data transfer. Therefore bit synchronization provides timing control.</a:t>
            </a:r>
            <a:r>
              <a:rPr lang="en-US" dirty="0" smtClean="0"/>
              <a:t/>
            </a:r>
            <a:br>
              <a:rPr lang="en-US" dirty="0" smtClean="0"/>
            </a:br>
            <a:r>
              <a:rPr lang="en-US" dirty="0" smtClean="0"/>
              <a:t/>
            </a:r>
            <a:br>
              <a:rPr lang="en-US" dirty="0" smtClean="0"/>
            </a:br>
            <a:r>
              <a:rPr lang="en-US" b="1" dirty="0"/>
              <a:t>Asynchronous Data Transfer</a:t>
            </a:r>
            <a:r>
              <a:rPr lang="en-US" dirty="0" smtClean="0"/>
              <a:t/>
            </a:r>
            <a:br>
              <a:rPr lang="en-US" dirty="0" smtClean="0"/>
            </a:br>
            <a:r>
              <a:rPr lang="en-US" dirty="0"/>
              <a:t>&gt; Asynchronous data transfer sends only one character at a time where a character is either a letter of the alphabet or number or control character i.e. it sends one byte of data at a time.</a:t>
            </a:r>
            <a:r>
              <a:rPr lang="en-US" dirty="0" smtClean="0"/>
              <a:t/>
            </a:r>
            <a:br>
              <a:rPr lang="en-US" dirty="0" smtClean="0"/>
            </a:br>
            <a:r>
              <a:rPr lang="en-US" dirty="0"/>
              <a:t>&gt; Bit synchronization between two devices is made possible using start bit and stop bit.</a:t>
            </a:r>
            <a:r>
              <a:rPr lang="en-US" dirty="0" smtClean="0"/>
              <a:t/>
            </a:r>
            <a:br>
              <a:rPr lang="en-US" dirty="0" smtClean="0"/>
            </a:br>
            <a:r>
              <a:rPr lang="en-US" dirty="0"/>
              <a:t>&gt; Start bit indicates the beginning of data i.e. alerts the receiver to the arrival of new group of bits. A start bit usually 0 is added to the beginning of each byte.</a:t>
            </a:r>
            <a:r>
              <a:rPr lang="en-US" dirty="0" smtClean="0"/>
              <a:t/>
            </a:r>
            <a:br>
              <a:rPr lang="en-US" dirty="0" smtClean="0"/>
            </a:br>
            <a:r>
              <a:rPr lang="en-US" dirty="0"/>
              <a:t>&gt; Stop bit indicates the end of data i.e. to let the receiver know that byte is finished, one or more additional bits are appended to the end of the byte. These bits, usually 1s are called stop bits.</a:t>
            </a:r>
            <a:r>
              <a:rPr lang="en-US" dirty="0" smtClean="0"/>
              <a:t/>
            </a:r>
            <a:br>
              <a:rPr lang="en-US" dirty="0" smtClean="0"/>
            </a:br>
            <a:r>
              <a:rPr lang="en-US" dirty="0" smtClean="0"/>
              <a:t/>
            </a:r>
            <a:br>
              <a:rPr lang="en-US" dirty="0" smtClean="0"/>
            </a:br>
            <a:r>
              <a:rPr lang="en-US" dirty="0"/>
              <a:t>&gt; Addition of start and stop increase the number of data bits. Hence more bandwidth is consumed in asynchronous data transfer.</a:t>
            </a:r>
            <a:r>
              <a:rPr lang="en-US" dirty="0" smtClean="0"/>
              <a:t/>
            </a:r>
            <a:br>
              <a:rPr lang="en-US" dirty="0" smtClean="0"/>
            </a:br>
            <a:r>
              <a:rPr lang="en-US" dirty="0"/>
              <a:t>&gt; There is idle time between the data transfers of different data bytes. This idle time is also known as Gap.</a:t>
            </a:r>
            <a:r>
              <a:rPr lang="en-US" dirty="0" smtClean="0"/>
              <a:t/>
            </a:r>
            <a:br>
              <a:rPr lang="en-US" dirty="0" smtClean="0"/>
            </a:br>
            <a:r>
              <a:rPr lang="en-US" dirty="0"/>
              <a:t>&gt; The gap or idle time can be of varying intervals. This mechanism is called Asynchronous, because at byte level sender and receiver need not to be synchronized. But within each byte, receiver must be synchronized with the incoming bit stream.</a:t>
            </a:r>
            <a:r>
              <a:rPr lang="en-US" dirty="0" smtClean="0"/>
              <a:t/>
            </a:r>
            <a:br>
              <a:rPr lang="en-US" dirty="0" smtClean="0"/>
            </a:br>
            <a:r>
              <a:rPr lang="en-US" dirty="0"/>
              <a:t>Application of Asynchronous data transfer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Asynchronous </a:t>
            </a:r>
            <a:r>
              <a:rPr lang="en-US" dirty="0"/>
              <a:t>data transfer is well suited for keyboard type-terminals and paper tape devices. The advantage of this method is that it does not require any local storage at the terminal or the computer as data transfer takes place character by character.</a:t>
            </a:r>
            <a:r>
              <a:rPr lang="en-US" dirty="0" smtClean="0"/>
              <a:t/>
            </a:r>
            <a:br>
              <a:rPr lang="en-US" dirty="0" smtClean="0"/>
            </a:br>
            <a:r>
              <a:rPr lang="en-US" dirty="0"/>
              <a:t>2. Asynchronous data transfer is best suited to Internet traffic in which information is transmitted in short bursts. This type of data transfer is used by modems.</a:t>
            </a:r>
            <a:r>
              <a:rPr lang="en-US" dirty="0" smtClean="0"/>
              <a:t/>
            </a:r>
            <a:br>
              <a:rPr lang="en-US" dirty="0" smtClean="0"/>
            </a:br>
            <a:endParaRPr lang="en-US" smtClean="0"/>
          </a:p>
          <a:p>
            <a:r>
              <a:rPr lang="en-US" b="1" smtClean="0"/>
              <a:t>Advantages </a:t>
            </a:r>
            <a:r>
              <a:rPr lang="en-US" b="1" dirty="0"/>
              <a:t>of Asynchronous data transfer</a:t>
            </a:r>
            <a:r>
              <a:rPr lang="en-US" dirty="0" smtClean="0"/>
              <a:t/>
            </a:r>
            <a:br>
              <a:rPr lang="en-US" dirty="0" smtClean="0"/>
            </a:br>
            <a:r>
              <a:rPr lang="en-US" dirty="0"/>
              <a:t>1. This method of data </a:t>
            </a:r>
            <a:r>
              <a:rPr lang="en-US" dirty="0" err="1"/>
              <a:t>data</a:t>
            </a:r>
            <a:r>
              <a:rPr lang="en-US" dirty="0"/>
              <a:t> transfer is cheaper in cost as compared to synchronous e.g. If lines are short, asynchronous data transfer is better, because line cost would be low and idle time will not be expensive.</a:t>
            </a:r>
            <a:r>
              <a:rPr lang="en-US" dirty="0" smtClean="0"/>
              <a:t/>
            </a:r>
            <a:br>
              <a:rPr lang="en-US" dirty="0" smtClean="0"/>
            </a:br>
            <a:r>
              <a:rPr lang="en-US" dirty="0"/>
              <a:t>2. In this approach each individual character is complete in itself, therefore if character is corrupted during data transfer, its successor and predecessor character will not be affected.</a:t>
            </a:r>
            <a:r>
              <a:rPr lang="en-US" dirty="0" smtClean="0"/>
              <a:t/>
            </a:r>
            <a:br>
              <a:rPr lang="en-US" dirty="0" smtClean="0"/>
            </a:br>
            <a:r>
              <a:rPr lang="en-US" dirty="0"/>
              <a:t>3. It is possible to transmit signals from sources having different bit rates.</a:t>
            </a:r>
            <a:r>
              <a:rPr lang="en-US" dirty="0" smtClean="0"/>
              <a:t/>
            </a:r>
            <a:br>
              <a:rPr lang="en-US" dirty="0" smtClean="0"/>
            </a:br>
            <a:r>
              <a:rPr lang="en-US" dirty="0"/>
              <a:t>4. The data transfer can start as soon as data byte to be transmitted becomes available.</a:t>
            </a:r>
            <a:r>
              <a:rPr lang="en-US" dirty="0" smtClean="0"/>
              <a:t/>
            </a:r>
            <a:br>
              <a:rPr lang="en-US" dirty="0" smtClean="0"/>
            </a:br>
            <a:r>
              <a:rPr lang="en-US" dirty="0"/>
              <a:t>5. Moreover, this mode of data </a:t>
            </a:r>
            <a:r>
              <a:rPr lang="en-US" dirty="0" err="1"/>
              <a:t>data</a:t>
            </a:r>
            <a:r>
              <a:rPr lang="en-US" dirty="0"/>
              <a:t> transfer in easy to implement.</a:t>
            </a:r>
            <a:r>
              <a:rPr lang="en-US" dirty="0" smtClean="0"/>
              <a:t/>
            </a:r>
            <a:br>
              <a:rPr lang="en-US" dirty="0" smtClean="0"/>
            </a:br>
            <a:r>
              <a:rPr lang="en-US" dirty="0"/>
              <a:t>Disadvantages of Asynchronous data transfer</a:t>
            </a:r>
            <a:r>
              <a:rPr lang="en-US" dirty="0" smtClean="0"/>
              <a:t/>
            </a:r>
            <a:br>
              <a:rPr lang="en-US" dirty="0" smtClean="0"/>
            </a:br>
            <a:r>
              <a:rPr lang="en-US" dirty="0"/>
              <a:t>1. This method is less efficient and slower than synchronous data transfer due to the overhead of extra bits and insertion of gaps into bit stream.</a:t>
            </a:r>
            <a:r>
              <a:rPr lang="en-US" dirty="0" smtClean="0"/>
              <a:t/>
            </a:r>
            <a:br>
              <a:rPr lang="en-US" dirty="0" smtClean="0"/>
            </a:br>
            <a:r>
              <a:rPr lang="en-US" dirty="0"/>
              <a:t>2. Successful data transfer inevitably depends on the recognition of the start bits. These bits can be missed or corrupted.</a:t>
            </a: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a:t>Synchronous Data Transfer</a:t>
            </a:r>
            <a:r>
              <a:rPr lang="en-US" dirty="0" smtClean="0"/>
              <a:t/>
            </a:r>
            <a:br>
              <a:rPr lang="en-US" dirty="0" smtClean="0"/>
            </a:br>
            <a:r>
              <a:rPr lang="en-US" dirty="0"/>
              <a:t>&gt; Synchronous data transfer does not use start and stop bits.</a:t>
            </a:r>
            <a:r>
              <a:rPr lang="en-US" dirty="0" smtClean="0"/>
              <a:t/>
            </a:r>
            <a:br>
              <a:rPr lang="en-US" dirty="0" smtClean="0"/>
            </a:br>
            <a:r>
              <a:rPr lang="en-US" dirty="0"/>
              <a:t>&gt; In this method bit stream is combined into longer frames that may contain multiple bytes.</a:t>
            </a:r>
            <a:r>
              <a:rPr lang="en-US" dirty="0" smtClean="0"/>
              <a:t/>
            </a:r>
            <a:br>
              <a:rPr lang="en-US" dirty="0" smtClean="0"/>
            </a:br>
            <a:r>
              <a:rPr lang="en-US" dirty="0"/>
              <a:t>&gt; There is no gap between the various bytes in the data stream.</a:t>
            </a:r>
            <a:r>
              <a:rPr lang="en-US" dirty="0" smtClean="0"/>
              <a:t/>
            </a:r>
            <a:br>
              <a:rPr lang="en-US" dirty="0" smtClean="0"/>
            </a:br>
            <a:r>
              <a:rPr lang="en-US" dirty="0" smtClean="0"/>
              <a:t/>
            </a:r>
            <a:br>
              <a:rPr lang="en-US" dirty="0" smtClean="0"/>
            </a:br>
            <a:r>
              <a:rPr lang="en-US" dirty="0"/>
              <a:t>&gt; In the absence of start &amp; stop bits, bit synchronization is established between sender &amp; receiver by 'timing' the data transfer of each bit.</a:t>
            </a:r>
            <a:r>
              <a:rPr lang="en-US" dirty="0" smtClean="0"/>
              <a:t/>
            </a:r>
            <a:br>
              <a:rPr lang="en-US" dirty="0" smtClean="0"/>
            </a:br>
            <a:r>
              <a:rPr lang="en-US" dirty="0"/>
              <a:t>&gt; Since the various bytes are placed on the link without any gap, it is the responsibility of receiver to separate the bit stream into bytes so as to reconstruct the original information.</a:t>
            </a:r>
            <a:r>
              <a:rPr lang="en-US" dirty="0" smtClean="0"/>
              <a:t/>
            </a:r>
            <a:br>
              <a:rPr lang="en-US" dirty="0" smtClean="0"/>
            </a:br>
            <a:r>
              <a:rPr lang="en-US" dirty="0"/>
              <a:t>&gt; In order to receive the data error free, the receiver and sender operates at the same clock frequency.</a:t>
            </a:r>
            <a:r>
              <a:rPr lang="en-US" dirty="0" smtClean="0"/>
              <a:t/>
            </a:r>
            <a:br>
              <a:rPr lang="en-US" dirty="0" smtClean="0"/>
            </a:br>
            <a:r>
              <a:rPr lang="en-US" dirty="0"/>
              <a:t>Application of Synchronous data transfer</a:t>
            </a:r>
            <a:r>
              <a:rPr lang="en-US" dirty="0" smtClean="0"/>
              <a:t/>
            </a:r>
            <a:br>
              <a:rPr lang="en-US" dirty="0" smtClean="0"/>
            </a:br>
            <a:r>
              <a:rPr lang="en-US" dirty="0"/>
              <a:t>&gt; Synchronous data transfer is used for high speed communication between computers.</a:t>
            </a:r>
            <a:r>
              <a:rPr lang="en-US" dirty="0" smtClean="0"/>
              <a:t/>
            </a:r>
            <a:br>
              <a:rPr lang="en-US" dirty="0" smtClean="0"/>
            </a:br>
            <a:r>
              <a:rPr lang="en-US" dirty="0"/>
              <a:t>Advantage of Synchronous data transfer</a:t>
            </a:r>
            <a:r>
              <a:rPr lang="en-US" dirty="0" smtClean="0"/>
              <a:t/>
            </a:r>
            <a:br>
              <a:rPr lang="en-US" dirty="0" smtClean="0"/>
            </a:br>
            <a:r>
              <a:rPr lang="en-US" dirty="0"/>
              <a:t>1. This method is faster as compared to asynchronous as there are no extra bits (start bit &amp; stop bit) and also there is no gap between the individual data bytes.</a:t>
            </a:r>
            <a:r>
              <a:rPr lang="en-US" dirty="0" smtClean="0"/>
              <a:t/>
            </a:r>
            <a:br>
              <a:rPr lang="en-US" dirty="0" smtClean="0"/>
            </a:br>
            <a:r>
              <a:rPr lang="en-US" dirty="0"/>
              <a:t>Disadvantages of Synchronous data transfer</a:t>
            </a:r>
            <a:r>
              <a:rPr lang="en-US" dirty="0" smtClean="0"/>
              <a:t/>
            </a:r>
            <a:br>
              <a:rPr lang="en-US" dirty="0" smtClean="0"/>
            </a:br>
            <a:r>
              <a:rPr lang="en-US" dirty="0"/>
              <a:t>1. It is costly as compared to asynchronous method. It requires local buffer storage at the two ends of line to assemble blocks and it also requires accurately synchronized clocks at both ends. This lead to increase in the cost.</a:t>
            </a:r>
            <a:r>
              <a:rPr lang="en-US" dirty="0" smtClean="0"/>
              <a:t/>
            </a:r>
            <a:br>
              <a:rPr lang="en-US" dirty="0" smtClean="0"/>
            </a:br>
            <a:r>
              <a:rPr lang="en-US" dirty="0"/>
              <a:t>2. The sender and receiver have to operate at the same clock frequency. This requires proper synchronization which makes the system complicated.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364163"/>
          </a:xfrm>
        </p:spPr>
        <p:txBody>
          <a:bodyPr>
            <a:noAutofit/>
          </a:bodyPr>
          <a:lstStyle/>
          <a:p>
            <a:r>
              <a:rPr lang="en-US" sz="1600" b="1" dirty="0">
                <a:solidFill>
                  <a:srgbClr val="FF0000"/>
                </a:solidFill>
              </a:rPr>
              <a:t>Key Differences Between Serial And Parallel Transmission</a:t>
            </a:r>
          </a:p>
          <a:p>
            <a:r>
              <a:rPr lang="en-US" sz="1600" dirty="0"/>
              <a:t>Serial transmission requires a single line to communicate and transfer data whereas, parallel transmission requires multiple lines.</a:t>
            </a:r>
          </a:p>
          <a:p>
            <a:r>
              <a:rPr lang="en-US" sz="1600" dirty="0"/>
              <a:t>Serial transmission is used for long-distance communication. As against, parallel transmission is used for the shorter distance.</a:t>
            </a:r>
          </a:p>
          <a:p>
            <a:r>
              <a:rPr lang="en-US" sz="1600" dirty="0"/>
              <a:t>Error and noise are least in serial as compared to parallel transmission. Since one bit follows another in Serial Transmission whereas, in Parallel Transmission multiple bits are sent together.</a:t>
            </a:r>
          </a:p>
          <a:p>
            <a:r>
              <a:rPr lang="en-US" sz="1600" dirty="0"/>
              <a:t>Parallel transmission is faster as the data is transmitted using multiples lines. On the contrary, in Serial transmission data flows through a single wire.</a:t>
            </a:r>
          </a:p>
          <a:p>
            <a:r>
              <a:rPr lang="en-US" sz="1600" dirty="0"/>
              <a:t>Serial Transmission is full-duplex as the sender can send as well as receive the data. In contrast, Parallel Transmission is half-duplex since the data is either sent or received.</a:t>
            </a:r>
          </a:p>
          <a:p>
            <a:r>
              <a:rPr lang="en-US" sz="1600" dirty="0"/>
              <a:t>The special types of converters are required in a serial transmission system to convert the data between the internal parallel form and serial form while there is no such requirement of converters in parallel transmission systems.</a:t>
            </a:r>
          </a:p>
          <a:p>
            <a:r>
              <a:rPr lang="en-US" sz="1600" dirty="0"/>
              <a:t>Serial transmission cables are thinner, longer and economical in comparison with the Parallel Transmission cables.</a:t>
            </a:r>
          </a:p>
          <a:p>
            <a:r>
              <a:rPr lang="en-US" sz="1600" dirty="0"/>
              <a:t>Serial Transmission is simple and reliable. Conversely, Parallel Transmission is unreliable and complicated</a:t>
            </a:r>
          </a:p>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567</Words>
  <Application>Microsoft Office PowerPoint</Application>
  <PresentationFormat>On-screen Show (4:3)</PresentationFormat>
  <Paragraphs>26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SERIAL AND PARALLEL DATA TRANSFER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cp:revision>
  <dcterms:created xsi:type="dcterms:W3CDTF">2019-08-20T00:40:53Z</dcterms:created>
  <dcterms:modified xsi:type="dcterms:W3CDTF">2019-08-20T01:36:52Z</dcterms:modified>
</cp:coreProperties>
</file>