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92" r:id="rId7"/>
    <p:sldId id="293" r:id="rId8"/>
    <p:sldId id="294" r:id="rId9"/>
    <p:sldId id="290" r:id="rId10"/>
    <p:sldId id="29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63" r:id="rId37"/>
    <p:sldId id="26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66" d="100"/>
          <a:sy n="66" d="100"/>
        </p:scale>
        <p:origin x="6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2BF88-E7BD-4E59-98E3-AC41483BED30}" type="datetimeFigureOut">
              <a:rPr lang="en-US" smtClean="0"/>
              <a:pPr/>
              <a:t>2019/12/24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83194-B98F-4663-B7E4-EC8FB0247A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2BF88-E7BD-4E59-98E3-AC41483BED30}" type="datetimeFigureOut">
              <a:rPr lang="en-US" smtClean="0"/>
              <a:pPr/>
              <a:t>2019/12/24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83194-B98F-4663-B7E4-EC8FB0247A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Format: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a:t>
            </a:r>
            <a:r>
              <a:rPr lang="en-US" dirty="0"/>
              <a:t>instruction format defines the layout of the bits of an instruction, in terms of its constituents parts</a:t>
            </a:r>
            <a:r>
              <a:rPr lang="en-US" dirty="0" smtClean="0"/>
              <a:t>.</a:t>
            </a:r>
          </a:p>
          <a:p>
            <a:r>
              <a:rPr lang="en-US" dirty="0" smtClean="0"/>
              <a:t> </a:t>
            </a:r>
            <a:r>
              <a:rPr lang="en-US" dirty="0"/>
              <a:t>An instruction format must include an </a:t>
            </a:r>
            <a:r>
              <a:rPr lang="en-US" dirty="0" err="1"/>
              <a:t>opcode</a:t>
            </a:r>
            <a:r>
              <a:rPr lang="en-US" dirty="0"/>
              <a:t> and, implicitly or explicitly, zero or more operands. Each </a:t>
            </a:r>
            <a:r>
              <a:rPr lang="en-US" dirty="0" err="1"/>
              <a:t>explit</a:t>
            </a:r>
            <a:r>
              <a:rPr lang="en-US" dirty="0"/>
              <a:t> operand is referenced using one of the addressing mode that is available for that machine</a:t>
            </a:r>
            <a:r>
              <a:rPr lang="en-US" dirty="0" smtClean="0"/>
              <a:t>.</a:t>
            </a:r>
          </a:p>
          <a:p>
            <a:r>
              <a:rPr lang="en-US" dirty="0" smtClean="0"/>
              <a:t> </a:t>
            </a:r>
            <a:r>
              <a:rPr lang="en-US" dirty="0"/>
              <a:t>The format must, implicitly or </a:t>
            </a:r>
            <a:r>
              <a:rPr lang="en-US" dirty="0" err="1"/>
              <a:t>explictly</a:t>
            </a:r>
            <a:r>
              <a:rPr lang="en-US" dirty="0"/>
              <a:t>, indicate the addressing mode of each operand. </a:t>
            </a:r>
            <a:endParaRPr lang="en-US" dirty="0" smtClean="0"/>
          </a:p>
          <a:p>
            <a:r>
              <a:rPr lang="en-US" dirty="0" smtClean="0"/>
              <a:t>For </a:t>
            </a:r>
            <a:r>
              <a:rPr lang="en-US" dirty="0"/>
              <a:t>most instruction sets, more than one instruction format is used.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Instruction Set</a:t>
            </a:r>
            <a:endParaRPr lang="en-US" b="1" dirty="0"/>
          </a:p>
        </p:txBody>
      </p:sp>
      <p:sp>
        <p:nvSpPr>
          <p:cNvPr id="3" name="Content Placeholder 2"/>
          <p:cNvSpPr>
            <a:spLocks noGrp="1"/>
          </p:cNvSpPr>
          <p:nvPr>
            <p:ph idx="1"/>
          </p:nvPr>
        </p:nvSpPr>
        <p:spPr/>
        <p:txBody>
          <a:bodyPr/>
          <a:lstStyle/>
          <a:p>
            <a:pPr marL="0" indent="0">
              <a:buNone/>
            </a:pPr>
            <a:r>
              <a:rPr lang="en-US" dirty="0" smtClean="0"/>
              <a:t>• </a:t>
            </a:r>
            <a:r>
              <a:rPr lang="en-US" dirty="0"/>
              <a:t>Data Transfer Instruction</a:t>
            </a:r>
          </a:p>
          <a:p>
            <a:pPr marL="0" indent="0">
              <a:buNone/>
            </a:pPr>
            <a:r>
              <a:rPr lang="en-US" dirty="0"/>
              <a:t>• Arithmetic Instructions</a:t>
            </a:r>
          </a:p>
          <a:p>
            <a:pPr marL="0" indent="0">
              <a:buNone/>
            </a:pPr>
            <a:r>
              <a:rPr lang="en-US" dirty="0"/>
              <a:t>• Logical Instructions</a:t>
            </a:r>
          </a:p>
          <a:p>
            <a:pPr marL="0" indent="0">
              <a:buNone/>
            </a:pPr>
            <a:r>
              <a:rPr lang="en-US" dirty="0"/>
              <a:t>• Branching Instructions</a:t>
            </a:r>
          </a:p>
          <a:p>
            <a:pPr marL="0" indent="0">
              <a:buNone/>
            </a:pPr>
            <a:r>
              <a:rPr lang="en-US" dirty="0"/>
              <a:t>• Control Instructions</a:t>
            </a:r>
          </a:p>
        </p:txBody>
      </p:sp>
    </p:spTree>
    <p:extLst>
      <p:ext uri="{BB962C8B-B14F-4D97-AF65-F5344CB8AC3E}">
        <p14:creationId xmlns:p14="http://schemas.microsoft.com/office/powerpoint/2010/main" val="203313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Transfer </a:t>
            </a:r>
            <a:r>
              <a:rPr lang="en-US" b="1" dirty="0" smtClean="0"/>
              <a:t>Instructions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a:t>MOV Rd, </a:t>
            </a:r>
            <a:r>
              <a:rPr lang="en-US" dirty="0" err="1"/>
              <a:t>Rs</a:t>
            </a:r>
            <a:endParaRPr lang="en-US" dirty="0"/>
          </a:p>
          <a:p>
            <a:endParaRPr lang="en-US" dirty="0"/>
          </a:p>
          <a:p>
            <a:r>
              <a:rPr lang="en-US" dirty="0"/>
              <a:t>&gt; Copies the content of source register </a:t>
            </a:r>
            <a:r>
              <a:rPr lang="en-US" dirty="0" err="1"/>
              <a:t>Rs</a:t>
            </a:r>
            <a:r>
              <a:rPr lang="en-US" dirty="0"/>
              <a:t> into destination register Rd</a:t>
            </a:r>
          </a:p>
          <a:p>
            <a:r>
              <a:rPr lang="en-US" dirty="0"/>
              <a:t>&gt; </a:t>
            </a:r>
            <a:r>
              <a:rPr lang="en-US" dirty="0" err="1"/>
              <a:t>Rs</a:t>
            </a:r>
            <a:r>
              <a:rPr lang="en-US" dirty="0"/>
              <a:t> and Rd can be A, B, C, D, E, H, L</a:t>
            </a:r>
          </a:p>
          <a:p>
            <a:endParaRPr lang="en-US" dirty="0"/>
          </a:p>
          <a:p>
            <a:r>
              <a:rPr lang="en-US" dirty="0"/>
              <a:t>MOV A, B</a:t>
            </a:r>
          </a:p>
          <a:p>
            <a:endParaRPr lang="en-US" dirty="0"/>
          </a:p>
          <a:p>
            <a:r>
              <a:rPr lang="en-US" dirty="0"/>
              <a:t>MOV M, </a:t>
            </a:r>
            <a:r>
              <a:rPr lang="en-US" dirty="0" err="1"/>
              <a:t>Rs</a:t>
            </a:r>
            <a:endParaRPr lang="en-US" dirty="0"/>
          </a:p>
          <a:p>
            <a:endParaRPr lang="en-US" dirty="0"/>
          </a:p>
          <a:p>
            <a:r>
              <a:rPr lang="en-US" dirty="0"/>
              <a:t>&gt; Copies the content of register </a:t>
            </a:r>
            <a:r>
              <a:rPr lang="en-US" dirty="0" err="1"/>
              <a:t>Rs</a:t>
            </a:r>
            <a:r>
              <a:rPr lang="en-US" dirty="0"/>
              <a:t> into memory location M</a:t>
            </a:r>
          </a:p>
          <a:p>
            <a:r>
              <a:rPr lang="en-US" dirty="0"/>
              <a:t>&gt; </a:t>
            </a:r>
            <a:r>
              <a:rPr lang="en-US" dirty="0" err="1"/>
              <a:t>Rs</a:t>
            </a:r>
            <a:r>
              <a:rPr lang="en-US" dirty="0"/>
              <a:t> can be A, B, C, D, E, H, L</a:t>
            </a:r>
          </a:p>
          <a:p>
            <a:r>
              <a:rPr lang="en-US" dirty="0"/>
              <a:t>&gt; The memory location M is specified by HL pair</a:t>
            </a:r>
          </a:p>
          <a:p>
            <a:endParaRPr lang="en-US" dirty="0"/>
          </a:p>
          <a:p>
            <a:r>
              <a:rPr lang="en-US" dirty="0"/>
              <a:t>MOV M, A</a:t>
            </a:r>
          </a:p>
          <a:p>
            <a:endParaRPr lang="en-US" dirty="0"/>
          </a:p>
        </p:txBody>
      </p:sp>
    </p:spTree>
    <p:extLst>
      <p:ext uri="{BB962C8B-B14F-4D97-AF65-F5344CB8AC3E}">
        <p14:creationId xmlns:p14="http://schemas.microsoft.com/office/powerpoint/2010/main" val="1395067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MOV Rd, M</a:t>
            </a:r>
          </a:p>
          <a:p>
            <a:endParaRPr lang="en-US" dirty="0"/>
          </a:p>
          <a:p>
            <a:r>
              <a:rPr lang="en-US" dirty="0"/>
              <a:t>&gt; Copies the content of memory location M into register Rd</a:t>
            </a:r>
          </a:p>
          <a:p>
            <a:r>
              <a:rPr lang="en-US" dirty="0"/>
              <a:t>&gt; Rd can be A, B, C, D, E, H, L</a:t>
            </a:r>
          </a:p>
          <a:p>
            <a:r>
              <a:rPr lang="en-US" dirty="0"/>
              <a:t>&gt; The memory location M is specified by HL pair</a:t>
            </a:r>
          </a:p>
          <a:p>
            <a:endParaRPr lang="en-US" dirty="0"/>
          </a:p>
          <a:p>
            <a:r>
              <a:rPr lang="en-US" dirty="0"/>
              <a:t>MOV A, M</a:t>
            </a:r>
          </a:p>
          <a:p>
            <a:endParaRPr lang="en-US" dirty="0"/>
          </a:p>
          <a:p>
            <a:r>
              <a:rPr lang="en-US" dirty="0"/>
              <a:t>MVI Rd, 8-bit</a:t>
            </a:r>
          </a:p>
          <a:p>
            <a:endParaRPr lang="en-US" dirty="0"/>
          </a:p>
          <a:p>
            <a:r>
              <a:rPr lang="en-US" dirty="0"/>
              <a:t>&gt; The 8-bit data is stored in the destination register Rd</a:t>
            </a:r>
          </a:p>
          <a:p>
            <a:r>
              <a:rPr lang="en-US" dirty="0"/>
              <a:t>&gt; Rd can be A, B, C, D, E, H, L</a:t>
            </a:r>
          </a:p>
          <a:p>
            <a:endParaRPr lang="en-US" dirty="0"/>
          </a:p>
          <a:p>
            <a:r>
              <a:rPr lang="en-US" dirty="0"/>
              <a:t>MVI A, 32H</a:t>
            </a:r>
          </a:p>
          <a:p>
            <a:endParaRPr lang="en-US" dirty="0"/>
          </a:p>
        </p:txBody>
      </p:sp>
    </p:spTree>
    <p:extLst>
      <p:ext uri="{BB962C8B-B14F-4D97-AF65-F5344CB8AC3E}">
        <p14:creationId xmlns:p14="http://schemas.microsoft.com/office/powerpoint/2010/main" val="3053563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MVI M, 8-bit</a:t>
            </a:r>
          </a:p>
          <a:p>
            <a:endParaRPr lang="en-US" dirty="0"/>
          </a:p>
          <a:p>
            <a:r>
              <a:rPr lang="en-US" dirty="0"/>
              <a:t>&gt; The 8-it data is stored in memory location M</a:t>
            </a:r>
          </a:p>
          <a:p>
            <a:r>
              <a:rPr lang="en-US" dirty="0"/>
              <a:t>&gt; M is specified by HL pair</a:t>
            </a:r>
          </a:p>
          <a:p>
            <a:endParaRPr lang="en-US" dirty="0"/>
          </a:p>
          <a:p>
            <a:r>
              <a:rPr lang="en-US" dirty="0"/>
              <a:t>MVI M, 32H</a:t>
            </a:r>
          </a:p>
          <a:p>
            <a:endParaRPr lang="en-US" dirty="0"/>
          </a:p>
          <a:p>
            <a:r>
              <a:rPr lang="en-US" dirty="0"/>
              <a:t>LDA 16-bit</a:t>
            </a:r>
          </a:p>
          <a:p>
            <a:endParaRPr lang="en-US" dirty="0"/>
          </a:p>
          <a:p>
            <a:r>
              <a:rPr lang="en-US" dirty="0"/>
              <a:t>&gt; Copies the content of memory location specified by 16-bit address into A</a:t>
            </a:r>
          </a:p>
          <a:p>
            <a:endParaRPr lang="en-US" dirty="0"/>
          </a:p>
          <a:p>
            <a:r>
              <a:rPr lang="en-US" dirty="0"/>
              <a:t>LDA 2015H</a:t>
            </a:r>
          </a:p>
          <a:p>
            <a:endParaRPr lang="en-US" dirty="0"/>
          </a:p>
        </p:txBody>
      </p:sp>
    </p:spTree>
    <p:extLst>
      <p:ext uri="{BB962C8B-B14F-4D97-AF65-F5344CB8AC3E}">
        <p14:creationId xmlns:p14="http://schemas.microsoft.com/office/powerpoint/2010/main" val="2043383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STA 16-bit</a:t>
            </a:r>
          </a:p>
          <a:p>
            <a:endParaRPr lang="en-US" dirty="0"/>
          </a:p>
          <a:p>
            <a:r>
              <a:rPr lang="en-US" dirty="0"/>
              <a:t>&gt; Copies the content of A into 16-bit memory address</a:t>
            </a:r>
          </a:p>
          <a:p>
            <a:endParaRPr lang="en-US" dirty="0"/>
          </a:p>
          <a:p>
            <a:r>
              <a:rPr lang="en-US" dirty="0"/>
              <a:t>STA 2015H</a:t>
            </a:r>
          </a:p>
          <a:p>
            <a:endParaRPr lang="en-US" dirty="0"/>
          </a:p>
          <a:p>
            <a:r>
              <a:rPr lang="en-US" dirty="0"/>
              <a:t>LDAX </a:t>
            </a:r>
            <a:r>
              <a:rPr lang="en-US" dirty="0" err="1"/>
              <a:t>Rp</a:t>
            </a:r>
            <a:endParaRPr lang="en-US" dirty="0"/>
          </a:p>
          <a:p>
            <a:endParaRPr lang="en-US" dirty="0"/>
          </a:p>
          <a:p>
            <a:r>
              <a:rPr lang="en-US" dirty="0"/>
              <a:t>&gt; Copies the content of memory location specified by register pair </a:t>
            </a:r>
            <a:r>
              <a:rPr lang="en-US" dirty="0" err="1"/>
              <a:t>Rp</a:t>
            </a:r>
            <a:r>
              <a:rPr lang="en-US" dirty="0"/>
              <a:t> into A</a:t>
            </a:r>
          </a:p>
          <a:p>
            <a:r>
              <a:rPr lang="en-US" dirty="0"/>
              <a:t>&gt; </a:t>
            </a:r>
            <a:r>
              <a:rPr lang="en-US" dirty="0" err="1"/>
              <a:t>Rp</a:t>
            </a:r>
            <a:r>
              <a:rPr lang="en-US" dirty="0"/>
              <a:t> can be B or D i.e. BC pair or DE pair</a:t>
            </a:r>
          </a:p>
          <a:p>
            <a:endParaRPr lang="en-US" dirty="0"/>
          </a:p>
          <a:p>
            <a:r>
              <a:rPr lang="en-US" dirty="0"/>
              <a:t>LDAX D</a:t>
            </a:r>
          </a:p>
        </p:txBody>
      </p:sp>
    </p:spTree>
    <p:extLst>
      <p:ext uri="{BB962C8B-B14F-4D97-AF65-F5344CB8AC3E}">
        <p14:creationId xmlns:p14="http://schemas.microsoft.com/office/powerpoint/2010/main" val="1276504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STAX </a:t>
            </a:r>
            <a:r>
              <a:rPr lang="en-US" dirty="0" err="1"/>
              <a:t>Rp</a:t>
            </a:r>
            <a:endParaRPr lang="en-US" dirty="0"/>
          </a:p>
          <a:p>
            <a:endParaRPr lang="en-US" dirty="0"/>
          </a:p>
          <a:p>
            <a:r>
              <a:rPr lang="en-US" dirty="0"/>
              <a:t>&gt; Copies the content of A into 16-bit memory address specified by </a:t>
            </a:r>
            <a:r>
              <a:rPr lang="en-US" dirty="0" err="1"/>
              <a:t>Rp</a:t>
            </a:r>
            <a:endParaRPr lang="en-US" dirty="0"/>
          </a:p>
          <a:p>
            <a:r>
              <a:rPr lang="en-US" dirty="0"/>
              <a:t>&gt; </a:t>
            </a:r>
            <a:r>
              <a:rPr lang="en-US" dirty="0" err="1"/>
              <a:t>Rp</a:t>
            </a:r>
            <a:r>
              <a:rPr lang="en-US" dirty="0"/>
              <a:t>(Register Pair) can be B or D i.e. BC pair or DE pair</a:t>
            </a:r>
          </a:p>
          <a:p>
            <a:endParaRPr lang="en-US" dirty="0"/>
          </a:p>
          <a:p>
            <a:r>
              <a:rPr lang="en-US" dirty="0"/>
              <a:t>STAX D</a:t>
            </a:r>
          </a:p>
          <a:p>
            <a:endParaRPr lang="en-US" dirty="0"/>
          </a:p>
          <a:p>
            <a:r>
              <a:rPr lang="en-US" dirty="0"/>
              <a:t>LXI </a:t>
            </a:r>
            <a:r>
              <a:rPr lang="en-US" dirty="0" err="1"/>
              <a:t>Rp</a:t>
            </a:r>
            <a:r>
              <a:rPr lang="en-US" dirty="0"/>
              <a:t>, 16-bits</a:t>
            </a:r>
          </a:p>
          <a:p>
            <a:endParaRPr lang="en-US" dirty="0"/>
          </a:p>
          <a:p>
            <a:r>
              <a:rPr lang="en-US" dirty="0"/>
              <a:t>&gt; Loads 16-bit data into register pair</a:t>
            </a:r>
          </a:p>
          <a:p>
            <a:r>
              <a:rPr lang="en-US" dirty="0"/>
              <a:t>&gt; </a:t>
            </a:r>
            <a:r>
              <a:rPr lang="en-US" dirty="0" err="1"/>
              <a:t>Rp</a:t>
            </a:r>
            <a:r>
              <a:rPr lang="en-US" dirty="0"/>
              <a:t> can be B, D or H i.e. BC pair, DE pair or HL pair</a:t>
            </a:r>
          </a:p>
          <a:p>
            <a:endParaRPr lang="en-US" dirty="0"/>
          </a:p>
          <a:p>
            <a:r>
              <a:rPr lang="en-US" dirty="0"/>
              <a:t>LXI H, 2072H</a:t>
            </a:r>
          </a:p>
        </p:txBody>
      </p:sp>
    </p:spTree>
    <p:extLst>
      <p:ext uri="{BB962C8B-B14F-4D97-AF65-F5344CB8AC3E}">
        <p14:creationId xmlns:p14="http://schemas.microsoft.com/office/powerpoint/2010/main" val="3100938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8-bit</a:t>
            </a:r>
          </a:p>
          <a:p>
            <a:endParaRPr lang="en-US" dirty="0"/>
          </a:p>
          <a:p>
            <a:r>
              <a:rPr lang="en-US" dirty="0"/>
              <a:t>&gt; The data from </a:t>
            </a:r>
            <a:r>
              <a:rPr lang="en-US" dirty="0" err="1"/>
              <a:t>i</a:t>
            </a:r>
            <a:r>
              <a:rPr lang="en-US" dirty="0"/>
              <a:t>/p port specified by 8-bit address is transferred into A</a:t>
            </a:r>
          </a:p>
          <a:p>
            <a:endParaRPr lang="en-US" dirty="0"/>
          </a:p>
          <a:p>
            <a:r>
              <a:rPr lang="en-US" dirty="0"/>
              <a:t>IN 40H</a:t>
            </a:r>
          </a:p>
          <a:p>
            <a:endParaRPr lang="en-US" dirty="0"/>
          </a:p>
          <a:p>
            <a:r>
              <a:rPr lang="en-US" dirty="0"/>
              <a:t>OUT 8-bit</a:t>
            </a:r>
          </a:p>
          <a:p>
            <a:endParaRPr lang="en-US" dirty="0"/>
          </a:p>
          <a:p>
            <a:r>
              <a:rPr lang="en-US" dirty="0"/>
              <a:t>&gt; The data of A is transferred into output port specified by 8-bit address</a:t>
            </a:r>
          </a:p>
          <a:p>
            <a:endParaRPr lang="en-US" dirty="0"/>
          </a:p>
          <a:p>
            <a:r>
              <a:rPr lang="en-US" dirty="0"/>
              <a:t>OUT 40H</a:t>
            </a:r>
          </a:p>
          <a:p>
            <a:endParaRPr lang="en-US" dirty="0"/>
          </a:p>
          <a:p>
            <a:endParaRPr lang="en-US" dirty="0"/>
          </a:p>
        </p:txBody>
      </p:sp>
    </p:spTree>
    <p:extLst>
      <p:ext uri="{BB962C8B-B14F-4D97-AF65-F5344CB8AC3E}">
        <p14:creationId xmlns:p14="http://schemas.microsoft.com/office/powerpoint/2010/main" val="336350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XCHG</a:t>
            </a:r>
          </a:p>
          <a:p>
            <a:endParaRPr lang="en-US" dirty="0"/>
          </a:p>
          <a:p>
            <a:r>
              <a:rPr lang="en-US" dirty="0"/>
              <a:t>&gt; Exchange the content of HL pair with DE pair</a:t>
            </a:r>
          </a:p>
          <a:p>
            <a:r>
              <a:rPr lang="en-US" dirty="0"/>
              <a:t>i.e. the content of H and D are exchanged whereas</a:t>
            </a:r>
          </a:p>
          <a:p>
            <a:r>
              <a:rPr lang="en-US" dirty="0"/>
              <a:t>content of L and E are exchanged</a:t>
            </a:r>
          </a:p>
          <a:p>
            <a:endParaRPr lang="en-US" dirty="0"/>
          </a:p>
          <a:p>
            <a:r>
              <a:rPr lang="en-US" dirty="0"/>
              <a:t>XCHG</a:t>
            </a:r>
          </a:p>
        </p:txBody>
      </p:sp>
    </p:spTree>
    <p:extLst>
      <p:ext uri="{BB962C8B-B14F-4D97-AF65-F5344CB8AC3E}">
        <p14:creationId xmlns:p14="http://schemas.microsoft.com/office/powerpoint/2010/main" val="3682497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sz="4900" b="1" dirty="0" err="1"/>
              <a:t>Arithematic</a:t>
            </a:r>
            <a:r>
              <a:rPr lang="en-US" sz="4900" b="1" dirty="0"/>
              <a:t> Instructions</a:t>
            </a:r>
          </a:p>
        </p:txBody>
      </p:sp>
      <p:sp>
        <p:nvSpPr>
          <p:cNvPr id="3" name="Content Placeholder 2"/>
          <p:cNvSpPr>
            <a:spLocks noGrp="1"/>
          </p:cNvSpPr>
          <p:nvPr>
            <p:ph idx="1"/>
          </p:nvPr>
        </p:nvSpPr>
        <p:spPr/>
        <p:txBody>
          <a:bodyPr>
            <a:normAutofit fontScale="47500" lnSpcReduction="20000"/>
          </a:bodyPr>
          <a:lstStyle/>
          <a:p>
            <a:r>
              <a:rPr lang="en-US" dirty="0"/>
              <a:t>ADD R/M</a:t>
            </a:r>
          </a:p>
          <a:p>
            <a:endParaRPr lang="en-US" dirty="0"/>
          </a:p>
          <a:p>
            <a:r>
              <a:rPr lang="en-US" dirty="0"/>
              <a:t>&gt; The content of register /memory (R/M) is added to the A</a:t>
            </a:r>
          </a:p>
          <a:p>
            <a:r>
              <a:rPr lang="en-US" dirty="0"/>
              <a:t>&gt; Result is stored in A</a:t>
            </a:r>
          </a:p>
          <a:p>
            <a:r>
              <a:rPr lang="en-US" dirty="0"/>
              <a:t>&gt; The memory M is specified by HL pair</a:t>
            </a:r>
          </a:p>
          <a:p>
            <a:endParaRPr lang="en-US" dirty="0"/>
          </a:p>
          <a:p>
            <a:r>
              <a:rPr lang="en-US" dirty="0"/>
              <a:t>ADD B</a:t>
            </a:r>
          </a:p>
          <a:p>
            <a:r>
              <a:rPr lang="en-US" dirty="0"/>
              <a:t>ADD M</a:t>
            </a:r>
          </a:p>
          <a:p>
            <a:endParaRPr lang="en-US" dirty="0"/>
          </a:p>
          <a:p>
            <a:r>
              <a:rPr lang="en-US" dirty="0"/>
              <a:t>ADC R/M</a:t>
            </a:r>
          </a:p>
          <a:p>
            <a:endParaRPr lang="en-US" dirty="0"/>
          </a:p>
          <a:p>
            <a:r>
              <a:rPr lang="en-US" dirty="0"/>
              <a:t>&gt; The content of register /memory (R/M) is added to the A along with carry flag CF</a:t>
            </a:r>
          </a:p>
          <a:p>
            <a:r>
              <a:rPr lang="en-US" dirty="0"/>
              <a:t>&gt; The result is stored in A</a:t>
            </a:r>
          </a:p>
          <a:p>
            <a:r>
              <a:rPr lang="en-US" dirty="0"/>
              <a:t>&gt; The memory M is specified by HL pair</a:t>
            </a:r>
          </a:p>
          <a:p>
            <a:endParaRPr lang="en-US" dirty="0"/>
          </a:p>
          <a:p>
            <a:r>
              <a:rPr lang="en-US" dirty="0"/>
              <a:t>ADC B</a:t>
            </a:r>
          </a:p>
          <a:p>
            <a:r>
              <a:rPr lang="en-US" dirty="0"/>
              <a:t>ADC M</a:t>
            </a:r>
          </a:p>
        </p:txBody>
      </p:sp>
    </p:spTree>
    <p:extLst>
      <p:ext uri="{BB962C8B-B14F-4D97-AF65-F5344CB8AC3E}">
        <p14:creationId xmlns:p14="http://schemas.microsoft.com/office/powerpoint/2010/main" val="2246670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ADI 8-Bit</a:t>
            </a:r>
          </a:p>
          <a:p>
            <a:endParaRPr lang="en-US" dirty="0"/>
          </a:p>
          <a:p>
            <a:r>
              <a:rPr lang="en-US" dirty="0"/>
              <a:t>&gt; The 8-bit data is added to A and result is stored in A</a:t>
            </a:r>
          </a:p>
          <a:p>
            <a:endParaRPr lang="en-US" dirty="0"/>
          </a:p>
          <a:p>
            <a:r>
              <a:rPr lang="en-US" dirty="0"/>
              <a:t>ADI 32H</a:t>
            </a:r>
          </a:p>
          <a:p>
            <a:endParaRPr lang="en-US" dirty="0"/>
          </a:p>
          <a:p>
            <a:r>
              <a:rPr lang="en-US" dirty="0"/>
              <a:t>ACI 8-Bit</a:t>
            </a:r>
          </a:p>
          <a:p>
            <a:endParaRPr lang="en-US" dirty="0"/>
          </a:p>
          <a:p>
            <a:r>
              <a:rPr lang="en-US" dirty="0"/>
              <a:t>&gt; The 8-bit data is added to A along with carry flag CF</a:t>
            </a:r>
          </a:p>
          <a:p>
            <a:r>
              <a:rPr lang="en-US" dirty="0"/>
              <a:t>&gt; The result is stored in A</a:t>
            </a:r>
          </a:p>
          <a:p>
            <a:endParaRPr lang="en-US" dirty="0"/>
          </a:p>
          <a:p>
            <a:r>
              <a:rPr lang="en-US" dirty="0"/>
              <a:t>ACI 32H</a:t>
            </a:r>
          </a:p>
        </p:txBody>
      </p:sp>
    </p:spTree>
    <p:extLst>
      <p:ext uri="{BB962C8B-B14F-4D97-AF65-F5344CB8AC3E}">
        <p14:creationId xmlns:p14="http://schemas.microsoft.com/office/powerpoint/2010/main" val="3335887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FORMAT</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An instruction (instruction format) is a command to the microprocessor to perform a given task on a particular data. Each instruction (instruction format) is of two parts. One is task to be performed, called the operation code or </a:t>
            </a:r>
            <a:r>
              <a:rPr lang="en-US" b="1" dirty="0" err="1" smtClean="0"/>
              <a:t>opcode</a:t>
            </a:r>
            <a:r>
              <a:rPr lang="en-US" dirty="0" smtClean="0"/>
              <a:t> and the second one is the data to be operated on, called the </a:t>
            </a:r>
            <a:r>
              <a:rPr lang="en-US" b="1" dirty="0" smtClean="0"/>
              <a:t>operand</a:t>
            </a:r>
            <a:r>
              <a:rPr lang="en-US" dirty="0" smtClean="0"/>
              <a:t>. The operands or data can be specified in different ways. It may include an 8-bit or 16-bit data, an internal register. a memory location, or 8-bit or 16-bit address. In some instructions, the operand is implicit.</a:t>
            </a:r>
          </a:p>
          <a:p>
            <a:r>
              <a:rPr lang="en-US" b="1" dirty="0" smtClean="0"/>
              <a:t>Instruction Word Size</a:t>
            </a:r>
          </a:p>
          <a:p>
            <a:r>
              <a:rPr lang="en-US" dirty="0" smtClean="0"/>
              <a:t>The 8085 instruction set is of three groups according to word size:</a:t>
            </a:r>
          </a:p>
          <a:p>
            <a:r>
              <a:rPr lang="en-US" b="1" dirty="0" smtClean="0"/>
              <a:t>One-word or one-byte instructions.</a:t>
            </a:r>
            <a:endParaRPr lang="en-US" dirty="0" smtClean="0"/>
          </a:p>
          <a:p>
            <a:r>
              <a:rPr lang="en-US" b="1" dirty="0" smtClean="0"/>
              <a:t>Two-word or two-byte instructions.</a:t>
            </a:r>
            <a:endParaRPr lang="en-US" dirty="0" smtClean="0"/>
          </a:p>
          <a:p>
            <a:r>
              <a:rPr lang="en-US" b="1" dirty="0" smtClean="0"/>
              <a:t>Three-word or three-byte instructions.</a:t>
            </a:r>
            <a:endParaRPr lang="en-US" dirty="0" smtClean="0"/>
          </a:p>
          <a:p>
            <a:r>
              <a:rPr lang="en-US" dirty="0" smtClean="0"/>
              <a:t>In the 8085 microprocessor, byte and words are synonymous because it is an 8-bit microprocessor. But, instructions are commonly referred to in terms of bytes rather than words.</a:t>
            </a:r>
          </a:p>
          <a:p>
            <a:r>
              <a:rPr lang="en-US" b="1" dirty="0" smtClean="0"/>
              <a:t>One-byte instructions</a:t>
            </a:r>
          </a:p>
          <a:p>
            <a:r>
              <a:rPr lang="en-US" dirty="0" smtClean="0"/>
              <a:t>A one-byte instruction includes a </a:t>
            </a:r>
            <a:r>
              <a:rPr lang="en-US" dirty="0" err="1" smtClean="0"/>
              <a:t>opcode</a:t>
            </a:r>
            <a:r>
              <a:rPr lang="en-US" dirty="0" smtClean="0"/>
              <a:t> and a operand in the same byte. Operand(s) are internal registers and are in the instruction in form of codes. If there is no numeral present in the instruction then that instruction will be of one-byte, for example, </a:t>
            </a:r>
            <a:r>
              <a:rPr lang="en-US" dirty="0" err="1" smtClean="0"/>
              <a:t>MOV</a:t>
            </a:r>
            <a:r>
              <a:rPr lang="en-US" dirty="0" smtClean="0"/>
              <a:t> C, A, </a:t>
            </a:r>
            <a:r>
              <a:rPr lang="en-US" dirty="0" err="1" smtClean="0"/>
              <a:t>RAL</a:t>
            </a:r>
            <a:r>
              <a:rPr lang="en-US" dirty="0" smtClean="0"/>
              <a:t>, and ADD B, etc.</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SUB R/M</a:t>
            </a:r>
          </a:p>
          <a:p>
            <a:endParaRPr lang="en-US" dirty="0"/>
          </a:p>
          <a:p>
            <a:r>
              <a:rPr lang="en-US" dirty="0"/>
              <a:t>&gt; The content of register /memory (R/M) is subtracted from A</a:t>
            </a:r>
          </a:p>
          <a:p>
            <a:r>
              <a:rPr lang="en-US" dirty="0"/>
              <a:t>&gt; The result is stored in A</a:t>
            </a:r>
          </a:p>
          <a:p>
            <a:r>
              <a:rPr lang="en-US" dirty="0"/>
              <a:t>&gt; The memory M is specified by HL pair</a:t>
            </a:r>
          </a:p>
          <a:p>
            <a:endParaRPr lang="en-US" dirty="0"/>
          </a:p>
          <a:p>
            <a:r>
              <a:rPr lang="en-US" dirty="0"/>
              <a:t>SUB C</a:t>
            </a:r>
          </a:p>
          <a:p>
            <a:r>
              <a:rPr lang="en-US" dirty="0"/>
              <a:t>SUB M</a:t>
            </a:r>
          </a:p>
          <a:p>
            <a:endParaRPr lang="en-US" dirty="0"/>
          </a:p>
          <a:p>
            <a:r>
              <a:rPr lang="en-US" dirty="0"/>
              <a:t>SBB R/M</a:t>
            </a:r>
          </a:p>
          <a:p>
            <a:endParaRPr lang="en-US" dirty="0"/>
          </a:p>
          <a:p>
            <a:r>
              <a:rPr lang="en-US" dirty="0"/>
              <a:t>&gt; The content of register /memory (R/M) is subtracted from A along with borrow flag BF</a:t>
            </a:r>
          </a:p>
          <a:p>
            <a:r>
              <a:rPr lang="en-US" dirty="0"/>
              <a:t>&gt; The result is stored in A</a:t>
            </a:r>
          </a:p>
          <a:p>
            <a:r>
              <a:rPr lang="en-US" dirty="0"/>
              <a:t>&gt; The memory M is specified by HL pair</a:t>
            </a:r>
          </a:p>
          <a:p>
            <a:endParaRPr lang="en-US" dirty="0"/>
          </a:p>
          <a:p>
            <a:r>
              <a:rPr lang="en-US" dirty="0"/>
              <a:t>SBB B</a:t>
            </a:r>
          </a:p>
          <a:p>
            <a:r>
              <a:rPr lang="en-US" dirty="0"/>
              <a:t>SBB M</a:t>
            </a:r>
          </a:p>
        </p:txBody>
      </p:sp>
    </p:spTree>
    <p:extLst>
      <p:ext uri="{BB962C8B-B14F-4D97-AF65-F5344CB8AC3E}">
        <p14:creationId xmlns:p14="http://schemas.microsoft.com/office/powerpoint/2010/main" val="1649451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SUI 8-Bit</a:t>
            </a:r>
          </a:p>
          <a:p>
            <a:endParaRPr lang="en-US" dirty="0"/>
          </a:p>
          <a:p>
            <a:r>
              <a:rPr lang="en-US" dirty="0"/>
              <a:t>&gt; The 8-bit data is subtracted from A and result is stored in A</a:t>
            </a:r>
          </a:p>
          <a:p>
            <a:endParaRPr lang="en-US" dirty="0"/>
          </a:p>
          <a:p>
            <a:r>
              <a:rPr lang="en-US" dirty="0"/>
              <a:t>SUI 32H</a:t>
            </a:r>
          </a:p>
          <a:p>
            <a:endParaRPr lang="en-US" dirty="0"/>
          </a:p>
          <a:p>
            <a:r>
              <a:rPr lang="en-US" dirty="0"/>
              <a:t>INC R/M</a:t>
            </a:r>
          </a:p>
          <a:p>
            <a:endParaRPr lang="en-US" dirty="0"/>
          </a:p>
          <a:p>
            <a:r>
              <a:rPr lang="en-US" dirty="0"/>
              <a:t>&gt; Increment the content of register/memory by 1</a:t>
            </a:r>
          </a:p>
          <a:p>
            <a:r>
              <a:rPr lang="en-US" dirty="0"/>
              <a:t>&gt; Memory is specified by HL pair</a:t>
            </a:r>
          </a:p>
          <a:p>
            <a:endParaRPr lang="en-US" dirty="0"/>
          </a:p>
          <a:p>
            <a:r>
              <a:rPr lang="en-US" dirty="0"/>
              <a:t>INC B</a:t>
            </a:r>
          </a:p>
          <a:p>
            <a:r>
              <a:rPr lang="en-US" dirty="0"/>
              <a:t>INC M</a:t>
            </a:r>
          </a:p>
        </p:txBody>
      </p:sp>
    </p:spTree>
    <p:extLst>
      <p:ext uri="{BB962C8B-B14F-4D97-AF65-F5344CB8AC3E}">
        <p14:creationId xmlns:p14="http://schemas.microsoft.com/office/powerpoint/2010/main" val="1906405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endParaRPr lang="en-US" dirty="0"/>
          </a:p>
          <a:p>
            <a:r>
              <a:rPr lang="en-US" dirty="0"/>
              <a:t>DCR R/M</a:t>
            </a:r>
          </a:p>
          <a:p>
            <a:endParaRPr lang="en-US" dirty="0"/>
          </a:p>
          <a:p>
            <a:r>
              <a:rPr lang="en-US" dirty="0"/>
              <a:t>&gt; Decrement the content of register/memory by 1</a:t>
            </a:r>
          </a:p>
          <a:p>
            <a:r>
              <a:rPr lang="en-US" dirty="0"/>
              <a:t>&gt; Memory is specified by HL pair</a:t>
            </a:r>
          </a:p>
          <a:p>
            <a:endParaRPr lang="en-US" dirty="0"/>
          </a:p>
          <a:p>
            <a:r>
              <a:rPr lang="en-US" dirty="0"/>
              <a:t>DCR B</a:t>
            </a:r>
          </a:p>
          <a:p>
            <a:r>
              <a:rPr lang="en-US" dirty="0"/>
              <a:t>DCR M</a:t>
            </a:r>
          </a:p>
          <a:p>
            <a:endParaRPr lang="en-US" dirty="0"/>
          </a:p>
          <a:p>
            <a:r>
              <a:rPr lang="en-US" dirty="0"/>
              <a:t>INX </a:t>
            </a:r>
            <a:r>
              <a:rPr lang="en-US" dirty="0" err="1"/>
              <a:t>Rp</a:t>
            </a:r>
            <a:endParaRPr lang="en-US" dirty="0"/>
          </a:p>
          <a:p>
            <a:endParaRPr lang="en-US" dirty="0"/>
          </a:p>
          <a:p>
            <a:r>
              <a:rPr lang="en-US" dirty="0"/>
              <a:t>&gt; Increment the content of register pair </a:t>
            </a:r>
            <a:r>
              <a:rPr lang="en-US" dirty="0" err="1"/>
              <a:t>Rp</a:t>
            </a:r>
            <a:r>
              <a:rPr lang="en-US" dirty="0"/>
              <a:t> by 1</a:t>
            </a:r>
          </a:p>
          <a:p>
            <a:endParaRPr lang="en-US" dirty="0"/>
          </a:p>
          <a:p>
            <a:r>
              <a:rPr lang="en-US" dirty="0"/>
              <a:t>INX </a:t>
            </a:r>
            <a:r>
              <a:rPr lang="en-US" dirty="0" smtClean="0"/>
              <a:t>H</a:t>
            </a:r>
          </a:p>
          <a:p>
            <a:pPr marL="0" indent="0">
              <a:buNone/>
            </a:pPr>
            <a:endParaRPr lang="en-US" dirty="0" smtClean="0"/>
          </a:p>
          <a:p>
            <a:r>
              <a:rPr lang="en-US" dirty="0"/>
              <a:t>DCX </a:t>
            </a:r>
            <a:r>
              <a:rPr lang="en-US" dirty="0" err="1"/>
              <a:t>Rp</a:t>
            </a:r>
            <a:r>
              <a:rPr lang="en-US" dirty="0"/>
              <a:t/>
            </a:r>
            <a:br>
              <a:rPr lang="en-US" dirty="0"/>
            </a:br>
            <a:r>
              <a:rPr lang="en-US" dirty="0"/>
              <a:t/>
            </a:r>
            <a:br>
              <a:rPr lang="en-US" dirty="0"/>
            </a:br>
            <a:r>
              <a:rPr lang="en-US" dirty="0"/>
              <a:t>&gt; Decrement the content of register pair </a:t>
            </a:r>
            <a:r>
              <a:rPr lang="en-US" dirty="0" err="1"/>
              <a:t>Rp</a:t>
            </a:r>
            <a:r>
              <a:rPr lang="en-US" dirty="0"/>
              <a:t> by 1</a:t>
            </a:r>
            <a:r>
              <a:rPr lang="en-US" dirty="0"/>
              <a:t/>
            </a:r>
            <a:br>
              <a:rPr lang="en-US" dirty="0"/>
            </a:br>
            <a:r>
              <a:rPr lang="en-US" dirty="0"/>
              <a:t/>
            </a:r>
            <a:br>
              <a:rPr lang="en-US" dirty="0"/>
            </a:br>
            <a:r>
              <a:rPr lang="en-US" dirty="0"/>
              <a:t>DCX H</a:t>
            </a:r>
            <a:endParaRPr lang="en-US" dirty="0"/>
          </a:p>
        </p:txBody>
      </p:sp>
    </p:spTree>
    <p:extLst>
      <p:ext uri="{BB962C8B-B14F-4D97-AF65-F5344CB8AC3E}">
        <p14:creationId xmlns:p14="http://schemas.microsoft.com/office/powerpoint/2010/main" val="365602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Instructions</a:t>
            </a:r>
          </a:p>
        </p:txBody>
      </p:sp>
      <p:sp>
        <p:nvSpPr>
          <p:cNvPr id="3" name="Content Placeholder 2"/>
          <p:cNvSpPr>
            <a:spLocks noGrp="1"/>
          </p:cNvSpPr>
          <p:nvPr>
            <p:ph idx="1"/>
          </p:nvPr>
        </p:nvSpPr>
        <p:spPr/>
        <p:txBody>
          <a:bodyPr>
            <a:normAutofit fontScale="70000" lnSpcReduction="20000"/>
          </a:bodyPr>
          <a:lstStyle/>
          <a:p>
            <a:r>
              <a:rPr lang="en-US" dirty="0"/>
              <a:t>CMP R/M</a:t>
            </a:r>
          </a:p>
          <a:p>
            <a:r>
              <a:rPr lang="en-US" dirty="0"/>
              <a:t>(Compare Register/Memory)</a:t>
            </a:r>
          </a:p>
          <a:p>
            <a:endParaRPr lang="en-US" dirty="0"/>
          </a:p>
          <a:p>
            <a:r>
              <a:rPr lang="en-US" dirty="0"/>
              <a:t>&gt; Compares the content of register/memory with A</a:t>
            </a:r>
          </a:p>
          <a:p>
            <a:r>
              <a:rPr lang="en-US" dirty="0"/>
              <a:t>&gt; The result of comparison is:</a:t>
            </a:r>
          </a:p>
          <a:p>
            <a:endParaRPr lang="en-US" dirty="0"/>
          </a:p>
          <a:p>
            <a:r>
              <a:rPr lang="en-US" dirty="0"/>
              <a:t>If A&lt; R/M : Carry Flag CY=1</a:t>
            </a:r>
          </a:p>
          <a:p>
            <a:r>
              <a:rPr lang="en-US" dirty="0"/>
              <a:t>If A= R/M : Zero Flag Z=1</a:t>
            </a:r>
          </a:p>
          <a:p>
            <a:r>
              <a:rPr lang="en-US" dirty="0"/>
              <a:t>If A&gt; R/M : Carry Flag CY=0</a:t>
            </a:r>
          </a:p>
          <a:p>
            <a:endParaRPr lang="en-US" dirty="0"/>
          </a:p>
          <a:p>
            <a:r>
              <a:rPr lang="en-US" dirty="0"/>
              <a:t>CMP B</a:t>
            </a:r>
          </a:p>
          <a:p>
            <a:r>
              <a:rPr lang="en-US" dirty="0"/>
              <a:t>CMP M</a:t>
            </a:r>
          </a:p>
        </p:txBody>
      </p:sp>
    </p:spTree>
    <p:extLst>
      <p:ext uri="{BB962C8B-B14F-4D97-AF65-F5344CB8AC3E}">
        <p14:creationId xmlns:p14="http://schemas.microsoft.com/office/powerpoint/2010/main" val="1487428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CPI 8-bit</a:t>
            </a:r>
          </a:p>
          <a:p>
            <a:r>
              <a:rPr lang="en-US" dirty="0"/>
              <a:t>(Compare Immediate)</a:t>
            </a:r>
          </a:p>
          <a:p>
            <a:endParaRPr lang="en-US" dirty="0"/>
          </a:p>
          <a:p>
            <a:r>
              <a:rPr lang="en-US" dirty="0"/>
              <a:t>&gt; Compares 8-bit data with A</a:t>
            </a:r>
          </a:p>
          <a:p>
            <a:r>
              <a:rPr lang="en-US" dirty="0"/>
              <a:t>&gt; The result of comparison is:</a:t>
            </a:r>
          </a:p>
          <a:p>
            <a:endParaRPr lang="en-US" dirty="0"/>
          </a:p>
          <a:p>
            <a:r>
              <a:rPr lang="en-US" dirty="0"/>
              <a:t>If A&lt; 8-bit : Carry Flag CY=1</a:t>
            </a:r>
          </a:p>
          <a:p>
            <a:r>
              <a:rPr lang="en-US" dirty="0"/>
              <a:t>If A= 8-bit : Zero Flag Z=1</a:t>
            </a:r>
          </a:p>
          <a:p>
            <a:r>
              <a:rPr lang="en-US" dirty="0"/>
              <a:t>If A&gt; 8-bit : Carry Flag CY=0</a:t>
            </a:r>
          </a:p>
          <a:p>
            <a:r>
              <a:rPr lang="en-US" dirty="0"/>
              <a:t>CPI 32H</a:t>
            </a:r>
          </a:p>
        </p:txBody>
      </p:sp>
    </p:spTree>
    <p:extLst>
      <p:ext uri="{BB962C8B-B14F-4D97-AF65-F5344CB8AC3E}">
        <p14:creationId xmlns:p14="http://schemas.microsoft.com/office/powerpoint/2010/main" val="3563886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ANA R/M</a:t>
            </a:r>
          </a:p>
          <a:p>
            <a:r>
              <a:rPr lang="en-US" dirty="0"/>
              <a:t>(logical AND register/memory)</a:t>
            </a:r>
          </a:p>
          <a:p>
            <a:endParaRPr lang="en-US" dirty="0"/>
          </a:p>
          <a:p>
            <a:r>
              <a:rPr lang="en-US" dirty="0"/>
              <a:t>&gt; The content of A are logically </a:t>
            </a:r>
            <a:r>
              <a:rPr lang="en-US" dirty="0" err="1"/>
              <a:t>ANDed</a:t>
            </a:r>
            <a:r>
              <a:rPr lang="en-US" dirty="0"/>
              <a:t> with the content of register/memory and result is stored in A</a:t>
            </a:r>
          </a:p>
          <a:p>
            <a:r>
              <a:rPr lang="en-US" dirty="0"/>
              <a:t>&gt; Memory M must be specified by HL pair</a:t>
            </a:r>
          </a:p>
          <a:p>
            <a:endParaRPr lang="en-US" dirty="0"/>
          </a:p>
          <a:p>
            <a:r>
              <a:rPr lang="en-US" dirty="0"/>
              <a:t>ANA B</a:t>
            </a:r>
          </a:p>
          <a:p>
            <a:r>
              <a:rPr lang="en-US" dirty="0"/>
              <a:t>ANA M</a:t>
            </a:r>
          </a:p>
        </p:txBody>
      </p:sp>
    </p:spTree>
    <p:extLst>
      <p:ext uri="{BB962C8B-B14F-4D97-AF65-F5344CB8AC3E}">
        <p14:creationId xmlns:p14="http://schemas.microsoft.com/office/powerpoint/2010/main" val="3191346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ANI 8-bit</a:t>
            </a:r>
          </a:p>
          <a:p>
            <a:r>
              <a:rPr lang="en-US" dirty="0"/>
              <a:t>(Compare Immediate)</a:t>
            </a:r>
          </a:p>
          <a:p>
            <a:endParaRPr lang="en-US" dirty="0"/>
          </a:p>
          <a:p>
            <a:r>
              <a:rPr lang="en-US" dirty="0"/>
              <a:t>&gt; The content of A are logically </a:t>
            </a:r>
            <a:r>
              <a:rPr lang="en-US" dirty="0" err="1"/>
              <a:t>ANDed</a:t>
            </a:r>
            <a:r>
              <a:rPr lang="en-US" dirty="0"/>
              <a:t> with the 8-bit data and result is stored in A</a:t>
            </a:r>
          </a:p>
          <a:p>
            <a:endParaRPr lang="en-US" dirty="0"/>
          </a:p>
          <a:p>
            <a:r>
              <a:rPr lang="en-US" dirty="0"/>
              <a:t>ANI 32H</a:t>
            </a:r>
          </a:p>
          <a:p>
            <a:endParaRPr lang="en-US" dirty="0"/>
          </a:p>
          <a:p>
            <a:r>
              <a:rPr lang="en-US" dirty="0"/>
              <a:t>ORA R/M</a:t>
            </a:r>
          </a:p>
          <a:p>
            <a:r>
              <a:rPr lang="en-US" dirty="0"/>
              <a:t>(logical OR register/memory)</a:t>
            </a:r>
          </a:p>
          <a:p>
            <a:endParaRPr lang="en-US" dirty="0"/>
          </a:p>
          <a:p>
            <a:r>
              <a:rPr lang="en-US" dirty="0"/>
              <a:t>&gt; The content of A are logically </a:t>
            </a:r>
            <a:r>
              <a:rPr lang="en-US" dirty="0" err="1"/>
              <a:t>ORed</a:t>
            </a:r>
            <a:r>
              <a:rPr lang="en-US" dirty="0"/>
              <a:t> with the content of register/memory and result is stored in A</a:t>
            </a:r>
          </a:p>
          <a:p>
            <a:r>
              <a:rPr lang="en-US" dirty="0"/>
              <a:t>&gt; Memory M must be specified by HL pair</a:t>
            </a:r>
          </a:p>
          <a:p>
            <a:endParaRPr lang="en-US" dirty="0"/>
          </a:p>
          <a:p>
            <a:r>
              <a:rPr lang="en-US" dirty="0"/>
              <a:t>ORA B</a:t>
            </a:r>
          </a:p>
          <a:p>
            <a:r>
              <a:rPr lang="en-US" dirty="0"/>
              <a:t>ORA M</a:t>
            </a:r>
          </a:p>
        </p:txBody>
      </p:sp>
    </p:spTree>
    <p:extLst>
      <p:ext uri="{BB962C8B-B14F-4D97-AF65-F5344CB8AC3E}">
        <p14:creationId xmlns:p14="http://schemas.microsoft.com/office/powerpoint/2010/main" val="500119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ORI 8-bit</a:t>
            </a:r>
          </a:p>
          <a:p>
            <a:r>
              <a:rPr lang="en-US" dirty="0"/>
              <a:t>(OR immediate)</a:t>
            </a:r>
          </a:p>
          <a:p>
            <a:endParaRPr lang="en-US" dirty="0"/>
          </a:p>
          <a:p>
            <a:r>
              <a:rPr lang="en-US" dirty="0"/>
              <a:t>&gt; The content of A are logically </a:t>
            </a:r>
            <a:r>
              <a:rPr lang="en-US" dirty="0" err="1"/>
              <a:t>ORed</a:t>
            </a:r>
            <a:r>
              <a:rPr lang="en-US" dirty="0"/>
              <a:t> with the 8-bit data and result is stored in A</a:t>
            </a:r>
          </a:p>
          <a:p>
            <a:endParaRPr lang="en-US" dirty="0"/>
          </a:p>
          <a:p>
            <a:r>
              <a:rPr lang="en-US" dirty="0"/>
              <a:t>ORI 32H</a:t>
            </a:r>
          </a:p>
          <a:p>
            <a:endParaRPr lang="en-US" dirty="0"/>
          </a:p>
          <a:p>
            <a:r>
              <a:rPr lang="en-US" dirty="0"/>
              <a:t>XRA R/M</a:t>
            </a:r>
          </a:p>
          <a:p>
            <a:r>
              <a:rPr lang="en-US" dirty="0"/>
              <a:t>(logical XOR register/memory)</a:t>
            </a:r>
          </a:p>
          <a:p>
            <a:endParaRPr lang="en-US" dirty="0"/>
          </a:p>
          <a:p>
            <a:r>
              <a:rPr lang="en-US" dirty="0"/>
              <a:t>&gt; The content of A are logically </a:t>
            </a:r>
            <a:r>
              <a:rPr lang="en-US" dirty="0" err="1"/>
              <a:t>XORed</a:t>
            </a:r>
            <a:r>
              <a:rPr lang="en-US" dirty="0"/>
              <a:t> with the content of register/memory and result is stored in A</a:t>
            </a:r>
          </a:p>
          <a:p>
            <a:r>
              <a:rPr lang="en-US" dirty="0"/>
              <a:t>&gt; Memory M must be specified by HL pair</a:t>
            </a:r>
          </a:p>
          <a:p>
            <a:endParaRPr lang="en-US" dirty="0"/>
          </a:p>
          <a:p>
            <a:r>
              <a:rPr lang="en-US" dirty="0"/>
              <a:t>XRA B</a:t>
            </a:r>
          </a:p>
          <a:p>
            <a:r>
              <a:rPr lang="en-US" dirty="0"/>
              <a:t>XRA M</a:t>
            </a:r>
          </a:p>
        </p:txBody>
      </p:sp>
    </p:spTree>
    <p:extLst>
      <p:ext uri="{BB962C8B-B14F-4D97-AF65-F5344CB8AC3E}">
        <p14:creationId xmlns:p14="http://schemas.microsoft.com/office/powerpoint/2010/main" val="503324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XRI 8-bit</a:t>
            </a:r>
          </a:p>
          <a:p>
            <a:r>
              <a:rPr lang="en-US" dirty="0"/>
              <a:t>(XOR immediate)</a:t>
            </a:r>
          </a:p>
          <a:p>
            <a:endParaRPr lang="en-US" dirty="0"/>
          </a:p>
          <a:p>
            <a:r>
              <a:rPr lang="en-US" dirty="0"/>
              <a:t>&gt; The content of A are logically </a:t>
            </a:r>
            <a:r>
              <a:rPr lang="en-US" dirty="0" err="1"/>
              <a:t>XORed</a:t>
            </a:r>
            <a:r>
              <a:rPr lang="en-US" dirty="0"/>
              <a:t> with the 8-bit data and result is stored in A</a:t>
            </a:r>
          </a:p>
          <a:p>
            <a:endParaRPr lang="en-US" dirty="0"/>
          </a:p>
          <a:p>
            <a:r>
              <a:rPr lang="en-US" dirty="0"/>
              <a:t>XRI 32H</a:t>
            </a:r>
          </a:p>
          <a:p>
            <a:endParaRPr lang="en-US" dirty="0"/>
          </a:p>
          <a:p>
            <a:r>
              <a:rPr lang="en-US" dirty="0"/>
              <a:t>RLC</a:t>
            </a:r>
          </a:p>
          <a:p>
            <a:r>
              <a:rPr lang="en-US" dirty="0"/>
              <a:t>(Rotate Accumulator Left)</a:t>
            </a:r>
          </a:p>
          <a:p>
            <a:endParaRPr lang="en-US" dirty="0"/>
          </a:p>
          <a:p>
            <a:r>
              <a:rPr lang="en-US" dirty="0"/>
              <a:t>&gt; Each bit of A is rotated left by one bit position.</a:t>
            </a:r>
          </a:p>
          <a:p>
            <a:r>
              <a:rPr lang="en-US" dirty="0"/>
              <a:t>&gt; Bit D7 is placed in the position of D0.</a:t>
            </a:r>
          </a:p>
          <a:p>
            <a:endParaRPr lang="en-US" dirty="0"/>
          </a:p>
          <a:p>
            <a:r>
              <a:rPr lang="en-US" dirty="0"/>
              <a:t>RLC</a:t>
            </a:r>
          </a:p>
        </p:txBody>
      </p:sp>
    </p:spTree>
    <p:extLst>
      <p:ext uri="{BB962C8B-B14F-4D97-AF65-F5344CB8AC3E}">
        <p14:creationId xmlns:p14="http://schemas.microsoft.com/office/powerpoint/2010/main" val="1413957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RRC</a:t>
            </a:r>
          </a:p>
          <a:p>
            <a:r>
              <a:rPr lang="en-US" dirty="0"/>
              <a:t>(Rotate Accumulator Right)</a:t>
            </a:r>
          </a:p>
          <a:p>
            <a:endParaRPr lang="en-US" dirty="0"/>
          </a:p>
          <a:p>
            <a:r>
              <a:rPr lang="en-US" dirty="0"/>
              <a:t>&gt; Each bit of A is rotated right by one bit position.</a:t>
            </a:r>
          </a:p>
          <a:p>
            <a:r>
              <a:rPr lang="en-US" dirty="0"/>
              <a:t>&gt; Bit D0 is placed in the position of D7.</a:t>
            </a:r>
          </a:p>
          <a:p>
            <a:endParaRPr lang="en-US" dirty="0"/>
          </a:p>
          <a:p>
            <a:r>
              <a:rPr lang="en-US" dirty="0"/>
              <a:t>RRC</a:t>
            </a:r>
          </a:p>
          <a:p>
            <a:endParaRPr lang="en-US" dirty="0"/>
          </a:p>
          <a:p>
            <a:r>
              <a:rPr lang="en-US" dirty="0"/>
              <a:t>RAL</a:t>
            </a:r>
          </a:p>
          <a:p>
            <a:r>
              <a:rPr lang="en-US" dirty="0"/>
              <a:t>(Rotate Accumulator Left with Carry)</a:t>
            </a:r>
          </a:p>
          <a:p>
            <a:endParaRPr lang="en-US" dirty="0"/>
          </a:p>
          <a:p>
            <a:r>
              <a:rPr lang="en-US" dirty="0"/>
              <a:t>&gt; Each bit of A is rotated left by one bit position along with carry flag CY</a:t>
            </a:r>
          </a:p>
          <a:p>
            <a:r>
              <a:rPr lang="en-US" dirty="0"/>
              <a:t>&gt; Bit D7 is placed in CY and CY in the position of D0.</a:t>
            </a:r>
          </a:p>
          <a:p>
            <a:endParaRPr lang="en-US" dirty="0"/>
          </a:p>
          <a:p>
            <a:r>
              <a:rPr lang="en-US" dirty="0"/>
              <a:t>RAL</a:t>
            </a:r>
          </a:p>
        </p:txBody>
      </p:sp>
    </p:spTree>
    <p:extLst>
      <p:ext uri="{BB962C8B-B14F-4D97-AF65-F5344CB8AC3E}">
        <p14:creationId xmlns:p14="http://schemas.microsoft.com/office/powerpoint/2010/main" val="1676515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Two-byte instructions</a:t>
            </a:r>
          </a:p>
          <a:p>
            <a:r>
              <a:rPr lang="en-US" dirty="0" smtClean="0"/>
              <a:t>In a two-byte instruction, the first byte specifies the operation code and second byte specifies the operand. Source operand is a data byte and immediately following the </a:t>
            </a:r>
            <a:r>
              <a:rPr lang="en-US" dirty="0" err="1" smtClean="0"/>
              <a:t>opcode</a:t>
            </a:r>
            <a:r>
              <a:rPr lang="en-US" dirty="0" smtClean="0"/>
              <a:t>. </a:t>
            </a:r>
          </a:p>
          <a:p>
            <a:r>
              <a:rPr lang="en-US" dirty="0" smtClean="0"/>
              <a:t>If an 8-bit numeral is present in the instruction then that instruction will be of two-byte. Here, the numeral may be a data or an address. </a:t>
            </a:r>
          </a:p>
          <a:p>
            <a:r>
              <a:rPr lang="en-US" dirty="0" smtClean="0"/>
              <a:t>For example, in </a:t>
            </a:r>
            <a:r>
              <a:rPr lang="en-US" dirty="0" err="1" smtClean="0"/>
              <a:t>MVI</a:t>
            </a:r>
            <a:r>
              <a:rPr lang="en-US" dirty="0" smtClean="0"/>
              <a:t> A, 35H and </a:t>
            </a:r>
            <a:r>
              <a:rPr lang="en-US" dirty="0" err="1" smtClean="0"/>
              <a:t>MVI</a:t>
            </a:r>
            <a:r>
              <a:rPr lang="en-US" dirty="0" smtClean="0"/>
              <a:t> B, 29H, etc.</a:t>
            </a:r>
          </a:p>
          <a:p>
            <a:r>
              <a:rPr lang="en-US" dirty="0" smtClean="0"/>
              <a:t> In a two-byte instruction, the first byte will be the </a:t>
            </a:r>
            <a:r>
              <a:rPr lang="en-US" dirty="0" err="1" smtClean="0"/>
              <a:t>opcode</a:t>
            </a:r>
            <a:r>
              <a:rPr lang="en-US" dirty="0" smtClean="0"/>
              <a:t> and the second byte will be for the numeral present in the instruction.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RAR</a:t>
            </a:r>
          </a:p>
          <a:p>
            <a:r>
              <a:rPr lang="en-US" dirty="0"/>
              <a:t>(Rotate Accumulator Right with Carry)</a:t>
            </a:r>
          </a:p>
          <a:p>
            <a:endParaRPr lang="en-US" dirty="0"/>
          </a:p>
          <a:p>
            <a:r>
              <a:rPr lang="en-US" dirty="0"/>
              <a:t>&gt; Each bit of A is rotated right by one bit position along with carry flag CY.</a:t>
            </a:r>
          </a:p>
          <a:p>
            <a:r>
              <a:rPr lang="en-US" dirty="0"/>
              <a:t>&gt; Bit D7 is placed in CY and CY in the position of D0.</a:t>
            </a:r>
          </a:p>
          <a:p>
            <a:endParaRPr lang="en-US" dirty="0"/>
          </a:p>
          <a:p>
            <a:r>
              <a:rPr lang="en-US" dirty="0"/>
              <a:t>RAR</a:t>
            </a:r>
          </a:p>
        </p:txBody>
      </p:sp>
    </p:spTree>
    <p:extLst>
      <p:ext uri="{BB962C8B-B14F-4D97-AF65-F5344CB8AC3E}">
        <p14:creationId xmlns:p14="http://schemas.microsoft.com/office/powerpoint/2010/main" val="782091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Branching Instructions</a:t>
            </a:r>
          </a:p>
        </p:txBody>
      </p:sp>
      <p:sp>
        <p:nvSpPr>
          <p:cNvPr id="3" name="Content Placeholder 2"/>
          <p:cNvSpPr>
            <a:spLocks noGrp="1"/>
          </p:cNvSpPr>
          <p:nvPr>
            <p:ph idx="1"/>
          </p:nvPr>
        </p:nvSpPr>
        <p:spPr/>
        <p:txBody>
          <a:bodyPr>
            <a:normAutofit lnSpcReduction="10000"/>
          </a:bodyPr>
          <a:lstStyle/>
          <a:p>
            <a:r>
              <a:rPr lang="en-US" dirty="0"/>
              <a:t>JMP 16-bit</a:t>
            </a:r>
          </a:p>
          <a:p>
            <a:r>
              <a:rPr lang="en-US" dirty="0"/>
              <a:t>(Unconditional Jump)</a:t>
            </a:r>
          </a:p>
          <a:p>
            <a:endParaRPr lang="en-US" dirty="0"/>
          </a:p>
          <a:p>
            <a:r>
              <a:rPr lang="en-US" dirty="0"/>
              <a:t>The program sequence is transferred to the memory location</a:t>
            </a:r>
          </a:p>
          <a:p>
            <a:r>
              <a:rPr lang="en-US" dirty="0"/>
              <a:t>specified by 16-bit address</a:t>
            </a:r>
          </a:p>
          <a:p>
            <a:endParaRPr lang="en-US" dirty="0"/>
          </a:p>
          <a:p>
            <a:r>
              <a:rPr lang="en-US" dirty="0"/>
              <a:t>JMP C000H</a:t>
            </a:r>
          </a:p>
        </p:txBody>
      </p:sp>
    </p:spTree>
    <p:extLst>
      <p:ext uri="{BB962C8B-B14F-4D97-AF65-F5344CB8AC3E}">
        <p14:creationId xmlns:p14="http://schemas.microsoft.com/office/powerpoint/2010/main" val="2280240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JC</a:t>
            </a:r>
            <a:endParaRPr lang="en-US" dirty="0"/>
          </a:p>
          <a:p>
            <a:endParaRPr lang="en-US" dirty="0"/>
          </a:p>
          <a:p>
            <a:r>
              <a:rPr lang="en-US" dirty="0"/>
              <a:t>Jump on Carry (CY=1)</a:t>
            </a:r>
          </a:p>
          <a:p>
            <a:endParaRPr lang="en-US" dirty="0"/>
          </a:p>
          <a:p>
            <a:r>
              <a:rPr lang="en-US" dirty="0"/>
              <a:t>JNC</a:t>
            </a:r>
          </a:p>
          <a:p>
            <a:endParaRPr lang="en-US" dirty="0"/>
          </a:p>
          <a:p>
            <a:r>
              <a:rPr lang="en-US" dirty="0"/>
              <a:t>Jump on No Carry (CY=0)</a:t>
            </a:r>
          </a:p>
          <a:p>
            <a:endParaRPr lang="en-US" dirty="0"/>
          </a:p>
          <a:p>
            <a:r>
              <a:rPr lang="en-US" dirty="0"/>
              <a:t>JP</a:t>
            </a:r>
          </a:p>
          <a:p>
            <a:endParaRPr lang="en-US" dirty="0"/>
          </a:p>
          <a:p>
            <a:r>
              <a:rPr lang="en-US" dirty="0"/>
              <a:t>Jump on Positive (S=0)</a:t>
            </a:r>
          </a:p>
          <a:p>
            <a:endParaRPr lang="en-US" dirty="0"/>
          </a:p>
          <a:p>
            <a:r>
              <a:rPr lang="en-US" dirty="0"/>
              <a:t>JM</a:t>
            </a:r>
          </a:p>
          <a:p>
            <a:endParaRPr lang="en-US" dirty="0"/>
          </a:p>
          <a:p>
            <a:r>
              <a:rPr lang="en-US" dirty="0"/>
              <a:t>Jump on Negative (S=1)</a:t>
            </a:r>
          </a:p>
          <a:p>
            <a:endParaRPr lang="en-US" dirty="0"/>
          </a:p>
          <a:p>
            <a:r>
              <a:rPr lang="en-US" dirty="0"/>
              <a:t>JZ</a:t>
            </a:r>
          </a:p>
          <a:p>
            <a:endParaRPr lang="en-US" dirty="0"/>
          </a:p>
          <a:p>
            <a:r>
              <a:rPr lang="en-US" dirty="0"/>
              <a:t>Jump on Zero (Z=1)</a:t>
            </a:r>
          </a:p>
          <a:p>
            <a:pPr marL="0" indent="0">
              <a:buNone/>
            </a:pPr>
            <a:endParaRPr lang="en-US" dirty="0"/>
          </a:p>
        </p:txBody>
      </p:sp>
    </p:spTree>
    <p:extLst>
      <p:ext uri="{BB962C8B-B14F-4D97-AF65-F5344CB8AC3E}">
        <p14:creationId xmlns:p14="http://schemas.microsoft.com/office/powerpoint/2010/main" val="915854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endParaRPr lang="en-US" dirty="0"/>
          </a:p>
          <a:p>
            <a:r>
              <a:rPr lang="en-US" dirty="0"/>
              <a:t>JNZ</a:t>
            </a:r>
          </a:p>
          <a:p>
            <a:endParaRPr lang="en-US" dirty="0"/>
          </a:p>
          <a:p>
            <a:r>
              <a:rPr lang="en-US" dirty="0"/>
              <a:t>Jump on No Zero (Z=0)</a:t>
            </a:r>
          </a:p>
          <a:p>
            <a:endParaRPr lang="en-US" dirty="0"/>
          </a:p>
          <a:p>
            <a:r>
              <a:rPr lang="en-US" dirty="0"/>
              <a:t>JPE</a:t>
            </a:r>
          </a:p>
          <a:p>
            <a:endParaRPr lang="en-US" dirty="0"/>
          </a:p>
          <a:p>
            <a:r>
              <a:rPr lang="en-US" dirty="0"/>
              <a:t>Jump on Parity Even (P=1)</a:t>
            </a:r>
          </a:p>
          <a:p>
            <a:endParaRPr lang="en-US" dirty="0"/>
          </a:p>
          <a:p>
            <a:r>
              <a:rPr lang="en-US" dirty="0"/>
              <a:t>JPO</a:t>
            </a:r>
          </a:p>
          <a:p>
            <a:endParaRPr lang="en-US" dirty="0"/>
          </a:p>
          <a:p>
            <a:r>
              <a:rPr lang="en-US" dirty="0"/>
              <a:t>Jump on Parity Odd (P=0)</a:t>
            </a:r>
          </a:p>
          <a:p>
            <a:endParaRPr lang="en-US" dirty="0"/>
          </a:p>
          <a:p>
            <a:endParaRPr lang="en-US" dirty="0"/>
          </a:p>
        </p:txBody>
      </p:sp>
    </p:spTree>
    <p:extLst>
      <p:ext uri="{BB962C8B-B14F-4D97-AF65-F5344CB8AC3E}">
        <p14:creationId xmlns:p14="http://schemas.microsoft.com/office/powerpoint/2010/main" val="35389867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CALL 16-bit</a:t>
            </a:r>
          </a:p>
          <a:p>
            <a:endParaRPr lang="en-US" dirty="0"/>
          </a:p>
          <a:p>
            <a:r>
              <a:rPr lang="en-US" dirty="0"/>
              <a:t>The program sequence is transferred to the subroutine at</a:t>
            </a:r>
          </a:p>
          <a:p>
            <a:r>
              <a:rPr lang="en-US" dirty="0"/>
              <a:t>memory location specified by the 16-bit address</a:t>
            </a:r>
          </a:p>
          <a:p>
            <a:endParaRPr lang="en-US" dirty="0"/>
          </a:p>
          <a:p>
            <a:r>
              <a:rPr lang="en-US" dirty="0"/>
              <a:t>CALL C000H</a:t>
            </a:r>
          </a:p>
          <a:p>
            <a:endParaRPr lang="en-US" dirty="0"/>
          </a:p>
          <a:p>
            <a:r>
              <a:rPr lang="en-US" dirty="0"/>
              <a:t>RET</a:t>
            </a:r>
          </a:p>
          <a:p>
            <a:endParaRPr lang="en-US" dirty="0"/>
          </a:p>
          <a:p>
            <a:r>
              <a:rPr lang="en-US" dirty="0"/>
              <a:t>The program sequence is transferred from the subroutine</a:t>
            </a:r>
          </a:p>
          <a:p>
            <a:r>
              <a:rPr lang="en-US" dirty="0"/>
              <a:t>program to calling program</a:t>
            </a:r>
          </a:p>
          <a:p>
            <a:endParaRPr lang="en-US" dirty="0"/>
          </a:p>
          <a:p>
            <a:r>
              <a:rPr lang="en-US" dirty="0"/>
              <a:t>RET</a:t>
            </a:r>
          </a:p>
        </p:txBody>
      </p:sp>
    </p:spTree>
    <p:extLst>
      <p:ext uri="{BB962C8B-B14F-4D97-AF65-F5344CB8AC3E}">
        <p14:creationId xmlns:p14="http://schemas.microsoft.com/office/powerpoint/2010/main" val="4037765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Control Instructions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NOP</a:t>
            </a:r>
          </a:p>
          <a:p>
            <a:endParaRPr lang="en-US" dirty="0"/>
          </a:p>
          <a:p>
            <a:r>
              <a:rPr lang="en-US" dirty="0"/>
              <a:t>No operation is performed.</a:t>
            </a:r>
          </a:p>
          <a:p>
            <a:endParaRPr lang="en-US" dirty="0"/>
          </a:p>
          <a:p>
            <a:pPr marL="0" indent="0">
              <a:buNone/>
            </a:pPr>
            <a:r>
              <a:rPr lang="en-US" dirty="0" smtClean="0"/>
              <a:t> NOP</a:t>
            </a:r>
            <a:endParaRPr lang="en-US" dirty="0"/>
          </a:p>
          <a:p>
            <a:endParaRPr lang="en-US" dirty="0"/>
          </a:p>
          <a:p>
            <a:r>
              <a:rPr lang="en-US" dirty="0"/>
              <a:t>HLT</a:t>
            </a:r>
          </a:p>
          <a:p>
            <a:endParaRPr lang="en-US" dirty="0"/>
          </a:p>
          <a:p>
            <a:r>
              <a:rPr lang="en-US" dirty="0"/>
              <a:t>The CPU finishes executing the current instruction and stops any further execution</a:t>
            </a:r>
          </a:p>
          <a:p>
            <a:endParaRPr lang="en-US" dirty="0" smtClean="0"/>
          </a:p>
          <a:p>
            <a:pPr marL="0" indent="0">
              <a:buNone/>
            </a:pPr>
            <a:r>
              <a:rPr lang="en-US" dirty="0" smtClean="0"/>
              <a:t> HLT </a:t>
            </a:r>
            <a:endParaRPr lang="en-US" dirty="0"/>
          </a:p>
        </p:txBody>
      </p:sp>
    </p:spTree>
    <p:extLst>
      <p:ext uri="{BB962C8B-B14F-4D97-AF65-F5344CB8AC3E}">
        <p14:creationId xmlns:p14="http://schemas.microsoft.com/office/powerpoint/2010/main" val="1479760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     What do you mean by addressing modes? Explain 8085 addressing modes.</a:t>
            </a:r>
            <a:br>
              <a:rPr lang="en-US" dirty="0" smtClean="0"/>
            </a:br>
            <a:r>
              <a:rPr lang="en-US" dirty="0" smtClean="0"/>
              <a:t>2.     Identify size, </a:t>
            </a:r>
            <a:r>
              <a:rPr lang="en-US" dirty="0" err="1" smtClean="0"/>
              <a:t>adressing</a:t>
            </a:r>
            <a:r>
              <a:rPr lang="en-US" dirty="0" smtClean="0"/>
              <a:t> mode, machine cycles and functions of following 8085 instructions:</a:t>
            </a:r>
            <a:br>
              <a:rPr lang="en-US" dirty="0" smtClean="0"/>
            </a:br>
            <a:r>
              <a:rPr lang="en-US" dirty="0" smtClean="0"/>
              <a:t>        </a:t>
            </a:r>
            <a:r>
              <a:rPr lang="en-US" dirty="0" err="1" smtClean="0"/>
              <a:t>MVI</a:t>
            </a:r>
            <a:r>
              <a:rPr lang="en-US" dirty="0" smtClean="0"/>
              <a:t> A, 32H</a:t>
            </a:r>
            <a:br>
              <a:rPr lang="en-US" dirty="0" smtClean="0"/>
            </a:br>
            <a:r>
              <a:rPr lang="en-US" dirty="0" smtClean="0"/>
              <a:t>        </a:t>
            </a:r>
            <a:r>
              <a:rPr lang="en-US" dirty="0" err="1" smtClean="0"/>
              <a:t>LDA</a:t>
            </a:r>
            <a:r>
              <a:rPr lang="en-US" dirty="0" smtClean="0"/>
              <a:t> 1234H</a:t>
            </a:r>
            <a:br>
              <a:rPr lang="en-US" dirty="0" smtClean="0"/>
            </a:br>
            <a:r>
              <a:rPr lang="en-US" dirty="0" smtClean="0"/>
              <a:t>        </a:t>
            </a:r>
            <a:r>
              <a:rPr lang="en-US" dirty="0" err="1" smtClean="0"/>
              <a:t>STAX</a:t>
            </a:r>
            <a:r>
              <a:rPr lang="en-US" dirty="0" smtClean="0"/>
              <a:t> D</a:t>
            </a:r>
            <a:br>
              <a:rPr lang="en-US" dirty="0" smtClean="0"/>
            </a:br>
            <a:r>
              <a:rPr lang="en-US" dirty="0" smtClean="0"/>
              <a:t>        </a:t>
            </a:r>
            <a:r>
              <a:rPr lang="en-US" dirty="0" err="1" smtClean="0"/>
              <a:t>MOV</a:t>
            </a:r>
            <a:r>
              <a:rPr lang="en-US" dirty="0" smtClean="0"/>
              <a:t> M, B</a:t>
            </a:r>
            <a:br>
              <a:rPr lang="en-US" dirty="0" smtClean="0"/>
            </a:br>
            <a:r>
              <a:rPr lang="en-US" dirty="0" smtClean="0"/>
              <a:t>        </a:t>
            </a:r>
            <a:r>
              <a:rPr lang="en-US" dirty="0" err="1" smtClean="0"/>
              <a:t>RLC</a:t>
            </a:r>
            <a:r>
              <a:rPr lang="en-US" dirty="0" smtClean="0"/>
              <a:t/>
            </a:r>
            <a:br>
              <a:rPr lang="en-US" dirty="0" smtClean="0"/>
            </a:br>
            <a:r>
              <a:rPr lang="en-US" dirty="0" smtClean="0"/>
              <a:t>        </a:t>
            </a:r>
            <a:r>
              <a:rPr lang="en-US" dirty="0" err="1" smtClean="0"/>
              <a:t>MOV</a:t>
            </a:r>
            <a:r>
              <a:rPr lang="en-US" dirty="0" smtClean="0"/>
              <a:t> B, C</a:t>
            </a:r>
            <a:br>
              <a:rPr lang="en-US" dirty="0" smtClean="0"/>
            </a:br>
            <a:r>
              <a:rPr lang="en-US" dirty="0" smtClean="0"/>
              <a:t>        </a:t>
            </a:r>
            <a:r>
              <a:rPr lang="en-US" dirty="0" err="1" smtClean="0"/>
              <a:t>ADI</a:t>
            </a:r>
            <a:r>
              <a:rPr lang="en-US" dirty="0" smtClean="0"/>
              <a:t> 40H</a:t>
            </a:r>
            <a:br>
              <a:rPr lang="en-US" dirty="0" smtClean="0"/>
            </a:br>
            <a:r>
              <a:rPr lang="en-US" dirty="0" smtClean="0"/>
              <a:t>        </a:t>
            </a:r>
            <a:r>
              <a:rPr lang="en-US" dirty="0" err="1" smtClean="0"/>
              <a:t>LXI</a:t>
            </a:r>
            <a:r>
              <a:rPr lang="en-US" dirty="0" smtClean="0"/>
              <a:t> H, 1234H</a:t>
            </a:r>
            <a:br>
              <a:rPr lang="en-US" dirty="0" smtClean="0"/>
            </a:br>
            <a:r>
              <a:rPr lang="en-US" dirty="0" smtClean="0"/>
              <a:t>3.    Draw timing diagram for the following 8085 instructions and also determine the time taken to execute the instruction if the clock frequency of 8085 is 10MHz.</a:t>
            </a:r>
            <a:br>
              <a:rPr lang="en-US" dirty="0" smtClean="0"/>
            </a:br>
            <a:r>
              <a:rPr lang="en-US" dirty="0" smtClean="0"/>
              <a:t>        </a:t>
            </a:r>
            <a:r>
              <a:rPr lang="en-US" dirty="0" err="1" smtClean="0"/>
              <a:t>MVI</a:t>
            </a:r>
            <a:r>
              <a:rPr lang="en-US" dirty="0" smtClean="0"/>
              <a:t> A, 32H</a:t>
            </a:r>
            <a:br>
              <a:rPr lang="en-US" dirty="0" smtClean="0"/>
            </a:br>
            <a:r>
              <a:rPr lang="en-US" dirty="0" smtClean="0"/>
              <a:t>        </a:t>
            </a:r>
            <a:r>
              <a:rPr lang="en-US" dirty="0" err="1" smtClean="0"/>
              <a:t>LDA</a:t>
            </a:r>
            <a:r>
              <a:rPr lang="en-US" dirty="0" smtClean="0"/>
              <a:t> 2072H</a:t>
            </a:r>
            <a:br>
              <a:rPr lang="en-US" dirty="0" smtClean="0"/>
            </a:br>
            <a:r>
              <a:rPr lang="en-US" dirty="0" smtClean="0"/>
              <a:t>        </a:t>
            </a:r>
            <a:r>
              <a:rPr lang="en-US" dirty="0" err="1" smtClean="0"/>
              <a:t>STA</a:t>
            </a:r>
            <a:r>
              <a:rPr lang="en-US" dirty="0" smtClean="0"/>
              <a:t> 2073H</a:t>
            </a:r>
            <a:br>
              <a:rPr lang="en-US" dirty="0" smtClean="0"/>
            </a:br>
            <a:r>
              <a:rPr lang="en-US" dirty="0" smtClean="0"/>
              <a:t>        IN 40H</a:t>
            </a:r>
            <a:br>
              <a:rPr lang="en-US" dirty="0" smtClean="0"/>
            </a:br>
            <a:r>
              <a:rPr lang="en-US" dirty="0" smtClean="0"/>
              <a:t>        OUT 50H</a:t>
            </a:r>
            <a:br>
              <a:rPr lang="en-US" dirty="0" smtClean="0"/>
            </a:br>
            <a:r>
              <a:rPr lang="en-US" dirty="0" smtClean="0"/>
              <a:t>        </a:t>
            </a:r>
            <a:r>
              <a:rPr lang="en-US" dirty="0" err="1" smtClean="0"/>
              <a:t>LXI</a:t>
            </a:r>
            <a:r>
              <a:rPr lang="en-US" dirty="0" smtClean="0"/>
              <a:t> H, 1234H</a:t>
            </a:r>
            <a:br>
              <a:rPr lang="en-US" dirty="0" smtClean="0"/>
            </a:br>
            <a:r>
              <a:rPr lang="en-US" dirty="0" smtClean="0"/>
              <a:t>4.    What do you mean by instruction cycle, machine cycle and T-states.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5.    Write 8085 ALP to transfer 10 bytes of data starting from memory location 2070H to memory locations starting from 2080H.</a:t>
            </a:r>
            <a:br>
              <a:rPr lang="en-US" dirty="0" smtClean="0"/>
            </a:br>
            <a:r>
              <a:rPr lang="en-US" dirty="0" smtClean="0"/>
              <a:t>6.     Write 8085 ALP to count number of 1’s in a given byte of data.</a:t>
            </a:r>
            <a:br>
              <a:rPr lang="en-US" dirty="0" smtClean="0"/>
            </a:br>
            <a:r>
              <a:rPr lang="en-US" dirty="0" smtClean="0"/>
              <a:t>7.     Write 8085 ALP to count number of negative numbers stored in an array of 30 bytes stored in memory location starting from 2072H.</a:t>
            </a:r>
            <a:br>
              <a:rPr lang="en-US" dirty="0" smtClean="0"/>
            </a:br>
            <a:r>
              <a:rPr lang="en-US" dirty="0" smtClean="0"/>
              <a:t>8.     Write 8085 ALP to multiply any two bytes and store result in memory locations starting from C000H.</a:t>
            </a:r>
            <a:br>
              <a:rPr lang="en-US" dirty="0" smtClean="0"/>
            </a:br>
            <a:r>
              <a:rPr lang="en-US" dirty="0" smtClean="0"/>
              <a:t/>
            </a:r>
            <a:br>
              <a:rPr lang="en-US" dirty="0" smtClean="0"/>
            </a:br>
            <a:r>
              <a:rPr lang="en-US" dirty="0" smtClean="0"/>
              <a:t>9.    Write 8085 ALP to check whether the content of memory location </a:t>
            </a:r>
            <a:r>
              <a:rPr lang="en-US" dirty="0" err="1" smtClean="0"/>
              <a:t>AAAAH</a:t>
            </a:r>
            <a:r>
              <a:rPr lang="en-US" dirty="0" smtClean="0"/>
              <a:t> is odd or even. If it is odd store 00H in memory location </a:t>
            </a:r>
            <a:r>
              <a:rPr lang="en-US" dirty="0" err="1" smtClean="0"/>
              <a:t>AAABH</a:t>
            </a:r>
            <a:r>
              <a:rPr lang="en-US" dirty="0" smtClean="0"/>
              <a:t> else store </a:t>
            </a:r>
            <a:r>
              <a:rPr lang="en-US" dirty="0" err="1" smtClean="0"/>
              <a:t>FFH</a:t>
            </a:r>
            <a:r>
              <a:rPr lang="en-US" dirty="0" smtClean="0"/>
              <a:t> in </a:t>
            </a:r>
            <a:r>
              <a:rPr lang="en-US" dirty="0" err="1" smtClean="0"/>
              <a:t>AAACH</a:t>
            </a:r>
            <a:r>
              <a:rPr lang="en-US" dirty="0" smtClean="0"/>
              <a:t>.</a:t>
            </a:r>
            <a:br>
              <a:rPr lang="en-US" dirty="0" smtClean="0"/>
            </a:br>
            <a:r>
              <a:rPr lang="en-US" dirty="0" smtClean="0"/>
              <a:t>10.  Write 8085 ALP to find the factorial of a number.</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Three-byte instructions</a:t>
            </a:r>
          </a:p>
          <a:p>
            <a:r>
              <a:rPr lang="en-US" dirty="0" smtClean="0"/>
              <a:t>In a three-byte instruction, the first byte specifies the </a:t>
            </a:r>
            <a:r>
              <a:rPr lang="en-US" dirty="0" err="1" smtClean="0"/>
              <a:t>opcode</a:t>
            </a:r>
            <a:r>
              <a:rPr lang="en-US" dirty="0" smtClean="0"/>
              <a:t>, and the following two bytes specify the 16-bit operand. </a:t>
            </a:r>
          </a:p>
          <a:p>
            <a:r>
              <a:rPr lang="en-US" dirty="0" smtClean="0"/>
              <a:t>The second byte is the low-order operand and the third byte is the high-order operand.</a:t>
            </a:r>
          </a:p>
          <a:p>
            <a:r>
              <a:rPr lang="en-US" dirty="0" smtClean="0"/>
              <a:t> If a 16-bit numeral is present in the instruction then that instruction will be of three-byte. </a:t>
            </a:r>
          </a:p>
          <a:p>
            <a:r>
              <a:rPr lang="en-US" dirty="0" smtClean="0"/>
              <a:t>Here, the numeral may be a data or an address, for example, in </a:t>
            </a:r>
            <a:r>
              <a:rPr lang="en-US" dirty="0" err="1" smtClean="0"/>
              <a:t>LDA</a:t>
            </a:r>
            <a:r>
              <a:rPr lang="en-US" dirty="0" smtClean="0"/>
              <a:t> 2080H and </a:t>
            </a:r>
            <a:r>
              <a:rPr lang="en-US" dirty="0" err="1" smtClean="0"/>
              <a:t>STA</a:t>
            </a:r>
            <a:r>
              <a:rPr lang="en-US" dirty="0" smtClean="0"/>
              <a:t> 2500H, etc.</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Opcode</a:t>
            </a:r>
            <a:r>
              <a:rPr lang="en-US" b="1" dirty="0" smtClean="0"/>
              <a:t> Format</a:t>
            </a:r>
            <a:br>
              <a:rPr lang="en-US" b="1" dirty="0" smtClean="0"/>
            </a:br>
            <a:endParaRPr lang="en-US" dirty="0"/>
          </a:p>
        </p:txBody>
      </p:sp>
      <p:sp>
        <p:nvSpPr>
          <p:cNvPr id="3" name="Content Placeholder 2"/>
          <p:cNvSpPr>
            <a:spLocks noGrp="1"/>
          </p:cNvSpPr>
          <p:nvPr>
            <p:ph idx="1"/>
          </p:nvPr>
        </p:nvSpPr>
        <p:spPr/>
        <p:txBody>
          <a:bodyPr/>
          <a:lstStyle/>
          <a:p>
            <a:r>
              <a:rPr lang="en-US" dirty="0" smtClean="0"/>
              <a:t>In the case of microprocessor, the instruction or operation are specified by using specific bit pattern unique for each instruction. </a:t>
            </a:r>
          </a:p>
          <a:p>
            <a:r>
              <a:rPr lang="en-US" dirty="0" smtClean="0"/>
              <a:t>These bit patterns contain all the information about operation, register used, memory to. The register and register pair are specified by using certain combination of bits.</a:t>
            </a:r>
          </a:p>
          <a:p>
            <a:r>
              <a:rPr lang="en-US" dirty="0" smtClean="0"/>
              <a:t>For </a:t>
            </a:r>
            <a:r>
              <a:rPr lang="en-US" dirty="0" err="1" smtClean="0"/>
              <a:t>eg</a:t>
            </a:r>
            <a:r>
              <a:rPr lang="en-US" dirty="0" smtClean="0"/>
              <a:t>: Register B, </a:t>
            </a:r>
            <a:r>
              <a:rPr lang="en-US" dirty="0" err="1" smtClean="0"/>
              <a:t>C,D,E</a:t>
            </a:r>
            <a:r>
              <a:rPr lang="en-US" dirty="0" smtClean="0"/>
              <a:t>, </a:t>
            </a:r>
            <a:r>
              <a:rPr lang="en-US" dirty="0" err="1" smtClean="0"/>
              <a:t>BC,DE,etc</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8085 ADDRESSING MODES</a:t>
            </a:r>
            <a:br>
              <a:rPr lang="en-US" b="1" dirty="0"/>
            </a:br>
            <a:endParaRPr lang="en-US" b="1"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dirty="0"/>
              <a:t>ways by which operands are specified in an instruction are called addressing modes. The different addressing modes of 8085 are:</a:t>
            </a:r>
          </a:p>
          <a:p>
            <a:endParaRPr lang="en-US" b="1" dirty="0"/>
          </a:p>
          <a:p>
            <a:pPr marL="0" indent="0">
              <a:buNone/>
            </a:pPr>
            <a:r>
              <a:rPr lang="en-US" b="1" dirty="0"/>
              <a:t>1. Immediate Addressing Mode</a:t>
            </a:r>
          </a:p>
          <a:p>
            <a:r>
              <a:rPr lang="en-US" dirty="0"/>
              <a:t>If the data is present within the instruction itself, then it is called immediate addressing mode.</a:t>
            </a:r>
          </a:p>
          <a:p>
            <a:r>
              <a:rPr lang="en-US" dirty="0"/>
              <a:t>Examples: MVI A, 05H</a:t>
            </a:r>
          </a:p>
          <a:p>
            <a:r>
              <a:rPr lang="en-US" dirty="0"/>
              <a:t>                   ADI 55H</a:t>
            </a:r>
          </a:p>
          <a:p>
            <a:r>
              <a:rPr lang="en-US" dirty="0"/>
              <a:t>                   LXI H, C000H</a:t>
            </a:r>
          </a:p>
          <a:p>
            <a:endParaRPr lang="en-US" dirty="0"/>
          </a:p>
          <a:p>
            <a:pPr marL="0" indent="0">
              <a:buNone/>
            </a:pPr>
            <a:r>
              <a:rPr lang="en-US" b="1" dirty="0"/>
              <a:t>2. Register Addressing Mode</a:t>
            </a:r>
          </a:p>
          <a:p>
            <a:r>
              <a:rPr lang="en-US" dirty="0"/>
              <a:t>If the data is present in the register and the register are specified in an instruction, than it is called register addressing mode.</a:t>
            </a:r>
          </a:p>
          <a:p>
            <a:r>
              <a:rPr lang="en-US" dirty="0"/>
              <a:t>Examples: MOV A, B</a:t>
            </a:r>
          </a:p>
          <a:p>
            <a:r>
              <a:rPr lang="en-US" dirty="0"/>
              <a:t>                   ADD B</a:t>
            </a:r>
          </a:p>
          <a:p>
            <a:r>
              <a:rPr lang="en-US" dirty="0"/>
              <a:t>                   ANA C</a:t>
            </a:r>
          </a:p>
        </p:txBody>
      </p:sp>
    </p:spTree>
    <p:extLst>
      <p:ext uri="{BB962C8B-B14F-4D97-AF65-F5344CB8AC3E}">
        <p14:creationId xmlns:p14="http://schemas.microsoft.com/office/powerpoint/2010/main" val="3580164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3. Direct Addressing Mode</a:t>
            </a:r>
          </a:p>
          <a:p>
            <a:r>
              <a:rPr lang="en-US" dirty="0"/>
              <a:t>If the address of the data is specified in the instruction itself, than it is called direct addressing mode.</a:t>
            </a:r>
          </a:p>
          <a:p>
            <a:r>
              <a:rPr lang="en-US" dirty="0"/>
              <a:t>Examples: LDA 2000H</a:t>
            </a:r>
          </a:p>
          <a:p>
            <a:r>
              <a:rPr lang="en-US" dirty="0"/>
              <a:t>                   STA 2000H</a:t>
            </a:r>
          </a:p>
          <a:p>
            <a:r>
              <a:rPr lang="en-US" dirty="0"/>
              <a:t>                   IN 10H</a:t>
            </a:r>
          </a:p>
          <a:p>
            <a:r>
              <a:rPr lang="en-US" dirty="0"/>
              <a:t>                   OUT 01H</a:t>
            </a:r>
          </a:p>
          <a:p>
            <a:endParaRPr lang="en-US" b="1" dirty="0"/>
          </a:p>
          <a:p>
            <a:r>
              <a:rPr lang="en-US" b="1" dirty="0"/>
              <a:t>4. Register Indirect Addressing Mode</a:t>
            </a:r>
          </a:p>
          <a:p>
            <a:r>
              <a:rPr lang="en-US" dirty="0"/>
              <a:t>If the register pair which contains the address of the data is specified in the instruction, than it is called register indirect addressing mode.</a:t>
            </a:r>
          </a:p>
          <a:p>
            <a:r>
              <a:rPr lang="en-US" dirty="0"/>
              <a:t>Examples: LDAX B</a:t>
            </a:r>
          </a:p>
          <a:p>
            <a:r>
              <a:rPr lang="en-US" dirty="0"/>
              <a:t>                   STAX D</a:t>
            </a:r>
          </a:p>
          <a:p>
            <a:r>
              <a:rPr lang="en-US" dirty="0"/>
              <a:t>                   MOV M, A</a:t>
            </a:r>
          </a:p>
          <a:p>
            <a:r>
              <a:rPr lang="en-US" dirty="0"/>
              <a:t>                   MOV B, M</a:t>
            </a:r>
          </a:p>
          <a:p>
            <a:endParaRPr lang="en-US" dirty="0"/>
          </a:p>
          <a:p>
            <a:pPr marL="0" indent="0">
              <a:buNone/>
            </a:pPr>
            <a:endParaRPr lang="en-US" dirty="0"/>
          </a:p>
        </p:txBody>
      </p:sp>
    </p:spTree>
    <p:extLst>
      <p:ext uri="{BB962C8B-B14F-4D97-AF65-F5344CB8AC3E}">
        <p14:creationId xmlns:p14="http://schemas.microsoft.com/office/powerpoint/2010/main" val="3797158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a:t>
            </a:r>
            <a:r>
              <a:rPr lang="en-US" b="1" dirty="0"/>
              <a:t>. Implied Addressing Mode</a:t>
            </a:r>
          </a:p>
          <a:p>
            <a:r>
              <a:rPr lang="en-US" dirty="0"/>
              <a:t>If the </a:t>
            </a:r>
            <a:r>
              <a:rPr lang="en-US" dirty="0" err="1"/>
              <a:t>opcode</a:t>
            </a:r>
            <a:r>
              <a:rPr lang="en-US" dirty="0"/>
              <a:t> in an instruction tells about the operand, than it is called implied addressing mode.</a:t>
            </a:r>
          </a:p>
          <a:p>
            <a:r>
              <a:rPr lang="en-US" dirty="0"/>
              <a:t>Examples: RAL</a:t>
            </a:r>
          </a:p>
          <a:p>
            <a:r>
              <a:rPr lang="en-US" dirty="0"/>
              <a:t>                   RRC</a:t>
            </a:r>
          </a:p>
        </p:txBody>
      </p:sp>
    </p:spTree>
    <p:extLst>
      <p:ext uri="{BB962C8B-B14F-4D97-AF65-F5344CB8AC3E}">
        <p14:creationId xmlns:p14="http://schemas.microsoft.com/office/powerpoint/2010/main" val="267894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Instructions set of 8085</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dirty="0" smtClean="0"/>
              <a:t> </a:t>
            </a:r>
            <a:r>
              <a:rPr lang="en-US" dirty="0"/>
              <a:t>An instruction is a binary pattern designed inside a microprocessor to perform a specific function.</a:t>
            </a:r>
          </a:p>
          <a:p>
            <a:r>
              <a:rPr lang="en-US" dirty="0" smtClean="0"/>
              <a:t> </a:t>
            </a:r>
            <a:r>
              <a:rPr lang="en-US" dirty="0"/>
              <a:t>The entire group of instructions that a microprocessor supports is called Instruction Set.</a:t>
            </a:r>
          </a:p>
          <a:p>
            <a:r>
              <a:rPr lang="en-US" dirty="0" smtClean="0"/>
              <a:t> </a:t>
            </a:r>
            <a:r>
              <a:rPr lang="en-US" dirty="0"/>
              <a:t>8085 has </a:t>
            </a:r>
            <a:r>
              <a:rPr lang="en-US" dirty="0" smtClean="0"/>
              <a:t>246 instructions</a:t>
            </a:r>
            <a:r>
              <a:rPr lang="en-US" dirty="0"/>
              <a:t>.</a:t>
            </a:r>
          </a:p>
          <a:p>
            <a:r>
              <a:rPr lang="en-US" dirty="0" smtClean="0"/>
              <a:t> </a:t>
            </a:r>
            <a:r>
              <a:rPr lang="en-US" dirty="0"/>
              <a:t>Each instruction is represented by an 8-bit binary value.</a:t>
            </a:r>
          </a:p>
          <a:p>
            <a:r>
              <a:rPr lang="en-US" dirty="0" smtClean="0"/>
              <a:t> </a:t>
            </a:r>
            <a:r>
              <a:rPr lang="en-US" dirty="0"/>
              <a:t>These 8-bits of binary value is called Op-Code or Instruction Byte</a:t>
            </a:r>
          </a:p>
        </p:txBody>
      </p:sp>
    </p:spTree>
    <p:extLst>
      <p:ext uri="{BB962C8B-B14F-4D97-AF65-F5344CB8AC3E}">
        <p14:creationId xmlns:p14="http://schemas.microsoft.com/office/powerpoint/2010/main" val="802966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1944</Words>
  <Application>Microsoft Office PowerPoint</Application>
  <PresentationFormat>On-screen Show (4:3)</PresentationFormat>
  <Paragraphs>396</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Instruction Format: </vt:lpstr>
      <vt:lpstr>INSTRUCTION FORMAT </vt:lpstr>
      <vt:lpstr>PowerPoint Presentation</vt:lpstr>
      <vt:lpstr>PowerPoint Presentation</vt:lpstr>
      <vt:lpstr>Opcode Format </vt:lpstr>
      <vt:lpstr>8085 ADDRESSING MODES </vt:lpstr>
      <vt:lpstr>PowerPoint Presentation</vt:lpstr>
      <vt:lpstr>PowerPoint Presentation</vt:lpstr>
      <vt:lpstr>Instructions set of 8085</vt:lpstr>
      <vt:lpstr>Classification of Instruction Set</vt:lpstr>
      <vt:lpstr>Data Transfer Instructions</vt:lpstr>
      <vt:lpstr>PowerPoint Presentation</vt:lpstr>
      <vt:lpstr>PowerPoint Presentation</vt:lpstr>
      <vt:lpstr>PowerPoint Presentation</vt:lpstr>
      <vt:lpstr>PowerPoint Presentation</vt:lpstr>
      <vt:lpstr>PowerPoint Presentation</vt:lpstr>
      <vt:lpstr>PowerPoint Presentation</vt:lpstr>
      <vt:lpstr> Arithematic Instructions</vt:lpstr>
      <vt:lpstr>PowerPoint Presentation</vt:lpstr>
      <vt:lpstr>PowerPoint Presentation</vt:lpstr>
      <vt:lpstr>PowerPoint Presentation</vt:lpstr>
      <vt:lpstr>PowerPoint Presentation</vt:lpstr>
      <vt:lpstr>Logical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Branching Instructions</vt:lpstr>
      <vt:lpstr>PowerPoint Presentation</vt:lpstr>
      <vt:lpstr>PowerPoint Presentation</vt:lpstr>
      <vt:lpstr>PowerPoint Presentation</vt:lpstr>
      <vt:lpstr>Machine Control Instructions</vt:lpstr>
      <vt:lpstr>ASSIGNMENT 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Format:</dc:title>
  <dc:creator>User</dc:creator>
  <cp:lastModifiedBy>Keshar</cp:lastModifiedBy>
  <cp:revision>16</cp:revision>
  <dcterms:created xsi:type="dcterms:W3CDTF">2019-07-03T16:51:28Z</dcterms:created>
  <dcterms:modified xsi:type="dcterms:W3CDTF">2019-12-24T02:15:26Z</dcterms:modified>
</cp:coreProperties>
</file>