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2" r:id="rId5"/>
    <p:sldId id="271" r:id="rId6"/>
    <p:sldId id="273" r:id="rId7"/>
    <p:sldId id="274" r:id="rId8"/>
    <p:sldId id="275" r:id="rId9"/>
    <p:sldId id="276" r:id="rId10"/>
    <p:sldId id="277" r:id="rId11"/>
    <p:sldId id="279" r:id="rId12"/>
    <p:sldId id="278" r:id="rId13"/>
    <p:sldId id="280" r:id="rId14"/>
    <p:sldId id="281" r:id="rId15"/>
    <p:sldId id="320" r:id="rId16"/>
    <p:sldId id="282" r:id="rId17"/>
    <p:sldId id="283" r:id="rId18"/>
    <p:sldId id="284" r:id="rId19"/>
    <p:sldId id="285" r:id="rId20"/>
    <p:sldId id="286" r:id="rId21"/>
    <p:sldId id="287" r:id="rId22"/>
    <p:sldId id="288" r:id="rId23"/>
    <p:sldId id="289" r:id="rId24"/>
    <p:sldId id="291" r:id="rId25"/>
    <p:sldId id="292" r:id="rId26"/>
    <p:sldId id="319" r:id="rId27"/>
    <p:sldId id="294" r:id="rId28"/>
    <p:sldId id="295" r:id="rId29"/>
    <p:sldId id="296" r:id="rId30"/>
    <p:sldId id="297" r:id="rId31"/>
    <p:sldId id="316" r:id="rId32"/>
    <p:sldId id="317" r:id="rId33"/>
    <p:sldId id="318" r:id="rId34"/>
    <p:sldId id="298" r:id="rId35"/>
    <p:sldId id="299" r:id="rId36"/>
    <p:sldId id="290" r:id="rId37"/>
    <p:sldId id="300" r:id="rId38"/>
    <p:sldId id="301" r:id="rId39"/>
    <p:sldId id="302" r:id="rId40"/>
    <p:sldId id="303" r:id="rId41"/>
    <p:sldId id="304" r:id="rId42"/>
    <p:sldId id="305" r:id="rId43"/>
    <p:sldId id="306" r:id="rId44"/>
    <p:sldId id="307" r:id="rId45"/>
    <p:sldId id="321" r:id="rId46"/>
    <p:sldId id="308" r:id="rId47"/>
    <p:sldId id="309" r:id="rId48"/>
    <p:sldId id="310" r:id="rId49"/>
    <p:sldId id="311" r:id="rId50"/>
    <p:sldId id="312" r:id="rId51"/>
    <p:sldId id="313" r:id="rId52"/>
    <p:sldId id="322" r:id="rId53"/>
    <p:sldId id="314" r:id="rId54"/>
    <p:sldId id="323" r:id="rId55"/>
    <p:sldId id="324" r:id="rId56"/>
    <p:sldId id="315" r:id="rId57"/>
    <p:sldId id="326" r:id="rId58"/>
    <p:sldId id="327"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718" autoAdjust="0"/>
  </p:normalViewPr>
  <p:slideViewPr>
    <p:cSldViewPr>
      <p:cViewPr varScale="1">
        <p:scale>
          <a:sx n="55" d="100"/>
          <a:sy n="55" d="100"/>
        </p:scale>
        <p:origin x="16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C37AC8-97FD-45B2-876C-774B9F377710}" type="datetimeFigureOut">
              <a:rPr lang="en-US" smtClean="0"/>
              <a:pPr/>
              <a:t>2020/02/18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37AC8-97FD-45B2-876C-774B9F377710}" type="datetimeFigureOut">
              <a:rPr lang="en-US" smtClean="0"/>
              <a:pPr/>
              <a:t>2020/02/18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37AC8-97FD-45B2-876C-774B9F377710}" type="datetimeFigureOut">
              <a:rPr lang="en-US" smtClean="0"/>
              <a:pPr/>
              <a:t>2020/02/18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C37AC8-97FD-45B2-876C-774B9F377710}" type="datetimeFigureOut">
              <a:rPr lang="en-US" smtClean="0"/>
              <a:pPr/>
              <a:t>2020/02/18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37AC8-97FD-45B2-876C-774B9F377710}" type="datetimeFigureOut">
              <a:rPr lang="en-US" smtClean="0"/>
              <a:pPr/>
              <a:t>2020/02/18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C37AC8-97FD-45B2-876C-774B9F377710}" type="datetimeFigureOut">
              <a:rPr lang="en-US" smtClean="0"/>
              <a:pPr/>
              <a:t>2020/02/18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C37AC8-97FD-45B2-876C-774B9F377710}" type="datetimeFigureOut">
              <a:rPr lang="en-US" smtClean="0"/>
              <a:pPr/>
              <a:t>2020/02/18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C37AC8-97FD-45B2-876C-774B9F377710}" type="datetimeFigureOut">
              <a:rPr lang="en-US" smtClean="0"/>
              <a:pPr/>
              <a:t>2020/02/18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37AC8-97FD-45B2-876C-774B9F377710}" type="datetimeFigureOut">
              <a:rPr lang="en-US" smtClean="0"/>
              <a:pPr/>
              <a:t>2020/02/18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37AC8-97FD-45B2-876C-774B9F377710}" type="datetimeFigureOut">
              <a:rPr lang="en-US" smtClean="0"/>
              <a:pPr/>
              <a:t>2020/02/18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37AC8-97FD-45B2-876C-774B9F377710}" type="datetimeFigureOut">
              <a:rPr lang="en-US" smtClean="0"/>
              <a:pPr/>
              <a:t>2020/02/18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DF55A-23ED-4005-8506-C64BF31A1A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37AC8-97FD-45B2-876C-774B9F377710}" type="datetimeFigureOut">
              <a:rPr lang="en-US" smtClean="0"/>
              <a:pPr/>
              <a:t>2020/02/18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DF55A-23ED-4005-8506-C64BF31A1A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solidFill>
                  <a:srgbClr val="FF0000"/>
                </a:solidFill>
              </a:rPr>
              <a:t>DMA CONTROLLER</a:t>
            </a:r>
            <a:endParaRPr lang="en-US" dirty="0">
              <a:solidFill>
                <a:srgbClr val="FF0000"/>
              </a:solidFill>
            </a:endParaRPr>
          </a:p>
        </p:txBody>
      </p:sp>
      <p:sp>
        <p:nvSpPr>
          <p:cNvPr id="3" name="Content Placeholder 2"/>
          <p:cNvSpPr>
            <a:spLocks noGrp="1"/>
          </p:cNvSpPr>
          <p:nvPr>
            <p:ph idx="1"/>
          </p:nvPr>
        </p:nvSpPr>
        <p:spPr>
          <a:xfrm>
            <a:off x="0" y="1219200"/>
            <a:ext cx="9144000" cy="5638800"/>
          </a:xfrm>
        </p:spPr>
        <p:txBody>
          <a:bodyPr>
            <a:noAutofit/>
          </a:bodyPr>
          <a:lstStyle/>
          <a:p>
            <a:pPr>
              <a:buNone/>
            </a:pPr>
            <a:r>
              <a:rPr lang="en-US" sz="1800" b="1" dirty="0" smtClean="0"/>
              <a:t>	DMA (Direct Memory Access)</a:t>
            </a:r>
            <a:r>
              <a:rPr lang="en-US" sz="1800" dirty="0" smtClean="0"/>
              <a:t/>
            </a:r>
            <a:br>
              <a:rPr lang="en-US" sz="1800" dirty="0" smtClean="0"/>
            </a:br>
            <a:r>
              <a:rPr lang="en-US" sz="1800" dirty="0" smtClean="0"/>
              <a:t>&gt;       Direct memory access is an I/O technique commonly used for high speed data transfer.</a:t>
            </a:r>
            <a:br>
              <a:rPr lang="en-US" sz="1800" dirty="0" smtClean="0"/>
            </a:br>
            <a:r>
              <a:rPr lang="en-US" sz="1800" dirty="0" smtClean="0"/>
              <a:t>&gt;       In DMA, the </a:t>
            </a:r>
            <a:r>
              <a:rPr lang="en-US" sz="1800" dirty="0" err="1" smtClean="0"/>
              <a:t>MPU</a:t>
            </a:r>
            <a:r>
              <a:rPr lang="en-US" sz="1800" dirty="0" smtClean="0"/>
              <a:t> releases the control of the buses to a device called DMA controller.</a:t>
            </a:r>
            <a:br>
              <a:rPr lang="en-US" sz="1800" dirty="0" smtClean="0"/>
            </a:br>
            <a:r>
              <a:rPr lang="en-US" sz="1800" dirty="0" smtClean="0"/>
              <a:t>&gt;       The controller manages the data transfer between memory and peripherals under its control, thus bypassing the </a:t>
            </a:r>
            <a:r>
              <a:rPr lang="en-US" sz="1800" dirty="0" err="1" smtClean="0"/>
              <a:t>MPU</a:t>
            </a:r>
            <a:r>
              <a:rPr lang="en-US" sz="1800" dirty="0" smtClean="0"/>
              <a:t>.</a:t>
            </a:r>
            <a:br>
              <a:rPr lang="en-US" sz="1800" dirty="0" smtClean="0"/>
            </a:br>
            <a:r>
              <a:rPr lang="en-US" sz="1800" dirty="0" smtClean="0"/>
              <a:t>&gt;       For all practical purposes, DMA controller is a processor capable of copying data at high speed from one location to another location.</a:t>
            </a:r>
            <a:br>
              <a:rPr lang="en-US" sz="1800" dirty="0" smtClean="0"/>
            </a:br>
            <a:r>
              <a:rPr lang="en-US" sz="1800" b="1" dirty="0" smtClean="0"/>
              <a:t>THE 8237 DMA CONTROLLER</a:t>
            </a:r>
            <a:r>
              <a:rPr lang="en-US" sz="1800" dirty="0" smtClean="0"/>
              <a:t/>
            </a:r>
            <a:br>
              <a:rPr lang="en-US" sz="1800" dirty="0" smtClean="0"/>
            </a:br>
            <a:r>
              <a:rPr lang="en-US" sz="1800" dirty="0" smtClean="0"/>
              <a:t>&gt;       The 8237 is a programmable DMA controller used as a peripheral interface circuit for microprocessor system.</a:t>
            </a:r>
            <a:br>
              <a:rPr lang="en-US" sz="1800" dirty="0" smtClean="0"/>
            </a:br>
            <a:r>
              <a:rPr lang="en-US" sz="1800" dirty="0" smtClean="0"/>
              <a:t>&gt;       It is designed to improve system performance by allowing external devices to directly transfer information to or from system memory. Memory to memory transfer capability is also improved.</a:t>
            </a:r>
            <a:br>
              <a:rPr lang="en-US" sz="1800" dirty="0" smtClean="0"/>
            </a:br>
            <a:r>
              <a:rPr lang="en-US" sz="1800" dirty="0" smtClean="0"/>
              <a:t>&gt;       It has four independent channels with each channel capable of transferring 64K bytes.</a:t>
            </a:r>
            <a:br>
              <a:rPr lang="en-US" sz="1800" dirty="0" smtClean="0"/>
            </a:br>
            <a:r>
              <a:rPr lang="en-US" sz="1800" dirty="0" smtClean="0"/>
              <a:t>&gt;       The 8237 is designed to be used in conjunction with external 8-bit address register such as 8282.</a:t>
            </a:r>
          </a:p>
          <a:p>
            <a:pPr>
              <a:buNone/>
            </a:pPr>
            <a:r>
              <a:rPr lang="en-US" sz="1800" dirty="0" smtClean="0"/>
              <a:t>&gt;       8237 is a complex device. We can study its properties under two sections: DMA Channels and DMA Signals.</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rgbClr val="FF0000"/>
                </a:solidFill>
              </a:rPr>
              <a:t>8251A UNIVERSAL SYNCHRONOUS ASYNCHRONOUS RECEIVER TRANSMITTER (</a:t>
            </a:r>
            <a:r>
              <a:rPr lang="en-US" sz="4000" dirty="0" err="1" smtClean="0">
                <a:solidFill>
                  <a:srgbClr val="FF0000"/>
                </a:solidFill>
              </a:rPr>
              <a:t>USART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r>
            <a:br>
              <a:rPr lang="en-US" dirty="0" smtClean="0"/>
            </a:br>
            <a:r>
              <a:rPr lang="en-US" dirty="0" smtClean="0"/>
              <a:t>The 8251A is a </a:t>
            </a:r>
            <a:r>
              <a:rPr lang="en-US" dirty="0" err="1" smtClean="0"/>
              <a:t>USART</a:t>
            </a:r>
            <a:r>
              <a:rPr lang="en-US" dirty="0" smtClean="0"/>
              <a:t> (Universal Synchronous Asynchronous Receiver Transmitter) for serial data communication. As a peripheral device of a microcomputer system, the 8251A receives parallel data from the CPU and transmits serial data after conversion. This device also receives serial data from the outside and transmits parallel data to the CPU after conversion.</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qwert.png"/>
          <p:cNvPicPr>
            <a:picLocks noGrp="1" noChangeAspect="1"/>
          </p:cNvPicPr>
          <p:nvPr>
            <p:ph idx="1"/>
          </p:nvPr>
        </p:nvPicPr>
        <p:blipFill>
          <a:blip r:embed="rId2"/>
          <a:stretch>
            <a:fillRect/>
          </a:stretch>
        </p:blipFill>
        <p:spPr>
          <a:xfrm>
            <a:off x="0" y="0"/>
            <a:ext cx="8839199" cy="66294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1600" b="1" dirty="0" smtClean="0"/>
              <a:t>Data Bus Buffer</a:t>
            </a:r>
            <a:r>
              <a:rPr lang="en-US" sz="1600" dirty="0" smtClean="0"/>
              <a:t/>
            </a:r>
            <a:br>
              <a:rPr lang="en-US" sz="1600" dirty="0" smtClean="0"/>
            </a:br>
            <a:r>
              <a:rPr lang="en-US" sz="1600" dirty="0" smtClean="0"/>
              <a:t>This 3-state bidirectional, 8-bit buffer is used to interface 8251A to the system data bus. Date is transmitted or received by the buffer upon execution of </a:t>
            </a:r>
            <a:r>
              <a:rPr lang="en-US" sz="1600" dirty="0" err="1" smtClean="0"/>
              <a:t>Input/Output</a:t>
            </a:r>
            <a:r>
              <a:rPr lang="en-US" sz="1600" dirty="0" smtClean="0"/>
              <a:t> instruction of CPU.</a:t>
            </a:r>
            <a:br>
              <a:rPr lang="en-US" sz="1600" dirty="0" smtClean="0"/>
            </a:br>
            <a:r>
              <a:rPr lang="en-US" sz="1600" dirty="0" smtClean="0"/>
              <a:t/>
            </a:r>
            <a:br>
              <a:rPr lang="en-US" sz="1600" dirty="0" smtClean="0"/>
            </a:br>
            <a:r>
              <a:rPr lang="en-US" sz="1600" b="1" dirty="0" smtClean="0"/>
              <a:t>Read/Write Control Logic</a:t>
            </a:r>
            <a:r>
              <a:rPr lang="en-US" sz="1600" dirty="0" smtClean="0"/>
              <a:t/>
            </a:r>
            <a:br>
              <a:rPr lang="en-US" sz="1600" dirty="0" smtClean="0"/>
            </a:br>
            <a:r>
              <a:rPr lang="en-US" sz="1600" dirty="0" smtClean="0"/>
              <a:t>This block contains following signals-</a:t>
            </a:r>
            <a:br>
              <a:rPr lang="en-US" sz="1600" dirty="0" smtClean="0"/>
            </a:br>
            <a:r>
              <a:rPr lang="en-US" sz="1600" dirty="0" smtClean="0"/>
              <a:t>&gt;       </a:t>
            </a:r>
            <a:r>
              <a:rPr lang="en-US" sz="1600" b="1" dirty="0" smtClean="0"/>
              <a:t>RESET:</a:t>
            </a:r>
            <a:r>
              <a:rPr lang="en-US" sz="1600" dirty="0" smtClean="0"/>
              <a:t> A "High" on this input forces the 8251A into "reset status." The device waits for the writing of "mode instruction."</a:t>
            </a:r>
            <a:br>
              <a:rPr lang="en-US" sz="1600" dirty="0" smtClean="0"/>
            </a:br>
            <a:r>
              <a:rPr lang="en-US" sz="1600" dirty="0" smtClean="0"/>
              <a:t>&gt;       </a:t>
            </a:r>
            <a:r>
              <a:rPr lang="en-US" sz="1600" b="1" dirty="0" err="1" smtClean="0"/>
              <a:t>CLK</a:t>
            </a:r>
            <a:r>
              <a:rPr lang="en-US" sz="1600" b="1" dirty="0" smtClean="0"/>
              <a:t>(Clock): </a:t>
            </a:r>
            <a:r>
              <a:rPr lang="en-US" sz="1600" dirty="0" err="1" smtClean="0"/>
              <a:t>CLK</a:t>
            </a:r>
            <a:r>
              <a:rPr lang="en-US" sz="1600" dirty="0" smtClean="0"/>
              <a:t> signal is used to generate internal device timing.</a:t>
            </a:r>
            <a:br>
              <a:rPr lang="en-US" sz="1600" dirty="0" smtClean="0"/>
            </a:br>
            <a:r>
              <a:rPr lang="en-US" sz="1600" dirty="0" smtClean="0"/>
              <a:t>&gt;      </a:t>
            </a:r>
            <a:r>
              <a:rPr lang="en-US" sz="1600" b="1" dirty="0" smtClean="0"/>
              <a:t> </a:t>
            </a:r>
            <a:r>
              <a:rPr lang="en-US" sz="1600" b="1" dirty="0" err="1" smtClean="0"/>
              <a:t>WR</a:t>
            </a:r>
            <a:r>
              <a:rPr lang="en-US" sz="1600" b="1" dirty="0" smtClean="0"/>
              <a:t>(Write): </a:t>
            </a:r>
            <a:r>
              <a:rPr lang="en-US" sz="1600" dirty="0" smtClean="0"/>
              <a:t>This is the "active low" input terminal which receives a signal for writing transmit data and control words from the CPU into the 8251A.</a:t>
            </a:r>
            <a:br>
              <a:rPr lang="en-US" sz="1600" dirty="0" smtClean="0"/>
            </a:br>
            <a:r>
              <a:rPr lang="en-US" sz="1600" dirty="0" smtClean="0"/>
              <a:t>&gt;   </a:t>
            </a:r>
            <a:r>
              <a:rPr lang="en-US" sz="1600" b="1" dirty="0" smtClean="0"/>
              <a:t>    RD(Read</a:t>
            </a:r>
            <a:r>
              <a:rPr lang="en-US" sz="1600" dirty="0" smtClean="0"/>
              <a:t>): This is the "active low" input terminal which receives a signal for reading receive data and status words from the 8251A.</a:t>
            </a:r>
            <a:br>
              <a:rPr lang="en-US" sz="1600" dirty="0" smtClean="0"/>
            </a:br>
            <a:r>
              <a:rPr lang="en-US" sz="1600" dirty="0" smtClean="0"/>
              <a:t>&gt;   </a:t>
            </a:r>
            <a:r>
              <a:rPr lang="en-US" sz="1600" b="1" dirty="0" smtClean="0"/>
              <a:t>    C/D (Command/Data</a:t>
            </a:r>
            <a:r>
              <a:rPr lang="en-US" sz="1600" dirty="0" smtClean="0"/>
              <a:t>): This is an input terminal which receives a signal for selecting data or command words and status words when the 8251A is accessed by the CPU. If C/D = 0, data will be accessed. If C/D = 1, command word or status word will be accessed.</a:t>
            </a:r>
            <a:br>
              <a:rPr lang="en-US" sz="1600" dirty="0" smtClean="0"/>
            </a:br>
            <a:r>
              <a:rPr lang="en-US" sz="1600" dirty="0" smtClean="0"/>
              <a:t>&gt;       </a:t>
            </a:r>
            <a:r>
              <a:rPr lang="en-US" sz="1600" b="1" dirty="0" smtClean="0"/>
              <a:t>CS (Chip Select</a:t>
            </a:r>
            <a:r>
              <a:rPr lang="en-US" sz="1600" dirty="0" smtClean="0"/>
              <a:t>): This is the "active low" input terminal which selects the 8251A at low level when the CPU accesses.</a:t>
            </a:r>
            <a:br>
              <a:rPr lang="en-US" sz="1600" dirty="0" smtClean="0"/>
            </a:b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b="1" dirty="0" smtClean="0"/>
              <a:t>Modem Control</a:t>
            </a:r>
            <a:r>
              <a:rPr lang="en-US" dirty="0" smtClean="0"/>
              <a:t/>
            </a:r>
            <a:br>
              <a:rPr lang="en-US" dirty="0" smtClean="0"/>
            </a:br>
            <a:r>
              <a:rPr lang="en-US" dirty="0" smtClean="0"/>
              <a:t>The 8251A has the set of control inputs and outputs that can be used to simply interface to almost any modem. This block has following signals-</a:t>
            </a:r>
            <a:br>
              <a:rPr lang="en-US" dirty="0" smtClean="0"/>
            </a:br>
            <a:r>
              <a:rPr lang="en-US" dirty="0" smtClean="0"/>
              <a:t>&gt;     </a:t>
            </a:r>
            <a:r>
              <a:rPr lang="en-US" b="1" dirty="0" smtClean="0"/>
              <a:t>  </a:t>
            </a:r>
            <a:r>
              <a:rPr lang="en-US" b="1" dirty="0" err="1" smtClean="0"/>
              <a:t>DSR</a:t>
            </a:r>
            <a:r>
              <a:rPr lang="en-US" b="1" dirty="0" smtClean="0"/>
              <a:t> (Data Set Ready): </a:t>
            </a:r>
            <a:r>
              <a:rPr lang="en-US" dirty="0" smtClean="0"/>
              <a:t>This is an input port for MODEM interface. The input status of the terminal can be recognized by the CPU reading status words.</a:t>
            </a:r>
            <a:br>
              <a:rPr lang="en-US" dirty="0" smtClean="0"/>
            </a:br>
            <a:r>
              <a:rPr lang="en-US" dirty="0" smtClean="0"/>
              <a:t>&gt;   </a:t>
            </a:r>
            <a:r>
              <a:rPr lang="en-US" b="1" dirty="0" smtClean="0"/>
              <a:t>    </a:t>
            </a:r>
            <a:r>
              <a:rPr lang="en-US" b="1" dirty="0" err="1" smtClean="0"/>
              <a:t>DTR</a:t>
            </a:r>
            <a:r>
              <a:rPr lang="en-US" b="1" dirty="0" smtClean="0"/>
              <a:t> (Data Terminal Ready): </a:t>
            </a:r>
            <a:r>
              <a:rPr lang="en-US" dirty="0" smtClean="0"/>
              <a:t>This is an output port for MODEM interface. It is possible to set the status of </a:t>
            </a:r>
            <a:r>
              <a:rPr lang="en-US" dirty="0" err="1" smtClean="0"/>
              <a:t>DTR</a:t>
            </a:r>
            <a:r>
              <a:rPr lang="en-US" dirty="0" smtClean="0"/>
              <a:t> by a command.</a:t>
            </a:r>
            <a:br>
              <a:rPr lang="en-US" dirty="0" smtClean="0"/>
            </a:br>
            <a:r>
              <a:rPr lang="en-US" dirty="0" smtClean="0"/>
              <a:t>&gt;   </a:t>
            </a:r>
            <a:r>
              <a:rPr lang="en-US" b="1" dirty="0" smtClean="0"/>
              <a:t>    CTS (Clear to Send): </a:t>
            </a:r>
            <a:r>
              <a:rPr lang="en-US" dirty="0" smtClean="0"/>
              <a:t>This is an input terminal for MODEM interface which is used for controlling a transmit circuit. The terminal controls data transmission if the device is set in "TX Enable" status by a command. Data is transmittable if the terminal is at low level.</a:t>
            </a:r>
            <a:br>
              <a:rPr lang="en-US" dirty="0" smtClean="0"/>
            </a:br>
            <a:r>
              <a:rPr lang="en-US" dirty="0" smtClean="0"/>
              <a:t>&gt;     </a:t>
            </a:r>
            <a:r>
              <a:rPr lang="en-US" b="1" dirty="0" smtClean="0"/>
              <a:t>  </a:t>
            </a:r>
            <a:r>
              <a:rPr lang="en-US" b="1" dirty="0" err="1" smtClean="0"/>
              <a:t>RTS</a:t>
            </a:r>
            <a:r>
              <a:rPr lang="en-US" b="1" dirty="0" smtClean="0"/>
              <a:t> (Request to Send): </a:t>
            </a:r>
            <a:r>
              <a:rPr lang="en-US" dirty="0" smtClean="0"/>
              <a:t>This is an output port for MODEM interface. It is possible to set the status </a:t>
            </a:r>
            <a:r>
              <a:rPr lang="en-US" dirty="0" err="1" smtClean="0"/>
              <a:t>RTS</a:t>
            </a:r>
            <a:r>
              <a:rPr lang="en-US" dirty="0" smtClean="0"/>
              <a:t> by a command.</a:t>
            </a:r>
            <a:br>
              <a:rPr lang="en-US" dirty="0" smtClean="0"/>
            </a:br>
            <a:r>
              <a:rPr lang="en-US" dirty="0" smtClean="0"/>
              <a:t/>
            </a:r>
            <a:br>
              <a:rPr lang="en-US" dirty="0" smtClean="0"/>
            </a:br>
            <a:r>
              <a:rPr lang="en-US" b="1" dirty="0" smtClean="0"/>
              <a:t>Transmit Buffer</a:t>
            </a:r>
            <a:r>
              <a:rPr lang="en-US" dirty="0" smtClean="0"/>
              <a:t/>
            </a:r>
            <a:br>
              <a:rPr lang="en-US" dirty="0" smtClean="0"/>
            </a:br>
            <a:r>
              <a:rPr lang="en-US" dirty="0" smtClean="0"/>
              <a:t>The Transmit Buffer accepts parallel data from the Data Bus Buffer, converts it to serial bit stream, inserts the appropriate character or bits and outputs a serial stream of data on the </a:t>
            </a:r>
            <a:r>
              <a:rPr lang="en-US" dirty="0" err="1" smtClean="0"/>
              <a:t>TXD</a:t>
            </a:r>
            <a:r>
              <a:rPr lang="en-US" dirty="0" smtClean="0"/>
              <a:t> output pin.</a:t>
            </a:r>
            <a:br>
              <a:rPr lang="en-US" dirty="0" smtClean="0"/>
            </a:b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126163"/>
          </a:xfrm>
        </p:spPr>
        <p:txBody>
          <a:bodyPr>
            <a:noAutofit/>
          </a:bodyPr>
          <a:lstStyle/>
          <a:p>
            <a:r>
              <a:rPr lang="en-US" sz="1600" b="1" dirty="0" smtClean="0">
                <a:latin typeface="+mj-lt"/>
              </a:rPr>
              <a:t/>
            </a:r>
            <a:br>
              <a:rPr lang="en-US" sz="1600" b="1" dirty="0" smtClean="0">
                <a:latin typeface="+mj-lt"/>
              </a:rPr>
            </a:br>
            <a:r>
              <a:rPr lang="en-US" sz="1600" b="1" dirty="0" smtClean="0">
                <a:latin typeface="+mj-lt"/>
              </a:rPr>
              <a:t>Transmit Control</a:t>
            </a:r>
            <a:r>
              <a:rPr lang="en-US" sz="1600" dirty="0" smtClean="0">
                <a:latin typeface="+mj-lt"/>
              </a:rPr>
              <a:t/>
            </a:r>
            <a:br>
              <a:rPr lang="en-US" sz="1600" dirty="0" smtClean="0">
                <a:latin typeface="+mj-lt"/>
              </a:rPr>
            </a:br>
            <a:r>
              <a:rPr lang="en-US" sz="1600" dirty="0" smtClean="0">
                <a:latin typeface="+mj-lt"/>
              </a:rPr>
              <a:t>The Transmit Control manages all the activities associated with the transmission of serial data. It has following signals-</a:t>
            </a:r>
            <a:br>
              <a:rPr lang="en-US" sz="1600" dirty="0" smtClean="0">
                <a:latin typeface="+mj-lt"/>
              </a:rPr>
            </a:br>
            <a:r>
              <a:rPr lang="en-US" sz="1600" dirty="0" smtClean="0">
                <a:latin typeface="+mj-lt"/>
              </a:rPr>
              <a:t>&gt;       </a:t>
            </a:r>
            <a:r>
              <a:rPr lang="en-US" sz="1600" b="1" dirty="0" err="1" smtClean="0">
                <a:latin typeface="+mj-lt"/>
              </a:rPr>
              <a:t>TXRDY</a:t>
            </a:r>
            <a:r>
              <a:rPr lang="en-US" sz="1600" b="1" dirty="0" smtClean="0">
                <a:latin typeface="+mj-lt"/>
              </a:rPr>
              <a:t> (Transmitter Ready</a:t>
            </a:r>
            <a:r>
              <a:rPr lang="en-US" sz="1600" dirty="0" smtClean="0">
                <a:latin typeface="+mj-lt"/>
              </a:rPr>
              <a:t>): This is an output terminal which indicates that the transmitter is ready to accept a data character.</a:t>
            </a:r>
            <a:br>
              <a:rPr lang="en-US" sz="1600" dirty="0" smtClean="0">
                <a:latin typeface="+mj-lt"/>
              </a:rPr>
            </a:br>
            <a:r>
              <a:rPr lang="en-US" sz="1600" dirty="0" smtClean="0">
                <a:latin typeface="+mj-lt"/>
              </a:rPr>
              <a:t>&gt;       </a:t>
            </a:r>
            <a:r>
              <a:rPr lang="en-US" sz="1600" dirty="0" err="1" smtClean="0">
                <a:latin typeface="+mj-lt"/>
              </a:rPr>
              <a:t>TXE</a:t>
            </a:r>
            <a:r>
              <a:rPr lang="en-US" sz="1600" dirty="0" smtClean="0">
                <a:latin typeface="+mj-lt"/>
              </a:rPr>
              <a:t>(Transmitter Empty): This is an output terminal which indicates that the 8251A has transmitted all the characters and had no data character.</a:t>
            </a:r>
            <a:br>
              <a:rPr lang="en-US" sz="1600" dirty="0" smtClean="0">
                <a:latin typeface="+mj-lt"/>
              </a:rPr>
            </a:br>
            <a:r>
              <a:rPr lang="en-US" sz="1600" b="1" dirty="0" smtClean="0">
                <a:latin typeface="+mj-lt"/>
              </a:rPr>
              <a:t>&gt;       </a:t>
            </a:r>
            <a:r>
              <a:rPr lang="en-US" sz="1600" b="1" dirty="0" err="1" smtClean="0">
                <a:latin typeface="+mj-lt"/>
              </a:rPr>
              <a:t>TXC</a:t>
            </a:r>
            <a:r>
              <a:rPr lang="en-US" sz="1600" b="1" dirty="0" smtClean="0">
                <a:latin typeface="+mj-lt"/>
              </a:rPr>
              <a:t> (Transmitter Clock): </a:t>
            </a:r>
            <a:r>
              <a:rPr lang="en-US" sz="1600" dirty="0" smtClean="0">
                <a:latin typeface="+mj-lt"/>
              </a:rPr>
              <a:t>The Transmitter Clock controls the rate at which the character is to be transmitted.</a:t>
            </a:r>
            <a:br>
              <a:rPr lang="en-US" sz="1600" dirty="0" smtClean="0">
                <a:latin typeface="+mj-lt"/>
              </a:rPr>
            </a:br>
            <a:r>
              <a:rPr lang="en-US" sz="1600" b="1" dirty="0" smtClean="0">
                <a:latin typeface="+mj-lt"/>
              </a:rPr>
              <a:t/>
            </a:r>
            <a:br>
              <a:rPr lang="en-US" sz="1600" b="1" dirty="0" smtClean="0">
                <a:latin typeface="+mj-lt"/>
              </a:rPr>
            </a:br>
            <a:r>
              <a:rPr lang="en-US" sz="1600" b="1" dirty="0" smtClean="0">
                <a:latin typeface="+mj-lt"/>
              </a:rPr>
              <a:t>Receive Buffer</a:t>
            </a:r>
            <a:br>
              <a:rPr lang="en-US" sz="1600" b="1" dirty="0" smtClean="0">
                <a:latin typeface="+mj-lt"/>
              </a:rPr>
            </a:br>
            <a:r>
              <a:rPr lang="en-US" sz="1600" dirty="0" smtClean="0">
                <a:latin typeface="+mj-lt"/>
              </a:rPr>
              <a:t>The Receive Buffer accepts serial data, converts this serial data to parallel format and sends to the CPU. Serial Data is input to </a:t>
            </a:r>
            <a:r>
              <a:rPr lang="en-US" sz="1600" dirty="0" err="1" smtClean="0">
                <a:latin typeface="+mj-lt"/>
              </a:rPr>
              <a:t>RXD</a:t>
            </a:r>
            <a:r>
              <a:rPr lang="en-US" sz="1600" dirty="0" smtClean="0">
                <a:latin typeface="+mj-lt"/>
              </a:rPr>
              <a:t> pin.</a:t>
            </a:r>
            <a:br>
              <a:rPr lang="en-US" sz="1600" dirty="0" smtClean="0">
                <a:latin typeface="+mj-lt"/>
              </a:rPr>
            </a:br>
            <a:r>
              <a:rPr lang="en-US" sz="1600" b="1" dirty="0" smtClean="0">
                <a:latin typeface="+mj-lt"/>
              </a:rPr>
              <a:t/>
            </a:r>
            <a:br>
              <a:rPr lang="en-US" sz="1600" b="1" dirty="0" smtClean="0">
                <a:latin typeface="+mj-lt"/>
              </a:rPr>
            </a:br>
            <a:r>
              <a:rPr lang="en-US" sz="1600" b="1" dirty="0" smtClean="0">
                <a:latin typeface="+mj-lt"/>
              </a:rPr>
              <a:t>Receive Control</a:t>
            </a:r>
            <a:br>
              <a:rPr lang="en-US" sz="1600" b="1" dirty="0" smtClean="0">
                <a:latin typeface="+mj-lt"/>
              </a:rPr>
            </a:br>
            <a:r>
              <a:rPr lang="en-US" sz="1600" dirty="0" smtClean="0">
                <a:latin typeface="+mj-lt"/>
              </a:rPr>
              <a:t>This functional block manages all receiver-related activities and consists of following signals-</a:t>
            </a:r>
            <a:br>
              <a:rPr lang="en-US" sz="1600" dirty="0" smtClean="0">
                <a:latin typeface="+mj-lt"/>
              </a:rPr>
            </a:br>
            <a:r>
              <a:rPr lang="en-US" sz="1600" dirty="0" smtClean="0">
                <a:latin typeface="+mj-lt"/>
              </a:rPr>
              <a:t>&gt;    </a:t>
            </a:r>
            <a:r>
              <a:rPr lang="en-US" sz="1600" b="1" dirty="0" smtClean="0">
                <a:latin typeface="+mj-lt"/>
              </a:rPr>
              <a:t>   </a:t>
            </a:r>
            <a:r>
              <a:rPr lang="en-US" sz="1600" b="1" dirty="0" err="1" smtClean="0">
                <a:latin typeface="+mj-lt"/>
              </a:rPr>
              <a:t>RXRDY</a:t>
            </a:r>
            <a:r>
              <a:rPr lang="en-US" sz="1600" b="1" dirty="0" smtClean="0">
                <a:latin typeface="+mj-lt"/>
              </a:rPr>
              <a:t> (Receiver Ready): </a:t>
            </a:r>
            <a:r>
              <a:rPr lang="en-US" sz="1600" dirty="0" smtClean="0">
                <a:latin typeface="+mj-lt"/>
              </a:rPr>
              <a:t>This is a terminal which indicates that the 8251A contains a character that is ready to ready by CPU.</a:t>
            </a:r>
            <a:br>
              <a:rPr lang="en-US" sz="1600" dirty="0" smtClean="0">
                <a:latin typeface="+mj-lt"/>
              </a:rPr>
            </a:br>
            <a:r>
              <a:rPr lang="en-US" sz="1600" dirty="0" smtClean="0">
                <a:latin typeface="+mj-lt"/>
              </a:rPr>
              <a:t>&gt;    </a:t>
            </a:r>
            <a:r>
              <a:rPr lang="en-US" sz="1600" b="1" dirty="0" smtClean="0">
                <a:latin typeface="+mj-lt"/>
              </a:rPr>
              <a:t>   </a:t>
            </a:r>
            <a:r>
              <a:rPr lang="en-US" sz="1600" b="1" dirty="0" err="1" smtClean="0">
                <a:latin typeface="+mj-lt"/>
              </a:rPr>
              <a:t>RXC</a:t>
            </a:r>
            <a:r>
              <a:rPr lang="en-US" sz="1600" b="1" dirty="0" smtClean="0">
                <a:latin typeface="+mj-lt"/>
              </a:rPr>
              <a:t> (Receiver Clock): </a:t>
            </a:r>
            <a:r>
              <a:rPr lang="en-US" sz="1600" dirty="0" smtClean="0">
                <a:latin typeface="+mj-lt"/>
              </a:rPr>
              <a:t>This is a clock input signal which determines the transfer speed of received data.</a:t>
            </a:r>
            <a:br>
              <a:rPr lang="en-US" sz="1600" dirty="0" smtClean="0">
                <a:latin typeface="+mj-lt"/>
              </a:rPr>
            </a:br>
            <a:r>
              <a:rPr lang="en-US" sz="1600" dirty="0" smtClean="0">
                <a:latin typeface="+mj-lt"/>
              </a:rPr>
              <a:t>&gt;   </a:t>
            </a:r>
            <a:r>
              <a:rPr lang="en-US" sz="1600" b="1" dirty="0" smtClean="0">
                <a:latin typeface="+mj-lt"/>
              </a:rPr>
              <a:t>    </a:t>
            </a:r>
            <a:r>
              <a:rPr lang="en-US" sz="1600" b="1" dirty="0" err="1" smtClean="0">
                <a:latin typeface="+mj-lt"/>
              </a:rPr>
              <a:t>SYNDET</a:t>
            </a:r>
            <a:r>
              <a:rPr lang="en-US" sz="1600" b="1" dirty="0" smtClean="0">
                <a:latin typeface="+mj-lt"/>
              </a:rPr>
              <a:t>/BD (SYNC detect/ Break Detect): </a:t>
            </a:r>
            <a:r>
              <a:rPr lang="en-US" sz="1600" dirty="0" smtClean="0">
                <a:latin typeface="+mj-lt"/>
              </a:rPr>
              <a:t>This pin is used in Synchronous Mode for </a:t>
            </a:r>
            <a:r>
              <a:rPr lang="en-US" sz="1600" dirty="0" err="1" smtClean="0">
                <a:latin typeface="+mj-lt"/>
              </a:rPr>
              <a:t>SYNDET</a:t>
            </a:r>
            <a:r>
              <a:rPr lang="en-US" sz="1600" dirty="0" smtClean="0">
                <a:latin typeface="+mj-lt"/>
              </a:rPr>
              <a:t> and may be used as either input or output and is programmable through the Control Word. In Asynchronous mode it can be used for BD which goes HIGH whenever the receiver remains low through two consecutive stop bits.</a:t>
            </a:r>
            <a:br>
              <a:rPr lang="en-US" sz="1600" dirty="0" smtClean="0">
                <a:latin typeface="+mj-lt"/>
              </a:rPr>
            </a:br>
            <a:endParaRPr lang="en-US" sz="1600"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PIN DIAGRAM(8251A )</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066800" y="1417638"/>
            <a:ext cx="6028318" cy="4525963"/>
          </a:xfrm>
          <a:prstGeom prst="rect">
            <a:avLst/>
          </a:prstGeom>
        </p:spPr>
      </p:pic>
    </p:spTree>
    <p:extLst>
      <p:ext uri="{BB962C8B-B14F-4D97-AF65-F5344CB8AC3E}">
        <p14:creationId xmlns:p14="http://schemas.microsoft.com/office/powerpoint/2010/main" val="3661487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CONTROL WORDS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r>
            <a:br>
              <a:rPr lang="en-US" dirty="0" smtClean="0"/>
            </a:br>
            <a:r>
              <a:rPr lang="en-US" dirty="0" smtClean="0"/>
              <a:t>There are two types of control word.</a:t>
            </a:r>
            <a:br>
              <a:rPr lang="en-US" dirty="0" smtClean="0"/>
            </a:br>
            <a:r>
              <a:rPr lang="en-US" dirty="0" smtClean="0"/>
              <a:t>1. Mode instruction</a:t>
            </a:r>
            <a:br>
              <a:rPr lang="en-US" dirty="0" smtClean="0"/>
            </a:br>
            <a:r>
              <a:rPr lang="en-US" dirty="0" smtClean="0"/>
              <a:t>2. Command</a:t>
            </a:r>
            <a:br>
              <a:rPr lang="en-US" dirty="0" smtClean="0"/>
            </a:br>
            <a:r>
              <a:rPr lang="en-US" dirty="0" smtClean="0"/>
              <a:t/>
            </a:r>
            <a:br>
              <a:rPr lang="en-US" dirty="0" smtClean="0"/>
            </a:br>
            <a:r>
              <a:rPr lang="en-US" dirty="0" smtClean="0"/>
              <a:t>1) Mode Instruction</a:t>
            </a:r>
            <a:br>
              <a:rPr lang="en-US" dirty="0" smtClean="0"/>
            </a:br>
            <a:r>
              <a:rPr lang="en-US" dirty="0" smtClean="0"/>
              <a:t>The bit configuration of mode instruction is shown in Figures 2 and 3. In the case of synchronous mode, it is necessary to write one-or two byte sync characters. If sync characters were written, a function will be set because the writing of sync characters constitutes part of mode instruction.</a:t>
            </a:r>
            <a:br>
              <a:rPr lang="en-US" dirty="0"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8251us4.gif"/>
          <p:cNvPicPr>
            <a:picLocks noGrp="1" noChangeAspect="1"/>
          </p:cNvPicPr>
          <p:nvPr>
            <p:ph idx="1"/>
          </p:nvPr>
        </p:nvPicPr>
        <p:blipFill>
          <a:blip r:embed="rId2"/>
          <a:stretch>
            <a:fillRect/>
          </a:stretch>
        </p:blipFill>
        <p:spPr>
          <a:xfrm>
            <a:off x="533400" y="457200"/>
            <a:ext cx="7848599" cy="61722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8251us5.gif"/>
          <p:cNvPicPr>
            <a:picLocks noGrp="1" noChangeAspect="1"/>
          </p:cNvPicPr>
          <p:nvPr>
            <p:ph idx="1"/>
          </p:nvPr>
        </p:nvPicPr>
        <p:blipFill>
          <a:blip r:embed="rId2"/>
          <a:stretch>
            <a:fillRect/>
          </a:stretch>
        </p:blipFill>
        <p:spPr>
          <a:xfrm>
            <a:off x="685800" y="0"/>
            <a:ext cx="7772400" cy="64770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2) Command</a:t>
            </a:r>
          </a:p>
          <a:p>
            <a:r>
              <a:rPr lang="en-US" dirty="0" smtClean="0"/>
              <a:t>Command is used for setting the operation of the 8251. It is possible to write a command whenever necessary after writing a mode instruction and sync characters.</a:t>
            </a:r>
          </a:p>
          <a:p>
            <a:r>
              <a:rPr lang="en-US" dirty="0" smtClean="0"/>
              <a:t>Items to be set by command are as follows:</a:t>
            </a:r>
          </a:p>
          <a:p>
            <a:r>
              <a:rPr lang="en-US" dirty="0" smtClean="0"/>
              <a:t>• Transmit Enable/Disable</a:t>
            </a:r>
          </a:p>
          <a:p>
            <a:r>
              <a:rPr lang="en-US" dirty="0" smtClean="0"/>
              <a:t>• Receive Enable/Disable</a:t>
            </a:r>
          </a:p>
          <a:p>
            <a:r>
              <a:rPr lang="en-US" dirty="0" smtClean="0"/>
              <a:t>• </a:t>
            </a:r>
            <a:r>
              <a:rPr lang="en-US" dirty="0" err="1" smtClean="0"/>
              <a:t>DTR</a:t>
            </a:r>
            <a:r>
              <a:rPr lang="en-US" dirty="0" smtClean="0"/>
              <a:t>, </a:t>
            </a:r>
            <a:r>
              <a:rPr lang="en-US" dirty="0" err="1" smtClean="0"/>
              <a:t>RTS</a:t>
            </a:r>
            <a:r>
              <a:rPr lang="en-US" dirty="0" smtClean="0"/>
              <a:t> Output of data.</a:t>
            </a:r>
          </a:p>
          <a:p>
            <a:r>
              <a:rPr lang="en-US" dirty="0" smtClean="0"/>
              <a:t>• Resetting of error flag.</a:t>
            </a:r>
          </a:p>
          <a:p>
            <a:r>
              <a:rPr lang="en-US" dirty="0" smtClean="0"/>
              <a:t>• Sending to break characters</a:t>
            </a:r>
          </a:p>
          <a:p>
            <a:r>
              <a:rPr lang="en-US" dirty="0" smtClean="0"/>
              <a:t>• Internal resetting</a:t>
            </a:r>
          </a:p>
          <a:p>
            <a:r>
              <a:rPr lang="en-US" dirty="0" smtClean="0"/>
              <a:t>• Hunt mode (synchronous mode)</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8237+DMA+Controller.jpg"/>
          <p:cNvPicPr>
            <a:picLocks noGrp="1" noChangeAspect="1"/>
          </p:cNvPicPr>
          <p:nvPr>
            <p:ph idx="1"/>
          </p:nvPr>
        </p:nvPicPr>
        <p:blipFill>
          <a:blip r:embed="rId2"/>
          <a:stretch>
            <a:fillRect/>
          </a:stretch>
        </p:blipFill>
        <p:spPr>
          <a:xfrm>
            <a:off x="457201" y="0"/>
            <a:ext cx="8686800" cy="685800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8251us6.gif"/>
          <p:cNvPicPr>
            <a:picLocks noGrp="1" noChangeAspect="1"/>
          </p:cNvPicPr>
          <p:nvPr>
            <p:ph idx="1"/>
          </p:nvPr>
        </p:nvPicPr>
        <p:blipFill>
          <a:blip r:embed="rId2"/>
          <a:stretch>
            <a:fillRect/>
          </a:stretch>
        </p:blipFill>
        <p:spPr>
          <a:xfrm>
            <a:off x="1371600" y="228600"/>
            <a:ext cx="6934200" cy="62484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Status Word</a:t>
            </a:r>
          </a:p>
          <a:p>
            <a:r>
              <a:rPr lang="en-US" dirty="0" smtClean="0"/>
              <a:t>It is possible to see the internal status of the 8251 by reading a status word. The bit configuration of status word is shown in Fig. 5.</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8251us7.gif"/>
          <p:cNvPicPr>
            <a:picLocks noGrp="1" noChangeAspect="1"/>
          </p:cNvPicPr>
          <p:nvPr>
            <p:ph idx="1"/>
          </p:nvPr>
        </p:nvPicPr>
        <p:blipFill>
          <a:blip r:embed="rId2"/>
          <a:stretch>
            <a:fillRect/>
          </a:stretch>
        </p:blipFill>
        <p:spPr>
          <a:xfrm>
            <a:off x="609600" y="228600"/>
            <a:ext cx="8001000" cy="63246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r>
              <a:rPr lang="en-US" sz="4000" dirty="0" smtClean="0">
                <a:solidFill>
                  <a:srgbClr val="FF0000"/>
                </a:solidFill>
              </a:rPr>
              <a:t>8259A PROGRAMMABLE INTERRUPT CONTROLLER (</a:t>
            </a:r>
            <a:r>
              <a:rPr lang="en-US" sz="4000" dirty="0" err="1" smtClean="0">
                <a:solidFill>
                  <a:srgbClr val="FF0000"/>
                </a:solidFill>
              </a:rPr>
              <a:t>PIC</a:t>
            </a:r>
            <a:r>
              <a:rPr lang="en-US" sz="4000" dirty="0" smtClean="0">
                <a:solidFill>
                  <a:srgbClr val="FF0000"/>
                </a:solidFill>
              </a:rPr>
              <a:t>)</a:t>
            </a:r>
            <a:r>
              <a:rPr lang="en-US" dirty="0" smtClean="0">
                <a:solidFill>
                  <a:srgbClr val="FF0000"/>
                </a:solidFill>
              </a:rPr>
              <a:t/>
            </a:r>
            <a:br>
              <a:rPr lang="en-US" dirty="0" smtClean="0">
                <a:solidFill>
                  <a:srgbClr val="FF0000"/>
                </a:solidFill>
              </a:rPr>
            </a:br>
            <a:r>
              <a:rPr lang="en-US" dirty="0" smtClean="0">
                <a:solidFill>
                  <a:srgbClr val="FF0000"/>
                </a:solidFill>
              </a:rPr>
              <a:t>gram</a:t>
            </a:r>
            <a:endParaRPr lang="en-US" dirty="0">
              <a:solidFill>
                <a:srgbClr val="FF0000"/>
              </a:solidFill>
            </a:endParaRPr>
          </a:p>
        </p:txBody>
      </p:sp>
      <p:pic>
        <p:nvPicPr>
          <p:cNvPr id="7" name="Content Placeholder 6" descr="resJ2my.png"/>
          <p:cNvPicPr>
            <a:picLocks noGrp="1" noChangeAspect="1"/>
          </p:cNvPicPr>
          <p:nvPr>
            <p:ph idx="1"/>
          </p:nvPr>
        </p:nvPicPr>
        <p:blipFill>
          <a:blip r:embed="rId2"/>
          <a:stretch>
            <a:fillRect/>
          </a:stretch>
        </p:blipFill>
        <p:spPr>
          <a:xfrm>
            <a:off x="1080276" y="1295400"/>
            <a:ext cx="7301723" cy="5120183"/>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b="1" dirty="0" smtClean="0"/>
              <a:t>Data Bus Buffer</a:t>
            </a:r>
            <a:r>
              <a:rPr lang="en-US" dirty="0" smtClean="0"/>
              <a:t/>
            </a:r>
            <a:br>
              <a:rPr lang="en-US" dirty="0" smtClean="0"/>
            </a:br>
            <a:r>
              <a:rPr lang="en-US" dirty="0" smtClean="0"/>
              <a:t>&gt; This tri-state, bidirectional 8-bit buffer is used to interface 8259A with the system data bus.</a:t>
            </a:r>
            <a:br>
              <a:rPr lang="en-US" dirty="0" smtClean="0"/>
            </a:br>
            <a:r>
              <a:rPr lang="en-US" dirty="0" smtClean="0"/>
              <a:t>&gt; Control words and status information are transferred through data bus buffer.</a:t>
            </a:r>
            <a:br>
              <a:rPr lang="en-US" dirty="0" smtClean="0"/>
            </a:br>
            <a:r>
              <a:rPr lang="en-US" b="1" dirty="0" smtClean="0"/>
              <a:t/>
            </a:r>
            <a:br>
              <a:rPr lang="en-US" b="1" dirty="0" smtClean="0"/>
            </a:br>
            <a:r>
              <a:rPr lang="en-US" b="1" dirty="0" smtClean="0"/>
              <a:t>Read/Write Control Logic</a:t>
            </a:r>
            <a:r>
              <a:rPr lang="en-US" dirty="0" smtClean="0"/>
              <a:t/>
            </a:r>
            <a:br>
              <a:rPr lang="en-US" dirty="0" smtClean="0"/>
            </a:br>
            <a:r>
              <a:rPr lang="en-US" dirty="0" smtClean="0"/>
              <a:t>&gt; The function of this block is to accept commands from CPU and control the device.</a:t>
            </a:r>
            <a:br>
              <a:rPr lang="en-US" dirty="0" smtClean="0"/>
            </a:br>
            <a:r>
              <a:rPr lang="en-US" dirty="0" smtClean="0"/>
              <a:t>&gt; It contains the initialization command word register (</a:t>
            </a:r>
            <a:r>
              <a:rPr lang="en-US" dirty="0" err="1" smtClean="0"/>
              <a:t>ICW</a:t>
            </a:r>
            <a:r>
              <a:rPr lang="en-US" dirty="0" smtClean="0"/>
              <a:t>) and operational command word register (</a:t>
            </a:r>
            <a:r>
              <a:rPr lang="en-US" dirty="0" err="1" smtClean="0"/>
              <a:t>OCW</a:t>
            </a:r>
            <a:r>
              <a:rPr lang="en-US" dirty="0" smtClean="0"/>
              <a:t>) to store various control formats for device operation.</a:t>
            </a:r>
            <a:br>
              <a:rPr lang="en-US" dirty="0" smtClean="0"/>
            </a:br>
            <a:r>
              <a:rPr lang="en-US" dirty="0" smtClean="0"/>
              <a:t>&gt; It has the following control signals-</a:t>
            </a:r>
            <a:br>
              <a:rPr lang="en-US" dirty="0" smtClean="0"/>
            </a:br>
            <a:r>
              <a:rPr lang="en-US" dirty="0" smtClean="0"/>
              <a:t>CS(Chip Select): A low on this input enables the 8259A.</a:t>
            </a:r>
            <a:br>
              <a:rPr lang="en-US" dirty="0" smtClean="0"/>
            </a:br>
            <a:r>
              <a:rPr lang="en-US" dirty="0" err="1" smtClean="0"/>
              <a:t>WR</a:t>
            </a:r>
            <a:r>
              <a:rPr lang="en-US" dirty="0" smtClean="0"/>
              <a:t>(Write): A low on this input enables the CPU to write control words to 8259A.</a:t>
            </a:r>
            <a:br>
              <a:rPr lang="en-US" dirty="0" smtClean="0"/>
            </a:br>
            <a:r>
              <a:rPr lang="en-US" dirty="0" smtClean="0"/>
              <a:t>RD(Read): A low on this input enables 8259A to send its status to the CPU.</a:t>
            </a:r>
            <a:br>
              <a:rPr lang="en-US" dirty="0" smtClean="0"/>
            </a:br>
            <a:r>
              <a:rPr lang="en-US" dirty="0" smtClean="0"/>
              <a:t>A0: This line is connected to address line A0 of CPU. It is used to select various command registers.</a:t>
            </a:r>
            <a:br>
              <a:rPr lang="en-US" dirty="0" smtClean="0"/>
            </a:br>
            <a:r>
              <a:rPr lang="en-US" dirty="0" err="1" smtClean="0"/>
              <a:t>INT</a:t>
            </a:r>
            <a:r>
              <a:rPr lang="en-US" dirty="0" smtClean="0"/>
              <a:t> (Interrupt): This pin is directly connected to </a:t>
            </a:r>
            <a:r>
              <a:rPr lang="en-US" dirty="0" err="1" smtClean="0"/>
              <a:t>INTR</a:t>
            </a:r>
            <a:r>
              <a:rPr lang="en-US" dirty="0" smtClean="0"/>
              <a:t> of </a:t>
            </a:r>
            <a:r>
              <a:rPr lang="en-US" dirty="0" err="1" smtClean="0"/>
              <a:t>MPU</a:t>
            </a:r>
            <a:r>
              <a:rPr lang="en-US" dirty="0" smtClean="0"/>
              <a:t>. This pin goes high whenever a valid interrupt request occurs. It is used to interrupt CPU.</a:t>
            </a:r>
            <a:br>
              <a:rPr lang="en-US" dirty="0" smtClean="0"/>
            </a:br>
            <a:r>
              <a:rPr lang="en-US" dirty="0" err="1" smtClean="0"/>
              <a:t>INTA</a:t>
            </a:r>
            <a:r>
              <a:rPr lang="en-US" dirty="0" smtClean="0"/>
              <a:t>(Interrupt Acknowledgment): This pin is used to enable 8259A interrupt-vector data onto the data bus. This pin is connected to </a:t>
            </a:r>
            <a:r>
              <a:rPr lang="en-US" dirty="0" err="1" smtClean="0"/>
              <a:t>INTA</a:t>
            </a:r>
            <a:r>
              <a:rPr lang="en-US" dirty="0" smtClean="0"/>
              <a:t> of CPU.</a:t>
            </a:r>
            <a:br>
              <a:rPr lang="en-US" dirty="0" smtClean="0"/>
            </a:br>
            <a:r>
              <a:rPr lang="en-US" dirty="0" smtClean="0"/>
              <a:t/>
            </a:r>
            <a:br>
              <a:rPr lang="en-US" dirty="0" smtClean="0"/>
            </a:br>
            <a:r>
              <a:rPr lang="en-US" b="1" dirty="0" smtClean="0"/>
              <a:t>Status Registers</a:t>
            </a:r>
            <a:r>
              <a:rPr lang="en-US" dirty="0" smtClean="0"/>
              <a:t/>
            </a:r>
            <a:br>
              <a:rPr lang="en-US" dirty="0" smtClean="0"/>
            </a:br>
            <a:r>
              <a:rPr lang="en-US" dirty="0" smtClean="0"/>
              <a:t>a) Interrupt Request Register (</a:t>
            </a:r>
            <a:r>
              <a:rPr lang="en-US" dirty="0" err="1" smtClean="0"/>
              <a:t>IRR</a:t>
            </a:r>
            <a:r>
              <a:rPr lang="en-US" dirty="0" smtClean="0"/>
              <a:t>)</a:t>
            </a:r>
            <a:br>
              <a:rPr lang="en-US" dirty="0" smtClean="0"/>
            </a:br>
            <a:r>
              <a:rPr lang="en-US" dirty="0" smtClean="0"/>
              <a:t>&gt; 8-bit register that indicates which interrupt request inputs are active</a:t>
            </a:r>
            <a:br>
              <a:rPr lang="en-US" dirty="0" smtClean="0"/>
            </a:br>
            <a:r>
              <a:rPr lang="en-US" dirty="0" smtClean="0"/>
              <a:t>b) In-Service Register (</a:t>
            </a:r>
            <a:r>
              <a:rPr lang="en-US" dirty="0" err="1" smtClean="0"/>
              <a:t>ISR</a:t>
            </a:r>
            <a:r>
              <a:rPr lang="en-US" dirty="0" smtClean="0"/>
              <a:t>)</a:t>
            </a:r>
            <a:br>
              <a:rPr lang="en-US" dirty="0" smtClean="0"/>
            </a:br>
            <a:r>
              <a:rPr lang="en-US" dirty="0" smtClean="0"/>
              <a:t>&gt; 8-bit register that contains the level of interrupt being serviced</a:t>
            </a:r>
            <a:br>
              <a:rPr lang="en-US" dirty="0" smtClean="0"/>
            </a:br>
            <a:r>
              <a:rPr lang="en-US" dirty="0" smtClean="0"/>
              <a:t>c) Interrupt Mask Register (</a:t>
            </a:r>
            <a:r>
              <a:rPr lang="en-US" dirty="0" err="1" smtClean="0"/>
              <a:t>IMR</a:t>
            </a:r>
            <a:r>
              <a:rPr lang="en-US" dirty="0" smtClean="0"/>
              <a:t>)</a:t>
            </a:r>
            <a:br>
              <a:rPr lang="en-US" dirty="0" smtClean="0"/>
            </a:br>
            <a:r>
              <a:rPr lang="en-US" dirty="0" smtClean="0"/>
              <a:t>&gt; 8-bit register that stores the interrupt mask bits and indicates which interrupts are masked off.</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200" b="1" dirty="0" smtClean="0"/>
              <a:t>Priority Resolver</a:t>
            </a:r>
            <a:r>
              <a:rPr lang="en-US" sz="1200" dirty="0" smtClean="0"/>
              <a:t/>
            </a:r>
            <a:br>
              <a:rPr lang="en-US" sz="1200" dirty="0" smtClean="0"/>
            </a:br>
            <a:r>
              <a:rPr lang="en-US" sz="1200" dirty="0" smtClean="0"/>
              <a:t>&gt; This block determines the priority of the bits set in </a:t>
            </a:r>
            <a:r>
              <a:rPr lang="en-US" sz="1200" dirty="0" err="1" smtClean="0"/>
              <a:t>IRR</a:t>
            </a:r>
            <a:r>
              <a:rPr lang="en-US" sz="1200" dirty="0" smtClean="0"/>
              <a:t>.</a:t>
            </a:r>
            <a:br>
              <a:rPr lang="en-US" sz="1200" dirty="0" smtClean="0"/>
            </a:br>
            <a:r>
              <a:rPr lang="en-US" sz="1200" dirty="0" smtClean="0"/>
              <a:t/>
            </a:r>
            <a:br>
              <a:rPr lang="en-US" sz="1200" dirty="0" smtClean="0"/>
            </a:br>
            <a:r>
              <a:rPr lang="en-US" sz="1200" b="1" dirty="0" smtClean="0"/>
              <a:t>Cascade Buffer</a:t>
            </a:r>
            <a:r>
              <a:rPr lang="en-US" sz="1200" dirty="0" smtClean="0"/>
              <a:t/>
            </a:r>
            <a:br>
              <a:rPr lang="en-US" sz="1200" dirty="0" smtClean="0"/>
            </a:br>
            <a:r>
              <a:rPr lang="en-US" sz="1200" dirty="0" smtClean="0"/>
              <a:t>&gt; This block is used for cascading multiple 8259s to handle more than 8 interrupts.</a:t>
            </a:r>
            <a:br>
              <a:rPr lang="en-US" sz="1200" dirty="0" smtClean="0"/>
            </a:br>
            <a:r>
              <a:rPr lang="en-US" sz="1200" dirty="0" smtClean="0"/>
              <a:t>&gt; CAS2-CAS0 cascade lines are used as output from master to slave 8259s.</a:t>
            </a:r>
            <a:br>
              <a:rPr lang="en-US" sz="1200" dirty="0" smtClean="0"/>
            </a:br>
            <a:r>
              <a:rPr lang="en-US" sz="1200" dirty="0" smtClean="0"/>
              <a:t>&gt; SP/EN(Slave Program / Enable) pin is used to identify master or slave 8259A. For master SP/EN=1 and for slave SP/EN=0.</a:t>
            </a:r>
            <a:endParaRPr lang="en-US" sz="1200" dirty="0"/>
          </a:p>
        </p:txBody>
      </p:sp>
      <p:pic>
        <p:nvPicPr>
          <p:cNvPr id="4" name="Content Placeholder 7" descr="Interfacing-8259-with-8085.jpg"/>
          <p:cNvPicPr>
            <a:picLocks noChangeAspect="1"/>
          </p:cNvPicPr>
          <p:nvPr/>
        </p:nvPicPr>
        <p:blipFill>
          <a:blip r:embed="rId2"/>
          <a:stretch>
            <a:fillRect/>
          </a:stretch>
        </p:blipFill>
        <p:spPr>
          <a:xfrm>
            <a:off x="1143000" y="3048000"/>
            <a:ext cx="6166624" cy="35814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Pin diagram of 8259A</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2724039" y="1600200"/>
            <a:ext cx="3695922" cy="4525963"/>
          </a:xfrm>
          <a:prstGeom prst="rect">
            <a:avLst/>
          </a:prstGeom>
        </p:spPr>
      </p:pic>
    </p:spTree>
    <p:extLst>
      <p:ext uri="{BB962C8B-B14F-4D97-AF65-F5344CB8AC3E}">
        <p14:creationId xmlns:p14="http://schemas.microsoft.com/office/powerpoint/2010/main" val="15319300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 </a:t>
            </a:r>
            <a:r>
              <a:rPr lang="en-US" b="1" dirty="0" smtClean="0">
                <a:solidFill>
                  <a:srgbClr val="FF0000"/>
                </a:solidFill>
              </a:rPr>
              <a:t>How can you handle 18 interrupts using 8259A </a:t>
            </a:r>
            <a:r>
              <a:rPr lang="en-US" b="1" dirty="0" err="1" smtClean="0">
                <a:solidFill>
                  <a:srgbClr val="FF0000"/>
                </a:solidFill>
              </a:rPr>
              <a:t>PIC</a:t>
            </a:r>
            <a:r>
              <a:rPr lang="en-US" b="1" dirty="0" smtClean="0">
                <a:solidFill>
                  <a:srgbClr val="FF0000"/>
                </a:solidFill>
              </a:rPr>
              <a:t>?</a:t>
            </a:r>
            <a:r>
              <a:rPr lang="en-US" dirty="0" smtClean="0"/>
              <a:t/>
            </a:r>
            <a:br>
              <a:rPr lang="en-US" dirty="0" smtClean="0"/>
            </a:br>
            <a:r>
              <a:rPr lang="en-US" dirty="0" smtClean="0"/>
              <a:t/>
            </a:r>
            <a:br>
              <a:rPr lang="en-US" dirty="0" smtClean="0"/>
            </a:br>
            <a:r>
              <a:rPr lang="en-US" dirty="0" smtClean="0"/>
              <a:t>&gt; We can handle 18 interrupts using 8259A </a:t>
            </a:r>
            <a:r>
              <a:rPr lang="en-US" dirty="0" err="1" smtClean="0"/>
              <a:t>PIC</a:t>
            </a:r>
            <a:r>
              <a:rPr lang="en-US" dirty="0" smtClean="0"/>
              <a:t> by connecting three 8259As in cascade. Here, one 8259A is made master by connecting SP/EN pin to +5V and remaining two 8259As are made slave by connecting SP/EN pin to ground.</a:t>
            </a:r>
            <a:br>
              <a:rPr lang="en-US" dirty="0" smtClean="0"/>
            </a:br>
            <a:r>
              <a:rPr lang="en-US" dirty="0" smtClean="0"/>
              <a:t>&gt; The </a:t>
            </a:r>
            <a:r>
              <a:rPr lang="en-US" dirty="0" err="1" smtClean="0"/>
              <a:t>INT</a:t>
            </a:r>
            <a:r>
              <a:rPr lang="en-US" dirty="0" smtClean="0"/>
              <a:t> pin of each slave is connected to interrupt request (</a:t>
            </a:r>
            <a:r>
              <a:rPr lang="en-US" dirty="0" err="1" smtClean="0"/>
              <a:t>IR</a:t>
            </a:r>
            <a:r>
              <a:rPr lang="en-US" dirty="0" smtClean="0"/>
              <a:t>) pin of the master 8259A.</a:t>
            </a:r>
            <a:br>
              <a:rPr lang="en-US" dirty="0" smtClean="0"/>
            </a:br>
            <a:r>
              <a:rPr lang="en-US" dirty="0" smtClean="0"/>
              <a:t>&gt; The cascade buffer lines (CAS0-CAS2) of master 8259A must be connected to cascade buffer lines (CAS0-CAS2) of each slave.</a:t>
            </a:r>
            <a:br>
              <a:rPr lang="en-US" dirty="0" smtClean="0"/>
            </a:br>
            <a:r>
              <a:rPr lang="en-US" dirty="0" smtClean="0"/>
              <a:t>&gt; The </a:t>
            </a:r>
            <a:r>
              <a:rPr lang="en-US" dirty="0" err="1" smtClean="0"/>
              <a:t>INT</a:t>
            </a:r>
            <a:r>
              <a:rPr lang="en-US" dirty="0" smtClean="0"/>
              <a:t> pin of master 8259A is connected to </a:t>
            </a:r>
            <a:r>
              <a:rPr lang="en-US" dirty="0" err="1" smtClean="0"/>
              <a:t>INTR</a:t>
            </a:r>
            <a:r>
              <a:rPr lang="en-US" dirty="0" smtClean="0"/>
              <a:t> pin of the microprocessor whereas the </a:t>
            </a:r>
            <a:r>
              <a:rPr lang="en-US" dirty="0" err="1" smtClean="0"/>
              <a:t>INTA</a:t>
            </a:r>
            <a:r>
              <a:rPr lang="en-US" dirty="0" smtClean="0"/>
              <a:t> pin of master 8259A is connected to </a:t>
            </a:r>
            <a:r>
              <a:rPr lang="en-US" dirty="0" err="1" smtClean="0"/>
              <a:t>INTA</a:t>
            </a:r>
            <a:r>
              <a:rPr lang="en-US" dirty="0" smtClean="0"/>
              <a:t> pin of microprocessor and the address line </a:t>
            </a:r>
            <a:r>
              <a:rPr lang="en-US" dirty="0" err="1" smtClean="0"/>
              <a:t>Ao</a:t>
            </a:r>
            <a:r>
              <a:rPr lang="en-US" dirty="0" smtClean="0"/>
              <a:t> of master 8259A is connected to address line </a:t>
            </a:r>
            <a:r>
              <a:rPr lang="en-US" dirty="0" err="1" smtClean="0"/>
              <a:t>Ao</a:t>
            </a:r>
            <a:r>
              <a:rPr lang="en-US" dirty="0" smtClean="0"/>
              <a:t> of the microprocessor.</a:t>
            </a:r>
            <a:br>
              <a:rPr lang="en-US" dirty="0" smtClean="0"/>
            </a:b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nterfacing-8259-with-8085-4.jpg"/>
          <p:cNvPicPr>
            <a:picLocks noGrp="1" noChangeAspect="1"/>
          </p:cNvPicPr>
          <p:nvPr>
            <p:ph idx="1"/>
          </p:nvPr>
        </p:nvPicPr>
        <p:blipFill>
          <a:blip r:embed="rId2"/>
          <a:stretch>
            <a:fillRect/>
          </a:stretch>
        </p:blipFill>
        <p:spPr>
          <a:xfrm>
            <a:off x="533400" y="381000"/>
            <a:ext cx="8077200" cy="62484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8255A PROGRAMMABLE </a:t>
            </a:r>
            <a:r>
              <a:rPr lang="en-US" dirty="0" err="1" smtClean="0">
                <a:solidFill>
                  <a:srgbClr val="FF0000"/>
                </a:solidFill>
              </a:rPr>
              <a:t>PHERIPHERAL</a:t>
            </a:r>
            <a:r>
              <a:rPr lang="en-US" dirty="0" smtClean="0">
                <a:solidFill>
                  <a:srgbClr val="FF0000"/>
                </a:solidFill>
              </a:rPr>
              <a:t> INTERFACE (PPI)</a:t>
            </a:r>
            <a:endParaRPr lang="en-US" dirty="0">
              <a:solidFill>
                <a:srgbClr val="FF0000"/>
              </a:solidFill>
            </a:endParaRPr>
          </a:p>
        </p:txBody>
      </p:sp>
      <p:pic>
        <p:nvPicPr>
          <p:cNvPr id="4" name="Content Placeholder 3" descr="8255ppi.gif"/>
          <p:cNvPicPr>
            <a:picLocks noGrp="1" noChangeAspect="1"/>
          </p:cNvPicPr>
          <p:nvPr>
            <p:ph idx="1"/>
          </p:nvPr>
        </p:nvPicPr>
        <p:blipFill>
          <a:blip r:embed="rId2"/>
          <a:stretch>
            <a:fillRect/>
          </a:stretch>
        </p:blipFill>
        <p:spPr>
          <a:xfrm>
            <a:off x="609600" y="1676400"/>
            <a:ext cx="7924800" cy="4490576"/>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858000"/>
          </a:xfrm>
        </p:spPr>
        <p:txBody>
          <a:bodyPr>
            <a:normAutofit lnSpcReduction="10000"/>
          </a:bodyPr>
          <a:lstStyle/>
          <a:p>
            <a:r>
              <a:rPr lang="en-US" dirty="0" smtClean="0"/>
              <a:t>1</a:t>
            </a:r>
            <a:r>
              <a:rPr lang="en-US" b="1" dirty="0" smtClean="0"/>
              <a:t>. DMA CHANNELS</a:t>
            </a:r>
            <a:r>
              <a:rPr lang="en-US" dirty="0" smtClean="0"/>
              <a:t/>
            </a:r>
            <a:br>
              <a:rPr lang="en-US" dirty="0" smtClean="0"/>
            </a:br>
            <a:r>
              <a:rPr lang="en-US" dirty="0" smtClean="0"/>
              <a:t>&gt;       8237 has four DMA Channels: CH0 to CH3</a:t>
            </a:r>
            <a:br>
              <a:rPr lang="en-US" dirty="0" smtClean="0"/>
            </a:br>
            <a:r>
              <a:rPr lang="en-US" dirty="0" smtClean="0"/>
              <a:t>&gt;       Two 16-bit registers are associated with each channel.</a:t>
            </a:r>
            <a:br>
              <a:rPr lang="en-US" dirty="0" smtClean="0"/>
            </a:br>
            <a:r>
              <a:rPr lang="en-US" dirty="0" smtClean="0"/>
              <a:t>&gt;       Memory Address Register: used to load starting address of byte to be copied.</a:t>
            </a:r>
            <a:br>
              <a:rPr lang="en-US" dirty="0" smtClean="0"/>
            </a:br>
            <a:r>
              <a:rPr lang="en-US" dirty="0" smtClean="0"/>
              <a:t>&gt;       Count Register: used to load the count of number of bytes to be copied.</a:t>
            </a:r>
            <a:br>
              <a:rPr lang="en-US" dirty="0" smtClean="0"/>
            </a:br>
            <a:r>
              <a:rPr lang="en-US" dirty="0" smtClean="0"/>
              <a:t>&gt;       The address of these register are determined by four address lines A3 to A0</a:t>
            </a:r>
            <a:br>
              <a:rPr lang="en-US" dirty="0" smtClean="0"/>
            </a:br>
            <a:r>
              <a:rPr lang="en-US" dirty="0" smtClean="0"/>
              <a:t> and so on. </a:t>
            </a:r>
          </a:p>
          <a:p>
            <a:pPr>
              <a:buNone/>
            </a:pPr>
            <a:r>
              <a:rPr lang="en-US" dirty="0" smtClean="0"/>
              <a:t/>
            </a:r>
            <a:br>
              <a:rPr lang="en-US" dirty="0" smtClean="0"/>
            </a:br>
            <a:r>
              <a:rPr lang="en-US" dirty="0" smtClean="0"/>
              <a:t/>
            </a:r>
            <a:br>
              <a:rPr lang="en-US" dirty="0" smtClean="0"/>
            </a:b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Figure shows the internal block diagram of 8255A. It consists of data bus buffer, control logic and Group A and Group B controls.</a:t>
            </a:r>
          </a:p>
          <a:p>
            <a:r>
              <a:rPr lang="en-US" b="1" dirty="0" smtClean="0"/>
              <a:t>Data Bus Buffer</a:t>
            </a:r>
            <a:r>
              <a:rPr lang="en-US" dirty="0" smtClean="0"/>
              <a:t>: This tri-state bi-directional buffer is used to interface the internal data lilts of 8255 to the system data bus. Input or Output instructions executed by the CPU either Read date from or Write data into the buffer. Output data from the CPU to the ports or control register, and input data to the CPU from the ports or status register are all passed through the buffer.</a:t>
            </a:r>
          </a:p>
          <a:p>
            <a:r>
              <a:rPr lang="en-US" b="1" dirty="0" smtClean="0"/>
              <a:t>Control Logic</a:t>
            </a:r>
            <a:r>
              <a:rPr lang="en-US" dirty="0" smtClean="0"/>
              <a:t>: The control logic block accepts control bus signals as well as inputs from the address bus, and issues commands to the individual group control blocks (Group A control and Group B control). It issues appropriate enabling signals to access the required data/control words or status word. The input pins for the control logic section are described here.</a:t>
            </a:r>
          </a:p>
          <a:p>
            <a:r>
              <a:rPr lang="en-US" b="1" dirty="0" smtClean="0"/>
              <a:t>Group A and Group B Controls</a:t>
            </a:r>
            <a:r>
              <a:rPr lang="en-US" dirty="0" smtClean="0"/>
              <a:t>: Each of the Group A and Group B control blocks receives control words from the CPU and issues appropriate commands to the ports associated with it. The Group A control block controls Port A and PC_7-PC_4 while the Group B control block controls Port B and PC_3-PC_0.</a:t>
            </a:r>
          </a:p>
          <a:p>
            <a:r>
              <a:rPr lang="en-US" b="1" dirty="0" smtClean="0"/>
              <a:t>Port A</a:t>
            </a:r>
            <a:r>
              <a:rPr lang="en-US" dirty="0" smtClean="0"/>
              <a:t>: This has an 8-bit latched and buffered output and an 8-bit input latch. It can be programmed in three modes: mode 0, mode 1 and mode 2.</a:t>
            </a:r>
          </a:p>
          <a:p>
            <a:r>
              <a:rPr lang="en-US" b="1" dirty="0" smtClean="0"/>
              <a:t>Port B</a:t>
            </a:r>
            <a:r>
              <a:rPr lang="en-US" dirty="0" smtClean="0"/>
              <a:t>: This has an 8-bit data I/O latch/ buffer and an 8-bit data input buffer. It can be programmed in mode 0 and mode 1.</a:t>
            </a:r>
          </a:p>
          <a:p>
            <a:r>
              <a:rPr lang="en-US" b="1" dirty="0" smtClean="0"/>
              <a:t>Port C</a:t>
            </a:r>
            <a:r>
              <a:rPr lang="en-US" dirty="0" smtClean="0"/>
              <a:t>: This has one 8-bit unlatched input buffer and an 8-bit output latch/buffer. Port C can be spitted into two parts and each can be used as control signals for ports A and B in the handshake mode. It can be programmed for bit set/reset operation.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DIAGRAM ( 8255A)</a:t>
            </a:r>
            <a:endParaRPr lang="en-US" dirty="0"/>
          </a:p>
        </p:txBody>
      </p:sp>
      <p:pic>
        <p:nvPicPr>
          <p:cNvPr id="4" name="Content Placeholder 3"/>
          <p:cNvPicPr>
            <a:picLocks noGrp="1" noChangeAspect="1"/>
          </p:cNvPicPr>
          <p:nvPr>
            <p:ph idx="1"/>
          </p:nvPr>
        </p:nvPicPr>
        <p:blipFill>
          <a:blip r:embed="rId2"/>
          <a:stretch>
            <a:fillRect/>
          </a:stretch>
        </p:blipFill>
        <p:spPr>
          <a:xfrm>
            <a:off x="2438400" y="1714900"/>
            <a:ext cx="3333750" cy="4876800"/>
          </a:xfrm>
          <a:prstGeom prst="rect">
            <a:avLst/>
          </a:prstGeom>
        </p:spPr>
      </p:pic>
    </p:spTree>
    <p:extLst>
      <p:ext uri="{BB962C8B-B14F-4D97-AF65-F5344CB8AC3E}">
        <p14:creationId xmlns:p14="http://schemas.microsoft.com/office/powerpoint/2010/main" val="537107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PA0 – PA7 – Pins of port A</a:t>
            </a:r>
          </a:p>
          <a:p>
            <a:r>
              <a:rPr lang="en-US" dirty="0"/>
              <a:t>PB0 – PB7 – Pins of port B</a:t>
            </a:r>
          </a:p>
          <a:p>
            <a:r>
              <a:rPr lang="en-US" dirty="0"/>
              <a:t>PC0 – PC7 – Pins of port C</a:t>
            </a:r>
          </a:p>
          <a:p>
            <a:r>
              <a:rPr lang="en-US" dirty="0"/>
              <a:t>D0 – D7 – Data pins for the transfer of data</a:t>
            </a:r>
          </a:p>
          <a:p>
            <a:r>
              <a:rPr lang="en-US" dirty="0"/>
              <a:t>RESET – Reset input</a:t>
            </a:r>
          </a:p>
          <a:p>
            <a:r>
              <a:rPr lang="en-US" dirty="0"/>
              <a:t>RD’ – Read input</a:t>
            </a:r>
          </a:p>
          <a:p>
            <a:r>
              <a:rPr lang="en-US" dirty="0"/>
              <a:t>WR’ – Write input</a:t>
            </a:r>
          </a:p>
          <a:p>
            <a:r>
              <a:rPr lang="en-US" dirty="0"/>
              <a:t>CS’ – Chip select</a:t>
            </a:r>
          </a:p>
          <a:p>
            <a:r>
              <a:rPr lang="en-US" dirty="0"/>
              <a:t>A1 and A0 – Address pins</a:t>
            </a:r>
          </a:p>
        </p:txBody>
      </p:sp>
    </p:spTree>
    <p:extLst>
      <p:ext uri="{BB962C8B-B14F-4D97-AF65-F5344CB8AC3E}">
        <p14:creationId xmlns:p14="http://schemas.microsoft.com/office/powerpoint/2010/main" val="7543917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440363"/>
          </a:xfrm>
        </p:spPr>
        <p:txBody>
          <a:bodyPr>
            <a:normAutofit fontScale="77500" lnSpcReduction="20000"/>
          </a:bodyPr>
          <a:lstStyle/>
          <a:p>
            <a:pPr marL="0" indent="0">
              <a:buNone/>
            </a:pPr>
            <a:r>
              <a:rPr lang="en-US" b="1" dirty="0" smtClean="0"/>
              <a:t>    To </a:t>
            </a:r>
            <a:r>
              <a:rPr lang="en-US" b="1" dirty="0"/>
              <a:t>communicate with peripherals through 8255 three steps are necessary</a:t>
            </a:r>
            <a:r>
              <a:rPr lang="en-US" dirty="0"/>
              <a:t>:</a:t>
            </a:r>
          </a:p>
          <a:p>
            <a:endParaRPr lang="en-US" dirty="0"/>
          </a:p>
          <a:p>
            <a:pPr>
              <a:buFont typeface="Wingdings" panose="05000000000000000000" pitchFamily="2" charset="2"/>
              <a:buChar char="ü"/>
            </a:pPr>
            <a:r>
              <a:rPr lang="en-US" dirty="0"/>
              <a:t>Determine the addresses of Port A, B, C and Control register according to Chip Select Logic and the Address lines A0 and A1.</a:t>
            </a:r>
          </a:p>
          <a:p>
            <a:pPr>
              <a:buFont typeface="Wingdings" panose="05000000000000000000" pitchFamily="2" charset="2"/>
              <a:buChar char="ü"/>
            </a:pPr>
            <a:r>
              <a:rPr lang="en-US" dirty="0"/>
              <a:t>Write a control word in control register.</a:t>
            </a:r>
          </a:p>
          <a:p>
            <a:pPr>
              <a:buFont typeface="Wingdings" panose="05000000000000000000" pitchFamily="2" charset="2"/>
              <a:buChar char="ü"/>
            </a:pPr>
            <a:r>
              <a:rPr lang="en-US" dirty="0"/>
              <a:t>Write I/O </a:t>
            </a:r>
            <a:r>
              <a:rPr lang="en-US" dirty="0" err="1"/>
              <a:t>intructions</a:t>
            </a:r>
            <a:r>
              <a:rPr lang="en-US" dirty="0"/>
              <a:t> to communicate with peripherals through port A, B, C.</a:t>
            </a:r>
          </a:p>
          <a:p>
            <a:pPr marL="0" indent="0">
              <a:buNone/>
            </a:pPr>
            <a:r>
              <a:rPr lang="en-US" dirty="0"/>
              <a:t> </a:t>
            </a:r>
            <a:r>
              <a:rPr lang="en-US" dirty="0" smtClean="0"/>
              <a:t>      </a:t>
            </a:r>
            <a:r>
              <a:rPr lang="en-US" b="1" dirty="0" smtClean="0"/>
              <a:t>The </a:t>
            </a:r>
            <a:r>
              <a:rPr lang="en-US" b="1" dirty="0"/>
              <a:t>common applications of 8255 are:</a:t>
            </a:r>
          </a:p>
          <a:p>
            <a:pPr>
              <a:buFont typeface="Wingdings" panose="05000000000000000000" pitchFamily="2" charset="2"/>
              <a:buChar char="ü"/>
            </a:pPr>
            <a:endParaRPr lang="en-US" dirty="0"/>
          </a:p>
          <a:p>
            <a:pPr>
              <a:buFont typeface="Wingdings" panose="05000000000000000000" pitchFamily="2" charset="2"/>
              <a:buChar char="ü"/>
            </a:pPr>
            <a:r>
              <a:rPr lang="en-US" dirty="0"/>
              <a:t>Traffic light control</a:t>
            </a:r>
          </a:p>
          <a:p>
            <a:pPr>
              <a:buFont typeface="Wingdings" panose="05000000000000000000" pitchFamily="2" charset="2"/>
              <a:buChar char="ü"/>
            </a:pPr>
            <a:r>
              <a:rPr lang="en-US" dirty="0"/>
              <a:t>Generating square wave</a:t>
            </a:r>
          </a:p>
          <a:p>
            <a:pPr>
              <a:buFont typeface="Wingdings" panose="05000000000000000000" pitchFamily="2" charset="2"/>
              <a:buChar char="ü"/>
            </a:pPr>
            <a:r>
              <a:rPr lang="en-US" dirty="0"/>
              <a:t>Interfacing with DC motors and stepper motors</a:t>
            </a:r>
          </a:p>
        </p:txBody>
      </p:sp>
    </p:spTree>
    <p:extLst>
      <p:ext uri="{BB962C8B-B14F-4D97-AF65-F5344CB8AC3E}">
        <p14:creationId xmlns:p14="http://schemas.microsoft.com/office/powerpoint/2010/main" val="3807896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MODES OF OPERATION</a:t>
            </a:r>
            <a:endParaRPr lang="en-US" sz="3600" dirty="0">
              <a:solidFill>
                <a:srgbClr val="FF0000"/>
              </a:solidFill>
            </a:endParaRPr>
          </a:p>
        </p:txBody>
      </p:sp>
      <p:sp>
        <p:nvSpPr>
          <p:cNvPr id="3" name="Content Placeholder 2"/>
          <p:cNvSpPr>
            <a:spLocks noGrp="1"/>
          </p:cNvSpPr>
          <p:nvPr>
            <p:ph idx="1"/>
          </p:nvPr>
        </p:nvSpPr>
        <p:spPr>
          <a:xfrm>
            <a:off x="457200" y="1143000"/>
            <a:ext cx="8229600" cy="5334000"/>
          </a:xfrm>
        </p:spPr>
        <p:txBody>
          <a:bodyPr>
            <a:noAutofit/>
          </a:bodyPr>
          <a:lstStyle/>
          <a:p>
            <a:pPr fontAlgn="t">
              <a:buNone/>
            </a:pPr>
            <a:r>
              <a:rPr lang="en-US" sz="1200" dirty="0" smtClean="0"/>
              <a:t/>
            </a:r>
            <a:br>
              <a:rPr lang="en-US" sz="1200" dirty="0" smtClean="0"/>
            </a:br>
            <a:r>
              <a:rPr lang="en-US" sz="1200" dirty="0" smtClean="0"/>
              <a:t>8255A consists of two modes of operation.</a:t>
            </a:r>
            <a:br>
              <a:rPr lang="en-US" sz="1200" dirty="0" smtClean="0"/>
            </a:br>
            <a:r>
              <a:rPr lang="en-US" sz="1200" dirty="0" smtClean="0"/>
              <a:t>    1. I/O Mode (</a:t>
            </a:r>
            <a:r>
              <a:rPr lang="en-US" sz="1200" dirty="0" err="1" smtClean="0"/>
              <a:t>Input/Output</a:t>
            </a:r>
            <a:r>
              <a:rPr lang="en-US" sz="1200" dirty="0" smtClean="0"/>
              <a:t> Mode)</a:t>
            </a:r>
            <a:br>
              <a:rPr lang="en-US" sz="1200" dirty="0" smtClean="0"/>
            </a:br>
            <a:r>
              <a:rPr lang="en-US" sz="1200" dirty="0" smtClean="0"/>
              <a:t>    2. BSR Mode (Bit set/reset Mode)</a:t>
            </a:r>
            <a:br>
              <a:rPr lang="en-US" sz="1200" dirty="0" smtClean="0"/>
            </a:br>
            <a:r>
              <a:rPr lang="en-US" sz="1200" dirty="0" smtClean="0"/>
              <a:t>The BSR mode is used to set or reset the bits in Port C. The I/O mode is further divided into three modes: Mode 0, Mode 1 and Mode 2.</a:t>
            </a:r>
            <a:br>
              <a:rPr lang="en-US" sz="1200" dirty="0" smtClean="0"/>
            </a:br>
            <a:r>
              <a:rPr lang="en-US" sz="1200" dirty="0" smtClean="0"/>
              <a:t/>
            </a:r>
            <a:br>
              <a:rPr lang="en-US" sz="1200" dirty="0" smtClean="0"/>
            </a:br>
            <a:r>
              <a:rPr lang="en-US" sz="1200" dirty="0" smtClean="0"/>
              <a:t>Mode 0: Simple Input or Output Mode</a:t>
            </a:r>
            <a:br>
              <a:rPr lang="en-US" sz="1200" dirty="0" smtClean="0"/>
            </a:br>
            <a:r>
              <a:rPr lang="en-US" sz="1200" dirty="0" smtClean="0"/>
              <a:t>In this mode, ports A and B are used as two simple 8-bit I/O port and port C as two 4-bit ports. Each port can be programmed to function simply as input port or output port. The I/O features in Mode 0 are:</a:t>
            </a:r>
            <a:br>
              <a:rPr lang="en-US" sz="1200" dirty="0" smtClean="0"/>
            </a:br>
            <a:r>
              <a:rPr lang="en-US" sz="1200" dirty="0" smtClean="0"/>
              <a:t>&gt; Output are latched</a:t>
            </a:r>
            <a:br>
              <a:rPr lang="en-US" sz="1200" dirty="0" smtClean="0"/>
            </a:br>
            <a:r>
              <a:rPr lang="en-US" sz="1200" dirty="0" smtClean="0"/>
              <a:t>&gt; Inputs are not latched</a:t>
            </a:r>
            <a:br>
              <a:rPr lang="en-US" sz="1200" dirty="0" smtClean="0"/>
            </a:br>
            <a:r>
              <a:rPr lang="en-US" sz="1200" dirty="0" smtClean="0"/>
              <a:t>&gt; Ports do not have handshake or interrupt capacity</a:t>
            </a:r>
            <a:br>
              <a:rPr lang="en-US" sz="1200" dirty="0" smtClean="0"/>
            </a:br>
            <a:r>
              <a:rPr lang="en-US" sz="1200" dirty="0" smtClean="0"/>
              <a:t/>
            </a:r>
            <a:br>
              <a:rPr lang="en-US" sz="1200" dirty="0" smtClean="0"/>
            </a:br>
            <a:r>
              <a:rPr lang="en-US" sz="1200" dirty="0" smtClean="0"/>
              <a:t>Mode 1: Input or Output with Handshake</a:t>
            </a:r>
            <a:br>
              <a:rPr lang="en-US" sz="1200" dirty="0" smtClean="0"/>
            </a:br>
            <a:r>
              <a:rPr lang="en-US" sz="1200" dirty="0" smtClean="0"/>
              <a:t>In this mode, handshake signals are exchanged between the </a:t>
            </a:r>
            <a:r>
              <a:rPr lang="en-US" sz="1200" dirty="0" err="1" smtClean="0"/>
              <a:t>MPU</a:t>
            </a:r>
            <a:r>
              <a:rPr lang="en-US" sz="1200" dirty="0" smtClean="0"/>
              <a:t> and peripherals during data transfer. The features of this mode are:</a:t>
            </a:r>
            <a:br>
              <a:rPr lang="en-US" sz="1200" dirty="0" smtClean="0"/>
            </a:br>
            <a:r>
              <a:rPr lang="en-US" sz="1200" dirty="0" smtClean="0"/>
              <a:t>&gt; Two ports PA and </a:t>
            </a:r>
            <a:r>
              <a:rPr lang="en-US" sz="1200" dirty="0" err="1" smtClean="0"/>
              <a:t>PB</a:t>
            </a:r>
            <a:r>
              <a:rPr lang="en-US" sz="1200" dirty="0" smtClean="0"/>
              <a:t> function as 8-bit I/O ports. They can be configured either as input or output.</a:t>
            </a:r>
            <a:br>
              <a:rPr lang="en-US" sz="1200" dirty="0" smtClean="0"/>
            </a:br>
            <a:r>
              <a:rPr lang="en-US" sz="1200" dirty="0" smtClean="0"/>
              <a:t>&gt; Each port PA and </a:t>
            </a:r>
            <a:r>
              <a:rPr lang="en-US" sz="1200" dirty="0" err="1" smtClean="0"/>
              <a:t>PB</a:t>
            </a:r>
            <a:r>
              <a:rPr lang="en-US" sz="1200" dirty="0" smtClean="0"/>
              <a:t> uses three lines from Port C as handshake signals. The remaining two lines of PC can be used for Simple I/O function (mode 0).</a:t>
            </a:r>
            <a:br>
              <a:rPr lang="en-US" sz="1200" dirty="0" smtClean="0"/>
            </a:br>
            <a:r>
              <a:rPr lang="en-US" sz="1200" dirty="0" smtClean="0"/>
              <a:t>&gt; Input and Output data are latched.</a:t>
            </a:r>
            <a:br>
              <a:rPr lang="en-US" sz="1200" dirty="0" smtClean="0"/>
            </a:br>
            <a:r>
              <a:rPr lang="en-US" sz="1200" dirty="0" smtClean="0"/>
              <a:t>&gt; Interrupt logic is supported.</a:t>
            </a:r>
            <a:br>
              <a:rPr lang="en-US" sz="1200" dirty="0" smtClean="0"/>
            </a:br>
            <a:r>
              <a:rPr lang="en-US" sz="1200" dirty="0" smtClean="0"/>
              <a:t/>
            </a:r>
            <a:br>
              <a:rPr lang="en-US" sz="1200" dirty="0" smtClean="0"/>
            </a:br>
            <a:r>
              <a:rPr lang="en-US" sz="1200" dirty="0" smtClean="0"/>
              <a:t>Mode 2: Bidirectional Data Transfer</a:t>
            </a:r>
            <a:br>
              <a:rPr lang="en-US" sz="1200" dirty="0" smtClean="0"/>
            </a:br>
            <a:r>
              <a:rPr lang="en-US" sz="1200" dirty="0" smtClean="0"/>
              <a:t>&gt; This mode is used primarily in applications such as data transfers between two computers.</a:t>
            </a:r>
            <a:br>
              <a:rPr lang="en-US" sz="1200" dirty="0" smtClean="0"/>
            </a:br>
            <a:r>
              <a:rPr lang="en-US" sz="1200" dirty="0" smtClean="0"/>
              <a:t>&gt; In this mode Port A can be configured as the bidirectional port (data bus) and Port B either in mode 0 or mode 1.</a:t>
            </a:r>
            <a:br>
              <a:rPr lang="en-US" sz="1200" dirty="0" smtClean="0"/>
            </a:br>
            <a:r>
              <a:rPr lang="en-US" sz="1200" dirty="0" smtClean="0"/>
              <a:t>&gt; Port A uses five signals from Port C as handshake signals for data transfer. The remaining three signals form Port C can be used as Simple I/O or as handshake for Port B.</a:t>
            </a:r>
            <a:br>
              <a:rPr lang="en-US" sz="1200" dirty="0" smtClean="0"/>
            </a:br>
            <a:endParaRPr lang="en-US" sz="1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sz="2400" dirty="0" smtClean="0"/>
              <a:t>BSR Mode (Bit Set/Reset)</a:t>
            </a:r>
            <a:br>
              <a:rPr lang="en-US" sz="2400" dirty="0" smtClean="0"/>
            </a:br>
            <a:r>
              <a:rPr lang="en-US" sz="2400" dirty="0" smtClean="0"/>
              <a:t>&gt; The BSR control word is only connected with 8-bits of Port C, which can be set or reset by writing appropriate control word in the control register.</a:t>
            </a:r>
            <a:br>
              <a:rPr lang="en-US" sz="2400" dirty="0" smtClean="0"/>
            </a:br>
            <a:r>
              <a:rPr lang="en-US" sz="2400" dirty="0" smtClean="0"/>
              <a:t>&gt; I/O operations of port A and port B are not affected by a BSR control word.</a:t>
            </a:r>
            <a:br>
              <a:rPr lang="en-US" sz="2400" dirty="0" smtClean="0"/>
            </a:br>
            <a:r>
              <a:rPr lang="en-US" sz="2400" dirty="0" smtClean="0"/>
              <a:t>&gt; In BSR mode, individual bits of port C can be used for applications such as ON/OFF switch.</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4" name="Content Placeholder 5" descr="3AKpOp4.jpg"/>
          <p:cNvPicPr>
            <a:picLocks noChangeAspect="1"/>
          </p:cNvPicPr>
          <p:nvPr/>
        </p:nvPicPr>
        <p:blipFill>
          <a:blip r:embed="rId2"/>
          <a:stretch>
            <a:fillRect/>
          </a:stretch>
        </p:blipFill>
        <p:spPr>
          <a:xfrm>
            <a:off x="1524000" y="4267200"/>
            <a:ext cx="4648200" cy="22860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Rectangle 6"/>
          <p:cNvSpPr/>
          <p:nvPr/>
        </p:nvSpPr>
        <p:spPr>
          <a:xfrm>
            <a:off x="381000" y="1524000"/>
            <a:ext cx="6477000" cy="2308324"/>
          </a:xfrm>
          <a:prstGeom prst="rect">
            <a:avLst/>
          </a:prstGeom>
        </p:spPr>
        <p:txBody>
          <a:bodyPr wrap="square">
            <a:spAutoFit/>
          </a:bodyPr>
          <a:lstStyle/>
          <a:p>
            <a:r>
              <a:rPr lang="en-US" dirty="0" smtClean="0"/>
              <a:t/>
            </a:r>
            <a:br>
              <a:rPr lang="en-US" dirty="0" smtClean="0"/>
            </a:br>
            <a:r>
              <a:rPr lang="en-US" dirty="0" smtClean="0"/>
              <a:t>Example: Generate BSR control words to set bit PC7 and PC3 and reset PC0 and PC2.</a:t>
            </a:r>
            <a:br>
              <a:rPr lang="en-US" dirty="0" smtClean="0"/>
            </a:br>
            <a:r>
              <a:rPr lang="en-US" dirty="0" smtClean="0"/>
              <a:t>Solution:</a:t>
            </a:r>
            <a:br>
              <a:rPr lang="en-US" dirty="0" smtClean="0"/>
            </a:br>
            <a:r>
              <a:rPr lang="en-US" dirty="0" smtClean="0"/>
              <a:t>Control Word to Set PC7= 00001111=0FH</a:t>
            </a:r>
            <a:br>
              <a:rPr lang="en-US" dirty="0" smtClean="0"/>
            </a:br>
            <a:r>
              <a:rPr lang="en-US" dirty="0" smtClean="0"/>
              <a:t>Control Word to Set PC3= 00000111= 07H</a:t>
            </a:r>
            <a:br>
              <a:rPr lang="en-US" dirty="0" smtClean="0"/>
            </a:br>
            <a:r>
              <a:rPr lang="en-US" dirty="0" smtClean="0"/>
              <a:t>Control Word to Reset PC0= 00000000= 00H</a:t>
            </a:r>
            <a:br>
              <a:rPr lang="en-US" dirty="0" smtClean="0"/>
            </a:br>
            <a:r>
              <a:rPr lang="en-US" dirty="0" smtClean="0"/>
              <a:t>Control Word to Reset PC2= 00000100=04H</a:t>
            </a:r>
            <a:endParaRPr lang="en-US" dirty="0"/>
          </a:p>
        </p:txBody>
      </p:sp>
      <p:sp>
        <p:nvSpPr>
          <p:cNvPr id="9" name="Content Placeholder 8"/>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JQrkMx.png"/>
          <p:cNvPicPr>
            <a:picLocks noGrp="1" noChangeAspect="1"/>
          </p:cNvPicPr>
          <p:nvPr>
            <p:ph idx="1"/>
          </p:nvPr>
        </p:nvPicPr>
        <p:blipFill>
          <a:blip r:embed="rId2"/>
          <a:stretch>
            <a:fillRect/>
          </a:stretch>
        </p:blipFill>
        <p:spPr>
          <a:xfrm>
            <a:off x="990600" y="1447800"/>
            <a:ext cx="5934174" cy="3020388"/>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The control word format of the 8255 is shown in Fig. below. The contents of the control register are called the control word that specifies the input/ output functions of each port.</a:t>
            </a:r>
          </a:p>
          <a:p>
            <a:r>
              <a:rPr lang="en-US" dirty="0" smtClean="0"/>
              <a:t>The control word register can be accessed to write the control word by selecting AD_1 and AD_0 in high condition i.e. both ON. This register is not available for read operation.</a:t>
            </a:r>
          </a:p>
          <a:p>
            <a:r>
              <a:rPr lang="en-US" dirty="0" smtClean="0"/>
              <a:t>As indicated in Fig, the most significant bit (D_7) of the control word specifies either I/O function or the BIT set/ reset function.</a:t>
            </a:r>
          </a:p>
          <a:p>
            <a:r>
              <a:rPr lang="en-US" dirty="0" smtClean="0"/>
              <a:t>With D_7= 1, the 8255 works in the I/O modes. Port-C operates in BIT SET/RESET (BSR) mode with D_7=0. The BSR Mode in no way affects the functioning of port-A and port-B.</a:t>
            </a:r>
          </a:p>
          <a:p>
            <a:r>
              <a:rPr lang="en-US" dirty="0" smtClean="0"/>
              <a:t>Following steps are essential to communicate with the peripherals through the ports of the 8255</a:t>
            </a:r>
          </a:p>
          <a:p>
            <a:r>
              <a:rPr lang="en-US" dirty="0" smtClean="0"/>
              <a:t>Determine address of ports-A, B, or C and of the control register according to the chip select logic and the address lines AD_1 and AD_0</a:t>
            </a:r>
          </a:p>
          <a:p>
            <a:r>
              <a:rPr lang="en-US" dirty="0" smtClean="0"/>
              <a:t>Write the control word in the control word register.</a:t>
            </a:r>
          </a:p>
          <a:p>
            <a:r>
              <a:rPr lang="en-US" dirty="0" smtClean="0"/>
              <a:t>Write input/output instructions in order to communicate with the peripherals through ports-A, B, and C of the 8255.</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8254 Programmable interval timer (PIT)</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a:t>8254 is a device designed to solve the timing control problems in a microprocessor</a:t>
            </a:r>
            <a:r>
              <a:rPr lang="en-US" dirty="0" smtClean="0"/>
              <a:t>.</a:t>
            </a:r>
          </a:p>
          <a:p>
            <a:r>
              <a:rPr lang="en-US" dirty="0" smtClean="0"/>
              <a:t> </a:t>
            </a:r>
            <a:r>
              <a:rPr lang="en-US" dirty="0"/>
              <a:t>It has 3 independent counters, each capable of handling clock inputs up to 10 MHz and size of each counter is 16 bit</a:t>
            </a:r>
            <a:r>
              <a:rPr lang="en-US" dirty="0" smtClean="0"/>
              <a:t>.</a:t>
            </a:r>
          </a:p>
          <a:p>
            <a:r>
              <a:rPr lang="en-US" dirty="0" smtClean="0"/>
              <a:t> </a:t>
            </a:r>
            <a:r>
              <a:rPr lang="en-US" dirty="0"/>
              <a:t>It operates in +5V regulated power supply and has 24 pin signals. All modes are software programmable. </a:t>
            </a:r>
            <a:endParaRPr lang="en-US" dirty="0" smtClean="0"/>
          </a:p>
          <a:p>
            <a:r>
              <a:rPr lang="en-US" dirty="0" smtClean="0"/>
              <a:t>The </a:t>
            </a:r>
            <a:r>
              <a:rPr lang="en-US" dirty="0"/>
              <a:t>8254 is an advanced version of 8253 which did not offered the feature of read back command</a:t>
            </a:r>
          </a:p>
        </p:txBody>
      </p:sp>
    </p:spTree>
    <p:extLst>
      <p:ext uri="{BB962C8B-B14F-4D97-AF65-F5344CB8AC3E}">
        <p14:creationId xmlns:p14="http://schemas.microsoft.com/office/powerpoint/2010/main" val="3307815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858000"/>
          </a:xfrm>
        </p:spPr>
        <p:txBody>
          <a:bodyPr>
            <a:normAutofit fontScale="47500" lnSpcReduction="20000"/>
          </a:bodyPr>
          <a:lstStyle/>
          <a:p>
            <a:r>
              <a:rPr lang="en-US" b="1" dirty="0" smtClean="0"/>
              <a:t>2. DMA SIGNALS</a:t>
            </a:r>
            <a:r>
              <a:rPr lang="en-US" dirty="0" smtClean="0"/>
              <a:t/>
            </a:r>
            <a:br>
              <a:rPr lang="en-US" dirty="0" smtClean="0"/>
            </a:br>
            <a:r>
              <a:rPr lang="en-US" dirty="0" smtClean="0"/>
              <a:t>DMA signals can be divided into two groups:</a:t>
            </a:r>
            <a:br>
              <a:rPr lang="en-US" dirty="0" smtClean="0"/>
            </a:br>
            <a:r>
              <a:rPr lang="en-US" dirty="0" smtClean="0"/>
              <a:t>        </a:t>
            </a:r>
            <a:r>
              <a:rPr lang="en-US" dirty="0" err="1" smtClean="0"/>
              <a:t>i</a:t>
            </a:r>
            <a:r>
              <a:rPr lang="en-US" dirty="0" smtClean="0"/>
              <a:t>) Signals required to interface with peripheral devices</a:t>
            </a:r>
            <a:br>
              <a:rPr lang="en-US" dirty="0" smtClean="0"/>
            </a:br>
            <a:r>
              <a:rPr lang="en-US" dirty="0" smtClean="0"/>
              <a:t>        ii) Signals required to interface with </a:t>
            </a:r>
            <a:r>
              <a:rPr lang="en-US" dirty="0" err="1" smtClean="0"/>
              <a:t>MPU</a:t>
            </a:r>
            <a:r>
              <a:rPr lang="en-US" dirty="0" smtClean="0"/>
              <a:t/>
            </a:r>
            <a:br>
              <a:rPr lang="en-US" dirty="0" smtClean="0"/>
            </a:br>
            <a:r>
              <a:rPr lang="en-US" dirty="0" smtClean="0"/>
              <a:t/>
            </a:r>
            <a:br>
              <a:rPr lang="en-US" dirty="0" smtClean="0"/>
            </a:br>
            <a:r>
              <a:rPr lang="en-US" dirty="0" smtClean="0"/>
              <a:t/>
            </a:r>
            <a:br>
              <a:rPr lang="en-US" dirty="0" smtClean="0"/>
            </a:br>
            <a:r>
              <a:rPr lang="en-US" dirty="0" err="1" smtClean="0"/>
              <a:t>i</a:t>
            </a:r>
            <a:r>
              <a:rPr lang="en-US" dirty="0" smtClean="0"/>
              <a:t>) Signals required to interface with peripheral devices:</a:t>
            </a:r>
            <a:br>
              <a:rPr lang="en-US" dirty="0" smtClean="0"/>
            </a:br>
            <a:r>
              <a:rPr lang="en-US" dirty="0" smtClean="0"/>
              <a:t/>
            </a:r>
            <a:br>
              <a:rPr lang="en-US" dirty="0" smtClean="0"/>
            </a:br>
            <a:r>
              <a:rPr lang="en-US" b="1" dirty="0" smtClean="0"/>
              <a:t>DREQ0-DREQ3 (DMA Request</a:t>
            </a:r>
            <a:r>
              <a:rPr lang="en-US" dirty="0" smtClean="0"/>
              <a:t>)</a:t>
            </a:r>
            <a:br>
              <a:rPr lang="en-US" dirty="0" smtClean="0"/>
            </a:br>
            <a:r>
              <a:rPr lang="en-US" dirty="0" smtClean="0"/>
              <a:t>&gt;       These are four independent, asynchronous input signals to the DMA channels from peripheral devices.</a:t>
            </a:r>
            <a:br>
              <a:rPr lang="en-US" dirty="0" smtClean="0"/>
            </a:br>
            <a:r>
              <a:rPr lang="en-US" dirty="0" smtClean="0"/>
              <a:t>&gt;       To obtain DMA service, a request is generated by activating the </a:t>
            </a:r>
            <a:r>
              <a:rPr lang="en-US" dirty="0" err="1" smtClean="0"/>
              <a:t>DREQ</a:t>
            </a:r>
            <a:r>
              <a:rPr lang="en-US" dirty="0" smtClean="0"/>
              <a:t> line of the channel.</a:t>
            </a:r>
            <a:br>
              <a:rPr lang="en-US" dirty="0" smtClean="0"/>
            </a:br>
            <a:r>
              <a:rPr lang="en-US" dirty="0" smtClean="0"/>
              <a:t/>
            </a:r>
            <a:br>
              <a:rPr lang="en-US" dirty="0" smtClean="0"/>
            </a:br>
            <a:r>
              <a:rPr lang="en-US" dirty="0" smtClean="0"/>
              <a:t>DACK0-DACK3 (DMA Acknowledgment)</a:t>
            </a:r>
            <a:br>
              <a:rPr lang="en-US" dirty="0" smtClean="0"/>
            </a:br>
            <a:r>
              <a:rPr lang="en-US" dirty="0" smtClean="0"/>
              <a:t>&gt;       These are output lines to inform the individual peripherals that a DMA request is granted.</a:t>
            </a:r>
            <a:br>
              <a:rPr lang="en-US" dirty="0" smtClean="0"/>
            </a:br>
            <a:r>
              <a:rPr lang="en-US" dirty="0" smtClean="0"/>
              <a:t/>
            </a:r>
            <a:br>
              <a:rPr lang="en-US" dirty="0" smtClean="0"/>
            </a:br>
            <a:r>
              <a:rPr lang="en-US" dirty="0" smtClean="0"/>
              <a:t/>
            </a:r>
            <a:br>
              <a:rPr lang="en-US" dirty="0" smtClean="0"/>
            </a:br>
            <a:r>
              <a:rPr lang="en-US" dirty="0" smtClean="0"/>
              <a:t>ii) Signals required to interface with </a:t>
            </a:r>
            <a:r>
              <a:rPr lang="en-US" dirty="0" err="1" smtClean="0"/>
              <a:t>MPU</a:t>
            </a:r>
            <a:r>
              <a:rPr lang="en-US" dirty="0" smtClean="0"/>
              <a:t>:</a:t>
            </a:r>
            <a:br>
              <a:rPr lang="en-US" dirty="0" smtClean="0"/>
            </a:br>
            <a:r>
              <a:rPr lang="en-US" b="1" dirty="0" smtClean="0"/>
              <a:t/>
            </a:r>
            <a:br>
              <a:rPr lang="en-US" b="1" dirty="0" smtClean="0"/>
            </a:br>
            <a:r>
              <a:rPr lang="en-US" b="1" dirty="0" err="1" smtClean="0"/>
              <a:t>AEN</a:t>
            </a:r>
            <a:r>
              <a:rPr lang="en-US" b="1" dirty="0" smtClean="0"/>
              <a:t> (Address Enable) and </a:t>
            </a:r>
            <a:r>
              <a:rPr lang="en-US" b="1" dirty="0" err="1" smtClean="0"/>
              <a:t>ADSTB</a:t>
            </a:r>
            <a:r>
              <a:rPr lang="en-US" b="1" dirty="0" smtClean="0"/>
              <a:t> (Address Strobe)</a:t>
            </a:r>
            <a:r>
              <a:rPr lang="en-US" dirty="0" smtClean="0"/>
              <a:t/>
            </a:r>
            <a:br>
              <a:rPr lang="en-US" dirty="0" smtClean="0"/>
            </a:br>
            <a:r>
              <a:rPr lang="en-US" dirty="0" smtClean="0"/>
              <a:t>&gt;       These are active high output signals that are used to latch a high order address byte from data lines to generate 16-bit address.</a:t>
            </a:r>
            <a:br>
              <a:rPr lang="en-US" dirty="0" smtClean="0"/>
            </a:br>
            <a:r>
              <a:rPr lang="en-US" dirty="0" smtClean="0"/>
              <a:t/>
            </a:r>
            <a:br>
              <a:rPr lang="en-US" dirty="0" smtClean="0"/>
            </a:br>
            <a:r>
              <a:rPr lang="en-US" b="1" dirty="0" err="1" smtClean="0"/>
              <a:t>MEMR</a:t>
            </a:r>
            <a:r>
              <a:rPr lang="en-US" b="1" dirty="0" smtClean="0"/>
              <a:t>(Memory Read) and </a:t>
            </a:r>
            <a:r>
              <a:rPr lang="en-US" b="1" dirty="0" err="1" smtClean="0"/>
              <a:t>MEMW</a:t>
            </a:r>
            <a:r>
              <a:rPr lang="en-US" b="1" dirty="0" smtClean="0"/>
              <a:t>(Memory Write)</a:t>
            </a:r>
            <a:r>
              <a:rPr lang="en-US" dirty="0" smtClean="0"/>
              <a:t/>
            </a:r>
            <a:br>
              <a:rPr lang="en-US" dirty="0" smtClean="0"/>
            </a:br>
            <a:r>
              <a:rPr lang="en-US" dirty="0" smtClean="0"/>
              <a:t>&gt;       These are output signals used during the DMA cycle to write and read from memory.</a:t>
            </a:r>
            <a:br>
              <a:rPr lang="en-US" dirty="0" smtClean="0"/>
            </a:br>
            <a:r>
              <a:rPr lang="en-US" dirty="0" smtClean="0"/>
              <a:t/>
            </a:r>
            <a:br>
              <a:rPr lang="en-US" dirty="0" smtClean="0"/>
            </a:br>
            <a:r>
              <a:rPr lang="en-US" b="1" dirty="0" smtClean="0"/>
              <a:t>A3-A0 Address Lines</a:t>
            </a:r>
            <a:r>
              <a:rPr lang="en-US" dirty="0" smtClean="0"/>
              <a:t/>
            </a:r>
            <a:br>
              <a:rPr lang="en-US" dirty="0" smtClean="0"/>
            </a:br>
            <a:r>
              <a:rPr lang="en-US" dirty="0" smtClean="0"/>
              <a:t>&gt;       These are bidirectional address lines.</a:t>
            </a:r>
            <a:br>
              <a:rPr lang="en-US" dirty="0" smtClean="0"/>
            </a:br>
            <a:r>
              <a:rPr lang="en-US" dirty="0" smtClean="0"/>
              <a:t>&gt;       They are used to access various internal registers.</a:t>
            </a:r>
            <a:br>
              <a:rPr lang="en-US" dirty="0" smtClean="0"/>
            </a:br>
            <a:r>
              <a:rPr lang="en-US" dirty="0" smtClean="0"/>
              <a:t/>
            </a:r>
            <a:br>
              <a:rPr lang="en-US" dirty="0" smtClean="0"/>
            </a:br>
            <a:r>
              <a:rPr lang="en-US" b="1" dirty="0" err="1" smtClean="0"/>
              <a:t>HRQ</a:t>
            </a:r>
            <a:r>
              <a:rPr lang="en-US" b="1" dirty="0" smtClean="0"/>
              <a:t> (Hold Request) and </a:t>
            </a:r>
            <a:r>
              <a:rPr lang="en-US" b="1" dirty="0" err="1" smtClean="0"/>
              <a:t>HLDA</a:t>
            </a:r>
            <a:r>
              <a:rPr lang="en-US" b="1" dirty="0" smtClean="0"/>
              <a:t> (Hold Acknowledgment)</a:t>
            </a:r>
            <a:r>
              <a:rPr lang="en-US" dirty="0" smtClean="0"/>
              <a:t/>
            </a:r>
            <a:br>
              <a:rPr lang="en-US" dirty="0" smtClean="0"/>
            </a:br>
            <a:r>
              <a:rPr lang="en-US" dirty="0" smtClean="0"/>
              <a:t>&gt;       </a:t>
            </a:r>
            <a:r>
              <a:rPr lang="en-US" dirty="0" err="1" smtClean="0"/>
              <a:t>HRQ</a:t>
            </a:r>
            <a:r>
              <a:rPr lang="en-US" dirty="0" smtClean="0"/>
              <a:t> is an output signal used to request </a:t>
            </a:r>
            <a:r>
              <a:rPr lang="en-US" dirty="0" err="1" smtClean="0"/>
              <a:t>MPU</a:t>
            </a:r>
            <a:r>
              <a:rPr lang="en-US" dirty="0" smtClean="0"/>
              <a:t> to receive control of the system bus.</a:t>
            </a:r>
            <a:br>
              <a:rPr lang="en-US" dirty="0" smtClean="0"/>
            </a:br>
            <a:r>
              <a:rPr lang="en-US" dirty="0" smtClean="0"/>
              <a:t>&gt;       After receiving the </a:t>
            </a:r>
            <a:r>
              <a:rPr lang="en-US" dirty="0" err="1" smtClean="0"/>
              <a:t>HRQ</a:t>
            </a:r>
            <a:r>
              <a:rPr lang="en-US" dirty="0" smtClean="0"/>
              <a:t>, the </a:t>
            </a:r>
            <a:r>
              <a:rPr lang="en-US" dirty="0" err="1" smtClean="0"/>
              <a:t>MPU</a:t>
            </a:r>
            <a:r>
              <a:rPr lang="en-US" dirty="0" smtClean="0"/>
              <a:t> completes the bus cycle and issues the </a:t>
            </a:r>
            <a:r>
              <a:rPr lang="en-US" dirty="0" err="1" smtClean="0"/>
              <a:t>HLDA</a:t>
            </a:r>
            <a:r>
              <a:rPr lang="en-US" dirty="0" smtClean="0"/>
              <a:t> signal.</a:t>
            </a:r>
            <a:br>
              <a:rPr lang="en-US" dirty="0" smtClean="0"/>
            </a:b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Block Diagram</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444366" y="1143000"/>
            <a:ext cx="8515627" cy="5135563"/>
          </a:xfrm>
          <a:prstGeom prst="rect">
            <a:avLst/>
          </a:prstGeom>
        </p:spPr>
      </p:pic>
    </p:spTree>
    <p:extLst>
      <p:ext uri="{BB962C8B-B14F-4D97-AF65-F5344CB8AC3E}">
        <p14:creationId xmlns:p14="http://schemas.microsoft.com/office/powerpoint/2010/main" val="14300876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74638"/>
            <a:ext cx="8229600" cy="6354762"/>
          </a:xfrm>
        </p:spPr>
        <p:txBody>
          <a:bodyPr>
            <a:normAutofit fontScale="70000" lnSpcReduction="20000"/>
          </a:bodyPr>
          <a:lstStyle/>
          <a:p>
            <a:endParaRPr lang="en-US" dirty="0" smtClean="0"/>
          </a:p>
          <a:p>
            <a:r>
              <a:rPr lang="en-US" sz="3600" b="1" dirty="0"/>
              <a:t>Data Bus Buffer</a:t>
            </a:r>
          </a:p>
          <a:p>
            <a:r>
              <a:rPr lang="en-US" dirty="0"/>
              <a:t>&gt; This tri-state bidirectional 8-bit buffer is used to connect 8254 PIT to the data bus of MPU.</a:t>
            </a:r>
          </a:p>
          <a:p>
            <a:endParaRPr lang="en-US" dirty="0"/>
          </a:p>
          <a:p>
            <a:r>
              <a:rPr lang="en-US" sz="3600" b="1" dirty="0"/>
              <a:t>Control Logic</a:t>
            </a:r>
          </a:p>
          <a:p>
            <a:r>
              <a:rPr lang="en-US" dirty="0"/>
              <a:t>&gt; The control section has five signals: RD(Read), WR(Write), CS(Chip Select) and address lines AO, A1.</a:t>
            </a:r>
          </a:p>
          <a:p>
            <a:r>
              <a:rPr lang="en-US" dirty="0"/>
              <a:t>&gt; RD(Read) and WR(Write) are connected to IOR(IO Read) and IOW(IO Write) respectively in IO mapped IO and RD(Read) and WR(Write) are connected to MEMR(Memory Read) and MEMW(Memory Write) respectively in Memory mapped IO.</a:t>
            </a:r>
          </a:p>
          <a:p>
            <a:r>
              <a:rPr lang="en-US" dirty="0"/>
              <a:t>&gt; Address lines AO and A1 are connected to the address lines AO and A1 of MPU and CS is connected to the decoded address.</a:t>
            </a:r>
          </a:p>
          <a:p>
            <a:r>
              <a:rPr lang="en-US" dirty="0"/>
              <a:t>&gt; CS is used to enable or select the device. If CS=0 the chip is selected.</a:t>
            </a:r>
          </a:p>
          <a:p>
            <a:r>
              <a:rPr lang="en-US" dirty="0"/>
              <a:t>&gt; The counters and control word register are selected according to signals on lines AO and A1 as shown in </a:t>
            </a:r>
            <a:r>
              <a:rPr lang="en-US" dirty="0" smtClean="0"/>
              <a:t>table:</a:t>
            </a:r>
            <a:endParaRPr lang="en-US" dirty="0"/>
          </a:p>
        </p:txBody>
      </p:sp>
    </p:spTree>
    <p:extLst>
      <p:ext uri="{BB962C8B-B14F-4D97-AF65-F5344CB8AC3E}">
        <p14:creationId xmlns:p14="http://schemas.microsoft.com/office/powerpoint/2010/main" val="42079266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3507690"/>
              </p:ext>
            </p:extLst>
          </p:nvPr>
        </p:nvGraphicFramePr>
        <p:xfrm>
          <a:off x="381000" y="990599"/>
          <a:ext cx="8305800" cy="4724400"/>
        </p:xfrm>
        <a:graphic>
          <a:graphicData uri="http://schemas.openxmlformats.org/drawingml/2006/table">
            <a:tbl>
              <a:tblPr firstRow="1" bandRow="1">
                <a:tableStyleId>{5C22544A-7EE6-4342-B048-85BDC9FD1C3A}</a:tableStyleId>
              </a:tblPr>
              <a:tblGrid>
                <a:gridCol w="2076450"/>
                <a:gridCol w="1845733"/>
                <a:gridCol w="2307167"/>
                <a:gridCol w="2076450"/>
              </a:tblGrid>
              <a:tr h="944880">
                <a:tc>
                  <a:txBody>
                    <a:bodyPr/>
                    <a:lstStyle/>
                    <a:p>
                      <a:r>
                        <a:rPr lang="en-US" dirty="0" smtClean="0"/>
                        <a:t>CS</a:t>
                      </a:r>
                      <a:endParaRPr lang="en-US" dirty="0"/>
                    </a:p>
                  </a:txBody>
                  <a:tcPr/>
                </a:tc>
                <a:tc>
                  <a:txBody>
                    <a:bodyPr/>
                    <a:lstStyle/>
                    <a:p>
                      <a:r>
                        <a:rPr lang="en-US" dirty="0" smtClean="0"/>
                        <a:t>A0</a:t>
                      </a:r>
                      <a:endParaRPr lang="en-US" dirty="0"/>
                    </a:p>
                  </a:txBody>
                  <a:tcPr/>
                </a:tc>
                <a:tc>
                  <a:txBody>
                    <a:bodyPr/>
                    <a:lstStyle/>
                    <a:p>
                      <a:r>
                        <a:rPr lang="en-US" dirty="0" smtClean="0"/>
                        <a:t>A1</a:t>
                      </a:r>
                      <a:endParaRPr lang="en-US" dirty="0"/>
                    </a:p>
                  </a:txBody>
                  <a:tcPr/>
                </a:tc>
                <a:tc>
                  <a:txBody>
                    <a:bodyPr/>
                    <a:lstStyle/>
                    <a:p>
                      <a:r>
                        <a:rPr lang="en-US" dirty="0" smtClean="0"/>
                        <a:t>SELECTION</a:t>
                      </a:r>
                      <a:endParaRPr lang="en-US" dirty="0"/>
                    </a:p>
                  </a:txBody>
                  <a:tcPr/>
                </a:tc>
              </a:tr>
              <a:tr h="94488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C0</a:t>
                      </a:r>
                      <a:endParaRPr lang="en-US" dirty="0"/>
                    </a:p>
                  </a:txBody>
                  <a:tcPr/>
                </a:tc>
              </a:tr>
              <a:tr h="94488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C1</a:t>
                      </a:r>
                      <a:endParaRPr lang="en-US" dirty="0"/>
                    </a:p>
                  </a:txBody>
                  <a:tcPr/>
                </a:tc>
              </a:tr>
              <a:tr h="94488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C2</a:t>
                      </a:r>
                      <a:endParaRPr lang="en-US" dirty="0"/>
                    </a:p>
                  </a:txBody>
                  <a:tcPr/>
                </a:tc>
              </a:tr>
              <a:tr h="94488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COUNTER</a:t>
                      </a:r>
                      <a:r>
                        <a:rPr lang="en-US" baseline="0" dirty="0" smtClean="0"/>
                        <a:t> REGISTER</a:t>
                      </a:r>
                      <a:endParaRPr lang="en-US" dirty="0"/>
                    </a:p>
                  </a:txBody>
                  <a:tcPr/>
                </a:tc>
              </a:tr>
            </a:tbl>
          </a:graphicData>
        </a:graphic>
      </p:graphicFrame>
    </p:spTree>
    <p:extLst>
      <p:ext uri="{BB962C8B-B14F-4D97-AF65-F5344CB8AC3E}">
        <p14:creationId xmlns:p14="http://schemas.microsoft.com/office/powerpoint/2010/main" val="2923069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Control Word Register</a:t>
            </a:r>
          </a:p>
          <a:p>
            <a:r>
              <a:rPr lang="en-US" dirty="0"/>
              <a:t>&gt; This register is accessed when AO and A1 are at logic 1.</a:t>
            </a:r>
          </a:p>
          <a:p>
            <a:r>
              <a:rPr lang="en-US" dirty="0"/>
              <a:t>&gt; It is used to write a command /control word which specifies the counter to be used, its mode and either read or write operation.</a:t>
            </a:r>
          </a:p>
          <a:p>
            <a:endParaRPr lang="en-US" dirty="0"/>
          </a:p>
          <a:p>
            <a:r>
              <a:rPr lang="en-US" b="1" dirty="0"/>
              <a:t>Counters</a:t>
            </a:r>
          </a:p>
          <a:p>
            <a:r>
              <a:rPr lang="en-US" dirty="0"/>
              <a:t>&gt; 8254 includes three identical 16-bit counters that can operate independently in any six modes of operation.</a:t>
            </a:r>
          </a:p>
          <a:p>
            <a:r>
              <a:rPr lang="en-US" dirty="0"/>
              <a:t>&gt; To operate a counter, a 16-bit count is loaded into its register.</a:t>
            </a:r>
          </a:p>
          <a:p>
            <a:r>
              <a:rPr lang="en-US" dirty="0"/>
              <a:t>&gt; The counter can count either in BCD or Binary.</a:t>
            </a:r>
          </a:p>
          <a:p>
            <a:endParaRPr lang="en-US" dirty="0"/>
          </a:p>
        </p:txBody>
      </p:sp>
    </p:spTree>
    <p:extLst>
      <p:ext uri="{BB962C8B-B14F-4D97-AF65-F5344CB8AC3E}">
        <p14:creationId xmlns:p14="http://schemas.microsoft.com/office/powerpoint/2010/main" val="3368153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Applications</a:t>
            </a:r>
            <a:r>
              <a:rPr lang="en-US" dirty="0" smtClean="0"/>
              <a:t> </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To generate accurate time delay</a:t>
            </a:r>
          </a:p>
          <a:p>
            <a:r>
              <a:rPr lang="en-US" dirty="0"/>
              <a:t>As an event counter</a:t>
            </a:r>
          </a:p>
          <a:p>
            <a:r>
              <a:rPr lang="en-US" dirty="0"/>
              <a:t>Square wave generator</a:t>
            </a:r>
          </a:p>
          <a:p>
            <a:r>
              <a:rPr lang="en-US" dirty="0"/>
              <a:t>Rate generator</a:t>
            </a:r>
          </a:p>
          <a:p>
            <a:r>
              <a:rPr lang="en-US" dirty="0"/>
              <a:t>Digital one shot</a:t>
            </a:r>
          </a:p>
          <a:p>
            <a:endParaRPr lang="en-US" dirty="0"/>
          </a:p>
        </p:txBody>
      </p:sp>
    </p:spTree>
    <p:extLst>
      <p:ext uri="{BB962C8B-B14F-4D97-AF65-F5344CB8AC3E}">
        <p14:creationId xmlns:p14="http://schemas.microsoft.com/office/powerpoint/2010/main" val="457541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33400" y="381000"/>
            <a:ext cx="6979708" cy="5234781"/>
          </a:xfrm>
          <a:prstGeom prst="rect">
            <a:avLst/>
          </a:prstGeom>
        </p:spPr>
      </p:pic>
    </p:spTree>
    <p:extLst>
      <p:ext uri="{BB962C8B-B14F-4D97-AF65-F5344CB8AC3E}">
        <p14:creationId xmlns:p14="http://schemas.microsoft.com/office/powerpoint/2010/main" val="875861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8254 Control Word and Operating modes</a:t>
            </a:r>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p>
          <a:p>
            <a:r>
              <a:rPr lang="en-US" dirty="0"/>
              <a:t>After power-up, the state of the 8254 is undefined. </a:t>
            </a:r>
            <a:endParaRPr lang="en-US" dirty="0" smtClean="0"/>
          </a:p>
          <a:p>
            <a:r>
              <a:rPr lang="en-US" dirty="0" smtClean="0"/>
              <a:t>The </a:t>
            </a:r>
            <a:r>
              <a:rPr lang="en-US" dirty="0"/>
              <a:t>Mode, count value, and output of all Counters are undefined. How each counter operates is determined when it is programmed. Each counter must be programmed before it can be used. </a:t>
            </a:r>
            <a:endParaRPr lang="en-US" dirty="0" smtClean="0"/>
          </a:p>
          <a:p>
            <a:r>
              <a:rPr lang="en-US" dirty="0" smtClean="0"/>
              <a:t>Unused </a:t>
            </a:r>
            <a:r>
              <a:rPr lang="en-US" dirty="0"/>
              <a:t>counters need not be programmed. Counters are programmed by writing a Control Word and then an initial count.</a:t>
            </a:r>
          </a:p>
        </p:txBody>
      </p:sp>
    </p:spTree>
    <p:extLst>
      <p:ext uri="{BB962C8B-B14F-4D97-AF65-F5344CB8AC3E}">
        <p14:creationId xmlns:p14="http://schemas.microsoft.com/office/powerpoint/2010/main" val="20750913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 Word of 8254</a:t>
            </a:r>
            <a:endParaRPr lang="en-US" dirty="0"/>
          </a:p>
        </p:txBody>
      </p:sp>
      <p:pic>
        <p:nvPicPr>
          <p:cNvPr id="4" name="Content Placeholder 3"/>
          <p:cNvPicPr>
            <a:picLocks noGrp="1" noChangeAspect="1"/>
          </p:cNvPicPr>
          <p:nvPr>
            <p:ph idx="1"/>
          </p:nvPr>
        </p:nvPicPr>
        <p:blipFill>
          <a:blip r:embed="rId2"/>
          <a:stretch>
            <a:fillRect/>
          </a:stretch>
        </p:blipFill>
        <p:spPr>
          <a:xfrm>
            <a:off x="838200" y="2048468"/>
            <a:ext cx="6486525" cy="1456732"/>
          </a:xfrm>
          <a:prstGeom prst="rect">
            <a:avLst/>
          </a:prstGeom>
        </p:spPr>
      </p:pic>
      <p:sp>
        <p:nvSpPr>
          <p:cNvPr id="5" name="Rectangle 4"/>
          <p:cNvSpPr/>
          <p:nvPr/>
        </p:nvSpPr>
        <p:spPr>
          <a:xfrm>
            <a:off x="1066800" y="1548387"/>
            <a:ext cx="4572000" cy="369332"/>
          </a:xfrm>
          <a:prstGeom prst="rect">
            <a:avLst/>
          </a:prstGeom>
        </p:spPr>
        <p:txBody>
          <a:bodyPr>
            <a:spAutoFit/>
          </a:bodyPr>
          <a:lstStyle/>
          <a:p>
            <a:r>
              <a:rPr lang="en-US" dirty="0" smtClean="0"/>
              <a:t>The </a:t>
            </a:r>
            <a:r>
              <a:rPr lang="en-US" dirty="0"/>
              <a:t>format of Control Word of 8254 is:</a:t>
            </a:r>
          </a:p>
        </p:txBody>
      </p:sp>
      <p:sp>
        <p:nvSpPr>
          <p:cNvPr id="6" name="Rectangle 5"/>
          <p:cNvSpPr/>
          <p:nvPr/>
        </p:nvSpPr>
        <p:spPr>
          <a:xfrm>
            <a:off x="1066800" y="3105835"/>
            <a:ext cx="5791200" cy="646331"/>
          </a:xfrm>
          <a:prstGeom prst="rect">
            <a:avLst/>
          </a:prstGeom>
        </p:spPr>
        <p:txBody>
          <a:bodyPr wrap="square">
            <a:spAutoFit/>
          </a:bodyPr>
          <a:lstStyle/>
          <a:p>
            <a:r>
              <a:rPr lang="en-US" dirty="0">
                <a:latin typeface="Roboto"/>
              </a:rPr>
              <a:t>Here by using the value of SC1 and SC0 we select a specific counter: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98573960"/>
              </p:ext>
            </p:extLst>
          </p:nvPr>
        </p:nvGraphicFramePr>
        <p:xfrm>
          <a:off x="762000" y="3801277"/>
          <a:ext cx="6858000" cy="2397955"/>
        </p:xfrm>
        <a:graphic>
          <a:graphicData uri="http://schemas.openxmlformats.org/drawingml/2006/table">
            <a:tbl>
              <a:tblPr firstRow="1" bandRow="1">
                <a:tableStyleId>{5C22544A-7EE6-4342-B048-85BDC9FD1C3A}</a:tableStyleId>
              </a:tblPr>
              <a:tblGrid>
                <a:gridCol w="2286000"/>
                <a:gridCol w="2286000"/>
                <a:gridCol w="2286000"/>
              </a:tblGrid>
              <a:tr h="934915">
                <a:tc>
                  <a:txBody>
                    <a:bodyPr/>
                    <a:lstStyle/>
                    <a:p>
                      <a:r>
                        <a:rPr lang="en-US" dirty="0" smtClean="0"/>
                        <a:t>SC1</a:t>
                      </a:r>
                      <a:endParaRPr lang="en-US" dirty="0"/>
                    </a:p>
                  </a:txBody>
                  <a:tcPr/>
                </a:tc>
                <a:tc>
                  <a:txBody>
                    <a:bodyPr/>
                    <a:lstStyle/>
                    <a:p>
                      <a:r>
                        <a:rPr lang="en-US" dirty="0" smtClean="0"/>
                        <a:t>SC0</a:t>
                      </a:r>
                      <a:endParaRPr lang="en-US" dirty="0"/>
                    </a:p>
                  </a:txBody>
                  <a:tcPr/>
                </a:tc>
                <a:tc>
                  <a:txBody>
                    <a:bodyPr/>
                    <a:lstStyle/>
                    <a:p>
                      <a:r>
                        <a:rPr lang="en-US" dirty="0" smtClean="0"/>
                        <a:t>SELECTION</a:t>
                      </a:r>
                      <a:endParaRPr lang="en-US" dirty="0"/>
                    </a:p>
                  </a:txBody>
                  <a:tcPr/>
                </a:tc>
              </a:tr>
              <a:tr h="336289">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C0</a:t>
                      </a:r>
                      <a:endParaRPr lang="en-US" dirty="0"/>
                    </a:p>
                  </a:txBody>
                  <a:tcPr/>
                </a:tc>
              </a:tr>
              <a:tr h="271076">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C1</a:t>
                      </a:r>
                      <a:endParaRPr lang="en-US" dirty="0"/>
                    </a:p>
                  </a:txBody>
                  <a:tcPr/>
                </a:tc>
              </a:tr>
              <a:tr h="271076">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C2</a:t>
                      </a:r>
                      <a:endParaRPr lang="en-US" dirty="0"/>
                    </a:p>
                  </a:txBody>
                  <a:tcPr/>
                </a:tc>
              </a:tr>
              <a:tr h="271076">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READ BACK STATUS</a:t>
                      </a:r>
                      <a:endParaRPr lang="en-US" dirty="0"/>
                    </a:p>
                  </a:txBody>
                  <a:tcPr/>
                </a:tc>
              </a:tr>
            </a:tbl>
          </a:graphicData>
        </a:graphic>
      </p:graphicFrame>
    </p:spTree>
    <p:extLst>
      <p:ext uri="{BB962C8B-B14F-4D97-AF65-F5344CB8AC3E}">
        <p14:creationId xmlns:p14="http://schemas.microsoft.com/office/powerpoint/2010/main" val="15477200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values of RW1 and RW0 are used to decide the Read – Write operation</a:t>
            </a:r>
          </a:p>
        </p:txBody>
      </p:sp>
      <p:graphicFrame>
        <p:nvGraphicFramePr>
          <p:cNvPr id="4" name="Table 3"/>
          <p:cNvGraphicFramePr>
            <a:graphicFrameLocks noGrp="1"/>
          </p:cNvGraphicFramePr>
          <p:nvPr>
            <p:extLst>
              <p:ext uri="{D42A27DB-BD31-4B8C-83A1-F6EECF244321}">
                <p14:modId xmlns:p14="http://schemas.microsoft.com/office/powerpoint/2010/main" val="3510399462"/>
              </p:ext>
            </p:extLst>
          </p:nvPr>
        </p:nvGraphicFramePr>
        <p:xfrm>
          <a:off x="609600" y="2777039"/>
          <a:ext cx="7010400" cy="4092404"/>
        </p:xfrm>
        <a:graphic>
          <a:graphicData uri="http://schemas.openxmlformats.org/drawingml/2006/table">
            <a:tbl>
              <a:tblPr firstRow="1" bandRow="1">
                <a:tableStyleId>{5C22544A-7EE6-4342-B048-85BDC9FD1C3A}</a:tableStyleId>
              </a:tblPr>
              <a:tblGrid>
                <a:gridCol w="2336800"/>
                <a:gridCol w="2336800"/>
                <a:gridCol w="2336800"/>
              </a:tblGrid>
              <a:tr h="482913">
                <a:tc>
                  <a:txBody>
                    <a:bodyPr/>
                    <a:lstStyle/>
                    <a:p>
                      <a:r>
                        <a:rPr lang="en-US" dirty="0" smtClean="0"/>
                        <a:t>RW1</a:t>
                      </a:r>
                      <a:endParaRPr lang="en-US" dirty="0"/>
                    </a:p>
                  </a:txBody>
                  <a:tcPr/>
                </a:tc>
                <a:tc>
                  <a:txBody>
                    <a:bodyPr/>
                    <a:lstStyle/>
                    <a:p>
                      <a:r>
                        <a:rPr lang="en-US" dirty="0" smtClean="0"/>
                        <a:t>RW0</a:t>
                      </a:r>
                      <a:endParaRPr lang="en-US" dirty="0"/>
                    </a:p>
                  </a:txBody>
                  <a:tcPr/>
                </a:tc>
                <a:tc>
                  <a:txBody>
                    <a:bodyPr/>
                    <a:lstStyle/>
                    <a:p>
                      <a:r>
                        <a:rPr lang="en-US" dirty="0" smtClean="0"/>
                        <a:t>SELECTION</a:t>
                      </a:r>
                      <a:endParaRPr lang="en-US" dirty="0"/>
                    </a:p>
                  </a:txBody>
                  <a:tcPr/>
                </a:tc>
              </a:tr>
              <a:tr h="482913">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sz="1800" b="0" i="0" kern="1200" dirty="0" smtClean="0">
                          <a:solidFill>
                            <a:schemeClr val="dk1"/>
                          </a:solidFill>
                          <a:effectLst/>
                          <a:latin typeface="+mn-lt"/>
                          <a:ea typeface="+mn-ea"/>
                          <a:cs typeface="+mn-cs"/>
                        </a:rPr>
                        <a:t>Counter Latch Command</a:t>
                      </a:r>
                      <a:endParaRPr lang="en-US" dirty="0"/>
                    </a:p>
                  </a:txBody>
                  <a:tcPr/>
                </a:tc>
              </a:tr>
              <a:tr h="1417471">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sz="1800" b="0" i="0" kern="1200" dirty="0" smtClean="0">
                          <a:solidFill>
                            <a:schemeClr val="dk1"/>
                          </a:solidFill>
                          <a:effectLst/>
                          <a:latin typeface="+mn-lt"/>
                          <a:ea typeface="+mn-ea"/>
                          <a:cs typeface="+mn-cs"/>
                        </a:rPr>
                        <a:t>Read/Write lower byte</a:t>
                      </a:r>
                      <a:endParaRPr lang="en-US" dirty="0"/>
                    </a:p>
                  </a:txBody>
                  <a:tcPr/>
                </a:tc>
              </a:tr>
              <a:tr h="482913">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sz="1800" b="0" i="0" kern="1200" dirty="0" smtClean="0">
                          <a:solidFill>
                            <a:schemeClr val="dk1"/>
                          </a:solidFill>
                          <a:effectLst/>
                          <a:latin typeface="+mn-lt"/>
                          <a:ea typeface="+mn-ea"/>
                          <a:cs typeface="+mn-cs"/>
                        </a:rPr>
                        <a:t>Read/Write higher byte</a:t>
                      </a:r>
                      <a:endParaRPr lang="en-US" dirty="0"/>
                    </a:p>
                  </a:txBody>
                  <a:tcPr/>
                </a:tc>
              </a:tr>
              <a:tr h="482913">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pPr algn="ctr" fontAlgn="base"/>
                      <a:r>
                        <a:rPr lang="en-US" b="0" dirty="0">
                          <a:effectLst/>
                        </a:rPr>
                        <a:t>Read/Write lower byte followed by higher byte</a:t>
                      </a:r>
                    </a:p>
                  </a:txBody>
                  <a:tcPr marL="88900" marR="88900" marT="44450" marB="44450" anchor="ctr"/>
                </a:tc>
              </a:tr>
            </a:tbl>
          </a:graphicData>
        </a:graphic>
      </p:graphicFrame>
    </p:spTree>
    <p:extLst>
      <p:ext uri="{BB962C8B-B14F-4D97-AF65-F5344CB8AC3E}">
        <p14:creationId xmlns:p14="http://schemas.microsoft.com/office/powerpoint/2010/main" val="40675262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values of M2, M1, M0 are used to decide the operating modes of 8254:</a:t>
            </a:r>
          </a:p>
        </p:txBody>
      </p:sp>
      <p:graphicFrame>
        <p:nvGraphicFramePr>
          <p:cNvPr id="4" name="Table 3"/>
          <p:cNvGraphicFramePr>
            <a:graphicFrameLocks noGrp="1"/>
          </p:cNvGraphicFramePr>
          <p:nvPr>
            <p:extLst>
              <p:ext uri="{D42A27DB-BD31-4B8C-83A1-F6EECF244321}">
                <p14:modId xmlns:p14="http://schemas.microsoft.com/office/powerpoint/2010/main" val="1690781257"/>
              </p:ext>
            </p:extLst>
          </p:nvPr>
        </p:nvGraphicFramePr>
        <p:xfrm>
          <a:off x="533400" y="2819400"/>
          <a:ext cx="7086600" cy="3581403"/>
        </p:xfrm>
        <a:graphic>
          <a:graphicData uri="http://schemas.openxmlformats.org/drawingml/2006/table">
            <a:tbl>
              <a:tblPr firstRow="1" bandRow="1">
                <a:tableStyleId>{5C22544A-7EE6-4342-B048-85BDC9FD1C3A}</a:tableStyleId>
              </a:tblPr>
              <a:tblGrid>
                <a:gridCol w="1771650"/>
                <a:gridCol w="1771650"/>
                <a:gridCol w="1771650"/>
                <a:gridCol w="1771650"/>
              </a:tblGrid>
              <a:tr h="511629">
                <a:tc>
                  <a:txBody>
                    <a:bodyPr/>
                    <a:lstStyle/>
                    <a:p>
                      <a:r>
                        <a:rPr lang="en-US" dirty="0" smtClean="0"/>
                        <a:t>M2</a:t>
                      </a:r>
                      <a:endParaRPr lang="en-US" dirty="0"/>
                    </a:p>
                  </a:txBody>
                  <a:tcPr/>
                </a:tc>
                <a:tc>
                  <a:txBody>
                    <a:bodyPr/>
                    <a:lstStyle/>
                    <a:p>
                      <a:r>
                        <a:rPr lang="en-US" dirty="0" smtClean="0"/>
                        <a:t>M1</a:t>
                      </a:r>
                      <a:endParaRPr lang="en-US" dirty="0"/>
                    </a:p>
                  </a:txBody>
                  <a:tcPr/>
                </a:tc>
                <a:tc>
                  <a:txBody>
                    <a:bodyPr/>
                    <a:lstStyle/>
                    <a:p>
                      <a:r>
                        <a:rPr lang="en-US" dirty="0" smtClean="0"/>
                        <a:t>M0</a:t>
                      </a:r>
                      <a:endParaRPr lang="en-US" dirty="0"/>
                    </a:p>
                  </a:txBody>
                  <a:tcPr/>
                </a:tc>
                <a:tc>
                  <a:txBody>
                    <a:bodyPr/>
                    <a:lstStyle/>
                    <a:p>
                      <a:r>
                        <a:rPr lang="en-US" dirty="0" smtClean="0"/>
                        <a:t>SELECTION</a:t>
                      </a:r>
                      <a:endParaRPr lang="en-US" dirty="0"/>
                    </a:p>
                  </a:txBody>
                  <a:tcPr/>
                </a:tc>
              </a:tr>
              <a:tr h="511629">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sz="1800" b="0" i="0" kern="1200" dirty="0" smtClean="0">
                          <a:solidFill>
                            <a:schemeClr val="dk1"/>
                          </a:solidFill>
                          <a:effectLst/>
                          <a:latin typeface="+mn-lt"/>
                          <a:ea typeface="+mn-ea"/>
                          <a:cs typeface="+mn-cs"/>
                        </a:rPr>
                        <a:t>MODE 0</a:t>
                      </a:r>
                      <a:endParaRPr lang="en-US" dirty="0"/>
                    </a:p>
                  </a:txBody>
                  <a:tcPr/>
                </a:tc>
              </a:tr>
              <a:tr h="511629">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MODE 1</a:t>
                      </a:r>
                      <a:endParaRPr lang="en-US" dirty="0"/>
                    </a:p>
                  </a:txBody>
                  <a:tcPr/>
                </a:tc>
              </a:tr>
              <a:tr h="511629">
                <a:tc>
                  <a:txBody>
                    <a:bodyPr/>
                    <a:lstStyle/>
                    <a:p>
                      <a:r>
                        <a:rPr lang="en-US" dirty="0" smtClean="0"/>
                        <a:t>X</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MODE 2</a:t>
                      </a:r>
                      <a:endParaRPr lang="en-US" dirty="0"/>
                    </a:p>
                  </a:txBody>
                  <a:tcPr/>
                </a:tc>
              </a:tr>
              <a:tr h="511629">
                <a:tc>
                  <a:txBody>
                    <a:bodyPr/>
                    <a:lstStyle/>
                    <a:p>
                      <a:r>
                        <a:rPr lang="en-US" dirty="0" smtClean="0"/>
                        <a:t>X</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MODE 3</a:t>
                      </a:r>
                      <a:endParaRPr lang="en-US" dirty="0"/>
                    </a:p>
                  </a:txBody>
                  <a:tcPr/>
                </a:tc>
              </a:tr>
              <a:tr h="511629">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MODE 4</a:t>
                      </a:r>
                      <a:endParaRPr lang="en-US" dirty="0"/>
                    </a:p>
                  </a:txBody>
                  <a:tcPr/>
                </a:tc>
              </a:tr>
              <a:tr h="511629">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MODE 5</a:t>
                      </a:r>
                      <a:endParaRPr lang="en-US" dirty="0"/>
                    </a:p>
                  </a:txBody>
                  <a:tcPr/>
                </a:tc>
              </a:tr>
            </a:tbl>
          </a:graphicData>
        </a:graphic>
      </p:graphicFrame>
    </p:spTree>
    <p:extLst>
      <p:ext uri="{BB962C8B-B14F-4D97-AF65-F5344CB8AC3E}">
        <p14:creationId xmlns:p14="http://schemas.microsoft.com/office/powerpoint/2010/main" val="3496980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DMA OPERATION</a:t>
            </a:r>
            <a:endParaRPr lang="en-US" dirty="0">
              <a:solidFill>
                <a:srgbClr val="FF0000"/>
              </a:solidFill>
            </a:endParaRPr>
          </a:p>
        </p:txBody>
      </p:sp>
      <p:sp>
        <p:nvSpPr>
          <p:cNvPr id="3" name="Content Placeholder 2"/>
          <p:cNvSpPr>
            <a:spLocks noGrp="1"/>
          </p:cNvSpPr>
          <p:nvPr>
            <p:ph idx="1"/>
          </p:nvPr>
        </p:nvSpPr>
        <p:spPr>
          <a:xfrm>
            <a:off x="457200" y="1219200"/>
            <a:ext cx="8229600" cy="5638800"/>
          </a:xfrm>
        </p:spPr>
        <p:txBody>
          <a:bodyPr>
            <a:normAutofit fontScale="47500" lnSpcReduction="20000"/>
          </a:bodyPr>
          <a:lstStyle/>
          <a:p>
            <a:pPr>
              <a:buNone/>
            </a:pPr>
            <a:r>
              <a:rPr lang="en-US" dirty="0" smtClean="0"/>
              <a:t/>
            </a:r>
            <a:br>
              <a:rPr lang="en-US" dirty="0" smtClean="0"/>
            </a:br>
            <a:r>
              <a:rPr lang="en-US" dirty="0" smtClean="0"/>
              <a:t>The 8237 is designated to operate in two major cycles. These are called Idle and Active cycle.</a:t>
            </a:r>
            <a:br>
              <a:rPr lang="en-US" dirty="0" smtClean="0"/>
            </a:br>
            <a:r>
              <a:rPr lang="en-US" b="1" dirty="0" smtClean="0"/>
              <a:t/>
            </a:r>
            <a:br>
              <a:rPr lang="en-US" b="1" dirty="0" smtClean="0"/>
            </a:br>
            <a:r>
              <a:rPr lang="en-US" b="1" dirty="0" smtClean="0"/>
              <a:t>Idle Cycle:</a:t>
            </a:r>
            <a:br>
              <a:rPr lang="en-US" b="1" dirty="0" smtClean="0"/>
            </a:br>
            <a:r>
              <a:rPr lang="en-US" dirty="0" smtClean="0"/>
              <a:t>When no channel is requesting service, the 8237 will enter the idle cycle. In this cycle the 8237 will sample </a:t>
            </a:r>
            <a:r>
              <a:rPr lang="en-US" dirty="0" err="1" smtClean="0"/>
              <a:t>DREQ</a:t>
            </a:r>
            <a:r>
              <a:rPr lang="en-US" dirty="0" smtClean="0"/>
              <a:t> lines every clock cycle to determine if any channel is requesting DMA service. The device will also sample CS, looking for an attempt by </a:t>
            </a:r>
            <a:r>
              <a:rPr lang="en-US" dirty="0" err="1" smtClean="0"/>
              <a:t>MPU</a:t>
            </a:r>
            <a:r>
              <a:rPr lang="en-US" dirty="0" smtClean="0"/>
              <a:t> to write or read the internal register of 8237. When CS is low and </a:t>
            </a:r>
            <a:r>
              <a:rPr lang="en-US" dirty="0" err="1" smtClean="0"/>
              <a:t>HRQ</a:t>
            </a:r>
            <a:r>
              <a:rPr lang="en-US" dirty="0" smtClean="0"/>
              <a:t> is low, the 8237 enters the program condition. Special software commands can be executed by 8237 in program condition. </a:t>
            </a:r>
            <a:br>
              <a:rPr lang="en-US" dirty="0" smtClean="0"/>
            </a:br>
            <a:r>
              <a:rPr lang="en-US" dirty="0" smtClean="0"/>
              <a:t/>
            </a:r>
            <a:br>
              <a:rPr lang="en-US" dirty="0" smtClean="0"/>
            </a:br>
            <a:r>
              <a:rPr lang="en-US" b="1" dirty="0" smtClean="0"/>
              <a:t>Active Cycle</a:t>
            </a:r>
            <a:r>
              <a:rPr lang="en-US" dirty="0" smtClean="0"/>
              <a:t>:</a:t>
            </a:r>
            <a:br>
              <a:rPr lang="en-US" dirty="0" smtClean="0"/>
            </a:br>
            <a:r>
              <a:rPr lang="en-US" dirty="0" smtClean="0"/>
              <a:t>When the 8237 is in the idle cycle and channel requests a DMA service, the device will output an </a:t>
            </a:r>
            <a:r>
              <a:rPr lang="en-US" dirty="0" err="1" smtClean="0"/>
              <a:t>HRQ</a:t>
            </a:r>
            <a:r>
              <a:rPr lang="en-US" dirty="0" smtClean="0"/>
              <a:t> to the microprocessor and enter into the active cycle. In this cycle the DMA transfer occurs in one of the four modes:</a:t>
            </a:r>
            <a:br>
              <a:rPr lang="en-US" dirty="0" smtClean="0"/>
            </a:br>
            <a:r>
              <a:rPr lang="en-US" dirty="0" smtClean="0"/>
              <a:t>    1) Single Transfer Mode</a:t>
            </a:r>
            <a:br>
              <a:rPr lang="en-US" dirty="0" smtClean="0"/>
            </a:br>
            <a:r>
              <a:rPr lang="en-US" dirty="0" smtClean="0"/>
              <a:t>    2) Block transfer Mode</a:t>
            </a:r>
            <a:br>
              <a:rPr lang="en-US" dirty="0" smtClean="0"/>
            </a:br>
            <a:r>
              <a:rPr lang="en-US" dirty="0" smtClean="0"/>
              <a:t>    3) Demand Transfer Mode</a:t>
            </a:r>
            <a:br>
              <a:rPr lang="en-US" dirty="0" smtClean="0"/>
            </a:br>
            <a:r>
              <a:rPr lang="en-US" dirty="0" smtClean="0"/>
              <a:t>    4) Cascade Mode</a:t>
            </a:r>
            <a:br>
              <a:rPr lang="en-US" dirty="0" smtClean="0"/>
            </a:br>
            <a:r>
              <a:rPr lang="en-US" dirty="0" smtClean="0"/>
              <a:t/>
            </a:r>
            <a:br>
              <a:rPr lang="en-US" dirty="0" smtClean="0"/>
            </a:br>
            <a:r>
              <a:rPr lang="en-US" b="1" dirty="0" smtClean="0"/>
              <a:t>1. Single Transfer Mode</a:t>
            </a:r>
            <a:r>
              <a:rPr lang="en-US" dirty="0" smtClean="0"/>
              <a:t/>
            </a:r>
            <a:br>
              <a:rPr lang="en-US" dirty="0" smtClean="0"/>
            </a:br>
            <a:r>
              <a:rPr lang="en-US" dirty="0" smtClean="0"/>
              <a:t>In this mode, the device is programmed to make one transfer only. The word count will be decremented and the address decremented or incremented following each transfer. </a:t>
            </a:r>
            <a:br>
              <a:rPr lang="en-US" dirty="0" smtClean="0"/>
            </a:br>
            <a:r>
              <a:rPr lang="en-US" dirty="0" smtClean="0"/>
              <a:t/>
            </a:r>
            <a:br>
              <a:rPr lang="en-US" dirty="0" smtClean="0"/>
            </a:br>
            <a:r>
              <a:rPr lang="en-US" b="1" dirty="0" smtClean="0"/>
              <a:t>2. Block Transfer Mode</a:t>
            </a:r>
            <a:r>
              <a:rPr lang="en-US" dirty="0" smtClean="0"/>
              <a:t/>
            </a:r>
            <a:br>
              <a:rPr lang="en-US" dirty="0" smtClean="0"/>
            </a:br>
            <a:r>
              <a:rPr lang="en-US" dirty="0" smtClean="0"/>
              <a:t>In this mode the device is activated by </a:t>
            </a:r>
            <a:r>
              <a:rPr lang="en-US" dirty="0" err="1" smtClean="0"/>
              <a:t>DREQ</a:t>
            </a:r>
            <a:r>
              <a:rPr lang="en-US" dirty="0" smtClean="0"/>
              <a:t> to continue making transfer during the service until Terminal Count (</a:t>
            </a:r>
            <a:r>
              <a:rPr lang="en-US" dirty="0" err="1" smtClean="0"/>
              <a:t>TC</a:t>
            </a:r>
            <a:r>
              <a:rPr lang="en-US" dirty="0" smtClean="0"/>
              <a:t>), caused by word count going to zero or an external End of Process (</a:t>
            </a:r>
            <a:r>
              <a:rPr lang="en-US" dirty="0" err="1" smtClean="0"/>
              <a:t>EOP</a:t>
            </a:r>
            <a:r>
              <a:rPr lang="en-US" dirty="0" smtClean="0"/>
              <a:t>) is encountered.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FF0000"/>
                </a:solidFill>
              </a:rPr>
              <a:t>Example: Generate a 8254 control word to operate it as a BCD counter in mode 2 using counter 0 with 16 bit value of count.</a:t>
            </a:r>
          </a:p>
          <a:p>
            <a:pPr>
              <a:buFont typeface="Wingdings" panose="05000000000000000000" pitchFamily="2" charset="2"/>
              <a:buChar char="Ø"/>
            </a:pPr>
            <a:r>
              <a:rPr lang="en-US" dirty="0" smtClean="0"/>
              <a:t> Control word = </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Control word = 00110101=35H</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10860047"/>
              </p:ext>
            </p:extLst>
          </p:nvPr>
        </p:nvGraphicFramePr>
        <p:xfrm>
          <a:off x="1143000" y="4038600"/>
          <a:ext cx="6477000" cy="1219200"/>
        </p:xfrm>
        <a:graphic>
          <a:graphicData uri="http://schemas.openxmlformats.org/drawingml/2006/table">
            <a:tbl>
              <a:tblPr firstRow="1" bandRow="1">
                <a:tableStyleId>{5C22544A-7EE6-4342-B048-85BDC9FD1C3A}</a:tableStyleId>
              </a:tblPr>
              <a:tblGrid>
                <a:gridCol w="809625"/>
                <a:gridCol w="809625"/>
                <a:gridCol w="809625"/>
                <a:gridCol w="809625"/>
                <a:gridCol w="809625"/>
                <a:gridCol w="809625"/>
                <a:gridCol w="809625"/>
                <a:gridCol w="809625"/>
              </a:tblGrid>
              <a:tr h="609600">
                <a:tc>
                  <a:txBody>
                    <a:bodyPr/>
                    <a:lstStyle/>
                    <a:p>
                      <a:r>
                        <a:rPr lang="en-US" dirty="0" smtClean="0"/>
                        <a:t>D7</a:t>
                      </a:r>
                      <a:endParaRPr lang="en-US" dirty="0"/>
                    </a:p>
                  </a:txBody>
                  <a:tcPr/>
                </a:tc>
                <a:tc>
                  <a:txBody>
                    <a:bodyPr/>
                    <a:lstStyle/>
                    <a:p>
                      <a:r>
                        <a:rPr lang="en-US" dirty="0" smtClean="0"/>
                        <a:t>D6</a:t>
                      </a:r>
                      <a:endParaRPr lang="en-US" dirty="0"/>
                    </a:p>
                  </a:txBody>
                  <a:tcPr/>
                </a:tc>
                <a:tc>
                  <a:txBody>
                    <a:bodyPr/>
                    <a:lstStyle/>
                    <a:p>
                      <a:r>
                        <a:rPr lang="en-US" dirty="0" smtClean="0"/>
                        <a:t>D5</a:t>
                      </a:r>
                      <a:endParaRPr lang="en-US" dirty="0"/>
                    </a:p>
                  </a:txBody>
                  <a:tcPr/>
                </a:tc>
                <a:tc>
                  <a:txBody>
                    <a:bodyPr/>
                    <a:lstStyle/>
                    <a:p>
                      <a:r>
                        <a:rPr lang="en-US" dirty="0" smtClean="0"/>
                        <a:t>D4</a:t>
                      </a:r>
                      <a:endParaRPr lang="en-US" dirty="0"/>
                    </a:p>
                  </a:txBody>
                  <a:tcPr/>
                </a:tc>
                <a:tc>
                  <a:txBody>
                    <a:bodyPr/>
                    <a:lstStyle/>
                    <a:p>
                      <a:r>
                        <a:rPr lang="en-US" dirty="0" smtClean="0"/>
                        <a:t>D3</a:t>
                      </a:r>
                      <a:endParaRPr lang="en-US" dirty="0"/>
                    </a:p>
                  </a:txBody>
                  <a:tcPr/>
                </a:tc>
                <a:tc>
                  <a:txBody>
                    <a:bodyPr/>
                    <a:lstStyle/>
                    <a:p>
                      <a:r>
                        <a:rPr lang="en-US" dirty="0" smtClean="0"/>
                        <a:t>D2</a:t>
                      </a:r>
                      <a:endParaRPr lang="en-US" dirty="0"/>
                    </a:p>
                  </a:txBody>
                  <a:tcPr/>
                </a:tc>
                <a:tc>
                  <a:txBody>
                    <a:bodyPr/>
                    <a:lstStyle/>
                    <a:p>
                      <a:r>
                        <a:rPr lang="en-US" dirty="0" smtClean="0"/>
                        <a:t>D1</a:t>
                      </a:r>
                      <a:endParaRPr lang="en-US" dirty="0"/>
                    </a:p>
                  </a:txBody>
                  <a:tcPr/>
                </a:tc>
                <a:tc>
                  <a:txBody>
                    <a:bodyPr/>
                    <a:lstStyle/>
                    <a:p>
                      <a:r>
                        <a:rPr lang="en-US" dirty="0" smtClean="0"/>
                        <a:t>D0</a:t>
                      </a:r>
                      <a:endParaRPr lang="en-US" dirty="0"/>
                    </a:p>
                  </a:txBody>
                  <a:tcPr/>
                </a:tc>
              </a:tr>
              <a:tr h="60960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40153334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MODES OF OPERATION</a:t>
            </a:r>
          </a:p>
        </p:txBody>
      </p:sp>
      <p:sp>
        <p:nvSpPr>
          <p:cNvPr id="3" name="Content Placeholder 2"/>
          <p:cNvSpPr>
            <a:spLocks noGrp="1"/>
          </p:cNvSpPr>
          <p:nvPr>
            <p:ph idx="1"/>
          </p:nvPr>
        </p:nvSpPr>
        <p:spPr/>
        <p:txBody>
          <a:bodyPr>
            <a:normAutofit fontScale="92500" lnSpcReduction="20000"/>
          </a:bodyPr>
          <a:lstStyle/>
          <a:p>
            <a:r>
              <a:rPr lang="en-US" b="1" dirty="0" smtClean="0"/>
              <a:t>8254 </a:t>
            </a:r>
            <a:r>
              <a:rPr lang="en-US" b="1" dirty="0"/>
              <a:t>can operate in six different modes of operation</a:t>
            </a:r>
            <a:r>
              <a:rPr lang="en-US" dirty="0"/>
              <a:t>.</a:t>
            </a:r>
          </a:p>
          <a:p>
            <a:endParaRPr lang="en-US" dirty="0"/>
          </a:p>
          <a:p>
            <a:pPr marL="0" indent="0">
              <a:buNone/>
            </a:pPr>
            <a:r>
              <a:rPr lang="en-US" dirty="0"/>
              <a:t>Mode 0: Interrupt on Terminal Count</a:t>
            </a:r>
          </a:p>
          <a:p>
            <a:pPr marL="0" indent="0">
              <a:buNone/>
            </a:pPr>
            <a:r>
              <a:rPr lang="en-US" dirty="0"/>
              <a:t>&gt; Initially OUT is low.</a:t>
            </a:r>
          </a:p>
          <a:p>
            <a:pPr marL="0" indent="0">
              <a:buNone/>
            </a:pPr>
            <a:r>
              <a:rPr lang="en-US" dirty="0"/>
              <a:t>&gt; Once count is loaded in the register, the counter is decremented every cycle and when the count reaches zero, the OUT goes high.</a:t>
            </a:r>
          </a:p>
          <a:p>
            <a:pPr marL="0" indent="0">
              <a:buNone/>
            </a:pPr>
            <a:r>
              <a:rPr lang="en-US" dirty="0"/>
              <a:t>&gt; The OUT remains high until a new count or command word is loaded.</a:t>
            </a:r>
          </a:p>
          <a:p>
            <a:endParaRPr lang="en-US" dirty="0"/>
          </a:p>
        </p:txBody>
      </p:sp>
    </p:spTree>
    <p:extLst>
      <p:ext uri="{BB962C8B-B14F-4D97-AF65-F5344CB8AC3E}">
        <p14:creationId xmlns:p14="http://schemas.microsoft.com/office/powerpoint/2010/main" val="4592306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838200" y="1600200"/>
            <a:ext cx="7391400" cy="4525963"/>
          </a:xfrm>
          <a:prstGeom prst="rect">
            <a:avLst/>
          </a:prstGeom>
        </p:spPr>
      </p:pic>
    </p:spTree>
    <p:extLst>
      <p:ext uri="{BB962C8B-B14F-4D97-AF65-F5344CB8AC3E}">
        <p14:creationId xmlns:p14="http://schemas.microsoft.com/office/powerpoint/2010/main" val="5973843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705600"/>
          </a:xfrm>
        </p:spPr>
        <p:txBody>
          <a:bodyPr>
            <a:normAutofit/>
          </a:bodyPr>
          <a:lstStyle/>
          <a:p>
            <a:pPr marL="0" indent="0">
              <a:buNone/>
            </a:pPr>
            <a:r>
              <a:rPr lang="en-US" dirty="0" smtClean="0"/>
              <a:t>	</a:t>
            </a:r>
            <a:r>
              <a:rPr lang="en-US" b="1" dirty="0" smtClean="0"/>
              <a:t>Mode </a:t>
            </a:r>
            <a:r>
              <a:rPr lang="en-US" b="1" dirty="0"/>
              <a:t>1: Hardware </a:t>
            </a:r>
            <a:r>
              <a:rPr lang="en-US" b="1" dirty="0" err="1"/>
              <a:t>Retriggerable</a:t>
            </a:r>
            <a:r>
              <a:rPr lang="en-US" b="1" dirty="0"/>
              <a:t> One-Shot</a:t>
            </a:r>
          </a:p>
          <a:p>
            <a:r>
              <a:rPr lang="en-US" dirty="0"/>
              <a:t>&gt; OUT is initially high.</a:t>
            </a:r>
          </a:p>
          <a:p>
            <a:r>
              <a:rPr lang="en-US" dirty="0"/>
              <a:t>&gt; When the GATE is triggered, the OUT goes low and at the end of count, the OUT goes high again thus generating a one-shot pulse.</a:t>
            </a:r>
          </a:p>
          <a:p>
            <a:endParaRPr lang="en-US" dirty="0"/>
          </a:p>
          <a:p>
            <a:pPr marL="0" indent="0">
              <a:buNone/>
            </a:pPr>
            <a:r>
              <a:rPr lang="en-US" dirty="0" smtClean="0"/>
              <a:t>	</a:t>
            </a:r>
          </a:p>
          <a:p>
            <a:pPr marL="0" indent="0">
              <a:buNone/>
            </a:pPr>
            <a:endParaRPr lang="en-US" dirty="0"/>
          </a:p>
        </p:txBody>
      </p:sp>
      <p:pic>
        <p:nvPicPr>
          <p:cNvPr id="4" name="Picture 3"/>
          <p:cNvPicPr>
            <a:picLocks noChangeAspect="1"/>
          </p:cNvPicPr>
          <p:nvPr/>
        </p:nvPicPr>
        <p:blipFill>
          <a:blip r:embed="rId2"/>
          <a:stretch>
            <a:fillRect/>
          </a:stretch>
        </p:blipFill>
        <p:spPr>
          <a:xfrm>
            <a:off x="457200" y="3463491"/>
            <a:ext cx="8534400" cy="3429000"/>
          </a:xfrm>
          <a:prstGeom prst="rect">
            <a:avLst/>
          </a:prstGeom>
        </p:spPr>
      </p:pic>
    </p:spTree>
    <p:extLst>
      <p:ext uri="{BB962C8B-B14F-4D97-AF65-F5344CB8AC3E}">
        <p14:creationId xmlns:p14="http://schemas.microsoft.com/office/powerpoint/2010/main" val="32436579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a:t>Mode 2: Rate Generator</a:t>
            </a:r>
          </a:p>
          <a:p>
            <a:r>
              <a:rPr lang="en-US" sz="2000" dirty="0"/>
              <a:t>&gt; This mode is used to generate a pulse equal the clock period at a given interval.</a:t>
            </a:r>
          </a:p>
          <a:p>
            <a:r>
              <a:rPr lang="en-US" sz="2000" dirty="0"/>
              <a:t>&gt; When count is loaded the OUT stays high until the count reaches 1 and then OUT goes low for one clock period.</a:t>
            </a:r>
          </a:p>
          <a:p>
            <a:r>
              <a:rPr lang="en-US" sz="2000" dirty="0"/>
              <a:t>&gt; The count is reloaded automatically and the pulse is generated continuously</a:t>
            </a:r>
          </a:p>
        </p:txBody>
      </p:sp>
      <p:pic>
        <p:nvPicPr>
          <p:cNvPr id="4" name="Picture 3"/>
          <p:cNvPicPr>
            <a:picLocks noChangeAspect="1"/>
          </p:cNvPicPr>
          <p:nvPr/>
        </p:nvPicPr>
        <p:blipFill>
          <a:blip r:embed="rId2"/>
          <a:stretch>
            <a:fillRect/>
          </a:stretch>
        </p:blipFill>
        <p:spPr>
          <a:xfrm>
            <a:off x="609600" y="4267200"/>
            <a:ext cx="7620000" cy="2422525"/>
          </a:xfrm>
          <a:prstGeom prst="rect">
            <a:avLst/>
          </a:prstGeom>
        </p:spPr>
      </p:pic>
    </p:spTree>
    <p:extLst>
      <p:ext uri="{BB962C8B-B14F-4D97-AF65-F5344CB8AC3E}">
        <p14:creationId xmlns:p14="http://schemas.microsoft.com/office/powerpoint/2010/main" val="2753031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b="1" dirty="0"/>
              <a:t>Mode 3: Square Wave Generator</a:t>
            </a:r>
          </a:p>
          <a:p>
            <a:r>
              <a:rPr lang="en-US" sz="1800" dirty="0"/>
              <a:t>&gt; In this mode, when a count is loaded, the OUT goes high.</a:t>
            </a:r>
          </a:p>
          <a:p>
            <a:r>
              <a:rPr lang="en-US" sz="1800" dirty="0"/>
              <a:t>&gt; The count is decremented by two every clock cycle and when it reaches zero OUT goes low and the count is reloaded again.</a:t>
            </a:r>
          </a:p>
          <a:p>
            <a:r>
              <a:rPr lang="en-US" sz="1800" dirty="0"/>
              <a:t>&gt; This is repeated continuously, thus a square wave with period equal to the period of count is generated.</a:t>
            </a:r>
          </a:p>
          <a:p>
            <a:r>
              <a:rPr lang="en-US" sz="1800" dirty="0"/>
              <a:t>         </a:t>
            </a:r>
            <a:r>
              <a:rPr lang="en-US" sz="1800" dirty="0" err="1"/>
              <a:t>i.e</a:t>
            </a:r>
            <a:r>
              <a:rPr lang="en-US" sz="1800" dirty="0"/>
              <a:t> frequency of square wave = (Frequency of Clock)/Count</a:t>
            </a:r>
          </a:p>
          <a:p>
            <a:endParaRPr lang="en-US" dirty="0"/>
          </a:p>
        </p:txBody>
      </p:sp>
      <p:pic>
        <p:nvPicPr>
          <p:cNvPr id="4" name="Picture 3"/>
          <p:cNvPicPr>
            <a:picLocks noChangeAspect="1"/>
          </p:cNvPicPr>
          <p:nvPr/>
        </p:nvPicPr>
        <p:blipFill>
          <a:blip r:embed="rId2"/>
          <a:stretch>
            <a:fillRect/>
          </a:stretch>
        </p:blipFill>
        <p:spPr>
          <a:xfrm>
            <a:off x="838200" y="3985550"/>
            <a:ext cx="7543800" cy="2567650"/>
          </a:xfrm>
          <a:prstGeom prst="rect">
            <a:avLst/>
          </a:prstGeom>
        </p:spPr>
      </p:pic>
    </p:spTree>
    <p:extLst>
      <p:ext uri="{BB962C8B-B14F-4D97-AF65-F5344CB8AC3E}">
        <p14:creationId xmlns:p14="http://schemas.microsoft.com/office/powerpoint/2010/main" val="1847522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3150"/>
            <a:ext cx="8229600" cy="6126163"/>
          </a:xfrm>
        </p:spPr>
        <p:txBody>
          <a:bodyPr>
            <a:normAutofit/>
          </a:bodyPr>
          <a:lstStyle/>
          <a:p>
            <a:r>
              <a:rPr lang="en-US" dirty="0"/>
              <a:t/>
            </a:r>
            <a:br>
              <a:rPr lang="en-US" dirty="0"/>
            </a:br>
            <a:r>
              <a:rPr lang="en-US" dirty="0"/>
              <a:t/>
            </a:r>
            <a:br>
              <a:rPr lang="en-US" dirty="0"/>
            </a:br>
            <a:r>
              <a:rPr lang="en-US" sz="2400" b="1" dirty="0"/>
              <a:t>Mode 4: Software Triggered Strobe</a:t>
            </a:r>
            <a:r>
              <a:rPr lang="en-US" sz="2400" dirty="0"/>
              <a:t/>
            </a:r>
            <a:br>
              <a:rPr lang="en-US" sz="2400" dirty="0"/>
            </a:br>
            <a:r>
              <a:rPr lang="en-US" sz="2400" dirty="0"/>
              <a:t>&gt; In this mode, OUT is initially high.</a:t>
            </a:r>
            <a:br>
              <a:rPr lang="en-US" sz="2400" dirty="0"/>
            </a:br>
            <a:r>
              <a:rPr lang="en-US" sz="2400" dirty="0"/>
              <a:t>&gt; OUT goes low for one clock period at the end of the count.</a:t>
            </a:r>
            <a:br>
              <a:rPr lang="en-US" sz="2400" dirty="0"/>
            </a:br>
            <a:r>
              <a:rPr lang="en-US" sz="2400" dirty="0"/>
              <a:t>&gt; The count must be reloaded for subsequent outputs.</a:t>
            </a:r>
            <a:br>
              <a:rPr lang="en-US" sz="2400" dirty="0"/>
            </a:br>
            <a:r>
              <a:rPr lang="en-US" dirty="0"/>
              <a:t/>
            </a:r>
            <a:br>
              <a:rPr lang="en-US" dirty="0"/>
            </a:br>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52400" y="3047710"/>
            <a:ext cx="8229600" cy="3353091"/>
          </a:xfrm>
          <a:prstGeom prst="rect">
            <a:avLst/>
          </a:prstGeom>
        </p:spPr>
      </p:pic>
    </p:spTree>
    <p:extLst>
      <p:ext uri="{BB962C8B-B14F-4D97-AF65-F5344CB8AC3E}">
        <p14:creationId xmlns:p14="http://schemas.microsoft.com/office/powerpoint/2010/main" val="38978086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295400" y="2743200"/>
            <a:ext cx="6553199" cy="3733800"/>
          </a:xfrm>
          <a:prstGeom prst="rect">
            <a:avLst/>
          </a:prstGeom>
        </p:spPr>
      </p:pic>
      <p:sp>
        <p:nvSpPr>
          <p:cNvPr id="5" name="Rectangle 4"/>
          <p:cNvSpPr/>
          <p:nvPr/>
        </p:nvSpPr>
        <p:spPr>
          <a:xfrm>
            <a:off x="544010" y="1041722"/>
            <a:ext cx="8218990" cy="2123658"/>
          </a:xfrm>
          <a:prstGeom prst="rect">
            <a:avLst/>
          </a:prstGeom>
        </p:spPr>
        <p:txBody>
          <a:bodyPr wrap="square">
            <a:spAutoFit/>
          </a:bodyPr>
          <a:lstStyle/>
          <a:p>
            <a:r>
              <a:rPr lang="en-US" sz="2400" b="1" dirty="0"/>
              <a:t>Mode 5: Hardware Triggered Strobe</a:t>
            </a:r>
            <a:r>
              <a:rPr lang="en-US" dirty="0"/>
              <a:t/>
            </a:r>
            <a:br>
              <a:rPr lang="en-US" dirty="0"/>
            </a:br>
            <a:r>
              <a:rPr lang="en-US" dirty="0"/>
              <a:t>&gt; This mode is similar to mode 4 except that it is triggered by the rising pulse at the GATE.</a:t>
            </a:r>
            <a:br>
              <a:rPr lang="en-US" dirty="0"/>
            </a:br>
            <a:r>
              <a:rPr lang="en-US" dirty="0"/>
              <a:t>&gt; Initially OUT is high and when GATE pulse is triggered, the count begins.</a:t>
            </a:r>
            <a:br>
              <a:rPr lang="en-US" dirty="0"/>
            </a:br>
            <a:r>
              <a:rPr lang="en-US" dirty="0"/>
              <a:t>&gt; At the end of the count, the OUT goes low for one clock cycle.</a:t>
            </a:r>
          </a:p>
          <a:p>
            <a:r>
              <a:rPr lang="en-US" dirty="0"/>
              <a:t/>
            </a:r>
            <a:br>
              <a:rPr lang="en-US" dirty="0"/>
            </a:br>
            <a:endParaRPr lang="en-US" dirty="0"/>
          </a:p>
        </p:txBody>
      </p:sp>
    </p:spTree>
    <p:extLst>
      <p:ext uri="{BB962C8B-B14F-4D97-AF65-F5344CB8AC3E}">
        <p14:creationId xmlns:p14="http://schemas.microsoft.com/office/powerpoint/2010/main" val="24592442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Assignments</a:t>
            </a:r>
            <a:endParaRPr lang="en-US" dirty="0">
              <a:solidFill>
                <a:srgbClr val="FF0000"/>
              </a:solidFill>
            </a:endParaRPr>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1</a:t>
            </a:r>
            <a:r>
              <a:rPr lang="en-US" dirty="0"/>
              <a:t>. Draw the block diagram of following devices and explain.</a:t>
            </a:r>
          </a:p>
          <a:p>
            <a:pPr marL="0" indent="0">
              <a:buNone/>
            </a:pPr>
            <a:r>
              <a:rPr lang="en-US" dirty="0"/>
              <a:t>        8255 PPI</a:t>
            </a:r>
          </a:p>
          <a:p>
            <a:pPr marL="0" indent="0">
              <a:buNone/>
            </a:pPr>
            <a:r>
              <a:rPr lang="en-US" dirty="0"/>
              <a:t>        8254 PIT</a:t>
            </a:r>
          </a:p>
          <a:p>
            <a:pPr marL="0" indent="0">
              <a:buNone/>
            </a:pPr>
            <a:r>
              <a:rPr lang="en-US" dirty="0"/>
              <a:t>        8259 PIC</a:t>
            </a:r>
          </a:p>
          <a:p>
            <a:pPr marL="0" indent="0">
              <a:buNone/>
            </a:pPr>
            <a:r>
              <a:rPr lang="en-US" dirty="0"/>
              <a:t>        8251 USART</a:t>
            </a:r>
          </a:p>
          <a:p>
            <a:pPr marL="0" indent="0">
              <a:buNone/>
            </a:pPr>
            <a:r>
              <a:rPr lang="en-US" dirty="0"/>
              <a:t>        8237 DMA Controller</a:t>
            </a:r>
          </a:p>
          <a:p>
            <a:pPr marL="0" indent="0">
              <a:buNone/>
            </a:pPr>
            <a:r>
              <a:rPr lang="en-US" dirty="0"/>
              <a:t>2. How can you handle 18 interrupts using 8259 PIC. Explain.</a:t>
            </a:r>
          </a:p>
          <a:p>
            <a:pPr marL="0" indent="0">
              <a:buNone/>
            </a:pPr>
            <a:r>
              <a:rPr lang="en-US" dirty="0"/>
              <a:t>3. What do you mean by DMA. Explain DMA transfer with the help of 8237 DMA Controller.</a:t>
            </a:r>
          </a:p>
          <a:p>
            <a:pPr marL="0" indent="0">
              <a:buNone/>
            </a:pPr>
            <a:r>
              <a:rPr lang="en-US" dirty="0"/>
              <a:t>4. Explain various modes of operation of 8254 PIT.</a:t>
            </a:r>
          </a:p>
          <a:p>
            <a:pPr marL="0" indent="0">
              <a:buNone/>
            </a:pPr>
            <a:r>
              <a:rPr lang="en-US" dirty="0"/>
              <a:t>5. Explain modes of operation of 8259 PIC.</a:t>
            </a:r>
          </a:p>
          <a:p>
            <a:pPr marL="0" indent="0">
              <a:buNone/>
            </a:pPr>
            <a:r>
              <a:rPr lang="en-US" dirty="0"/>
              <a:t>6. Explain modes of operation of 8255 PPI.</a:t>
            </a:r>
          </a:p>
          <a:p>
            <a:pPr marL="0" indent="0">
              <a:buNone/>
            </a:pPr>
            <a:r>
              <a:rPr lang="en-US" dirty="0"/>
              <a:t>7. Draw the format of control word of 8255 PPI and 8254 PIT.</a:t>
            </a:r>
          </a:p>
          <a:p>
            <a:pPr marL="0" indent="0">
              <a:buNone/>
            </a:pPr>
            <a:r>
              <a:rPr lang="en-US" dirty="0"/>
              <a:t>8. </a:t>
            </a:r>
            <a:r>
              <a:rPr lang="en-US" dirty="0" smtClean="0"/>
              <a:t>Write </a:t>
            </a:r>
            <a:r>
              <a:rPr lang="en-US" dirty="0"/>
              <a:t>a subroutine program to generate a square wave of 1KHz from the Counter-2 of 8254 </a:t>
            </a:r>
            <a:r>
              <a:rPr lang="en-US" dirty="0" smtClean="0"/>
              <a:t>PIT. Assume </a:t>
            </a:r>
            <a:r>
              <a:rPr lang="en-US" dirty="0"/>
              <a:t>frequency of clock to be 10MHz.</a:t>
            </a:r>
          </a:p>
          <a:p>
            <a:pPr marL="0" indent="0">
              <a:buNone/>
            </a:pPr>
            <a:r>
              <a:rPr lang="en-US" dirty="0"/>
              <a:t>9. Write 8086 ALP to take input from 8-switches connected to port A of 8255 PPI and display the status of the switches in 8 LEDs connected to port B of 8255 PPI. Assume the appropriate port address and draw the interfacing diagram. </a:t>
            </a:r>
          </a:p>
        </p:txBody>
      </p:sp>
    </p:spTree>
    <p:extLst>
      <p:ext uri="{BB962C8B-B14F-4D97-AF65-F5344CB8AC3E}">
        <p14:creationId xmlns:p14="http://schemas.microsoft.com/office/powerpoint/2010/main" val="64458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3. Demand Transfer Mode</a:t>
            </a:r>
            <a:r>
              <a:rPr lang="en-US" dirty="0" smtClean="0"/>
              <a:t/>
            </a:r>
            <a:br>
              <a:rPr lang="en-US" dirty="0" smtClean="0"/>
            </a:br>
            <a:r>
              <a:rPr lang="en-US" dirty="0" smtClean="0"/>
              <a:t>In demand transfer mode the device is programmed to continue making transfer until a </a:t>
            </a:r>
            <a:r>
              <a:rPr lang="en-US" dirty="0" err="1" smtClean="0"/>
              <a:t>TC</a:t>
            </a:r>
            <a:r>
              <a:rPr lang="en-US" dirty="0" smtClean="0"/>
              <a:t> or external </a:t>
            </a:r>
            <a:r>
              <a:rPr lang="en-US" dirty="0" err="1" smtClean="0"/>
              <a:t>EOP</a:t>
            </a:r>
            <a:r>
              <a:rPr lang="en-US" dirty="0" smtClean="0"/>
              <a:t> is encountered or until </a:t>
            </a:r>
            <a:r>
              <a:rPr lang="en-US" dirty="0" err="1" smtClean="0"/>
              <a:t>DREQ</a:t>
            </a:r>
            <a:r>
              <a:rPr lang="en-US" dirty="0" smtClean="0"/>
              <a:t> line goes inactive. Thus transfer may continue until the I/O device has exhausted its data capacity. After the I/O device has had a chance to catch up, the DMA service is re-established by means of a </a:t>
            </a:r>
            <a:r>
              <a:rPr lang="en-US" dirty="0" err="1" smtClean="0"/>
              <a:t>DREQ</a:t>
            </a:r>
            <a:r>
              <a:rPr lang="en-US" dirty="0" smtClean="0"/>
              <a:t>. </a:t>
            </a:r>
            <a:br>
              <a:rPr lang="en-US" dirty="0" smtClean="0"/>
            </a:br>
            <a:r>
              <a:rPr lang="en-US" b="1" dirty="0" smtClean="0"/>
              <a:t/>
            </a:r>
            <a:br>
              <a:rPr lang="en-US" b="1" dirty="0" smtClean="0"/>
            </a:br>
            <a:r>
              <a:rPr lang="en-US" b="1" dirty="0" smtClean="0"/>
              <a:t>4. Cascade Mode</a:t>
            </a:r>
            <a:r>
              <a:rPr lang="en-US" dirty="0" smtClean="0"/>
              <a:t/>
            </a:r>
            <a:br>
              <a:rPr lang="en-US" dirty="0" smtClean="0"/>
            </a:br>
            <a:r>
              <a:rPr lang="en-US" dirty="0" smtClean="0"/>
              <a:t>This mode is used to cascade more than one 8237 together for simple system expansion. The </a:t>
            </a:r>
            <a:r>
              <a:rPr lang="en-US" dirty="0" err="1" smtClean="0"/>
              <a:t>HRQ</a:t>
            </a:r>
            <a:r>
              <a:rPr lang="en-US" dirty="0" smtClean="0"/>
              <a:t> and </a:t>
            </a:r>
            <a:r>
              <a:rPr lang="en-US" dirty="0" err="1" smtClean="0"/>
              <a:t>HLDA</a:t>
            </a:r>
            <a:r>
              <a:rPr lang="en-US" dirty="0" smtClean="0"/>
              <a:t> signals from the additional 8237 are connected to the </a:t>
            </a:r>
            <a:r>
              <a:rPr lang="en-US" dirty="0" err="1" smtClean="0"/>
              <a:t>DREQ</a:t>
            </a:r>
            <a:r>
              <a:rPr lang="en-US" dirty="0" smtClean="0"/>
              <a:t> and </a:t>
            </a:r>
            <a:r>
              <a:rPr lang="en-US" dirty="0" err="1" smtClean="0"/>
              <a:t>DACK</a:t>
            </a:r>
            <a:r>
              <a:rPr lang="en-US" dirty="0" smtClean="0"/>
              <a:t> signals of a channel of the initial 8237.</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MA+Cascade+Mode_+more+than+one+8237A+together+for+simple+system.+expansion..jpg"/>
          <p:cNvPicPr>
            <a:picLocks noGrp="1" noChangeAspect="1"/>
          </p:cNvPicPr>
          <p:nvPr>
            <p:ph idx="1"/>
          </p:nvPr>
        </p:nvPicPr>
        <p:blipFill>
          <a:blip r:embed="rId2"/>
          <a:stretch>
            <a:fillRect/>
          </a:stretch>
        </p:blipFill>
        <p:spPr>
          <a:xfrm>
            <a:off x="457200" y="1"/>
            <a:ext cx="8686800" cy="68580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DMA TRANSFER</a:t>
            </a:r>
            <a:endParaRPr lang="en-US" dirty="0">
              <a:solidFill>
                <a:srgbClr val="FF0000"/>
              </a:solidFill>
            </a:endParaRPr>
          </a:p>
        </p:txBody>
      </p:sp>
      <p:pic>
        <p:nvPicPr>
          <p:cNvPr id="4" name="Content Placeholder 3" descr="dma-having-the-control-over-the-bus.png"/>
          <p:cNvPicPr>
            <a:picLocks noGrp="1" noChangeAspect="1"/>
          </p:cNvPicPr>
          <p:nvPr>
            <p:ph idx="1"/>
          </p:nvPr>
        </p:nvPicPr>
        <p:blipFill>
          <a:blip r:embed="rId2"/>
          <a:stretch>
            <a:fillRect/>
          </a:stretch>
        </p:blipFill>
        <p:spPr>
          <a:xfrm>
            <a:off x="838200" y="1153164"/>
            <a:ext cx="6391646" cy="5323835"/>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6019800"/>
          </a:xfrm>
        </p:spPr>
        <p:txBody>
          <a:bodyPr>
            <a:normAutofit fontScale="85000" lnSpcReduction="20000"/>
          </a:bodyPr>
          <a:lstStyle/>
          <a:p>
            <a:r>
              <a:rPr lang="en-US" dirty="0" smtClean="0"/>
              <a:t>The sequence of DMA transfer is as follows:</a:t>
            </a:r>
            <a:br>
              <a:rPr lang="en-US" dirty="0" smtClean="0"/>
            </a:br>
            <a:r>
              <a:rPr lang="en-US" dirty="0" smtClean="0"/>
              <a:t/>
            </a:r>
            <a:br>
              <a:rPr lang="en-US" dirty="0" smtClean="0"/>
            </a:br>
            <a:r>
              <a:rPr lang="en-US" dirty="0" smtClean="0"/>
              <a:t/>
            </a:r>
            <a:br>
              <a:rPr lang="en-US" dirty="0" smtClean="0"/>
            </a:br>
            <a:r>
              <a:rPr lang="en-US" dirty="0" smtClean="0"/>
              <a:t>1.      The I/O devices request the DMA controller to perform DMA transfer through </a:t>
            </a:r>
            <a:r>
              <a:rPr lang="en-US" dirty="0" err="1" smtClean="0"/>
              <a:t>DREQ</a:t>
            </a:r>
            <a:r>
              <a:rPr lang="en-US" dirty="0" smtClean="0"/>
              <a:t> (DMA request) line.</a:t>
            </a:r>
            <a:br>
              <a:rPr lang="en-US" dirty="0" smtClean="0"/>
            </a:br>
            <a:r>
              <a:rPr lang="en-US" dirty="0" smtClean="0"/>
              <a:t>2.      The DMA controller in turn sends a request signal (</a:t>
            </a:r>
            <a:r>
              <a:rPr lang="en-US" dirty="0" err="1" smtClean="0"/>
              <a:t>HRQ</a:t>
            </a:r>
            <a:r>
              <a:rPr lang="en-US" dirty="0" smtClean="0"/>
              <a:t>) to </a:t>
            </a:r>
            <a:r>
              <a:rPr lang="en-US" dirty="0" err="1" smtClean="0"/>
              <a:t>MPU</a:t>
            </a:r>
            <a:r>
              <a:rPr lang="en-US" dirty="0" smtClean="0"/>
              <a:t> through the HOLD line.</a:t>
            </a:r>
            <a:br>
              <a:rPr lang="en-US" dirty="0" smtClean="0"/>
            </a:br>
            <a:r>
              <a:rPr lang="en-US" dirty="0" smtClean="0"/>
              <a:t>3.      The </a:t>
            </a:r>
            <a:r>
              <a:rPr lang="en-US" dirty="0" err="1" smtClean="0"/>
              <a:t>MPU</a:t>
            </a:r>
            <a:r>
              <a:rPr lang="en-US" dirty="0" smtClean="0"/>
              <a:t> finishes the current machine cycle and releases the system bus. It also acknowledges the receiving of HOLD signal through </a:t>
            </a:r>
            <a:r>
              <a:rPr lang="en-US" dirty="0" err="1" smtClean="0"/>
              <a:t>HLDA</a:t>
            </a:r>
            <a:r>
              <a:rPr lang="en-US" dirty="0" smtClean="0"/>
              <a:t> line.</a:t>
            </a:r>
            <a:br>
              <a:rPr lang="en-US" dirty="0" smtClean="0"/>
            </a:br>
            <a:r>
              <a:rPr lang="en-US" dirty="0" smtClean="0"/>
              <a:t>4.      The DMA controller acquires control of the system bus. The DMA controller sends the </a:t>
            </a:r>
            <a:r>
              <a:rPr lang="en-US" dirty="0" err="1" smtClean="0"/>
              <a:t>DACK</a:t>
            </a:r>
            <a:r>
              <a:rPr lang="en-US" dirty="0" smtClean="0"/>
              <a:t> signal to the peripheral I/O and the DMA transfer begins.</a:t>
            </a:r>
            <a:br>
              <a:rPr lang="en-US" dirty="0" smtClean="0"/>
            </a:br>
            <a:r>
              <a:rPr lang="en-US" dirty="0" smtClean="0"/>
              <a:t>5.      At the end of the transfer, the system bus is released by the DMA controller. The </a:t>
            </a:r>
            <a:r>
              <a:rPr lang="en-US" dirty="0" err="1" smtClean="0"/>
              <a:t>MPU</a:t>
            </a:r>
            <a:r>
              <a:rPr lang="en-US" dirty="0" smtClean="0"/>
              <a:t> takes control of the system bus and continues the operation.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1915</Words>
  <Application>Microsoft Office PowerPoint</Application>
  <PresentationFormat>On-screen Show (4:3)</PresentationFormat>
  <Paragraphs>263</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Roboto</vt:lpstr>
      <vt:lpstr>Wingdings</vt:lpstr>
      <vt:lpstr>Office Theme</vt:lpstr>
      <vt:lpstr>DMA CONTROLLER</vt:lpstr>
      <vt:lpstr>PowerPoint Presentation</vt:lpstr>
      <vt:lpstr>PowerPoint Presentation</vt:lpstr>
      <vt:lpstr>PowerPoint Presentation</vt:lpstr>
      <vt:lpstr>DMA OPERATION</vt:lpstr>
      <vt:lpstr>PowerPoint Presentation</vt:lpstr>
      <vt:lpstr>PowerPoint Presentation</vt:lpstr>
      <vt:lpstr>DMA TRANSFER</vt:lpstr>
      <vt:lpstr>PowerPoint Presentation</vt:lpstr>
      <vt:lpstr>8251A UNIVERSAL SYNCHRONOUS ASYNCHRONOUS RECEIVER TRANSMITTER (USART)</vt:lpstr>
      <vt:lpstr>PowerPoint Presentation</vt:lpstr>
      <vt:lpstr>PowerPoint Presentation</vt:lpstr>
      <vt:lpstr>PowerPoint Presentation</vt:lpstr>
      <vt:lpstr>PowerPoint Presentation</vt:lpstr>
      <vt:lpstr>PIN DIAGRAM(8251A )</vt:lpstr>
      <vt:lpstr>CONTROL WORDS</vt:lpstr>
      <vt:lpstr>PowerPoint Presentation</vt:lpstr>
      <vt:lpstr>PowerPoint Presentation</vt:lpstr>
      <vt:lpstr>PowerPoint Presentation</vt:lpstr>
      <vt:lpstr>PowerPoint Presentation</vt:lpstr>
      <vt:lpstr>PowerPoint Presentation</vt:lpstr>
      <vt:lpstr>PowerPoint Presentation</vt:lpstr>
      <vt:lpstr>8259A PROGRAMMABLE INTERRUPT CONTROLLER (PIC) gram</vt:lpstr>
      <vt:lpstr>PowerPoint Presentation</vt:lpstr>
      <vt:lpstr>PowerPoint Presentation</vt:lpstr>
      <vt:lpstr>Pin diagram of 8259A</vt:lpstr>
      <vt:lpstr>PowerPoint Presentation</vt:lpstr>
      <vt:lpstr>PowerPoint Presentation</vt:lpstr>
      <vt:lpstr>8255A PROGRAMMABLE PHERIPHERAL INTERFACE (PPI)</vt:lpstr>
      <vt:lpstr>PowerPoint Presentation</vt:lpstr>
      <vt:lpstr>Pin DIAGRAM ( 8255A)</vt:lpstr>
      <vt:lpstr>PowerPoint Presentation</vt:lpstr>
      <vt:lpstr>PowerPoint Presentation</vt:lpstr>
      <vt:lpstr>MODES OF OPERATION</vt:lpstr>
      <vt:lpstr>PowerPoint Presentation</vt:lpstr>
      <vt:lpstr>PowerPoint Presentation</vt:lpstr>
      <vt:lpstr>PowerPoint Presentation</vt:lpstr>
      <vt:lpstr>PowerPoint Presentation</vt:lpstr>
      <vt:lpstr>8254 Programmable interval timer (PIT)</vt:lpstr>
      <vt:lpstr>Block Diagram</vt:lpstr>
      <vt:lpstr>PowerPoint Presentation</vt:lpstr>
      <vt:lpstr>PowerPoint Presentation</vt:lpstr>
      <vt:lpstr>PowerPoint Presentation</vt:lpstr>
      <vt:lpstr>Applications </vt:lpstr>
      <vt:lpstr>PowerPoint Presentation</vt:lpstr>
      <vt:lpstr>8254 Control Word and Operating modes</vt:lpstr>
      <vt:lpstr>Control Word of 8254</vt:lpstr>
      <vt:lpstr>PowerPoint Presentation</vt:lpstr>
      <vt:lpstr>PowerPoint Presentation</vt:lpstr>
      <vt:lpstr>PowerPoint Presentation</vt:lpstr>
      <vt:lpstr>MODES OF OPERATION</vt:lpstr>
      <vt:lpstr>PowerPoint Presentation</vt:lpstr>
      <vt:lpstr>PowerPoint Presentation</vt:lpstr>
      <vt:lpstr>PowerPoint Presentation</vt:lpstr>
      <vt:lpstr>PowerPoint Presentation</vt:lpstr>
      <vt:lpstr>PowerPoint Presentation</vt:lpstr>
      <vt:lpstr>PowerPoint Presentation</vt:lpstr>
      <vt:lpstr>Assignments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STRUCTURE  In any microprocessor system, the system bus consists of a number of separate lines. Each line is assigned a particular function. Fundamentally in any system, the system bus can be classified into three functional groups: the address, the data and control lines or buses.  1. Data Bus               &gt;       The data bus provides path for transferring data between the microprocessor system and the peripherals.                 &gt;       The data bus consists of a number of separate lines, generally 8, 16, 32 or 64. The number of lines is referred as the width of the data bus.                 &gt;       Since, each line carry only one bit at a time, the number of lines determines how many bits can be transmitted at a time.                &gt;       The width of data bus is a key factor in determining the overall system performance.  2. Address Bus                  &gt;       The address bus which consists of a number of separate lines, are used to designate the source or                     destination of the data on data bus. For example, if the CPU requires reading a word (8, 16, 32 or 64 bits of data) from memory, it put the address of the desired word on the address bus.                &gt;       The width of address bus (i.e number of lines) determines the maximum possible memory capacity of the system.                 &gt;       The address bus is also used to address IO ports.</dc:title>
  <dc:creator>User</dc:creator>
  <cp:lastModifiedBy>Keshar</cp:lastModifiedBy>
  <cp:revision>59</cp:revision>
  <dcterms:created xsi:type="dcterms:W3CDTF">2019-07-20T14:40:54Z</dcterms:created>
  <dcterms:modified xsi:type="dcterms:W3CDTF">2020-02-18T03:39:54Z</dcterms:modified>
</cp:coreProperties>
</file>