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58" r:id="rId4"/>
    <p:sldId id="268" r:id="rId5"/>
    <p:sldId id="270" r:id="rId6"/>
    <p:sldId id="271" r:id="rId7"/>
    <p:sldId id="272" r:id="rId8"/>
    <p:sldId id="274" r:id="rId9"/>
    <p:sldId id="259" r:id="rId10"/>
    <p:sldId id="266" r:id="rId11"/>
    <p:sldId id="260" r:id="rId12"/>
    <p:sldId id="261" r:id="rId13"/>
    <p:sldId id="262" r:id="rId14"/>
    <p:sldId id="263" r:id="rId15"/>
    <p:sldId id="264" r:id="rId16"/>
    <p:sldId id="265"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7" r:id="rId39"/>
    <p:sldId id="299" r:id="rId40"/>
    <p:sldId id="300" r:id="rId41"/>
    <p:sldId id="298" r:id="rId42"/>
    <p:sldId id="301" r:id="rId43"/>
    <p:sldId id="302" r:id="rId44"/>
    <p:sldId id="303" r:id="rId45"/>
    <p:sldId id="304"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35" autoAdjust="0"/>
    <p:restoredTop sz="94660"/>
  </p:normalViewPr>
  <p:slideViewPr>
    <p:cSldViewPr>
      <p:cViewPr varScale="1">
        <p:scale>
          <a:sx n="68" d="100"/>
          <a:sy n="68" d="100"/>
        </p:scale>
        <p:origin x="-144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43D727-BABA-4F0D-A788-0C20474FF5A5}" type="datetimeFigureOut">
              <a:rPr lang="en-US" smtClean="0"/>
              <a:pPr/>
              <a:t>12/22/2019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ECC29C-CBEF-4455-816F-564496A4833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DBDAF44-2176-4460-87CA-8A2F54F21113}" type="slidenum">
              <a:rPr lang="en-US" smtClean="0"/>
              <a:pPr/>
              <a:t>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ECC29C-CBEF-4455-816F-564496A48336}"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F99CFD-99E7-4B9E-A640-373D1380C47A}" type="datetimeFigureOut">
              <a:rPr lang="en-US" smtClean="0"/>
              <a:pPr/>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887EE0-6A4C-41D2-8FC8-7A054A56405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F99CFD-99E7-4B9E-A640-373D1380C47A}" type="datetimeFigureOut">
              <a:rPr lang="en-US" smtClean="0"/>
              <a:pPr/>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887EE0-6A4C-41D2-8FC8-7A054A56405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F99CFD-99E7-4B9E-A640-373D1380C47A}" type="datetimeFigureOut">
              <a:rPr lang="en-US" smtClean="0"/>
              <a:pPr/>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887EE0-6A4C-41D2-8FC8-7A054A56405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F99CFD-99E7-4B9E-A640-373D1380C47A}" type="datetimeFigureOut">
              <a:rPr lang="en-US" smtClean="0"/>
              <a:pPr/>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887EE0-6A4C-41D2-8FC8-7A054A56405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F99CFD-99E7-4B9E-A640-373D1380C47A}" type="datetimeFigureOut">
              <a:rPr lang="en-US" smtClean="0"/>
              <a:pPr/>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887EE0-6A4C-41D2-8FC8-7A054A56405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F99CFD-99E7-4B9E-A640-373D1380C47A}" type="datetimeFigureOut">
              <a:rPr lang="en-US" smtClean="0"/>
              <a:pPr/>
              <a:t>12/22/2019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887EE0-6A4C-41D2-8FC8-7A054A56405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F99CFD-99E7-4B9E-A640-373D1380C47A}" type="datetimeFigureOut">
              <a:rPr lang="en-US" smtClean="0"/>
              <a:pPr/>
              <a:t>12/22/2019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887EE0-6A4C-41D2-8FC8-7A054A56405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F99CFD-99E7-4B9E-A640-373D1380C47A}" type="datetimeFigureOut">
              <a:rPr lang="en-US" smtClean="0"/>
              <a:pPr/>
              <a:t>12/22/2019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887EE0-6A4C-41D2-8FC8-7A054A56405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F99CFD-99E7-4B9E-A640-373D1380C47A}" type="datetimeFigureOut">
              <a:rPr lang="en-US" smtClean="0"/>
              <a:pPr/>
              <a:t>12/22/2019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887EE0-6A4C-41D2-8FC8-7A054A56405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F99CFD-99E7-4B9E-A640-373D1380C47A}" type="datetimeFigureOut">
              <a:rPr lang="en-US" smtClean="0"/>
              <a:pPr/>
              <a:t>12/22/2019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887EE0-6A4C-41D2-8FC8-7A054A56405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F99CFD-99E7-4B9E-A640-373D1380C47A}" type="datetimeFigureOut">
              <a:rPr lang="en-US" smtClean="0"/>
              <a:pPr/>
              <a:t>12/22/2019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887EE0-6A4C-41D2-8FC8-7A054A56405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F99CFD-99E7-4B9E-A640-373D1380C47A}" type="datetimeFigureOut">
              <a:rPr lang="en-US" smtClean="0"/>
              <a:pPr/>
              <a:t>12/22/2019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887EE0-6A4C-41D2-8FC8-7A054A56405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1"/>
            <a:ext cx="7772400" cy="2076450"/>
          </a:xfrm>
        </p:spPr>
        <p:txBody>
          <a:bodyPr>
            <a:normAutofit fontScale="90000"/>
          </a:bodyPr>
          <a:lstStyle/>
          <a:p>
            <a:r>
              <a:rPr lang="en-US" dirty="0" smtClean="0"/>
              <a:t>Unit 1</a:t>
            </a:r>
            <a:br>
              <a:rPr lang="en-US" dirty="0" smtClean="0"/>
            </a:br>
            <a:r>
              <a:rPr lang="en-US" dirty="0" smtClean="0"/>
              <a:t>Software project management concept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of Software Crisis</a:t>
            </a:r>
            <a:endParaRPr lang="en-US" dirty="0"/>
          </a:p>
        </p:txBody>
      </p:sp>
      <p:sp>
        <p:nvSpPr>
          <p:cNvPr id="3" name="Content Placeholder 2"/>
          <p:cNvSpPr>
            <a:spLocks noGrp="1"/>
          </p:cNvSpPr>
          <p:nvPr>
            <p:ph idx="1"/>
          </p:nvPr>
        </p:nvSpPr>
        <p:spPr/>
        <p:txBody>
          <a:bodyPr/>
          <a:lstStyle/>
          <a:p>
            <a:pPr lvl="1"/>
            <a:r>
              <a:rPr lang="en-US" dirty="0" smtClean="0"/>
              <a:t>Lack of communication between software developers and users.</a:t>
            </a:r>
          </a:p>
          <a:p>
            <a:pPr lvl="1"/>
            <a:r>
              <a:rPr lang="en-US" dirty="0" smtClean="0"/>
              <a:t>Increase in size of software.</a:t>
            </a:r>
          </a:p>
          <a:p>
            <a:pPr lvl="1"/>
            <a:r>
              <a:rPr lang="en-US" dirty="0" smtClean="0"/>
              <a:t>Increase in cost of developing a software.</a:t>
            </a:r>
          </a:p>
          <a:p>
            <a:pPr lvl="1"/>
            <a:r>
              <a:rPr lang="en-US" dirty="0" smtClean="0"/>
              <a:t>Project management problem.</a:t>
            </a:r>
          </a:p>
          <a:p>
            <a:pPr lvl="1"/>
            <a:r>
              <a:rPr lang="en-US" dirty="0" smtClean="0"/>
              <a:t>Duplication of efforts due to absence of automation in most of the software development activities.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Myth</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533400" y="1600200"/>
            <a:ext cx="7620000" cy="48768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Software Myths </a:t>
            </a:r>
            <a:r>
              <a:rPr lang="en-US" dirty="0" smtClean="0"/>
              <a:t>– Management Perspective</a:t>
            </a:r>
            <a:endParaRPr lang="en-US" dirty="0"/>
          </a:p>
        </p:txBody>
      </p:sp>
      <p:sp>
        <p:nvSpPr>
          <p:cNvPr id="3" name="Content Placeholder 2"/>
          <p:cNvSpPr>
            <a:spLocks noGrp="1"/>
          </p:cNvSpPr>
          <p:nvPr>
            <p:ph idx="1"/>
          </p:nvPr>
        </p:nvSpPr>
        <p:spPr/>
        <p:txBody>
          <a:bodyPr>
            <a:normAutofit fontScale="77500" lnSpcReduction="20000"/>
          </a:bodyPr>
          <a:lstStyle/>
          <a:p>
            <a:r>
              <a:rPr lang="en-US" baseline="0" dirty="0" smtClean="0">
                <a:latin typeface="TimesNewRomanPSMT"/>
              </a:rPr>
              <a:t>"We already have a book that is full of standards and procedures for</a:t>
            </a:r>
          </a:p>
          <a:p>
            <a:pPr>
              <a:buNone/>
            </a:pPr>
            <a:r>
              <a:rPr lang="en-US" baseline="0" dirty="0" smtClean="0">
                <a:latin typeface="TimesNewRomanPSMT"/>
              </a:rPr>
              <a:t>      building software. Won't that provide my people with everything they</a:t>
            </a:r>
            <a:r>
              <a:rPr lang="en-US" dirty="0" smtClean="0">
                <a:latin typeface="TimesNewRomanPSMT"/>
              </a:rPr>
              <a:t> </a:t>
            </a:r>
            <a:r>
              <a:rPr lang="en-US" baseline="0" dirty="0" smtClean="0">
                <a:latin typeface="TimesNewRomanPSMT"/>
              </a:rPr>
              <a:t>need to know?"</a:t>
            </a:r>
          </a:p>
          <a:p>
            <a:pPr>
              <a:buNone/>
            </a:pPr>
            <a:r>
              <a:rPr lang="en-US" sz="2800" baseline="0" dirty="0" smtClean="0">
                <a:latin typeface="TimesNewRomanPSMT"/>
              </a:rPr>
              <a:t>		– Not used, not up to date, not complete, not focused on quality, time, and</a:t>
            </a:r>
            <a:r>
              <a:rPr lang="en-US" sz="2800" dirty="0" smtClean="0">
                <a:latin typeface="TimesNewRomanPSMT"/>
              </a:rPr>
              <a:t> </a:t>
            </a:r>
            <a:r>
              <a:rPr lang="en-US" sz="2800" baseline="0" dirty="0" smtClean="0">
                <a:latin typeface="TimesNewRomanPSMT"/>
              </a:rPr>
              <a:t>money</a:t>
            </a:r>
          </a:p>
          <a:p>
            <a:r>
              <a:rPr lang="en-US" baseline="0" dirty="0" smtClean="0">
                <a:latin typeface="TimesNewRomanPSMT"/>
              </a:rPr>
              <a:t>"If we get behind, we can add more programmers and catch up"</a:t>
            </a:r>
          </a:p>
          <a:p>
            <a:pPr>
              <a:buNone/>
            </a:pPr>
            <a:r>
              <a:rPr lang="en-US" sz="2800" baseline="0" dirty="0" smtClean="0">
                <a:latin typeface="TimesNewRomanPSMT"/>
              </a:rPr>
              <a:t>		– Adding people to a late software project makes it later</a:t>
            </a:r>
          </a:p>
          <a:p>
            <a:pPr>
              <a:buNone/>
            </a:pPr>
            <a:r>
              <a:rPr lang="en-US" sz="2800" dirty="0">
                <a:latin typeface="TimesNewRomanPSMT"/>
              </a:rPr>
              <a:t>	</a:t>
            </a:r>
            <a:r>
              <a:rPr lang="en-US" sz="2800" dirty="0" smtClean="0">
                <a:latin typeface="TimesNewRomanPSMT"/>
              </a:rPr>
              <a:t>	</a:t>
            </a:r>
            <a:r>
              <a:rPr lang="en-US" sz="2800" baseline="0" dirty="0" smtClean="0">
                <a:latin typeface="TimesNewRomanPSMT"/>
              </a:rPr>
              <a:t>– Training time, increased communication lines</a:t>
            </a:r>
          </a:p>
          <a:p>
            <a:r>
              <a:rPr lang="en-US" baseline="0" dirty="0" smtClean="0">
                <a:latin typeface="TimesNewRomanPSMT"/>
              </a:rPr>
              <a:t> "If I decide to outsource the software project to a third party, I can just</a:t>
            </a:r>
            <a:r>
              <a:rPr lang="en-US" dirty="0" smtClean="0">
                <a:latin typeface="TimesNewRomanPSMT"/>
              </a:rPr>
              <a:t> </a:t>
            </a:r>
            <a:r>
              <a:rPr lang="en-US" baseline="0" dirty="0" smtClean="0">
                <a:latin typeface="TimesNewRomanPSMT"/>
              </a:rPr>
              <a:t>relax and let that firm build it"</a:t>
            </a:r>
          </a:p>
          <a:p>
            <a:pPr>
              <a:buNone/>
            </a:pPr>
            <a:r>
              <a:rPr lang="en-US" sz="2800" baseline="0" dirty="0" smtClean="0">
                <a:latin typeface="TimesNewRomanPSMT"/>
              </a:rPr>
              <a:t>		– Software projects need to be controlled and managed</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Software Myths </a:t>
            </a:r>
            <a:r>
              <a:rPr lang="en-US" dirty="0" smtClean="0"/>
              <a:t>– Customer Perspective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 </a:t>
            </a:r>
            <a:r>
              <a:rPr lang="en-US" dirty="0"/>
              <a:t>"A general statement of objectives is sufficient to begin </a:t>
            </a:r>
            <a:r>
              <a:rPr lang="en-US" dirty="0" smtClean="0"/>
              <a:t>writing programs </a:t>
            </a:r>
            <a:r>
              <a:rPr lang="en-US" dirty="0"/>
              <a:t>– we can fill in the details later"</a:t>
            </a:r>
          </a:p>
          <a:p>
            <a:pPr>
              <a:buNone/>
            </a:pPr>
            <a:r>
              <a:rPr lang="en-US" dirty="0" smtClean="0"/>
              <a:t>	– </a:t>
            </a:r>
            <a:r>
              <a:rPr lang="en-US" dirty="0"/>
              <a:t>Ambiguous statement of objectives spells disaster</a:t>
            </a:r>
          </a:p>
          <a:p>
            <a:r>
              <a:rPr lang="en-US" dirty="0" smtClean="0"/>
              <a:t> </a:t>
            </a:r>
            <a:r>
              <a:rPr lang="en-US" dirty="0"/>
              <a:t>"Project requirements continually change, but change can be </a:t>
            </a:r>
            <a:r>
              <a:rPr lang="en-US" dirty="0" smtClean="0"/>
              <a:t>easily accommodated </a:t>
            </a:r>
            <a:r>
              <a:rPr lang="en-US" dirty="0"/>
              <a:t>because software is flexible"</a:t>
            </a:r>
          </a:p>
          <a:p>
            <a:pPr>
              <a:buNone/>
            </a:pPr>
            <a:r>
              <a:rPr lang="en-US" dirty="0" smtClean="0"/>
              <a:t>	– </a:t>
            </a:r>
            <a:r>
              <a:rPr lang="en-US" dirty="0"/>
              <a:t>Impact of change depends on where and when it occurs in the </a:t>
            </a:r>
            <a:r>
              <a:rPr lang="en-US" dirty="0" smtClean="0"/>
              <a:t>software life </a:t>
            </a:r>
            <a:r>
              <a:rPr lang="en-US" dirty="0"/>
              <a:t>cycle (requirements analysis, design, code, test)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3" name="Content Placeholder 2"/>
          <p:cNvSpPr>
            <a:spLocks noGrp="1"/>
          </p:cNvSpPr>
          <p:nvPr>
            <p:ph idx="1"/>
          </p:nvPr>
        </p:nvSpPr>
        <p:spPr/>
        <p:txBody>
          <a:bodyPr/>
          <a:lstStyle/>
          <a:p>
            <a:r>
              <a:rPr lang="en-US" dirty="0" smtClean="0"/>
              <a:t>The IEEE definition:</a:t>
            </a:r>
          </a:p>
          <a:p>
            <a:pPr lvl="1" algn="just">
              <a:spcBef>
                <a:spcPts val="300"/>
              </a:spcBef>
            </a:pPr>
            <a:r>
              <a:rPr lang="en-US" i="1" dirty="0" smtClean="0">
                <a:latin typeface="Palatino" pitchFamily="-128" charset="0"/>
              </a:rPr>
              <a:t>Software Engineering: (1) The application of a systematic, disciplined, quantifiable approach to the development, operation, and maintenance of software; that is, the application of engineering to software.  (2) The study of approaches as in (1).</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Software Process</a:t>
            </a:r>
            <a:br>
              <a:rPr lang="en-US" b="1" dirty="0"/>
            </a:br>
            <a:endParaRPr lang="en-US" dirty="0"/>
          </a:p>
        </p:txBody>
      </p:sp>
      <p:sp>
        <p:nvSpPr>
          <p:cNvPr id="3" name="Content Placeholder 2"/>
          <p:cNvSpPr>
            <a:spLocks noGrp="1"/>
          </p:cNvSpPr>
          <p:nvPr>
            <p:ph idx="1"/>
          </p:nvPr>
        </p:nvSpPr>
        <p:spPr>
          <a:xfrm>
            <a:off x="457200" y="990600"/>
            <a:ext cx="8686800" cy="4267200"/>
          </a:xfrm>
        </p:spPr>
        <p:txBody>
          <a:bodyPr>
            <a:noAutofit/>
          </a:bodyPr>
          <a:lstStyle/>
          <a:p>
            <a:pPr marL="182880" algn="just"/>
            <a:r>
              <a:rPr lang="en-US" sz="2800" dirty="0"/>
              <a:t>A software process (also knows as software methodology) is a set of related activities that leads to the production of the software. These activities may involve the development of the software from the scratch, or, modifying an existing system.</a:t>
            </a:r>
          </a:p>
          <a:p>
            <a:pPr marL="182880" algn="just">
              <a:buNone/>
            </a:pPr>
            <a:r>
              <a:rPr lang="en-US" sz="2800" dirty="0" smtClean="0"/>
              <a:t>		</a:t>
            </a:r>
            <a:endParaRPr 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pPr marL="182880" algn="just">
              <a:buNone/>
            </a:pPr>
            <a:r>
              <a:rPr lang="en-US" dirty="0" smtClean="0"/>
              <a:t>Any </a:t>
            </a:r>
            <a:r>
              <a:rPr lang="en-US" b="1" dirty="0" smtClean="0"/>
              <a:t>software process </a:t>
            </a:r>
            <a:r>
              <a:rPr lang="en-US" dirty="0" smtClean="0"/>
              <a:t>must include the following four activities:</a:t>
            </a:r>
          </a:p>
          <a:p>
            <a:pPr marL="182880" algn="just"/>
            <a:r>
              <a:rPr lang="en-US" b="1" dirty="0" smtClean="0"/>
              <a:t>Software specification</a:t>
            </a:r>
            <a:r>
              <a:rPr lang="en-US" dirty="0" smtClean="0"/>
              <a:t> (or requirements engineering): Define the main functionalities of the software and the constrains around them.</a:t>
            </a:r>
          </a:p>
          <a:p>
            <a:pPr marL="182880" algn="just"/>
            <a:r>
              <a:rPr lang="en-US" dirty="0" smtClean="0"/>
              <a:t>S</a:t>
            </a:r>
            <a:r>
              <a:rPr lang="en-US" b="1" dirty="0" smtClean="0"/>
              <a:t>oftware design and implementation</a:t>
            </a:r>
            <a:r>
              <a:rPr lang="en-US" dirty="0" smtClean="0"/>
              <a:t>: The software is to be designed and programmed.</a:t>
            </a:r>
          </a:p>
          <a:p>
            <a:pPr marL="182880" algn="just"/>
            <a:r>
              <a:rPr lang="en-US" b="1" dirty="0" smtClean="0"/>
              <a:t>Software verification and validation</a:t>
            </a:r>
            <a:r>
              <a:rPr lang="en-US" dirty="0" smtClean="0"/>
              <a:t>: The software must conforms to it’s specification and meets the customer needs.</a:t>
            </a:r>
          </a:p>
          <a:p>
            <a:pPr marL="182880" algn="just"/>
            <a:r>
              <a:rPr lang="en-US" b="1" dirty="0" smtClean="0"/>
              <a:t>Software evolution</a:t>
            </a:r>
            <a:r>
              <a:rPr lang="en-US" dirty="0" smtClean="0"/>
              <a:t> (software maintenance): The software is being modified to meet customer and market requirements changes.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Software Process Models</a:t>
            </a:r>
            <a:br>
              <a:rPr lang="en-US" b="1" dirty="0" smtClean="0"/>
            </a:br>
            <a:endParaRPr lang="en-US" dirty="0"/>
          </a:p>
        </p:txBody>
      </p:sp>
      <p:sp>
        <p:nvSpPr>
          <p:cNvPr id="3" name="Content Placeholder 2"/>
          <p:cNvSpPr>
            <a:spLocks noGrp="1"/>
          </p:cNvSpPr>
          <p:nvPr>
            <p:ph idx="1"/>
          </p:nvPr>
        </p:nvSpPr>
        <p:spPr/>
        <p:txBody>
          <a:bodyPr/>
          <a:lstStyle/>
          <a:p>
            <a:r>
              <a:rPr lang="en-US" dirty="0" smtClean="0"/>
              <a:t>A software process model is a simplified representation of a software process. Each model represents a process from a specific perspective.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1. Waterfall Model</a:t>
            </a:r>
            <a:br>
              <a:rPr lang="en-US" b="1" dirty="0" smtClean="0"/>
            </a:br>
            <a:endParaRPr lang="en-US" dirty="0"/>
          </a:p>
        </p:txBody>
      </p:sp>
      <p:sp>
        <p:nvSpPr>
          <p:cNvPr id="3" name="Content Placeholder 2"/>
          <p:cNvSpPr>
            <a:spLocks noGrp="1"/>
          </p:cNvSpPr>
          <p:nvPr>
            <p:ph idx="1"/>
          </p:nvPr>
        </p:nvSpPr>
        <p:spPr/>
        <p:txBody>
          <a:bodyPr/>
          <a:lstStyle/>
          <a:p>
            <a:r>
              <a:rPr lang="en-US" dirty="0" smtClean="0"/>
              <a:t>The waterfall model is a sequential approach, where each fundamental activity of a process represented as a separate phase, arranged in linear order.</a:t>
            </a:r>
          </a:p>
          <a:p>
            <a:r>
              <a:rPr lang="en-US" dirty="0" smtClean="0"/>
              <a:t>In the waterfall model, you must plan and schedule all of the activities before starting working on them (plan-driven process).</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3"/>
          <a:srcRect/>
          <a:stretch>
            <a:fillRect/>
          </a:stretch>
        </p:blipFill>
        <p:spPr bwMode="auto">
          <a:xfrm>
            <a:off x="914400" y="990600"/>
            <a:ext cx="7620000" cy="5135563"/>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Software?</a:t>
            </a:r>
            <a:endParaRPr lang="en-US" dirty="0"/>
          </a:p>
        </p:txBody>
      </p:sp>
      <p:sp>
        <p:nvSpPr>
          <p:cNvPr id="3" name="Content Placeholder 2"/>
          <p:cNvSpPr>
            <a:spLocks noGrp="1"/>
          </p:cNvSpPr>
          <p:nvPr>
            <p:ph idx="1"/>
          </p:nvPr>
        </p:nvSpPr>
        <p:spPr/>
        <p:txBody>
          <a:bodyPr/>
          <a:lstStyle/>
          <a:p>
            <a:pPr algn="just"/>
            <a:r>
              <a:rPr lang="en-US" i="1" dirty="0" smtClean="0">
                <a:latin typeface="Palatino" pitchFamily="-128" charset="0"/>
              </a:rPr>
              <a:t>Software is: (1) instructions (computer programs) that when executed provide desired features, function, and performance;  (2) data structures that enable the programs to adequately manipulate information and (3) documentation that describes the operation and use of the programs.</a:t>
            </a:r>
            <a:r>
              <a:rPr lang="en-US" dirty="0" smtClean="0">
                <a:latin typeface="Palatino" pitchFamily="-128" charset="0"/>
              </a:rPr>
              <a:t> </a:t>
            </a:r>
          </a:p>
          <a:p>
            <a:pPr algn="just"/>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10000"/>
          </a:bodyPr>
          <a:lstStyle/>
          <a:p>
            <a:pPr>
              <a:buNone/>
            </a:pPr>
            <a:r>
              <a:rPr lang="en-US" b="1" dirty="0" smtClean="0"/>
              <a:t>The Nature of Waterfall Phases</a:t>
            </a:r>
          </a:p>
          <a:p>
            <a:r>
              <a:rPr lang="en-US" dirty="0" smtClean="0"/>
              <a:t>In principle, the result of each phase is one or more documents that should be approved and the next phase shouldn’t be started until the previous phase has completely been finished.</a:t>
            </a:r>
          </a:p>
          <a:p>
            <a:r>
              <a:rPr lang="en-US" dirty="0" smtClean="0"/>
              <a:t>In practice, however, these phases overlap and feed information to each other. For example, during design, problems with requirements can be identified, and during coding, some of the design problems can be found, etc.</a:t>
            </a:r>
          </a:p>
          <a:p>
            <a:r>
              <a:rPr lang="en-US" dirty="0" smtClean="0"/>
              <a:t>The software process therefore is not a simple linear but involves feedback from one phase to another. So, documents produced in each phase may then have to be modified to reflect the changes made.</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buNone/>
            </a:pPr>
            <a:r>
              <a:rPr lang="en-US" b="1" dirty="0" smtClean="0"/>
              <a:t>When To Use?</a:t>
            </a:r>
          </a:p>
          <a:p>
            <a:r>
              <a:rPr lang="en-US" dirty="0" smtClean="0"/>
              <a:t>In principle, the waterfall model should only be applied when requirements are well understood and unlikely to change radically during development as this model has a relatively rigid structure which makes it relatively hard to accommodate change when the process in underway.</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a:t>
            </a:r>
            <a:r>
              <a:rPr lang="en-US" b="1" dirty="0" smtClean="0"/>
              <a:t>Prototyping model</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A prototype is a version of a system or part of the system that’s developed quickly to check the customer’s requirements or feasibility of some design decisions.</a:t>
            </a:r>
          </a:p>
          <a:p>
            <a:pPr algn="just"/>
            <a:r>
              <a:rPr lang="en-US" dirty="0" smtClean="0"/>
              <a:t>So, a prototype is useful when a customer or developer is not sure of the requirements, or of algorithms, efficiency, business rules, response time, etc.</a:t>
            </a:r>
          </a:p>
          <a:p>
            <a:pPr algn="just"/>
            <a:r>
              <a:rPr lang="en-US" dirty="0" smtClean="0"/>
              <a:t>In prototyping, the client is involved throughout the development process, which increases the likelihood of client acceptance of the final implementation. While some prototypes are developed with the expectation that they will be discarded, it is possible in some cases to evolve from prototype to working system.</a:t>
            </a:r>
          </a:p>
          <a:p>
            <a:pPr algn="just"/>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software prototype can be used:</a:t>
            </a:r>
            <a:endParaRPr lang="en-US" dirty="0"/>
          </a:p>
        </p:txBody>
      </p:sp>
      <p:sp>
        <p:nvSpPr>
          <p:cNvPr id="3" name="Content Placeholder 2"/>
          <p:cNvSpPr>
            <a:spLocks noGrp="1"/>
          </p:cNvSpPr>
          <p:nvPr>
            <p:ph idx="1"/>
          </p:nvPr>
        </p:nvSpPr>
        <p:spPr>
          <a:xfrm>
            <a:off x="457200" y="1143000"/>
            <a:ext cx="8229600" cy="4983163"/>
          </a:xfrm>
        </p:spPr>
        <p:txBody>
          <a:bodyPr>
            <a:normAutofit fontScale="25000" lnSpcReduction="20000"/>
          </a:bodyPr>
          <a:lstStyle/>
          <a:p>
            <a:r>
              <a:rPr lang="en-US" b="1" dirty="0" smtClean="0"/>
              <a:t>[</a:t>
            </a:r>
            <a:r>
              <a:rPr lang="en-US" sz="9600" b="1" dirty="0" smtClean="0"/>
              <a:t>1]</a:t>
            </a:r>
            <a:r>
              <a:rPr lang="en-US" sz="9600" dirty="0" smtClean="0"/>
              <a:t> In the </a:t>
            </a:r>
            <a:r>
              <a:rPr lang="en-US" sz="9600" b="1" dirty="0" smtClean="0"/>
              <a:t>requirements engineering</a:t>
            </a:r>
            <a:r>
              <a:rPr lang="en-US" sz="9600" dirty="0" smtClean="0"/>
              <a:t>, a prototype can help with the elicitation and validation of system requirements.</a:t>
            </a:r>
          </a:p>
          <a:p>
            <a:r>
              <a:rPr lang="en-US" sz="9600" dirty="0" smtClean="0"/>
              <a:t>It allows the users to experiment with the system, and so, refine the requirements. They may get new ideas for requirements, and find areas of strength and weakness in the software.</a:t>
            </a:r>
          </a:p>
          <a:p>
            <a:r>
              <a:rPr lang="en-US" sz="9600" dirty="0" smtClean="0"/>
              <a:t>Furthermore, as the prototype is developed, it may reveal errors and in the requirements. The specification maybe then modified to reflect the changes.</a:t>
            </a:r>
          </a:p>
          <a:p>
            <a:r>
              <a:rPr lang="en-US" sz="9600" b="1" dirty="0" smtClean="0"/>
              <a:t>[2]</a:t>
            </a:r>
            <a:r>
              <a:rPr lang="en-US" sz="9600" dirty="0" smtClean="0"/>
              <a:t> In the </a:t>
            </a:r>
            <a:r>
              <a:rPr lang="en-US" sz="9600" b="1" dirty="0" smtClean="0"/>
              <a:t>system design</a:t>
            </a:r>
            <a:r>
              <a:rPr lang="en-US" sz="9600" dirty="0" smtClean="0"/>
              <a:t>, a prototype can help to carry out deign experiments to check the feasibility of a proposed design.</a:t>
            </a:r>
          </a:p>
          <a:p>
            <a:r>
              <a:rPr lang="en-US" sz="9600" dirty="0" smtClean="0"/>
              <a:t>For example, a database design may be prototype-d and tested to check it supports efficient data access for the most common user queries.</a:t>
            </a:r>
          </a:p>
          <a:p>
            <a:pPr>
              <a:buNone/>
            </a:pPr>
            <a:r>
              <a:rPr lang="en-US" sz="9600" dirty="0" smtClean="0"/>
              <a:t/>
            </a:r>
            <a:br>
              <a:rPr lang="en-US" sz="9600" dirty="0" smtClean="0"/>
            </a:br>
            <a:endParaRPr lang="en-US" sz="9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304800" y="304800"/>
            <a:ext cx="8610600" cy="5063331"/>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Phases of a prototype model</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b="1" dirty="0" smtClean="0"/>
              <a:t>Establish objectives</a:t>
            </a:r>
            <a:r>
              <a:rPr lang="en-US" dirty="0" smtClean="0"/>
              <a:t>: The objectives of the prototype should be made explicit from the start of the process. Is it to validate system requirements, or demonstrate feasibility, etc.</a:t>
            </a:r>
          </a:p>
          <a:p>
            <a:pPr algn="just"/>
            <a:r>
              <a:rPr lang="en-US" b="1" dirty="0" smtClean="0"/>
              <a:t>Define prototype functionality</a:t>
            </a:r>
            <a:r>
              <a:rPr lang="en-US" dirty="0" smtClean="0"/>
              <a:t>: Decide what are the inputs and the expected output from a prototype. To reduce the prototyping costs and accelerate the delivery schedule, you may ignore some functionality, such as response time and memory utilization unless they are relevant to the objective of the prototype</a:t>
            </a:r>
          </a:p>
          <a:p>
            <a:pPr algn="just"/>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lgn="just"/>
            <a:r>
              <a:rPr lang="en-US" b="1" dirty="0" smtClean="0"/>
              <a:t>Develop the prototype</a:t>
            </a:r>
            <a:r>
              <a:rPr lang="en-US" dirty="0" smtClean="0"/>
              <a:t>: The initial prototype is developed that includes only user interfaces.</a:t>
            </a:r>
          </a:p>
          <a:p>
            <a:pPr algn="just"/>
            <a:r>
              <a:rPr lang="en-US" b="1" dirty="0" smtClean="0"/>
              <a:t>Evaluate the</a:t>
            </a:r>
            <a:r>
              <a:rPr lang="en-US" dirty="0" smtClean="0"/>
              <a:t> </a:t>
            </a:r>
            <a:r>
              <a:rPr lang="en-US" b="1" dirty="0" smtClean="0"/>
              <a:t>prototype</a:t>
            </a:r>
            <a:r>
              <a:rPr lang="en-US" dirty="0" smtClean="0"/>
              <a:t>: Once the users are trained to use the prototype, they then discover requirements errors. Using the feedback both the specifications and the prototype can be improved. If changes are introduced, then a repeat of steps 3 and 4 may be needed.</a:t>
            </a:r>
          </a:p>
          <a:p>
            <a:pPr algn="just"/>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a:t>
            </a:r>
            <a:r>
              <a:rPr lang="en-US" b="1" dirty="0" smtClean="0"/>
              <a:t>Incremental Development</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Incremental development is based on the idea of developing an initial implementation, exposing this to user feedback, and evolving it through several versions until an acceptable system has been developed.</a:t>
            </a:r>
          </a:p>
          <a:p>
            <a:pPr algn="just"/>
            <a:r>
              <a:rPr lang="en-US" dirty="0" smtClean="0"/>
              <a:t>The activities of a process are not separated but interleaved with feedback involved across those activities.</a:t>
            </a:r>
            <a:br>
              <a:rPr lang="en-US" dirty="0" smtClean="0"/>
            </a:b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457200" y="152400"/>
            <a:ext cx="8077199" cy="5882481"/>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r>
              <a:rPr lang="en-US" dirty="0" smtClean="0"/>
              <a:t>Each system increment reflects a piece of the functionality that is needed by the customer. Generally, the early increments of the system should include the most important or most urgently required functionality.</a:t>
            </a:r>
          </a:p>
          <a:p>
            <a:r>
              <a:rPr lang="en-US" dirty="0" smtClean="0"/>
              <a:t>This means that the customer can evaluate the system at early stage in the development to see if it delivers what’s required. If not, then only the current increment has to be changed and, possibly, new functionality defined for later increments.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i="1" dirty="0" smtClean="0">
                <a:latin typeface="Palatino" pitchFamily="-128" charset="0"/>
              </a:rPr>
              <a:t>Software is developed or engineered, it is not manufactured in the classical sense.</a:t>
            </a:r>
          </a:p>
          <a:p>
            <a:r>
              <a:rPr lang="en-US" i="1" dirty="0" smtClean="0">
                <a:latin typeface="Palatino" pitchFamily="-128" charset="0"/>
              </a:rPr>
              <a:t>Software doesn't "wear out."</a:t>
            </a:r>
            <a:r>
              <a:rPr lang="en-US" dirty="0" smtClean="0">
                <a:latin typeface="Palatino" pitchFamily="-128" charset="0"/>
              </a:rPr>
              <a:t> </a:t>
            </a:r>
          </a:p>
          <a:p>
            <a:r>
              <a:rPr lang="en-US" i="1" dirty="0" smtClean="0">
                <a:latin typeface="Palatino" pitchFamily="-128" charset="0"/>
              </a:rPr>
              <a:t>Although the industry is moving toward component-based construction, most software continues to be custom-built.</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p:spPr>
        <p:txBody>
          <a:bodyPr>
            <a:normAutofit fontScale="85000" lnSpcReduction="10000"/>
          </a:bodyPr>
          <a:lstStyle/>
          <a:p>
            <a:pPr algn="just"/>
            <a:r>
              <a:rPr lang="en-US" dirty="0" smtClean="0"/>
              <a:t>The spiral model is a risk-driven where the process is represented as spiral rather than a sequence of activities.</a:t>
            </a:r>
          </a:p>
          <a:p>
            <a:pPr algn="just"/>
            <a:r>
              <a:rPr lang="en-US" dirty="0" smtClean="0"/>
              <a:t>It was designed to include the best features from the waterfall and prototyping models, and introduces a new component; risk-assessment.</a:t>
            </a:r>
          </a:p>
          <a:p>
            <a:pPr algn="just"/>
            <a:r>
              <a:rPr lang="en-US" dirty="0" smtClean="0"/>
              <a:t>Each loop (from </a:t>
            </a:r>
            <a:r>
              <a:rPr lang="en-US" i="1" dirty="0" smtClean="0"/>
              <a:t>review </a:t>
            </a:r>
            <a:r>
              <a:rPr lang="en-US" dirty="0" smtClean="0"/>
              <a:t>till </a:t>
            </a:r>
            <a:r>
              <a:rPr lang="en-US" i="1" dirty="0" smtClean="0"/>
              <a:t>service — </a:t>
            </a:r>
            <a:r>
              <a:rPr lang="en-US" dirty="0" smtClean="0"/>
              <a:t>see figure below) in the spiral represents a phase. Thus the first loop might be concerned with system feasibility, the next loop might be concerned with the requirements definition, the next loop with system design, and so on.</a:t>
            </a:r>
          </a:p>
          <a:p>
            <a:pPr algn="just"/>
            <a:endParaRPr lang="en-US" dirty="0"/>
          </a:p>
        </p:txBody>
      </p:sp>
      <p:sp>
        <p:nvSpPr>
          <p:cNvPr id="4" name="Title 3"/>
          <p:cNvSpPr>
            <a:spLocks noGrp="1"/>
          </p:cNvSpPr>
          <p:nvPr>
            <p:ph type="title"/>
          </p:nvPr>
        </p:nvSpPr>
        <p:spPr/>
        <p:txBody>
          <a:bodyPr/>
          <a:lstStyle/>
          <a:p>
            <a:r>
              <a:rPr lang="en-US" dirty="0" smtClean="0"/>
              <a:t>4. Spiral Model</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380999" y="381000"/>
            <a:ext cx="8247033" cy="609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buNone/>
            </a:pPr>
            <a:r>
              <a:rPr lang="en-US" b="1" dirty="0" smtClean="0"/>
              <a:t>Each loop in the spiral is split into four sectors:</a:t>
            </a:r>
          </a:p>
          <a:p>
            <a:r>
              <a:rPr lang="en-US" b="1" dirty="0" smtClean="0"/>
              <a:t>Objective setting</a:t>
            </a:r>
            <a:r>
              <a:rPr lang="en-US" dirty="0" smtClean="0"/>
              <a:t>: The objectives and risks for that phase of the project are defined.</a:t>
            </a:r>
          </a:p>
          <a:p>
            <a:r>
              <a:rPr lang="en-US" b="1" dirty="0" smtClean="0"/>
              <a:t>Risk assessment and reduction:</a:t>
            </a:r>
            <a:r>
              <a:rPr lang="en-US" dirty="0" smtClean="0"/>
              <a:t> For each of the identified project risks, a detailed analysis is conducted, and steps are taken to reduce the risk. For example, if there’s a risk that the requirements are inappropriate, a prototype may be developed.</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pPr algn="just"/>
            <a:r>
              <a:rPr lang="en-US" b="1" dirty="0" smtClean="0"/>
              <a:t>Development and validation:</a:t>
            </a:r>
            <a:r>
              <a:rPr lang="en-US" dirty="0" smtClean="0"/>
              <a:t> After risk evaluation, a process model for the system is chosen. So if the risk is expected in the user interface then we must prototype the user interface. If the risk is in the development process itself then use the waterfall model.</a:t>
            </a:r>
          </a:p>
          <a:p>
            <a:pPr algn="just"/>
            <a:r>
              <a:rPr lang="en-US" b="1" dirty="0" smtClean="0"/>
              <a:t>Planning: </a:t>
            </a:r>
            <a:r>
              <a:rPr lang="en-US" dirty="0" smtClean="0"/>
              <a:t>The project is reviewed and a decision is made whether to continue with a further loop or not.</a:t>
            </a:r>
          </a:p>
          <a:p>
            <a:pPr algn="just">
              <a:buNone/>
            </a:pPr>
            <a:r>
              <a:rPr lang="en-US" dirty="0" smtClean="0"/>
              <a:t>Spiral model has been very influential in helping people think about iteration in software processes and introducing the risk-driven approach to development. In practice, however, the model is rarely used.</a:t>
            </a:r>
          </a:p>
          <a:p>
            <a:pPr algn="just"/>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5. Iterative Development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Iterative </a:t>
            </a:r>
            <a:r>
              <a:rPr lang="en-US" dirty="0" smtClean="0"/>
              <a:t>development model aims to develop a system through building small portions of all the features, across all components.</a:t>
            </a:r>
          </a:p>
          <a:p>
            <a:r>
              <a:rPr lang="en-US" dirty="0" smtClean="0"/>
              <a:t>We build a product which meets the initial scope and release it quickly for customer feedback. An early version with limited features important to establish market and get customer feedback.</a:t>
            </a:r>
          </a:p>
          <a:p>
            <a:r>
              <a:rPr lang="en-US" dirty="0" smtClean="0"/>
              <a:t>In each increment, a slice of system features is delivered, passing through the requirements till the deployment.</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228600" y="533400"/>
            <a:ext cx="8458200" cy="54102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 of iterative development</a:t>
            </a:r>
            <a:endParaRPr lang="en-US" dirty="0"/>
          </a:p>
        </p:txBody>
      </p:sp>
      <p:sp>
        <p:nvSpPr>
          <p:cNvPr id="3" name="Content Placeholder 2"/>
          <p:cNvSpPr>
            <a:spLocks noGrp="1"/>
          </p:cNvSpPr>
          <p:nvPr>
            <p:ph idx="1"/>
          </p:nvPr>
        </p:nvSpPr>
        <p:spPr>
          <a:xfrm>
            <a:off x="457200" y="1600200"/>
            <a:ext cx="8229600" cy="4648200"/>
          </a:xfrm>
        </p:spPr>
        <p:txBody>
          <a:bodyPr>
            <a:normAutofit fontScale="92500" lnSpcReduction="10000"/>
          </a:bodyPr>
          <a:lstStyle/>
          <a:p>
            <a:pPr algn="just"/>
            <a:r>
              <a:rPr lang="en-US" b="1" dirty="0" smtClean="0"/>
              <a:t>Inception: </a:t>
            </a:r>
            <a:r>
              <a:rPr lang="en-US" dirty="0" smtClean="0"/>
              <a:t>The goal is to establish a business case for the system. We should identify all the external entities that will interact with the system, and define these interactions. Then, uses this information to assess the contribution that the system makes to the business. If the contribution is minor, then the project may be cancelled.</a:t>
            </a:r>
          </a:p>
          <a:p>
            <a:pPr algn="just"/>
            <a:r>
              <a:rPr lang="en-US" b="1" dirty="0" smtClean="0"/>
              <a:t>Elaboration: </a:t>
            </a:r>
            <a:r>
              <a:rPr lang="en-US" dirty="0" smtClean="0"/>
              <a:t>We develop an understanding of the problem domain and architecture framework, develop the project plan, and identify risks.</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fontScale="92500" lnSpcReduction="20000"/>
          </a:bodyPr>
          <a:lstStyle/>
          <a:p>
            <a:pPr algn="just"/>
            <a:r>
              <a:rPr lang="en-US" b="1" dirty="0" smtClean="0"/>
              <a:t>Construction: </a:t>
            </a:r>
            <a:r>
              <a:rPr lang="en-US" i="1" dirty="0" smtClean="0"/>
              <a:t>Incrementally </a:t>
            </a:r>
            <a:r>
              <a:rPr lang="en-US" dirty="0" smtClean="0"/>
              <a:t>fills-in the architecture with production-ready code produced from analysis, design, implementation, and testing of the requirements. The components of the system are dependent on each other and they’re developed in parallel and integrated during this phase. On the completion of this phase, you should have a complete working software.</a:t>
            </a:r>
          </a:p>
          <a:p>
            <a:pPr algn="just"/>
            <a:r>
              <a:rPr lang="en-US" b="1" dirty="0" smtClean="0"/>
              <a:t>Transition: </a:t>
            </a:r>
            <a:r>
              <a:rPr lang="en-US" dirty="0" smtClean="0"/>
              <a:t>We deliver the system into the production operating environment.</a:t>
            </a:r>
          </a:p>
          <a:p>
            <a:pPr algn="just">
              <a:buNone/>
            </a:pPr>
            <a:r>
              <a:rPr lang="en-US" i="1" dirty="0" smtClean="0"/>
              <a:t> All the phases will be done once, while the construction phase will be incrementally visited for each increment; for each slice of system features.</a:t>
            </a:r>
            <a:endParaRPr lang="en-US" dirty="0" smtClean="0"/>
          </a:p>
          <a:p>
            <a:pPr algn="just"/>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Rapid </a:t>
            </a:r>
            <a:r>
              <a:rPr lang="en-AU" dirty="0"/>
              <a:t>Application Development (RAD)</a:t>
            </a:r>
            <a:endParaRPr lang="en-US" dirty="0"/>
          </a:p>
        </p:txBody>
      </p:sp>
      <p:sp>
        <p:nvSpPr>
          <p:cNvPr id="3" name="Content Placeholder 2"/>
          <p:cNvSpPr>
            <a:spLocks noGrp="1"/>
          </p:cNvSpPr>
          <p:nvPr>
            <p:ph idx="1"/>
          </p:nvPr>
        </p:nvSpPr>
        <p:spPr/>
        <p:txBody>
          <a:bodyPr>
            <a:normAutofit fontScale="92500" lnSpcReduction="10000"/>
          </a:bodyPr>
          <a:lstStyle/>
          <a:p>
            <a:pPr algn="just">
              <a:lnSpc>
                <a:spcPct val="90000"/>
              </a:lnSpc>
            </a:pPr>
            <a:r>
              <a:rPr lang="en-AU" dirty="0"/>
              <a:t>Similar to waterfall but uses a </a:t>
            </a:r>
            <a:r>
              <a:rPr lang="en-AU" dirty="0">
                <a:solidFill>
                  <a:srgbClr val="FF0000"/>
                </a:solidFill>
              </a:rPr>
              <a:t>very short development cycle</a:t>
            </a:r>
            <a:r>
              <a:rPr lang="en-AU" dirty="0"/>
              <a:t> (60 to 90 days to completion)</a:t>
            </a:r>
          </a:p>
          <a:p>
            <a:pPr algn="just">
              <a:lnSpc>
                <a:spcPct val="90000"/>
              </a:lnSpc>
            </a:pPr>
            <a:r>
              <a:rPr lang="en-AU" dirty="0"/>
              <a:t>Uses component-based construction and emphasises reuse and code generation</a:t>
            </a:r>
          </a:p>
          <a:p>
            <a:pPr algn="just">
              <a:lnSpc>
                <a:spcPct val="90000"/>
              </a:lnSpc>
            </a:pPr>
            <a:r>
              <a:rPr lang="en-AU" dirty="0"/>
              <a:t>Use multiple teams on </a:t>
            </a:r>
            <a:r>
              <a:rPr lang="en-AU" dirty="0" err="1">
                <a:solidFill>
                  <a:srgbClr val="FF0000"/>
                </a:solidFill>
              </a:rPr>
              <a:t>scaleable</a:t>
            </a:r>
            <a:r>
              <a:rPr lang="en-AU" dirty="0"/>
              <a:t> projects</a:t>
            </a:r>
          </a:p>
          <a:p>
            <a:pPr algn="just">
              <a:lnSpc>
                <a:spcPct val="90000"/>
              </a:lnSpc>
            </a:pPr>
            <a:r>
              <a:rPr lang="en-AU" dirty="0"/>
              <a:t>Requires </a:t>
            </a:r>
            <a:r>
              <a:rPr lang="en-AU" dirty="0">
                <a:solidFill>
                  <a:srgbClr val="FF0000"/>
                </a:solidFill>
              </a:rPr>
              <a:t>heavy resources</a:t>
            </a:r>
          </a:p>
          <a:p>
            <a:pPr algn="just">
              <a:lnSpc>
                <a:spcPct val="90000"/>
              </a:lnSpc>
            </a:pPr>
            <a:r>
              <a:rPr lang="en-AU" dirty="0"/>
              <a:t>Requires developers and customers who are heavily </a:t>
            </a:r>
            <a:r>
              <a:rPr lang="en-AU" dirty="0">
                <a:solidFill>
                  <a:srgbClr val="FF0000"/>
                </a:solidFill>
              </a:rPr>
              <a:t>committed</a:t>
            </a:r>
          </a:p>
          <a:p>
            <a:pPr algn="just">
              <a:lnSpc>
                <a:spcPct val="90000"/>
              </a:lnSpc>
            </a:pPr>
            <a:r>
              <a:rPr lang="en-AU" dirty="0">
                <a:solidFill>
                  <a:srgbClr val="FF0000"/>
                </a:solidFill>
              </a:rPr>
              <a:t>Performance</a:t>
            </a:r>
            <a:r>
              <a:rPr lang="en-AU" dirty="0"/>
              <a:t> can be a problem</a:t>
            </a:r>
          </a:p>
          <a:p>
            <a:pPr algn="just">
              <a:lnSpc>
                <a:spcPct val="90000"/>
              </a:lnSpc>
            </a:pPr>
            <a:r>
              <a:rPr lang="en-AU" dirty="0"/>
              <a:t>Difficult to use with </a:t>
            </a:r>
            <a:r>
              <a:rPr lang="en-AU" dirty="0">
                <a:solidFill>
                  <a:srgbClr val="FF0000"/>
                </a:solidFill>
              </a:rPr>
              <a:t>new technology</a:t>
            </a:r>
          </a:p>
          <a:p>
            <a:pPr algn="just"/>
            <a:endParaRPr lang="en-US" dirty="0"/>
          </a:p>
        </p:txBody>
      </p:sp>
      <p:sp>
        <p:nvSpPr>
          <p:cNvPr id="4" name="Date Placeholder 3"/>
          <p:cNvSpPr>
            <a:spLocks noGrp="1"/>
          </p:cNvSpPr>
          <p:nvPr>
            <p:ph type="dt" sz="half" idx="10"/>
          </p:nvPr>
        </p:nvSpPr>
        <p:spPr/>
        <p:txBody>
          <a:bodyPr/>
          <a:lstStyle/>
          <a:p>
            <a:fld id="{3701486A-35FD-4325-916B-7D18E9598DFA}" type="datetime1">
              <a:rPr lang="en-US" smtClean="0"/>
              <a:pPr/>
              <a:t>12/22/2019</a:t>
            </a:fld>
            <a:endParaRPr lang="en-US"/>
          </a:p>
        </p:txBody>
      </p:sp>
      <p:sp>
        <p:nvSpPr>
          <p:cNvPr id="6" name="Slide Number Placeholder 5"/>
          <p:cNvSpPr>
            <a:spLocks noGrp="1"/>
          </p:cNvSpPr>
          <p:nvPr>
            <p:ph type="sldNum" sz="quarter" idx="12"/>
          </p:nvPr>
        </p:nvSpPr>
        <p:spPr/>
        <p:txBody>
          <a:bodyPr/>
          <a:lstStyle/>
          <a:p>
            <a:fld id="{B27C8C0E-C719-4E58-8AC4-C4E417F6857F}" type="slidenum">
              <a:rPr lang="en-US" smtClean="0"/>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Rapid Application Development (RAD)</a:t>
            </a:r>
            <a:endParaRPr lang="en-US" b="1" dirty="0"/>
          </a:p>
        </p:txBody>
      </p:sp>
      <p:sp>
        <p:nvSpPr>
          <p:cNvPr id="4" name="Date Placeholder 3"/>
          <p:cNvSpPr>
            <a:spLocks noGrp="1"/>
          </p:cNvSpPr>
          <p:nvPr>
            <p:ph type="dt" sz="half" idx="10"/>
          </p:nvPr>
        </p:nvSpPr>
        <p:spPr/>
        <p:txBody>
          <a:bodyPr/>
          <a:lstStyle/>
          <a:p>
            <a:fld id="{3701486A-35FD-4325-916B-7D18E9598DFA}" type="datetime1">
              <a:rPr lang="en-US" smtClean="0"/>
              <a:pPr/>
              <a:t>12/22/2019</a:t>
            </a:fld>
            <a:endParaRPr lang="en-US"/>
          </a:p>
        </p:txBody>
      </p:sp>
      <p:sp>
        <p:nvSpPr>
          <p:cNvPr id="6" name="Slide Number Placeholder 5"/>
          <p:cNvSpPr>
            <a:spLocks noGrp="1"/>
          </p:cNvSpPr>
          <p:nvPr>
            <p:ph type="sldNum" sz="quarter" idx="12"/>
          </p:nvPr>
        </p:nvSpPr>
        <p:spPr/>
        <p:txBody>
          <a:bodyPr/>
          <a:lstStyle/>
          <a:p>
            <a:fld id="{B27C8C0E-C719-4E58-8AC4-C4E417F6857F}" type="slidenum">
              <a:rPr lang="en-US" smtClean="0"/>
              <a:pPr/>
              <a:t>39</a:t>
            </a:fld>
            <a:endParaRPr lang="en-US" dirty="0"/>
          </a:p>
        </p:txBody>
      </p:sp>
      <p:grpSp>
        <p:nvGrpSpPr>
          <p:cNvPr id="3" name="Group 6"/>
          <p:cNvGrpSpPr/>
          <p:nvPr/>
        </p:nvGrpSpPr>
        <p:grpSpPr>
          <a:xfrm>
            <a:off x="685800" y="1219200"/>
            <a:ext cx="7669212" cy="4826000"/>
            <a:chOff x="849313" y="1476375"/>
            <a:chExt cx="7669212" cy="4826000"/>
          </a:xfrm>
        </p:grpSpPr>
        <p:grpSp>
          <p:nvGrpSpPr>
            <p:cNvPr id="5" name="Group 22"/>
            <p:cNvGrpSpPr>
              <a:grpSpLocks/>
            </p:cNvGrpSpPr>
            <p:nvPr/>
          </p:nvGrpSpPr>
          <p:grpSpPr bwMode="auto">
            <a:xfrm>
              <a:off x="849313" y="1730375"/>
              <a:ext cx="4048125" cy="4572001"/>
              <a:chOff x="535" y="1090"/>
              <a:chExt cx="2550" cy="2880"/>
            </a:xfrm>
          </p:grpSpPr>
          <p:grpSp>
            <p:nvGrpSpPr>
              <p:cNvPr id="7" name="Group 8"/>
              <p:cNvGrpSpPr>
                <a:grpSpLocks/>
              </p:cNvGrpSpPr>
              <p:nvPr/>
            </p:nvGrpSpPr>
            <p:grpSpPr bwMode="auto">
              <a:xfrm>
                <a:off x="579" y="1090"/>
                <a:ext cx="2496" cy="2880"/>
                <a:chOff x="579" y="1090"/>
                <a:chExt cx="2496" cy="2880"/>
              </a:xfrm>
            </p:grpSpPr>
            <p:sp>
              <p:nvSpPr>
                <p:cNvPr id="63" name="Rectangle 3"/>
                <p:cNvSpPr>
                  <a:spLocks noChangeArrowheads="1"/>
                </p:cNvSpPr>
                <p:nvPr/>
              </p:nvSpPr>
              <p:spPr bwMode="auto">
                <a:xfrm>
                  <a:off x="579" y="1090"/>
                  <a:ext cx="576" cy="576"/>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64" name="Rectangle 4"/>
                <p:cNvSpPr>
                  <a:spLocks noChangeArrowheads="1"/>
                </p:cNvSpPr>
                <p:nvPr/>
              </p:nvSpPr>
              <p:spPr bwMode="auto">
                <a:xfrm>
                  <a:off x="1059" y="1666"/>
                  <a:ext cx="576" cy="576"/>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65" name="Rectangle 5"/>
                <p:cNvSpPr>
                  <a:spLocks noChangeArrowheads="1"/>
                </p:cNvSpPr>
                <p:nvPr/>
              </p:nvSpPr>
              <p:spPr bwMode="auto">
                <a:xfrm>
                  <a:off x="1539" y="2242"/>
                  <a:ext cx="576" cy="576"/>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66" name="Rectangle 6"/>
                <p:cNvSpPr>
                  <a:spLocks noChangeArrowheads="1"/>
                </p:cNvSpPr>
                <p:nvPr/>
              </p:nvSpPr>
              <p:spPr bwMode="auto">
                <a:xfrm>
                  <a:off x="2019" y="2818"/>
                  <a:ext cx="576" cy="576"/>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67" name="Rectangle 7"/>
                <p:cNvSpPr>
                  <a:spLocks noChangeArrowheads="1"/>
                </p:cNvSpPr>
                <p:nvPr/>
              </p:nvSpPr>
              <p:spPr bwMode="auto">
                <a:xfrm>
                  <a:off x="2499" y="3394"/>
                  <a:ext cx="576" cy="576"/>
                </a:xfrm>
                <a:prstGeom prst="rect">
                  <a:avLst/>
                </a:prstGeom>
                <a:solidFill>
                  <a:schemeClr val="bg1"/>
                </a:solidFill>
                <a:ln w="12700">
                  <a:solidFill>
                    <a:schemeClr val="tx1"/>
                  </a:solidFill>
                  <a:miter lim="800000"/>
                  <a:headEnd/>
                  <a:tailEnd/>
                </a:ln>
                <a:effectLst/>
              </p:spPr>
              <p:txBody>
                <a:bodyPr wrap="none" anchor="ctr"/>
                <a:lstStyle/>
                <a:p>
                  <a:endParaRPr lang="en-US"/>
                </a:p>
              </p:txBody>
            </p:sp>
          </p:grpSp>
          <p:sp>
            <p:nvSpPr>
              <p:cNvPr id="50" name="Rectangle 9"/>
              <p:cNvSpPr>
                <a:spLocks noChangeArrowheads="1"/>
              </p:cNvSpPr>
              <p:nvPr/>
            </p:nvSpPr>
            <p:spPr bwMode="auto">
              <a:xfrm>
                <a:off x="535" y="1228"/>
                <a:ext cx="630" cy="304"/>
              </a:xfrm>
              <a:prstGeom prst="rect">
                <a:avLst/>
              </a:prstGeom>
              <a:noFill/>
              <a:ln w="12700">
                <a:noFill/>
                <a:miter lim="800000"/>
                <a:headEnd/>
                <a:tailEnd/>
              </a:ln>
              <a:effectLst/>
            </p:spPr>
            <p:txBody>
              <a:bodyPr lIns="90488" tIns="44450" rIns="90488" bIns="44450">
                <a:spAutoFit/>
              </a:bodyPr>
              <a:lstStyle/>
              <a:p>
                <a:pPr algn="ctr">
                  <a:spcBef>
                    <a:spcPct val="50000"/>
                  </a:spcBef>
                </a:pPr>
                <a:r>
                  <a:rPr lang="en-AU" sz="1000" b="1">
                    <a:latin typeface="Arial" charset="0"/>
                  </a:rPr>
                  <a:t>Business</a:t>
                </a:r>
              </a:p>
              <a:p>
                <a:pPr algn="ctr">
                  <a:spcBef>
                    <a:spcPct val="50000"/>
                  </a:spcBef>
                </a:pPr>
                <a:r>
                  <a:rPr lang="en-AU" sz="1000" b="1">
                    <a:latin typeface="Arial" charset="0"/>
                  </a:rPr>
                  <a:t>modelling</a:t>
                </a:r>
              </a:p>
            </p:txBody>
          </p:sp>
          <p:sp>
            <p:nvSpPr>
              <p:cNvPr id="51" name="Rectangle 10"/>
              <p:cNvSpPr>
                <a:spLocks noChangeArrowheads="1"/>
              </p:cNvSpPr>
              <p:nvPr/>
            </p:nvSpPr>
            <p:spPr bwMode="auto">
              <a:xfrm>
                <a:off x="1026" y="1807"/>
                <a:ext cx="630" cy="256"/>
              </a:xfrm>
              <a:prstGeom prst="rect">
                <a:avLst/>
              </a:prstGeom>
              <a:noFill/>
              <a:ln w="12700">
                <a:noFill/>
                <a:miter lim="800000"/>
                <a:headEnd/>
                <a:tailEnd/>
              </a:ln>
              <a:effectLst/>
            </p:spPr>
            <p:txBody>
              <a:bodyPr lIns="90488" tIns="44450" rIns="90488" bIns="44450">
                <a:spAutoFit/>
              </a:bodyPr>
              <a:lstStyle/>
              <a:p>
                <a:pPr algn="ctr">
                  <a:spcBef>
                    <a:spcPct val="50000"/>
                  </a:spcBef>
                </a:pPr>
                <a:r>
                  <a:rPr lang="en-AU" sz="1000" b="1">
                    <a:latin typeface="Arial" charset="0"/>
                  </a:rPr>
                  <a:t>Data modelling</a:t>
                </a:r>
              </a:p>
            </p:txBody>
          </p:sp>
          <p:sp>
            <p:nvSpPr>
              <p:cNvPr id="52" name="Rectangle 11"/>
              <p:cNvSpPr>
                <a:spLocks noChangeArrowheads="1"/>
              </p:cNvSpPr>
              <p:nvPr/>
            </p:nvSpPr>
            <p:spPr bwMode="auto">
              <a:xfrm>
                <a:off x="1514" y="2361"/>
                <a:ext cx="630" cy="256"/>
              </a:xfrm>
              <a:prstGeom prst="rect">
                <a:avLst/>
              </a:prstGeom>
              <a:noFill/>
              <a:ln w="12700">
                <a:noFill/>
                <a:miter lim="800000"/>
                <a:headEnd/>
                <a:tailEnd/>
              </a:ln>
              <a:effectLst/>
            </p:spPr>
            <p:txBody>
              <a:bodyPr lIns="90488" tIns="44450" rIns="90488" bIns="44450">
                <a:spAutoFit/>
              </a:bodyPr>
              <a:lstStyle/>
              <a:p>
                <a:pPr algn="ctr">
                  <a:spcBef>
                    <a:spcPct val="50000"/>
                  </a:spcBef>
                </a:pPr>
                <a:r>
                  <a:rPr lang="en-AU" sz="1000" b="1">
                    <a:latin typeface="Arial" charset="0"/>
                  </a:rPr>
                  <a:t>Process modelling</a:t>
                </a:r>
              </a:p>
            </p:txBody>
          </p:sp>
          <p:sp>
            <p:nvSpPr>
              <p:cNvPr id="53" name="Rectangle 12"/>
              <p:cNvSpPr>
                <a:spLocks noChangeArrowheads="1"/>
              </p:cNvSpPr>
              <p:nvPr/>
            </p:nvSpPr>
            <p:spPr bwMode="auto">
              <a:xfrm>
                <a:off x="1990" y="2941"/>
                <a:ext cx="630" cy="304"/>
              </a:xfrm>
              <a:prstGeom prst="rect">
                <a:avLst/>
              </a:prstGeom>
              <a:noFill/>
              <a:ln w="12700">
                <a:noFill/>
                <a:miter lim="800000"/>
                <a:headEnd/>
                <a:tailEnd/>
              </a:ln>
              <a:effectLst/>
            </p:spPr>
            <p:txBody>
              <a:bodyPr lIns="90488" tIns="44450" rIns="90488" bIns="44450">
                <a:spAutoFit/>
              </a:bodyPr>
              <a:lstStyle/>
              <a:p>
                <a:pPr algn="ctr">
                  <a:spcBef>
                    <a:spcPct val="50000"/>
                  </a:spcBef>
                </a:pPr>
                <a:r>
                  <a:rPr lang="en-AU" sz="1000" b="1">
                    <a:latin typeface="Arial" charset="0"/>
                  </a:rPr>
                  <a:t>Application</a:t>
                </a:r>
              </a:p>
              <a:p>
                <a:pPr algn="ctr">
                  <a:spcBef>
                    <a:spcPct val="50000"/>
                  </a:spcBef>
                </a:pPr>
                <a:r>
                  <a:rPr lang="en-AU" sz="1000" b="1">
                    <a:latin typeface="Arial" charset="0"/>
                  </a:rPr>
                  <a:t>generation</a:t>
                </a:r>
              </a:p>
            </p:txBody>
          </p:sp>
          <p:sp>
            <p:nvSpPr>
              <p:cNvPr id="54" name="Rectangle 13"/>
              <p:cNvSpPr>
                <a:spLocks noChangeArrowheads="1"/>
              </p:cNvSpPr>
              <p:nvPr/>
            </p:nvSpPr>
            <p:spPr bwMode="auto">
              <a:xfrm>
                <a:off x="2455" y="3535"/>
                <a:ext cx="630" cy="256"/>
              </a:xfrm>
              <a:prstGeom prst="rect">
                <a:avLst/>
              </a:prstGeom>
              <a:noFill/>
              <a:ln w="12700">
                <a:noFill/>
                <a:miter lim="800000"/>
                <a:headEnd/>
                <a:tailEnd/>
              </a:ln>
              <a:effectLst/>
            </p:spPr>
            <p:txBody>
              <a:bodyPr lIns="90488" tIns="44450" rIns="90488" bIns="44450">
                <a:spAutoFit/>
              </a:bodyPr>
              <a:lstStyle/>
              <a:p>
                <a:pPr algn="ctr">
                  <a:spcBef>
                    <a:spcPct val="50000"/>
                  </a:spcBef>
                </a:pPr>
                <a:r>
                  <a:rPr lang="en-AU" sz="1000" b="1">
                    <a:latin typeface="Arial" charset="0"/>
                  </a:rPr>
                  <a:t>Testing and turnover</a:t>
                </a:r>
              </a:p>
            </p:txBody>
          </p:sp>
          <p:sp>
            <p:nvSpPr>
              <p:cNvPr id="55" name="Line 14"/>
              <p:cNvSpPr>
                <a:spLocks noChangeShapeType="1"/>
              </p:cNvSpPr>
              <p:nvPr/>
            </p:nvSpPr>
            <p:spPr bwMode="auto">
              <a:xfrm>
                <a:off x="1160" y="1364"/>
                <a:ext cx="191" cy="0"/>
              </a:xfrm>
              <a:prstGeom prst="line">
                <a:avLst/>
              </a:prstGeom>
              <a:noFill/>
              <a:ln w="12700">
                <a:solidFill>
                  <a:schemeClr val="tx1"/>
                </a:solidFill>
                <a:round/>
                <a:headEnd/>
                <a:tailEnd/>
              </a:ln>
              <a:effectLst/>
            </p:spPr>
            <p:txBody>
              <a:bodyPr wrap="none" anchor="ctr"/>
              <a:lstStyle/>
              <a:p>
                <a:endParaRPr lang="en-US"/>
              </a:p>
            </p:txBody>
          </p:sp>
          <p:sp>
            <p:nvSpPr>
              <p:cNvPr id="56" name="Line 15"/>
              <p:cNvSpPr>
                <a:spLocks noChangeShapeType="1"/>
              </p:cNvSpPr>
              <p:nvPr/>
            </p:nvSpPr>
            <p:spPr bwMode="auto">
              <a:xfrm>
                <a:off x="1636" y="1964"/>
                <a:ext cx="191" cy="0"/>
              </a:xfrm>
              <a:prstGeom prst="line">
                <a:avLst/>
              </a:prstGeom>
              <a:noFill/>
              <a:ln w="12700">
                <a:solidFill>
                  <a:schemeClr val="tx1"/>
                </a:solidFill>
                <a:round/>
                <a:headEnd/>
                <a:tailEnd/>
              </a:ln>
              <a:effectLst/>
            </p:spPr>
            <p:txBody>
              <a:bodyPr wrap="none" anchor="ctr"/>
              <a:lstStyle/>
              <a:p>
                <a:endParaRPr lang="en-US"/>
              </a:p>
            </p:txBody>
          </p:sp>
          <p:sp>
            <p:nvSpPr>
              <p:cNvPr id="57" name="Line 16"/>
              <p:cNvSpPr>
                <a:spLocks noChangeShapeType="1"/>
              </p:cNvSpPr>
              <p:nvPr/>
            </p:nvSpPr>
            <p:spPr bwMode="auto">
              <a:xfrm>
                <a:off x="2122" y="2504"/>
                <a:ext cx="191" cy="0"/>
              </a:xfrm>
              <a:prstGeom prst="line">
                <a:avLst/>
              </a:prstGeom>
              <a:noFill/>
              <a:ln w="12700">
                <a:solidFill>
                  <a:schemeClr val="tx1"/>
                </a:solidFill>
                <a:round/>
                <a:headEnd/>
                <a:tailEnd/>
              </a:ln>
              <a:effectLst/>
            </p:spPr>
            <p:txBody>
              <a:bodyPr wrap="none" anchor="ctr"/>
              <a:lstStyle/>
              <a:p>
                <a:endParaRPr lang="en-US"/>
              </a:p>
            </p:txBody>
          </p:sp>
          <p:sp>
            <p:nvSpPr>
              <p:cNvPr id="58" name="Line 17"/>
              <p:cNvSpPr>
                <a:spLocks noChangeShapeType="1"/>
              </p:cNvSpPr>
              <p:nvPr/>
            </p:nvSpPr>
            <p:spPr bwMode="auto">
              <a:xfrm>
                <a:off x="2603" y="3103"/>
                <a:ext cx="191" cy="0"/>
              </a:xfrm>
              <a:prstGeom prst="line">
                <a:avLst/>
              </a:prstGeom>
              <a:noFill/>
              <a:ln w="12700">
                <a:solidFill>
                  <a:schemeClr val="tx1"/>
                </a:solidFill>
                <a:round/>
                <a:headEnd/>
                <a:tailEnd/>
              </a:ln>
              <a:effectLst/>
            </p:spPr>
            <p:txBody>
              <a:bodyPr wrap="none" anchor="ctr"/>
              <a:lstStyle/>
              <a:p>
                <a:endParaRPr lang="en-US"/>
              </a:p>
            </p:txBody>
          </p:sp>
          <p:sp>
            <p:nvSpPr>
              <p:cNvPr id="59" name="Line 18"/>
              <p:cNvSpPr>
                <a:spLocks noChangeShapeType="1"/>
              </p:cNvSpPr>
              <p:nvPr/>
            </p:nvSpPr>
            <p:spPr bwMode="auto">
              <a:xfrm>
                <a:off x="1830" y="1968"/>
                <a:ext cx="0" cy="270"/>
              </a:xfrm>
              <a:prstGeom prst="line">
                <a:avLst/>
              </a:prstGeom>
              <a:noFill/>
              <a:ln w="12700">
                <a:solidFill>
                  <a:schemeClr val="tx1"/>
                </a:solidFill>
                <a:round/>
                <a:headEnd/>
                <a:tailEnd type="triangle" w="med" len="med"/>
              </a:ln>
              <a:effectLst/>
            </p:spPr>
            <p:txBody>
              <a:bodyPr wrap="none" anchor="ctr"/>
              <a:lstStyle/>
              <a:p>
                <a:endParaRPr lang="en-US"/>
              </a:p>
            </p:txBody>
          </p:sp>
          <p:sp>
            <p:nvSpPr>
              <p:cNvPr id="60" name="Line 19"/>
              <p:cNvSpPr>
                <a:spLocks noChangeShapeType="1"/>
              </p:cNvSpPr>
              <p:nvPr/>
            </p:nvSpPr>
            <p:spPr bwMode="auto">
              <a:xfrm>
                <a:off x="2316" y="2508"/>
                <a:ext cx="0" cy="306"/>
              </a:xfrm>
              <a:prstGeom prst="line">
                <a:avLst/>
              </a:prstGeom>
              <a:noFill/>
              <a:ln w="12700">
                <a:solidFill>
                  <a:schemeClr val="tx1"/>
                </a:solidFill>
                <a:round/>
                <a:headEnd/>
                <a:tailEnd type="triangle" w="med" len="med"/>
              </a:ln>
              <a:effectLst/>
            </p:spPr>
            <p:txBody>
              <a:bodyPr wrap="none" anchor="ctr"/>
              <a:lstStyle/>
              <a:p>
                <a:endParaRPr lang="en-US"/>
              </a:p>
            </p:txBody>
          </p:sp>
          <p:sp>
            <p:nvSpPr>
              <p:cNvPr id="61" name="Line 20"/>
              <p:cNvSpPr>
                <a:spLocks noChangeShapeType="1"/>
              </p:cNvSpPr>
              <p:nvPr/>
            </p:nvSpPr>
            <p:spPr bwMode="auto">
              <a:xfrm>
                <a:off x="2802" y="3105"/>
                <a:ext cx="0" cy="285"/>
              </a:xfrm>
              <a:prstGeom prst="line">
                <a:avLst/>
              </a:prstGeom>
              <a:noFill/>
              <a:ln w="12700">
                <a:solidFill>
                  <a:schemeClr val="tx1"/>
                </a:solidFill>
                <a:round/>
                <a:headEnd/>
                <a:tailEnd type="triangle" w="med" len="med"/>
              </a:ln>
              <a:effectLst/>
            </p:spPr>
            <p:txBody>
              <a:bodyPr wrap="none" anchor="ctr"/>
              <a:lstStyle/>
              <a:p>
                <a:endParaRPr lang="en-US"/>
              </a:p>
            </p:txBody>
          </p:sp>
          <p:sp>
            <p:nvSpPr>
              <p:cNvPr id="62" name="Line 21"/>
              <p:cNvSpPr>
                <a:spLocks noChangeShapeType="1"/>
              </p:cNvSpPr>
              <p:nvPr/>
            </p:nvSpPr>
            <p:spPr bwMode="auto">
              <a:xfrm>
                <a:off x="1356" y="1368"/>
                <a:ext cx="0" cy="291"/>
              </a:xfrm>
              <a:prstGeom prst="line">
                <a:avLst/>
              </a:prstGeom>
              <a:noFill/>
              <a:ln w="12700">
                <a:solidFill>
                  <a:schemeClr val="tx1"/>
                </a:solidFill>
                <a:round/>
                <a:headEnd/>
                <a:tailEnd type="triangle" w="med" len="med"/>
              </a:ln>
              <a:effectLst/>
            </p:spPr>
            <p:txBody>
              <a:bodyPr wrap="none" anchor="ctr"/>
              <a:lstStyle/>
              <a:p>
                <a:endParaRPr lang="en-US"/>
              </a:p>
            </p:txBody>
          </p:sp>
        </p:grpSp>
        <p:grpSp>
          <p:nvGrpSpPr>
            <p:cNvPr id="8" name="Group 42"/>
            <p:cNvGrpSpPr>
              <a:grpSpLocks/>
            </p:cNvGrpSpPr>
            <p:nvPr/>
          </p:nvGrpSpPr>
          <p:grpSpPr bwMode="auto">
            <a:xfrm>
              <a:off x="3376614" y="1998663"/>
              <a:ext cx="3413126" cy="3806826"/>
              <a:chOff x="2127" y="1259"/>
              <a:chExt cx="2150" cy="2398"/>
            </a:xfrm>
          </p:grpSpPr>
          <p:grpSp>
            <p:nvGrpSpPr>
              <p:cNvPr id="9" name="Group 28"/>
              <p:cNvGrpSpPr>
                <a:grpSpLocks/>
              </p:cNvGrpSpPr>
              <p:nvPr/>
            </p:nvGrpSpPr>
            <p:grpSpPr bwMode="auto">
              <a:xfrm>
                <a:off x="2165" y="1259"/>
                <a:ext cx="2103" cy="2398"/>
                <a:chOff x="2165" y="1259"/>
                <a:chExt cx="2103" cy="2398"/>
              </a:xfrm>
            </p:grpSpPr>
            <p:sp>
              <p:nvSpPr>
                <p:cNvPr id="44" name="Rectangle 23"/>
                <p:cNvSpPr>
                  <a:spLocks noChangeArrowheads="1"/>
                </p:cNvSpPr>
                <p:nvPr/>
              </p:nvSpPr>
              <p:spPr bwMode="auto">
                <a:xfrm>
                  <a:off x="2165" y="1259"/>
                  <a:ext cx="485" cy="480"/>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45" name="Rectangle 24"/>
                <p:cNvSpPr>
                  <a:spLocks noChangeArrowheads="1"/>
                </p:cNvSpPr>
                <p:nvPr/>
              </p:nvSpPr>
              <p:spPr bwMode="auto">
                <a:xfrm>
                  <a:off x="2569" y="1739"/>
                  <a:ext cx="486" cy="479"/>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46" name="Rectangle 25"/>
                <p:cNvSpPr>
                  <a:spLocks noChangeArrowheads="1"/>
                </p:cNvSpPr>
                <p:nvPr/>
              </p:nvSpPr>
              <p:spPr bwMode="auto">
                <a:xfrm>
                  <a:off x="2974" y="2218"/>
                  <a:ext cx="485" cy="480"/>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47" name="Rectangle 26"/>
                <p:cNvSpPr>
                  <a:spLocks noChangeArrowheads="1"/>
                </p:cNvSpPr>
                <p:nvPr/>
              </p:nvSpPr>
              <p:spPr bwMode="auto">
                <a:xfrm>
                  <a:off x="3378" y="2698"/>
                  <a:ext cx="486" cy="479"/>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48" name="Rectangle 27"/>
                <p:cNvSpPr>
                  <a:spLocks noChangeArrowheads="1"/>
                </p:cNvSpPr>
                <p:nvPr/>
              </p:nvSpPr>
              <p:spPr bwMode="auto">
                <a:xfrm>
                  <a:off x="3783" y="3177"/>
                  <a:ext cx="485" cy="480"/>
                </a:xfrm>
                <a:prstGeom prst="rect">
                  <a:avLst/>
                </a:prstGeom>
                <a:solidFill>
                  <a:schemeClr val="bg1"/>
                </a:solidFill>
                <a:ln w="12700">
                  <a:solidFill>
                    <a:schemeClr val="tx1"/>
                  </a:solidFill>
                  <a:miter lim="800000"/>
                  <a:headEnd/>
                  <a:tailEnd/>
                </a:ln>
                <a:effectLst/>
              </p:spPr>
              <p:txBody>
                <a:bodyPr wrap="none" anchor="ctr"/>
                <a:lstStyle/>
                <a:p>
                  <a:endParaRPr lang="en-US"/>
                </a:p>
              </p:txBody>
            </p:sp>
          </p:grpSp>
          <p:sp>
            <p:nvSpPr>
              <p:cNvPr id="31" name="Rectangle 29"/>
              <p:cNvSpPr>
                <a:spLocks noChangeArrowheads="1"/>
              </p:cNvSpPr>
              <p:nvPr/>
            </p:nvSpPr>
            <p:spPr bwMode="auto">
              <a:xfrm>
                <a:off x="2127" y="1373"/>
                <a:ext cx="532" cy="304"/>
              </a:xfrm>
              <a:prstGeom prst="rect">
                <a:avLst/>
              </a:prstGeom>
              <a:noFill/>
              <a:ln w="12700">
                <a:noFill/>
                <a:miter lim="800000"/>
                <a:headEnd/>
                <a:tailEnd/>
              </a:ln>
              <a:effectLst/>
            </p:spPr>
            <p:txBody>
              <a:bodyPr lIns="90488" tIns="44450" rIns="90488" bIns="44450">
                <a:spAutoFit/>
              </a:bodyPr>
              <a:lstStyle/>
              <a:p>
                <a:pPr algn="ctr">
                  <a:spcBef>
                    <a:spcPct val="50000"/>
                  </a:spcBef>
                </a:pPr>
                <a:r>
                  <a:rPr lang="en-AU" sz="1000" b="1">
                    <a:latin typeface="Arial" charset="0"/>
                  </a:rPr>
                  <a:t>Business</a:t>
                </a:r>
              </a:p>
              <a:p>
                <a:pPr algn="ctr">
                  <a:spcBef>
                    <a:spcPct val="50000"/>
                  </a:spcBef>
                </a:pPr>
                <a:r>
                  <a:rPr lang="en-AU" sz="1000" b="1">
                    <a:latin typeface="Arial" charset="0"/>
                  </a:rPr>
                  <a:t>modelling</a:t>
                </a:r>
              </a:p>
            </p:txBody>
          </p:sp>
          <p:sp>
            <p:nvSpPr>
              <p:cNvPr id="32" name="Rectangle 30"/>
              <p:cNvSpPr>
                <a:spLocks noChangeArrowheads="1"/>
              </p:cNvSpPr>
              <p:nvPr/>
            </p:nvSpPr>
            <p:spPr bwMode="auto">
              <a:xfrm>
                <a:off x="2541" y="1856"/>
                <a:ext cx="532" cy="256"/>
              </a:xfrm>
              <a:prstGeom prst="rect">
                <a:avLst/>
              </a:prstGeom>
              <a:noFill/>
              <a:ln w="12700">
                <a:noFill/>
                <a:miter lim="800000"/>
                <a:headEnd/>
                <a:tailEnd/>
              </a:ln>
              <a:effectLst/>
            </p:spPr>
            <p:txBody>
              <a:bodyPr lIns="90488" tIns="44450" rIns="90488" bIns="44450">
                <a:spAutoFit/>
              </a:bodyPr>
              <a:lstStyle/>
              <a:p>
                <a:pPr algn="ctr">
                  <a:spcBef>
                    <a:spcPct val="50000"/>
                  </a:spcBef>
                </a:pPr>
                <a:r>
                  <a:rPr lang="en-AU" sz="1000" b="1">
                    <a:latin typeface="Arial" charset="0"/>
                  </a:rPr>
                  <a:t>Data modelling</a:t>
                </a:r>
              </a:p>
            </p:txBody>
          </p:sp>
          <p:sp>
            <p:nvSpPr>
              <p:cNvPr id="33" name="Rectangle 31"/>
              <p:cNvSpPr>
                <a:spLocks noChangeArrowheads="1"/>
              </p:cNvSpPr>
              <p:nvPr/>
            </p:nvSpPr>
            <p:spPr bwMode="auto">
              <a:xfrm>
                <a:off x="2952" y="2317"/>
                <a:ext cx="532" cy="256"/>
              </a:xfrm>
              <a:prstGeom prst="rect">
                <a:avLst/>
              </a:prstGeom>
              <a:noFill/>
              <a:ln w="12700">
                <a:noFill/>
                <a:miter lim="800000"/>
                <a:headEnd/>
                <a:tailEnd/>
              </a:ln>
              <a:effectLst/>
            </p:spPr>
            <p:txBody>
              <a:bodyPr lIns="90488" tIns="44450" rIns="90488" bIns="44450">
                <a:spAutoFit/>
              </a:bodyPr>
              <a:lstStyle/>
              <a:p>
                <a:pPr algn="ctr">
                  <a:spcBef>
                    <a:spcPct val="50000"/>
                  </a:spcBef>
                </a:pPr>
                <a:r>
                  <a:rPr lang="en-AU" sz="1000" b="1">
                    <a:latin typeface="Arial" charset="0"/>
                  </a:rPr>
                  <a:t>Process modelling</a:t>
                </a:r>
              </a:p>
            </p:txBody>
          </p:sp>
          <p:sp>
            <p:nvSpPr>
              <p:cNvPr id="34" name="Rectangle 32"/>
              <p:cNvSpPr>
                <a:spLocks noChangeArrowheads="1"/>
              </p:cNvSpPr>
              <p:nvPr/>
            </p:nvSpPr>
            <p:spPr bwMode="auto">
              <a:xfrm>
                <a:off x="3353" y="2800"/>
                <a:ext cx="532" cy="400"/>
              </a:xfrm>
              <a:prstGeom prst="rect">
                <a:avLst/>
              </a:prstGeom>
              <a:noFill/>
              <a:ln w="12700">
                <a:noFill/>
                <a:miter lim="800000"/>
                <a:headEnd/>
                <a:tailEnd/>
              </a:ln>
              <a:effectLst/>
            </p:spPr>
            <p:txBody>
              <a:bodyPr lIns="90488" tIns="44450" rIns="90488" bIns="44450">
                <a:spAutoFit/>
              </a:bodyPr>
              <a:lstStyle/>
              <a:p>
                <a:pPr algn="ctr">
                  <a:spcBef>
                    <a:spcPct val="50000"/>
                  </a:spcBef>
                </a:pPr>
                <a:r>
                  <a:rPr lang="en-AU" sz="1000" b="1">
                    <a:latin typeface="Arial" charset="0"/>
                  </a:rPr>
                  <a:t>Application</a:t>
                </a:r>
              </a:p>
              <a:p>
                <a:pPr algn="ctr">
                  <a:spcBef>
                    <a:spcPct val="50000"/>
                  </a:spcBef>
                </a:pPr>
                <a:r>
                  <a:rPr lang="en-AU" sz="1000" b="1">
                    <a:latin typeface="Arial" charset="0"/>
                  </a:rPr>
                  <a:t>generation</a:t>
                </a:r>
              </a:p>
            </p:txBody>
          </p:sp>
          <p:sp>
            <p:nvSpPr>
              <p:cNvPr id="35" name="Rectangle 33"/>
              <p:cNvSpPr>
                <a:spLocks noChangeArrowheads="1"/>
              </p:cNvSpPr>
              <p:nvPr/>
            </p:nvSpPr>
            <p:spPr bwMode="auto">
              <a:xfrm>
                <a:off x="3745" y="3294"/>
                <a:ext cx="532" cy="352"/>
              </a:xfrm>
              <a:prstGeom prst="rect">
                <a:avLst/>
              </a:prstGeom>
              <a:noFill/>
              <a:ln w="12700">
                <a:noFill/>
                <a:miter lim="800000"/>
                <a:headEnd/>
                <a:tailEnd/>
              </a:ln>
              <a:effectLst/>
            </p:spPr>
            <p:txBody>
              <a:bodyPr lIns="90488" tIns="44450" rIns="90488" bIns="44450">
                <a:spAutoFit/>
              </a:bodyPr>
              <a:lstStyle/>
              <a:p>
                <a:pPr algn="ctr">
                  <a:spcBef>
                    <a:spcPct val="50000"/>
                  </a:spcBef>
                </a:pPr>
                <a:r>
                  <a:rPr lang="en-AU" sz="1000" b="1">
                    <a:latin typeface="Arial" charset="0"/>
                  </a:rPr>
                  <a:t>Testing and turnover</a:t>
                </a:r>
              </a:p>
            </p:txBody>
          </p:sp>
          <p:sp>
            <p:nvSpPr>
              <p:cNvPr id="36" name="Line 34"/>
              <p:cNvSpPr>
                <a:spLocks noChangeShapeType="1"/>
              </p:cNvSpPr>
              <p:nvPr/>
            </p:nvSpPr>
            <p:spPr bwMode="auto">
              <a:xfrm>
                <a:off x="2655" y="1487"/>
                <a:ext cx="160" cy="0"/>
              </a:xfrm>
              <a:prstGeom prst="line">
                <a:avLst/>
              </a:prstGeom>
              <a:noFill/>
              <a:ln w="12700">
                <a:solidFill>
                  <a:schemeClr val="tx1"/>
                </a:solidFill>
                <a:round/>
                <a:headEnd/>
                <a:tailEnd/>
              </a:ln>
              <a:effectLst/>
            </p:spPr>
            <p:txBody>
              <a:bodyPr wrap="none" anchor="ctr"/>
              <a:lstStyle/>
              <a:p>
                <a:endParaRPr lang="en-US"/>
              </a:p>
            </p:txBody>
          </p:sp>
          <p:sp>
            <p:nvSpPr>
              <p:cNvPr id="37" name="Line 35"/>
              <p:cNvSpPr>
                <a:spLocks noChangeShapeType="1"/>
              </p:cNvSpPr>
              <p:nvPr/>
            </p:nvSpPr>
            <p:spPr bwMode="auto">
              <a:xfrm>
                <a:off x="3056" y="1987"/>
                <a:ext cx="160" cy="0"/>
              </a:xfrm>
              <a:prstGeom prst="line">
                <a:avLst/>
              </a:prstGeom>
              <a:noFill/>
              <a:ln w="12700">
                <a:solidFill>
                  <a:schemeClr val="tx1"/>
                </a:solidFill>
                <a:round/>
                <a:headEnd/>
                <a:tailEnd/>
              </a:ln>
              <a:effectLst/>
            </p:spPr>
            <p:txBody>
              <a:bodyPr wrap="none" anchor="ctr"/>
              <a:lstStyle/>
              <a:p>
                <a:endParaRPr lang="en-US"/>
              </a:p>
            </p:txBody>
          </p:sp>
          <p:sp>
            <p:nvSpPr>
              <p:cNvPr id="38" name="Line 36"/>
              <p:cNvSpPr>
                <a:spLocks noChangeShapeType="1"/>
              </p:cNvSpPr>
              <p:nvPr/>
            </p:nvSpPr>
            <p:spPr bwMode="auto">
              <a:xfrm>
                <a:off x="3466" y="2436"/>
                <a:ext cx="159" cy="0"/>
              </a:xfrm>
              <a:prstGeom prst="line">
                <a:avLst/>
              </a:prstGeom>
              <a:noFill/>
              <a:ln w="12700">
                <a:solidFill>
                  <a:schemeClr val="tx1"/>
                </a:solidFill>
                <a:round/>
                <a:headEnd/>
                <a:tailEnd/>
              </a:ln>
              <a:effectLst/>
            </p:spPr>
            <p:txBody>
              <a:bodyPr wrap="none" anchor="ctr"/>
              <a:lstStyle/>
              <a:p>
                <a:endParaRPr lang="en-US"/>
              </a:p>
            </p:txBody>
          </p:sp>
          <p:sp>
            <p:nvSpPr>
              <p:cNvPr id="39" name="Line 37"/>
              <p:cNvSpPr>
                <a:spLocks noChangeShapeType="1"/>
              </p:cNvSpPr>
              <p:nvPr/>
            </p:nvSpPr>
            <p:spPr bwMode="auto">
              <a:xfrm>
                <a:off x="3871" y="2935"/>
                <a:ext cx="160" cy="0"/>
              </a:xfrm>
              <a:prstGeom prst="line">
                <a:avLst/>
              </a:prstGeom>
              <a:noFill/>
              <a:ln w="12700">
                <a:solidFill>
                  <a:schemeClr val="tx1"/>
                </a:solidFill>
                <a:round/>
                <a:headEnd/>
                <a:tailEnd/>
              </a:ln>
              <a:effectLst/>
            </p:spPr>
            <p:txBody>
              <a:bodyPr wrap="none" anchor="ctr"/>
              <a:lstStyle/>
              <a:p>
                <a:endParaRPr lang="en-US"/>
              </a:p>
            </p:txBody>
          </p:sp>
          <p:sp>
            <p:nvSpPr>
              <p:cNvPr id="40" name="Line 38"/>
              <p:cNvSpPr>
                <a:spLocks noChangeShapeType="1"/>
              </p:cNvSpPr>
              <p:nvPr/>
            </p:nvSpPr>
            <p:spPr bwMode="auto">
              <a:xfrm>
                <a:off x="3219" y="1991"/>
                <a:ext cx="0" cy="223"/>
              </a:xfrm>
              <a:prstGeom prst="line">
                <a:avLst/>
              </a:prstGeom>
              <a:noFill/>
              <a:ln w="12700">
                <a:solidFill>
                  <a:schemeClr val="tx1"/>
                </a:solidFill>
                <a:round/>
                <a:headEnd/>
                <a:tailEnd type="triangle" w="med" len="med"/>
              </a:ln>
              <a:effectLst/>
            </p:spPr>
            <p:txBody>
              <a:bodyPr wrap="none" anchor="ctr"/>
              <a:lstStyle/>
              <a:p>
                <a:endParaRPr lang="en-US"/>
              </a:p>
            </p:txBody>
          </p:sp>
          <p:sp>
            <p:nvSpPr>
              <p:cNvPr id="41" name="Line 39"/>
              <p:cNvSpPr>
                <a:spLocks noChangeShapeType="1"/>
              </p:cNvSpPr>
              <p:nvPr/>
            </p:nvSpPr>
            <p:spPr bwMode="auto">
              <a:xfrm>
                <a:off x="3628" y="2441"/>
                <a:ext cx="0" cy="253"/>
              </a:xfrm>
              <a:prstGeom prst="line">
                <a:avLst/>
              </a:prstGeom>
              <a:noFill/>
              <a:ln w="12700">
                <a:solidFill>
                  <a:schemeClr val="tx1"/>
                </a:solidFill>
                <a:round/>
                <a:headEnd/>
                <a:tailEnd type="triangle" w="med" len="med"/>
              </a:ln>
              <a:effectLst/>
            </p:spPr>
            <p:txBody>
              <a:bodyPr wrap="none" anchor="ctr"/>
              <a:lstStyle/>
              <a:p>
                <a:endParaRPr lang="en-US"/>
              </a:p>
            </p:txBody>
          </p:sp>
          <p:sp>
            <p:nvSpPr>
              <p:cNvPr id="42" name="Line 40"/>
              <p:cNvSpPr>
                <a:spLocks noChangeShapeType="1"/>
              </p:cNvSpPr>
              <p:nvPr/>
            </p:nvSpPr>
            <p:spPr bwMode="auto">
              <a:xfrm>
                <a:off x="4038" y="2938"/>
                <a:ext cx="0" cy="235"/>
              </a:xfrm>
              <a:prstGeom prst="line">
                <a:avLst/>
              </a:prstGeom>
              <a:noFill/>
              <a:ln w="12700">
                <a:solidFill>
                  <a:schemeClr val="tx1"/>
                </a:solidFill>
                <a:round/>
                <a:headEnd/>
                <a:tailEnd type="triangle" w="med" len="med"/>
              </a:ln>
              <a:effectLst/>
            </p:spPr>
            <p:txBody>
              <a:bodyPr wrap="none" anchor="ctr"/>
              <a:lstStyle/>
              <a:p>
                <a:endParaRPr lang="en-US"/>
              </a:p>
            </p:txBody>
          </p:sp>
          <p:sp>
            <p:nvSpPr>
              <p:cNvPr id="43" name="Line 41"/>
              <p:cNvSpPr>
                <a:spLocks noChangeShapeType="1"/>
              </p:cNvSpPr>
              <p:nvPr/>
            </p:nvSpPr>
            <p:spPr bwMode="auto">
              <a:xfrm>
                <a:off x="2819" y="1491"/>
                <a:ext cx="0" cy="241"/>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0" name="Rectangle 43"/>
            <p:cNvSpPr>
              <a:spLocks noChangeArrowheads="1"/>
            </p:cNvSpPr>
            <p:nvPr/>
          </p:nvSpPr>
          <p:spPr bwMode="auto">
            <a:xfrm>
              <a:off x="5416550" y="2176463"/>
              <a:ext cx="795338" cy="6064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1" name="Rectangle 44"/>
            <p:cNvSpPr>
              <a:spLocks noChangeArrowheads="1"/>
            </p:cNvSpPr>
            <p:nvPr/>
          </p:nvSpPr>
          <p:spPr bwMode="auto">
            <a:xfrm>
              <a:off x="6026150" y="2782888"/>
              <a:ext cx="758825" cy="6064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2" name="Rectangle 45"/>
            <p:cNvSpPr>
              <a:spLocks noChangeArrowheads="1"/>
            </p:cNvSpPr>
            <p:nvPr/>
          </p:nvSpPr>
          <p:spPr bwMode="auto">
            <a:xfrm>
              <a:off x="6559550" y="3389313"/>
              <a:ext cx="798513" cy="604837"/>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3" name="Rectangle 46"/>
            <p:cNvSpPr>
              <a:spLocks noChangeArrowheads="1"/>
            </p:cNvSpPr>
            <p:nvPr/>
          </p:nvSpPr>
          <p:spPr bwMode="auto">
            <a:xfrm>
              <a:off x="7092950" y="3994150"/>
              <a:ext cx="839788" cy="6064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4" name="Rectangle 47"/>
            <p:cNvSpPr>
              <a:spLocks noChangeArrowheads="1"/>
            </p:cNvSpPr>
            <p:nvPr/>
          </p:nvSpPr>
          <p:spPr bwMode="auto">
            <a:xfrm>
              <a:off x="7702550" y="4600575"/>
              <a:ext cx="803275" cy="6064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5" name="Rectangle 48"/>
            <p:cNvSpPr>
              <a:spLocks noChangeArrowheads="1"/>
            </p:cNvSpPr>
            <p:nvPr/>
          </p:nvSpPr>
          <p:spPr bwMode="auto">
            <a:xfrm>
              <a:off x="5253038" y="2319338"/>
              <a:ext cx="971550" cy="482600"/>
            </a:xfrm>
            <a:prstGeom prst="rect">
              <a:avLst/>
            </a:prstGeom>
            <a:noFill/>
            <a:ln w="12700">
              <a:noFill/>
              <a:miter lim="800000"/>
              <a:headEnd/>
              <a:tailEnd/>
            </a:ln>
            <a:effectLst/>
          </p:spPr>
          <p:txBody>
            <a:bodyPr lIns="90488" tIns="44450" rIns="90488" bIns="44450">
              <a:spAutoFit/>
            </a:bodyPr>
            <a:lstStyle/>
            <a:p>
              <a:pPr algn="ctr">
                <a:spcBef>
                  <a:spcPct val="50000"/>
                </a:spcBef>
              </a:pPr>
              <a:r>
                <a:rPr lang="en-AU" sz="1000" b="1">
                  <a:latin typeface="Arial" charset="0"/>
                </a:rPr>
                <a:t>Business</a:t>
              </a:r>
            </a:p>
            <a:p>
              <a:pPr algn="ctr">
                <a:spcBef>
                  <a:spcPct val="50000"/>
                </a:spcBef>
              </a:pPr>
              <a:r>
                <a:rPr lang="en-AU" sz="1000" b="1">
                  <a:latin typeface="Arial" charset="0"/>
                </a:rPr>
                <a:t>modelling</a:t>
              </a:r>
            </a:p>
          </p:txBody>
        </p:sp>
        <p:sp>
          <p:nvSpPr>
            <p:cNvPr id="16" name="Rectangle 49"/>
            <p:cNvSpPr>
              <a:spLocks noChangeArrowheads="1"/>
            </p:cNvSpPr>
            <p:nvPr/>
          </p:nvSpPr>
          <p:spPr bwMode="auto">
            <a:xfrm>
              <a:off x="5938838" y="2928938"/>
              <a:ext cx="871537" cy="406400"/>
            </a:xfrm>
            <a:prstGeom prst="rect">
              <a:avLst/>
            </a:prstGeom>
            <a:noFill/>
            <a:ln w="12700">
              <a:noFill/>
              <a:miter lim="800000"/>
              <a:headEnd/>
              <a:tailEnd/>
            </a:ln>
            <a:effectLst/>
          </p:spPr>
          <p:txBody>
            <a:bodyPr lIns="90488" tIns="44450" rIns="90488" bIns="44450">
              <a:spAutoFit/>
            </a:bodyPr>
            <a:lstStyle/>
            <a:p>
              <a:pPr algn="ctr">
                <a:spcBef>
                  <a:spcPct val="50000"/>
                </a:spcBef>
              </a:pPr>
              <a:r>
                <a:rPr lang="en-AU" sz="1000" b="1">
                  <a:latin typeface="Arial" charset="0"/>
                </a:rPr>
                <a:t>Data modelling</a:t>
              </a:r>
            </a:p>
          </p:txBody>
        </p:sp>
        <p:sp>
          <p:nvSpPr>
            <p:cNvPr id="17" name="Rectangle 50"/>
            <p:cNvSpPr>
              <a:spLocks noChangeArrowheads="1"/>
            </p:cNvSpPr>
            <p:nvPr/>
          </p:nvSpPr>
          <p:spPr bwMode="auto">
            <a:xfrm>
              <a:off x="6472238" y="3511550"/>
              <a:ext cx="922337" cy="406400"/>
            </a:xfrm>
            <a:prstGeom prst="rect">
              <a:avLst/>
            </a:prstGeom>
            <a:noFill/>
            <a:ln w="12700">
              <a:noFill/>
              <a:miter lim="800000"/>
              <a:headEnd/>
              <a:tailEnd/>
            </a:ln>
            <a:effectLst/>
          </p:spPr>
          <p:txBody>
            <a:bodyPr lIns="90488" tIns="44450" rIns="90488" bIns="44450">
              <a:spAutoFit/>
            </a:bodyPr>
            <a:lstStyle/>
            <a:p>
              <a:pPr algn="ctr">
                <a:spcBef>
                  <a:spcPct val="50000"/>
                </a:spcBef>
              </a:pPr>
              <a:r>
                <a:rPr lang="en-AU" sz="1000" b="1">
                  <a:latin typeface="Arial" charset="0"/>
                </a:rPr>
                <a:t>Process modelling</a:t>
              </a:r>
            </a:p>
          </p:txBody>
        </p:sp>
        <p:sp>
          <p:nvSpPr>
            <p:cNvPr id="18" name="Rectangle 51"/>
            <p:cNvSpPr>
              <a:spLocks noChangeArrowheads="1"/>
            </p:cNvSpPr>
            <p:nvPr/>
          </p:nvSpPr>
          <p:spPr bwMode="auto">
            <a:xfrm>
              <a:off x="7005638" y="4122738"/>
              <a:ext cx="957262" cy="482600"/>
            </a:xfrm>
            <a:prstGeom prst="rect">
              <a:avLst/>
            </a:prstGeom>
            <a:noFill/>
            <a:ln w="12700">
              <a:noFill/>
              <a:miter lim="800000"/>
              <a:headEnd/>
              <a:tailEnd/>
            </a:ln>
            <a:effectLst/>
          </p:spPr>
          <p:txBody>
            <a:bodyPr lIns="90488" tIns="44450" rIns="90488" bIns="44450">
              <a:spAutoFit/>
            </a:bodyPr>
            <a:lstStyle/>
            <a:p>
              <a:pPr algn="ctr">
                <a:spcBef>
                  <a:spcPct val="50000"/>
                </a:spcBef>
              </a:pPr>
              <a:r>
                <a:rPr lang="en-AU" sz="1000" b="1">
                  <a:latin typeface="Arial" charset="0"/>
                </a:rPr>
                <a:t>Application</a:t>
              </a:r>
            </a:p>
            <a:p>
              <a:pPr algn="ctr">
                <a:spcBef>
                  <a:spcPct val="50000"/>
                </a:spcBef>
              </a:pPr>
              <a:r>
                <a:rPr lang="en-AU" sz="1000" b="1">
                  <a:latin typeface="Arial" charset="0"/>
                </a:rPr>
                <a:t>generation</a:t>
              </a:r>
            </a:p>
          </p:txBody>
        </p:sp>
        <p:sp>
          <p:nvSpPr>
            <p:cNvPr id="19" name="Rectangle 52"/>
            <p:cNvSpPr>
              <a:spLocks noChangeArrowheads="1"/>
            </p:cNvSpPr>
            <p:nvPr/>
          </p:nvSpPr>
          <p:spPr bwMode="auto">
            <a:xfrm>
              <a:off x="7762875" y="4672013"/>
              <a:ext cx="755650" cy="558800"/>
            </a:xfrm>
            <a:prstGeom prst="rect">
              <a:avLst/>
            </a:prstGeom>
            <a:noFill/>
            <a:ln w="12700">
              <a:noFill/>
              <a:miter lim="800000"/>
              <a:headEnd/>
              <a:tailEnd/>
            </a:ln>
            <a:effectLst/>
          </p:spPr>
          <p:txBody>
            <a:bodyPr lIns="90488" tIns="44450" rIns="90488" bIns="44450">
              <a:spAutoFit/>
            </a:bodyPr>
            <a:lstStyle/>
            <a:p>
              <a:pPr algn="ctr">
                <a:spcBef>
                  <a:spcPct val="50000"/>
                </a:spcBef>
              </a:pPr>
              <a:r>
                <a:rPr lang="en-AU" sz="1000" b="1">
                  <a:latin typeface="Arial" charset="0"/>
                </a:rPr>
                <a:t>Testing and turnover</a:t>
              </a:r>
            </a:p>
          </p:txBody>
        </p:sp>
        <p:sp>
          <p:nvSpPr>
            <p:cNvPr id="20" name="Line 53"/>
            <p:cNvSpPr>
              <a:spLocks noChangeShapeType="1"/>
            </p:cNvSpPr>
            <p:nvPr/>
          </p:nvSpPr>
          <p:spPr bwMode="auto">
            <a:xfrm>
              <a:off x="6218238" y="2465388"/>
              <a:ext cx="225425" cy="0"/>
            </a:xfrm>
            <a:prstGeom prst="line">
              <a:avLst/>
            </a:prstGeom>
            <a:noFill/>
            <a:ln w="12700">
              <a:solidFill>
                <a:schemeClr val="tx1"/>
              </a:solidFill>
              <a:round/>
              <a:headEnd/>
              <a:tailEnd/>
            </a:ln>
            <a:effectLst/>
          </p:spPr>
          <p:txBody>
            <a:bodyPr wrap="none" anchor="ctr"/>
            <a:lstStyle/>
            <a:p>
              <a:endParaRPr lang="en-US"/>
            </a:p>
          </p:txBody>
        </p:sp>
        <p:sp>
          <p:nvSpPr>
            <p:cNvPr id="21" name="Line 54"/>
            <p:cNvSpPr>
              <a:spLocks noChangeShapeType="1"/>
            </p:cNvSpPr>
            <p:nvPr/>
          </p:nvSpPr>
          <p:spPr bwMode="auto">
            <a:xfrm>
              <a:off x="6788150" y="3095625"/>
              <a:ext cx="223838" cy="0"/>
            </a:xfrm>
            <a:prstGeom prst="line">
              <a:avLst/>
            </a:prstGeom>
            <a:noFill/>
            <a:ln w="12700">
              <a:solidFill>
                <a:schemeClr val="tx1"/>
              </a:solidFill>
              <a:round/>
              <a:headEnd/>
              <a:tailEnd/>
            </a:ln>
            <a:effectLst/>
          </p:spPr>
          <p:txBody>
            <a:bodyPr wrap="none" anchor="ctr"/>
            <a:lstStyle/>
            <a:p>
              <a:endParaRPr lang="en-US"/>
            </a:p>
          </p:txBody>
        </p:sp>
        <p:sp>
          <p:nvSpPr>
            <p:cNvPr id="22" name="Line 55"/>
            <p:cNvSpPr>
              <a:spLocks noChangeShapeType="1"/>
            </p:cNvSpPr>
            <p:nvPr/>
          </p:nvSpPr>
          <p:spPr bwMode="auto">
            <a:xfrm>
              <a:off x="7369175" y="3663950"/>
              <a:ext cx="223838" cy="0"/>
            </a:xfrm>
            <a:prstGeom prst="line">
              <a:avLst/>
            </a:prstGeom>
            <a:noFill/>
            <a:ln w="12700">
              <a:solidFill>
                <a:schemeClr val="tx1"/>
              </a:solidFill>
              <a:round/>
              <a:headEnd/>
              <a:tailEnd/>
            </a:ln>
            <a:effectLst/>
          </p:spPr>
          <p:txBody>
            <a:bodyPr wrap="none" anchor="ctr"/>
            <a:lstStyle/>
            <a:p>
              <a:endParaRPr lang="en-US"/>
            </a:p>
          </p:txBody>
        </p:sp>
        <p:sp>
          <p:nvSpPr>
            <p:cNvPr id="23" name="Line 56"/>
            <p:cNvSpPr>
              <a:spLocks noChangeShapeType="1"/>
            </p:cNvSpPr>
            <p:nvPr/>
          </p:nvSpPr>
          <p:spPr bwMode="auto">
            <a:xfrm>
              <a:off x="7943850" y="4294188"/>
              <a:ext cx="223838" cy="0"/>
            </a:xfrm>
            <a:prstGeom prst="line">
              <a:avLst/>
            </a:prstGeom>
            <a:noFill/>
            <a:ln w="12700">
              <a:solidFill>
                <a:schemeClr val="tx1"/>
              </a:solidFill>
              <a:round/>
              <a:headEnd/>
              <a:tailEnd/>
            </a:ln>
            <a:effectLst/>
          </p:spPr>
          <p:txBody>
            <a:bodyPr wrap="none" anchor="ctr"/>
            <a:lstStyle/>
            <a:p>
              <a:endParaRPr lang="en-US"/>
            </a:p>
          </p:txBody>
        </p:sp>
        <p:sp>
          <p:nvSpPr>
            <p:cNvPr id="24" name="Line 57"/>
            <p:cNvSpPr>
              <a:spLocks noChangeShapeType="1"/>
            </p:cNvSpPr>
            <p:nvPr/>
          </p:nvSpPr>
          <p:spPr bwMode="auto">
            <a:xfrm>
              <a:off x="7018338" y="3103563"/>
              <a:ext cx="0" cy="277812"/>
            </a:xfrm>
            <a:prstGeom prst="line">
              <a:avLst/>
            </a:prstGeom>
            <a:noFill/>
            <a:ln w="12700">
              <a:solidFill>
                <a:schemeClr val="tx1"/>
              </a:solidFill>
              <a:round/>
              <a:headEnd/>
              <a:tailEnd type="triangle" w="med" len="med"/>
            </a:ln>
            <a:effectLst/>
          </p:spPr>
          <p:txBody>
            <a:bodyPr wrap="none" anchor="ctr"/>
            <a:lstStyle/>
            <a:p>
              <a:endParaRPr lang="en-US"/>
            </a:p>
          </p:txBody>
        </p:sp>
        <p:sp>
          <p:nvSpPr>
            <p:cNvPr id="25" name="Line 58"/>
            <p:cNvSpPr>
              <a:spLocks noChangeShapeType="1"/>
            </p:cNvSpPr>
            <p:nvPr/>
          </p:nvSpPr>
          <p:spPr bwMode="auto">
            <a:xfrm>
              <a:off x="7597775" y="3670300"/>
              <a:ext cx="0" cy="3175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26" name="Line 59"/>
            <p:cNvSpPr>
              <a:spLocks noChangeShapeType="1"/>
            </p:cNvSpPr>
            <p:nvPr/>
          </p:nvSpPr>
          <p:spPr bwMode="auto">
            <a:xfrm>
              <a:off x="8178800" y="4298950"/>
              <a:ext cx="0" cy="295275"/>
            </a:xfrm>
            <a:prstGeom prst="line">
              <a:avLst/>
            </a:prstGeom>
            <a:noFill/>
            <a:ln w="12700">
              <a:solidFill>
                <a:schemeClr val="tx1"/>
              </a:solidFill>
              <a:round/>
              <a:headEnd/>
              <a:tailEnd type="triangle" w="med" len="med"/>
            </a:ln>
            <a:effectLst/>
          </p:spPr>
          <p:txBody>
            <a:bodyPr wrap="none" anchor="ctr"/>
            <a:lstStyle/>
            <a:p>
              <a:endParaRPr lang="en-US"/>
            </a:p>
          </p:txBody>
        </p:sp>
        <p:sp>
          <p:nvSpPr>
            <p:cNvPr id="27" name="Line 60"/>
            <p:cNvSpPr>
              <a:spLocks noChangeShapeType="1"/>
            </p:cNvSpPr>
            <p:nvPr/>
          </p:nvSpPr>
          <p:spPr bwMode="auto">
            <a:xfrm>
              <a:off x="6451600" y="2471738"/>
              <a:ext cx="0" cy="301625"/>
            </a:xfrm>
            <a:prstGeom prst="line">
              <a:avLst/>
            </a:prstGeom>
            <a:noFill/>
            <a:ln w="12700">
              <a:solidFill>
                <a:schemeClr val="tx1"/>
              </a:solidFill>
              <a:round/>
              <a:headEnd/>
              <a:tailEnd type="triangle" w="med" len="med"/>
            </a:ln>
            <a:effectLst/>
          </p:spPr>
          <p:txBody>
            <a:bodyPr wrap="none" anchor="ctr"/>
            <a:lstStyle/>
            <a:p>
              <a:endParaRPr lang="en-US"/>
            </a:p>
          </p:txBody>
        </p:sp>
        <p:sp>
          <p:nvSpPr>
            <p:cNvPr id="28" name="Rectangle 62"/>
            <p:cNvSpPr>
              <a:spLocks noChangeArrowheads="1"/>
            </p:cNvSpPr>
            <p:nvPr/>
          </p:nvSpPr>
          <p:spPr bwMode="auto">
            <a:xfrm>
              <a:off x="3311525" y="1476375"/>
              <a:ext cx="1184275" cy="376238"/>
            </a:xfrm>
            <a:prstGeom prst="rect">
              <a:avLst/>
            </a:prstGeom>
            <a:noFill/>
            <a:ln w="12700">
              <a:noFill/>
              <a:miter lim="800000"/>
              <a:headEnd/>
              <a:tailEnd/>
            </a:ln>
            <a:effectLst/>
          </p:spPr>
          <p:txBody>
            <a:bodyPr lIns="90488" tIns="44450" rIns="90488" bIns="44450">
              <a:spAutoFit/>
            </a:bodyPr>
            <a:lstStyle/>
            <a:p>
              <a:pPr>
                <a:spcBef>
                  <a:spcPct val="50000"/>
                </a:spcBef>
              </a:pPr>
              <a:r>
                <a:rPr lang="en-AU" sz="1800" b="1">
                  <a:latin typeface="Arial" charset="0"/>
                </a:rPr>
                <a:t>Team 2</a:t>
              </a:r>
            </a:p>
          </p:txBody>
        </p:sp>
        <p:sp>
          <p:nvSpPr>
            <p:cNvPr id="29" name="Rectangle 63"/>
            <p:cNvSpPr>
              <a:spLocks noChangeArrowheads="1"/>
            </p:cNvSpPr>
            <p:nvPr/>
          </p:nvSpPr>
          <p:spPr bwMode="auto">
            <a:xfrm>
              <a:off x="5451475" y="1487488"/>
              <a:ext cx="1184275" cy="376237"/>
            </a:xfrm>
            <a:prstGeom prst="rect">
              <a:avLst/>
            </a:prstGeom>
            <a:noFill/>
            <a:ln w="12700">
              <a:noFill/>
              <a:miter lim="800000"/>
              <a:headEnd/>
              <a:tailEnd/>
            </a:ln>
            <a:effectLst/>
          </p:spPr>
          <p:txBody>
            <a:bodyPr lIns="90488" tIns="44450" rIns="90488" bIns="44450">
              <a:spAutoFit/>
            </a:bodyPr>
            <a:lstStyle/>
            <a:p>
              <a:pPr>
                <a:spcBef>
                  <a:spcPct val="50000"/>
                </a:spcBef>
              </a:pPr>
              <a:r>
                <a:rPr lang="en-AU" sz="1800" b="1">
                  <a:latin typeface="Arial" charset="0"/>
                </a:rPr>
                <a:t>Team 3</a:t>
              </a:r>
            </a:p>
          </p:txBody>
        </p:sp>
      </p:grpSp>
      <p:sp>
        <p:nvSpPr>
          <p:cNvPr id="68" name="Rectangle 61"/>
          <p:cNvSpPr>
            <a:spLocks noChangeArrowheads="1"/>
          </p:cNvSpPr>
          <p:nvPr/>
        </p:nvSpPr>
        <p:spPr bwMode="auto">
          <a:xfrm>
            <a:off x="492125" y="1147762"/>
            <a:ext cx="1184275" cy="376238"/>
          </a:xfrm>
          <a:prstGeom prst="rect">
            <a:avLst/>
          </a:prstGeom>
          <a:noFill/>
          <a:ln w="12700">
            <a:noFill/>
            <a:miter lim="800000"/>
            <a:headEnd/>
            <a:tailEnd/>
          </a:ln>
          <a:effectLst/>
        </p:spPr>
        <p:txBody>
          <a:bodyPr lIns="90488" tIns="44450" rIns="90488" bIns="44450">
            <a:spAutoFit/>
          </a:bodyPr>
          <a:lstStyle/>
          <a:p>
            <a:pPr>
              <a:spcBef>
                <a:spcPct val="50000"/>
              </a:spcBef>
            </a:pPr>
            <a:r>
              <a:rPr lang="en-AU" sz="1800" b="1" dirty="0">
                <a:latin typeface="Arial" charset="0"/>
              </a:rPr>
              <a:t>Team 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good Software??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Various attributes that are associated with a software decides whether it is good or bad.</a:t>
            </a:r>
          </a:p>
          <a:p>
            <a:r>
              <a:rPr lang="en-US" dirty="0" smtClean="0"/>
              <a:t>Specific set of attributes which one expects from software, depends on application</a:t>
            </a:r>
          </a:p>
          <a:p>
            <a:pPr lvl="2">
              <a:buFont typeface="Wingdings" pitchFamily="2" charset="2"/>
              <a:buChar char="v"/>
            </a:pPr>
            <a:r>
              <a:rPr lang="en-US" dirty="0" smtClean="0"/>
              <a:t>Banking system must be secure</a:t>
            </a:r>
          </a:p>
          <a:p>
            <a:pPr lvl="2">
              <a:buFont typeface="Wingdings" pitchFamily="2" charset="2"/>
              <a:buChar char="v"/>
            </a:pPr>
            <a:r>
              <a:rPr lang="en-US" dirty="0" smtClean="0"/>
              <a:t>Telephone system must be reliable</a:t>
            </a:r>
          </a:p>
          <a:p>
            <a:pPr lvl="2">
              <a:buFont typeface="Wingdings" pitchFamily="2" charset="2"/>
              <a:buChar char="v"/>
            </a:pPr>
            <a:r>
              <a:rPr lang="en-US" dirty="0" smtClean="0"/>
              <a:t>Interactive game must be responsive</a:t>
            </a:r>
          </a:p>
          <a:p>
            <a:r>
              <a:rPr lang="en-US" dirty="0" smtClean="0"/>
              <a:t>Some attributes are:</a:t>
            </a:r>
          </a:p>
          <a:p>
            <a:pPr lvl="1"/>
            <a:r>
              <a:rPr lang="en-US" dirty="0" smtClean="0"/>
              <a:t>Maintainability</a:t>
            </a:r>
          </a:p>
          <a:p>
            <a:pPr lvl="1"/>
            <a:r>
              <a:rPr lang="en-US" dirty="0" smtClean="0"/>
              <a:t>Dependability</a:t>
            </a:r>
          </a:p>
          <a:p>
            <a:pPr lvl="1"/>
            <a:r>
              <a:rPr lang="en-US" dirty="0" smtClean="0"/>
              <a:t>Efficiency</a:t>
            </a:r>
          </a:p>
          <a:p>
            <a:pPr lvl="1"/>
            <a:r>
              <a:rPr lang="en-US" dirty="0" smtClean="0"/>
              <a:t>usability</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Rapid Application Development (RAD)</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t>RAD model can be applied successfully to the projects in which </a:t>
            </a:r>
            <a:r>
              <a:rPr lang="en-US" dirty="0">
                <a:solidFill>
                  <a:schemeClr val="accent2">
                    <a:lumMod val="75000"/>
                  </a:schemeClr>
                </a:solidFill>
              </a:rPr>
              <a:t>clear modularization </a:t>
            </a:r>
            <a:r>
              <a:rPr lang="en-US" dirty="0"/>
              <a:t>is possible. If the project cannot be broken into modules, RAD may fail. </a:t>
            </a:r>
          </a:p>
          <a:p>
            <a:pPr algn="just"/>
            <a:r>
              <a:rPr lang="en-US" dirty="0"/>
              <a:t>Following are the typical scenarios where RAD can be used:</a:t>
            </a:r>
          </a:p>
          <a:p>
            <a:pPr lvl="1" algn="just"/>
            <a:r>
              <a:rPr lang="en-US" dirty="0"/>
              <a:t>RAD should be used only when a system can be modularized to be delivered in incremental manner.</a:t>
            </a:r>
          </a:p>
          <a:p>
            <a:pPr lvl="1" algn="just"/>
            <a:r>
              <a:rPr lang="en-US" dirty="0"/>
              <a:t>It should be used if there is high availability of designers for modeling.</a:t>
            </a:r>
          </a:p>
          <a:p>
            <a:pPr lvl="1" algn="just"/>
            <a:r>
              <a:rPr lang="en-US" dirty="0"/>
              <a:t>It should be used only if the budget permits use of automated code generating tools.</a:t>
            </a:r>
          </a:p>
          <a:p>
            <a:pPr lvl="1" algn="just"/>
            <a:r>
              <a:rPr lang="en-US" dirty="0"/>
              <a:t>RAD SDLC model should be chosen only if domain experts are available with relevant business knowledge.</a:t>
            </a:r>
          </a:p>
          <a:p>
            <a:pPr lvl="1" algn="just"/>
            <a:r>
              <a:rPr lang="en-US" dirty="0"/>
              <a:t>Should be used where the requirements change during the course of the project and working prototypes are to be presented to customer in small iterations of 2-3 months.</a:t>
            </a:r>
          </a:p>
          <a:p>
            <a:pPr algn="just"/>
            <a:endParaRPr lang="en-US" dirty="0"/>
          </a:p>
        </p:txBody>
      </p:sp>
      <p:sp>
        <p:nvSpPr>
          <p:cNvPr id="4" name="Date Placeholder 3"/>
          <p:cNvSpPr>
            <a:spLocks noGrp="1"/>
          </p:cNvSpPr>
          <p:nvPr>
            <p:ph type="dt" sz="half" idx="10"/>
          </p:nvPr>
        </p:nvSpPr>
        <p:spPr/>
        <p:txBody>
          <a:bodyPr/>
          <a:lstStyle/>
          <a:p>
            <a:fld id="{3701486A-35FD-4325-916B-7D18E9598DFA}" type="datetime1">
              <a:rPr lang="en-US" smtClean="0"/>
              <a:pPr/>
              <a:t>12/22/2019</a:t>
            </a:fld>
            <a:endParaRPr lang="en-US"/>
          </a:p>
        </p:txBody>
      </p:sp>
      <p:sp>
        <p:nvSpPr>
          <p:cNvPr id="6" name="Slide Number Placeholder 5"/>
          <p:cNvSpPr>
            <a:spLocks noGrp="1"/>
          </p:cNvSpPr>
          <p:nvPr>
            <p:ph type="sldNum" sz="quarter" idx="12"/>
          </p:nvPr>
        </p:nvSpPr>
        <p:spPr/>
        <p:txBody>
          <a:bodyPr/>
          <a:lstStyle/>
          <a:p>
            <a:fld id="{B27C8C0E-C719-4E58-8AC4-C4E417F6857F}" type="slidenum">
              <a:rPr lang="en-US" smtClean="0"/>
              <a:pPr/>
              <a:t>40</a:t>
            </a:fld>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Four P's of Software Project Management</a:t>
            </a:r>
            <a:r>
              <a:rPr lang="en-US" dirty="0" smtClean="0"/>
              <a:t/>
            </a:r>
            <a:br>
              <a:rPr lang="en-US" dirty="0" smtClean="0"/>
            </a:br>
            <a:endParaRPr lang="en-US" dirty="0"/>
          </a:p>
        </p:txBody>
      </p:sp>
      <p:sp>
        <p:nvSpPr>
          <p:cNvPr id="3" name="Content Placeholder 2"/>
          <p:cNvSpPr>
            <a:spLocks noGrp="1"/>
          </p:cNvSpPr>
          <p:nvPr>
            <p:ph idx="1"/>
          </p:nvPr>
        </p:nvSpPr>
        <p:spPr>
          <a:xfrm>
            <a:off x="457200" y="1600200"/>
            <a:ext cx="8382000" cy="4525963"/>
          </a:xfrm>
        </p:spPr>
        <p:txBody>
          <a:bodyPr/>
          <a:lstStyle/>
          <a:p>
            <a:pPr fontAlgn="base">
              <a:buNone/>
            </a:pPr>
            <a:r>
              <a:rPr lang="en-US" dirty="0" smtClean="0"/>
              <a:t>	</a:t>
            </a:r>
            <a:r>
              <a:rPr lang="en-US" b="1" dirty="0" smtClean="0"/>
              <a:t>The</a:t>
            </a:r>
            <a:r>
              <a:rPr lang="en-US" b="1" dirty="0" smtClean="0"/>
              <a:t>  effective   software  project  </a:t>
            </a:r>
            <a:r>
              <a:rPr lang="en-US" b="1" dirty="0" smtClean="0"/>
              <a:t>management Focuses</a:t>
            </a:r>
            <a:r>
              <a:rPr lang="en-US" b="1" dirty="0" smtClean="0"/>
              <a:t>  on  four   P's.</a:t>
            </a:r>
          </a:p>
          <a:p>
            <a:pPr fontAlgn="base"/>
            <a:r>
              <a:rPr lang="en-US" dirty="0" smtClean="0"/>
              <a:t>The  People</a:t>
            </a:r>
          </a:p>
          <a:p>
            <a:pPr fontAlgn="base"/>
            <a:r>
              <a:rPr lang="en-US" dirty="0" smtClean="0"/>
              <a:t>The  Product</a:t>
            </a:r>
          </a:p>
          <a:p>
            <a:pPr fontAlgn="base"/>
            <a:r>
              <a:rPr lang="en-US" dirty="0" smtClean="0"/>
              <a:t>The  Process</a:t>
            </a:r>
          </a:p>
          <a:p>
            <a:pPr fontAlgn="base"/>
            <a:r>
              <a:rPr lang="en-US" dirty="0" smtClean="0"/>
              <a:t>The  Project</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1. People</a:t>
            </a:r>
            <a:endParaRPr lang="en-US" dirty="0"/>
          </a:p>
        </p:txBody>
      </p:sp>
      <p:sp>
        <p:nvSpPr>
          <p:cNvPr id="3" name="Content Placeholder 2"/>
          <p:cNvSpPr>
            <a:spLocks noGrp="1"/>
          </p:cNvSpPr>
          <p:nvPr>
            <p:ph idx="1"/>
          </p:nvPr>
        </p:nvSpPr>
        <p:spPr>
          <a:xfrm>
            <a:off x="228600" y="762000"/>
            <a:ext cx="8763000" cy="5562600"/>
          </a:xfrm>
        </p:spPr>
        <p:txBody>
          <a:bodyPr>
            <a:noAutofit/>
          </a:bodyPr>
          <a:lstStyle/>
          <a:p>
            <a:pPr fontAlgn="base">
              <a:buNone/>
            </a:pPr>
            <a:r>
              <a:rPr lang="en-US" sz="2400" dirty="0" smtClean="0"/>
              <a:t>The  following categories of people are involved in the software process.</a:t>
            </a:r>
          </a:p>
          <a:p>
            <a:pPr fontAlgn="base"/>
            <a:r>
              <a:rPr lang="en-US" sz="2400" dirty="0" smtClean="0"/>
              <a:t>Senior  Managers</a:t>
            </a:r>
          </a:p>
          <a:p>
            <a:pPr fontAlgn="base"/>
            <a:r>
              <a:rPr lang="en-US" sz="2400" dirty="0" smtClean="0"/>
              <a:t>Project Managers</a:t>
            </a:r>
          </a:p>
          <a:p>
            <a:pPr fontAlgn="base"/>
            <a:r>
              <a:rPr lang="en-US" sz="2400" dirty="0" smtClean="0"/>
              <a:t>Practitioners</a:t>
            </a:r>
          </a:p>
          <a:p>
            <a:pPr fontAlgn="base"/>
            <a:r>
              <a:rPr lang="en-US" sz="2400" dirty="0" smtClean="0"/>
              <a:t>Customers</a:t>
            </a:r>
          </a:p>
          <a:p>
            <a:pPr fontAlgn="base"/>
            <a:r>
              <a:rPr lang="en-US" sz="2400" dirty="0" smtClean="0"/>
              <a:t>End Users</a:t>
            </a:r>
          </a:p>
          <a:p>
            <a:pPr algn="just" fontAlgn="base">
              <a:buNone/>
            </a:pPr>
            <a:r>
              <a:rPr lang="en-US" sz="2200" dirty="0" smtClean="0"/>
              <a:t>Senior  Managers define the  business  issue. Project </a:t>
            </a:r>
            <a:r>
              <a:rPr lang="en-US" sz="2200" dirty="0" smtClean="0"/>
              <a:t>Managers plan, motivate, organize</a:t>
            </a:r>
            <a:r>
              <a:rPr lang="en-US" sz="2200" dirty="0" smtClean="0"/>
              <a:t>  and  control  the  practitioners  who  do  the Software  work</a:t>
            </a:r>
            <a:r>
              <a:rPr lang="en-US" sz="2200" dirty="0" smtClean="0"/>
              <a:t>. Practitioners </a:t>
            </a:r>
            <a:r>
              <a:rPr lang="en-US" sz="2200" dirty="0" smtClean="0"/>
              <a:t>deliver  the technical   skills  that  are necessary  to  engineer a  product  or  </a:t>
            </a:r>
            <a:r>
              <a:rPr lang="en-US" sz="2200" dirty="0" smtClean="0"/>
              <a:t>application. Customer </a:t>
            </a:r>
            <a:r>
              <a:rPr lang="en-US" sz="2200" dirty="0" smtClean="0"/>
              <a:t>specifies  the  requirements  for  the software  to  be developed</a:t>
            </a:r>
            <a:r>
              <a:rPr lang="en-US" sz="2200" dirty="0" smtClean="0"/>
              <a:t>. End </a:t>
            </a:r>
            <a:r>
              <a:rPr lang="en-US" sz="2200" dirty="0" smtClean="0"/>
              <a:t>Users interact  with the  software once  it   is released.</a:t>
            </a:r>
          </a:p>
          <a:p>
            <a:endParaRPr lang="en-US"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Product</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Before  a  software  project  is  planned, the  product  objectives  and  scope  should  be  established, technical  and  management   constraints  should   be  identified. Without  this  information  it  is  impossible  to  define   a  reasonable   cost</a:t>
            </a:r>
            <a:r>
              <a:rPr lang="en-US" dirty="0" smtClean="0"/>
              <a:t>, amount  </a:t>
            </a:r>
            <a:r>
              <a:rPr lang="en-US" dirty="0" smtClean="0"/>
              <a:t>of  risk   involved</a:t>
            </a:r>
            <a:r>
              <a:rPr lang="en-US" dirty="0" smtClean="0"/>
              <a:t>, the  </a:t>
            </a:r>
            <a:r>
              <a:rPr lang="en-US" dirty="0" smtClean="0"/>
              <a:t>project  schedule etc. A  software  project  scope  must  be  unambiguous     and understandable  at  the  management   and   technical    levels. To  develop  a  reasonable project  plan  we  have  to  functionally   decompose  the   problem to  be  solved.</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Process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Here  the  important  thing  is  to   select   an appropriate  process  model  to  develop  the  </a:t>
            </a:r>
            <a:r>
              <a:rPr lang="en-US" dirty="0" err="1" smtClean="0"/>
              <a:t>software.There</a:t>
            </a:r>
            <a:r>
              <a:rPr lang="en-US" dirty="0" smtClean="0"/>
              <a:t>  are different  process  models  available</a:t>
            </a:r>
            <a:r>
              <a:rPr lang="en-US" dirty="0" smtClean="0"/>
              <a:t>. They  </a:t>
            </a:r>
            <a:r>
              <a:rPr lang="en-US" dirty="0" smtClean="0"/>
              <a:t>are Water  fall  </a:t>
            </a:r>
            <a:r>
              <a:rPr lang="en-US" dirty="0" err="1" smtClean="0"/>
              <a:t>model,Iterative</a:t>
            </a:r>
            <a:r>
              <a:rPr lang="en-US" dirty="0" smtClean="0"/>
              <a:t>  </a:t>
            </a:r>
            <a:r>
              <a:rPr lang="en-US" dirty="0" err="1" smtClean="0"/>
              <a:t>waterfallmodel,Prototypingmodel,Evolutionary</a:t>
            </a:r>
            <a:r>
              <a:rPr lang="en-US" dirty="0" smtClean="0"/>
              <a:t>  </a:t>
            </a:r>
            <a:r>
              <a:rPr lang="en-US" dirty="0" err="1" smtClean="0"/>
              <a:t>model,RAD</a:t>
            </a:r>
            <a:r>
              <a:rPr lang="en-US" dirty="0" smtClean="0"/>
              <a:t>(Rapid  Application  Development) model, Spiral </a:t>
            </a:r>
            <a:r>
              <a:rPr lang="en-US" dirty="0" err="1" smtClean="0"/>
              <a:t>model.In</a:t>
            </a:r>
            <a:r>
              <a:rPr lang="en-US" dirty="0" smtClean="0"/>
              <a:t> practice we  may  use  any  one  of  the  above    models  or a   combination  of  the  above   models. </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Project</a:t>
            </a:r>
            <a:endParaRPr lang="en-US" dirty="0"/>
          </a:p>
        </p:txBody>
      </p:sp>
      <p:sp>
        <p:nvSpPr>
          <p:cNvPr id="3" name="Content Placeholder 2"/>
          <p:cNvSpPr>
            <a:spLocks noGrp="1"/>
          </p:cNvSpPr>
          <p:nvPr>
            <p:ph idx="1"/>
          </p:nvPr>
        </p:nvSpPr>
        <p:spPr/>
        <p:txBody>
          <a:bodyPr/>
          <a:lstStyle/>
          <a:p>
            <a:pPr algn="just"/>
            <a:r>
              <a:rPr lang="en-US" dirty="0" smtClean="0"/>
              <a:t>In  order to manage  a  successful  software  project</a:t>
            </a:r>
            <a:r>
              <a:rPr lang="en-US" dirty="0" smtClean="0"/>
              <a:t>, we  </a:t>
            </a:r>
            <a:r>
              <a:rPr lang="en-US" dirty="0" smtClean="0"/>
              <a:t>must  understand  what  can  go  wrong (so  that  problems  can be Avoided)and  how to  do it  right. A  project  is  a  series  of steps  where we  need  to  make  accurate  decision  so as to  make  a  successful  project.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Maintainability</a:t>
            </a:r>
          </a:p>
        </p:txBody>
      </p:sp>
      <p:sp>
        <p:nvSpPr>
          <p:cNvPr id="3" name="Content Placeholder 2"/>
          <p:cNvSpPr>
            <a:spLocks noGrp="1"/>
          </p:cNvSpPr>
          <p:nvPr>
            <p:ph idx="1"/>
          </p:nvPr>
        </p:nvSpPr>
        <p:spPr/>
        <p:txBody>
          <a:bodyPr/>
          <a:lstStyle/>
          <a:p>
            <a:r>
              <a:rPr lang="en-US" dirty="0"/>
              <a:t>Maintenance is very important and is critical to both software engineer and its user.</a:t>
            </a:r>
          </a:p>
          <a:p>
            <a:r>
              <a:rPr lang="en-US" dirty="0"/>
              <a:t>Software should be written in such a way that it may evolve to meet the changing need of customer.</a:t>
            </a:r>
          </a:p>
          <a:p>
            <a:r>
              <a:rPr lang="en-US" dirty="0"/>
              <a:t>Change is the software is required because of changing business environment, which are unavoidable.</a:t>
            </a:r>
          </a:p>
        </p:txBody>
      </p:sp>
      <p:sp>
        <p:nvSpPr>
          <p:cNvPr id="4" name="Date Placeholder 3"/>
          <p:cNvSpPr>
            <a:spLocks noGrp="1"/>
          </p:cNvSpPr>
          <p:nvPr>
            <p:ph type="dt" sz="half" idx="10"/>
          </p:nvPr>
        </p:nvSpPr>
        <p:spPr/>
        <p:txBody>
          <a:bodyPr/>
          <a:lstStyle/>
          <a:p>
            <a:fld id="{3701486A-35FD-4325-916B-7D18E9598DFA}" type="datetime1">
              <a:rPr lang="en-US" smtClean="0"/>
              <a:pPr/>
              <a:t>12/22/2019</a:t>
            </a:fld>
            <a:endParaRPr lang="en-US"/>
          </a:p>
        </p:txBody>
      </p:sp>
      <p:sp>
        <p:nvSpPr>
          <p:cNvPr id="6" name="Slide Number Placeholder 5"/>
          <p:cNvSpPr>
            <a:spLocks noGrp="1"/>
          </p:cNvSpPr>
          <p:nvPr>
            <p:ph type="sldNum" sz="quarter" idx="12"/>
          </p:nvPr>
        </p:nvSpPr>
        <p:spPr/>
        <p:txBody>
          <a:bodyPr/>
          <a:lstStyle/>
          <a:p>
            <a:fld id="{B27C8C0E-C719-4E58-8AC4-C4E417F6857F}" type="slidenum">
              <a:rPr lang="en-US" smtClean="0"/>
              <a:pPr/>
              <a:t>5</a:t>
            </a:fld>
            <a:endParaRPr lang="en-US" dirty="0"/>
          </a:p>
        </p:txBody>
      </p:sp>
    </p:spTree>
    <p:extLst>
      <p:ext uri="{BB962C8B-B14F-4D97-AF65-F5344CB8AC3E}">
        <p14:creationId xmlns:p14="http://schemas.microsoft.com/office/powerpoint/2010/main" xmlns="" val="1548977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Dependability</a:t>
            </a:r>
          </a:p>
        </p:txBody>
      </p:sp>
      <p:sp>
        <p:nvSpPr>
          <p:cNvPr id="3" name="Content Placeholder 2"/>
          <p:cNvSpPr>
            <a:spLocks noGrp="1"/>
          </p:cNvSpPr>
          <p:nvPr>
            <p:ph idx="1"/>
          </p:nvPr>
        </p:nvSpPr>
        <p:spPr/>
        <p:txBody>
          <a:bodyPr/>
          <a:lstStyle/>
          <a:p>
            <a:r>
              <a:rPr lang="en-US" dirty="0"/>
              <a:t>Software dependability has a range of sub-attributes:</a:t>
            </a:r>
          </a:p>
          <a:p>
            <a:pPr lvl="1"/>
            <a:r>
              <a:rPr lang="en-US" dirty="0"/>
              <a:t>Reusability through assured performance</a:t>
            </a:r>
          </a:p>
          <a:p>
            <a:pPr lvl="1"/>
            <a:r>
              <a:rPr lang="en-US" dirty="0"/>
              <a:t>Security</a:t>
            </a:r>
          </a:p>
          <a:p>
            <a:pPr lvl="1"/>
            <a:r>
              <a:rPr lang="en-US" dirty="0"/>
              <a:t>Safety</a:t>
            </a:r>
          </a:p>
          <a:p>
            <a:r>
              <a:rPr lang="en-US" dirty="0"/>
              <a:t>Dependable software should not cause physical or economical damage in the event of system failure.</a:t>
            </a:r>
          </a:p>
        </p:txBody>
      </p:sp>
      <p:sp>
        <p:nvSpPr>
          <p:cNvPr id="4" name="Date Placeholder 3"/>
          <p:cNvSpPr>
            <a:spLocks noGrp="1"/>
          </p:cNvSpPr>
          <p:nvPr>
            <p:ph type="dt" sz="half" idx="10"/>
          </p:nvPr>
        </p:nvSpPr>
        <p:spPr/>
        <p:txBody>
          <a:bodyPr/>
          <a:lstStyle/>
          <a:p>
            <a:fld id="{3701486A-35FD-4325-916B-7D18E9598DFA}" type="datetime1">
              <a:rPr lang="en-US" smtClean="0"/>
              <a:pPr/>
              <a:t>12/22/2019</a:t>
            </a:fld>
            <a:endParaRPr lang="en-US"/>
          </a:p>
        </p:txBody>
      </p:sp>
      <p:sp>
        <p:nvSpPr>
          <p:cNvPr id="6" name="Slide Number Placeholder 5"/>
          <p:cNvSpPr>
            <a:spLocks noGrp="1"/>
          </p:cNvSpPr>
          <p:nvPr>
            <p:ph type="sldNum" sz="quarter" idx="12"/>
          </p:nvPr>
        </p:nvSpPr>
        <p:spPr/>
        <p:txBody>
          <a:bodyPr/>
          <a:lstStyle/>
          <a:p>
            <a:fld id="{B27C8C0E-C719-4E58-8AC4-C4E417F6857F}" type="slidenum">
              <a:rPr lang="en-US" smtClean="0"/>
              <a:pPr/>
              <a:t>6</a:t>
            </a:fld>
            <a:endParaRPr lang="en-US" dirty="0"/>
          </a:p>
        </p:txBody>
      </p:sp>
    </p:spTree>
    <p:extLst>
      <p:ext uri="{BB962C8B-B14F-4D97-AF65-F5344CB8AC3E}">
        <p14:creationId xmlns:p14="http://schemas.microsoft.com/office/powerpoint/2010/main" xmlns="" val="584659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a:t>
            </a:r>
          </a:p>
        </p:txBody>
      </p:sp>
      <p:sp>
        <p:nvSpPr>
          <p:cNvPr id="3" name="Content Placeholder 2"/>
          <p:cNvSpPr>
            <a:spLocks noGrp="1"/>
          </p:cNvSpPr>
          <p:nvPr>
            <p:ph idx="1"/>
          </p:nvPr>
        </p:nvSpPr>
        <p:spPr/>
        <p:txBody>
          <a:bodyPr/>
          <a:lstStyle/>
          <a:p>
            <a:r>
              <a:rPr lang="en-US" dirty="0"/>
              <a:t>Software should not make the wasteful use of the system resources such as memory, processor and storage.</a:t>
            </a:r>
          </a:p>
          <a:p>
            <a:r>
              <a:rPr lang="en-US" dirty="0"/>
              <a:t>Efficiency therefore includes:</a:t>
            </a:r>
          </a:p>
          <a:p>
            <a:pPr marL="1371600" lvl="2" indent="-457200">
              <a:buFont typeface="+mj-lt"/>
              <a:buAutoNum type="alphaLcParenR"/>
            </a:pPr>
            <a:r>
              <a:rPr lang="en-US" dirty="0"/>
              <a:t>Responsiveness</a:t>
            </a:r>
          </a:p>
          <a:p>
            <a:pPr marL="1371600" lvl="2" indent="-457200">
              <a:buFont typeface="+mj-lt"/>
              <a:buAutoNum type="alphaLcParenR"/>
            </a:pPr>
            <a:r>
              <a:rPr lang="en-US" dirty="0"/>
              <a:t>Processing time</a:t>
            </a:r>
          </a:p>
          <a:p>
            <a:pPr marL="1371600" lvl="2" indent="-457200">
              <a:buFont typeface="+mj-lt"/>
              <a:buAutoNum type="alphaLcParenR"/>
            </a:pPr>
            <a:r>
              <a:rPr lang="en-US" dirty="0"/>
              <a:t>Memory utilization</a:t>
            </a:r>
          </a:p>
        </p:txBody>
      </p:sp>
      <p:sp>
        <p:nvSpPr>
          <p:cNvPr id="4" name="Date Placeholder 3"/>
          <p:cNvSpPr>
            <a:spLocks noGrp="1"/>
          </p:cNvSpPr>
          <p:nvPr>
            <p:ph type="dt" sz="half" idx="10"/>
          </p:nvPr>
        </p:nvSpPr>
        <p:spPr/>
        <p:txBody>
          <a:bodyPr/>
          <a:lstStyle/>
          <a:p>
            <a:fld id="{3701486A-35FD-4325-916B-7D18E9598DFA}" type="datetime1">
              <a:rPr lang="en-US" smtClean="0"/>
              <a:pPr/>
              <a:t>12/22/2019</a:t>
            </a:fld>
            <a:endParaRPr lang="en-US"/>
          </a:p>
        </p:txBody>
      </p:sp>
      <p:sp>
        <p:nvSpPr>
          <p:cNvPr id="6" name="Slide Number Placeholder 5"/>
          <p:cNvSpPr>
            <a:spLocks noGrp="1"/>
          </p:cNvSpPr>
          <p:nvPr>
            <p:ph type="sldNum" sz="quarter" idx="12"/>
          </p:nvPr>
        </p:nvSpPr>
        <p:spPr/>
        <p:txBody>
          <a:bodyPr/>
          <a:lstStyle/>
          <a:p>
            <a:fld id="{B27C8C0E-C719-4E58-8AC4-C4E417F6857F}" type="slidenum">
              <a:rPr lang="en-US" smtClean="0"/>
              <a:pPr/>
              <a:t>7</a:t>
            </a:fld>
            <a:endParaRPr lang="en-US" dirty="0"/>
          </a:p>
        </p:txBody>
      </p:sp>
    </p:spTree>
    <p:extLst>
      <p:ext uri="{BB962C8B-B14F-4D97-AF65-F5344CB8AC3E}">
        <p14:creationId xmlns:p14="http://schemas.microsoft.com/office/powerpoint/2010/main" xmlns="" val="2540074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a:t>
            </a:r>
          </a:p>
        </p:txBody>
      </p:sp>
      <p:sp>
        <p:nvSpPr>
          <p:cNvPr id="3" name="Content Placeholder 2"/>
          <p:cNvSpPr>
            <a:spLocks noGrp="1"/>
          </p:cNvSpPr>
          <p:nvPr>
            <p:ph idx="1"/>
          </p:nvPr>
        </p:nvSpPr>
        <p:spPr/>
        <p:txBody>
          <a:bodyPr/>
          <a:lstStyle/>
          <a:p>
            <a:r>
              <a:rPr lang="en-US" dirty="0"/>
              <a:t>Software becomes useful if it does not call for extra effort to be learnt.</a:t>
            </a:r>
          </a:p>
          <a:p>
            <a:r>
              <a:rPr lang="en-US" dirty="0"/>
              <a:t>Usability increases with good documentation and an appropriate user interface.</a:t>
            </a:r>
          </a:p>
          <a:p>
            <a:pPr marL="0" indent="0">
              <a:buNone/>
            </a:pPr>
            <a:endParaRPr lang="en-US" dirty="0"/>
          </a:p>
        </p:txBody>
      </p:sp>
      <p:sp>
        <p:nvSpPr>
          <p:cNvPr id="4" name="Date Placeholder 3"/>
          <p:cNvSpPr>
            <a:spLocks noGrp="1"/>
          </p:cNvSpPr>
          <p:nvPr>
            <p:ph type="dt" sz="half" idx="10"/>
          </p:nvPr>
        </p:nvSpPr>
        <p:spPr/>
        <p:txBody>
          <a:bodyPr/>
          <a:lstStyle/>
          <a:p>
            <a:fld id="{3701486A-35FD-4325-916B-7D18E9598DFA}" type="datetime1">
              <a:rPr lang="en-US" smtClean="0"/>
              <a:pPr/>
              <a:t>12/22/2019</a:t>
            </a:fld>
            <a:endParaRPr lang="en-US"/>
          </a:p>
        </p:txBody>
      </p:sp>
      <p:sp>
        <p:nvSpPr>
          <p:cNvPr id="6" name="Slide Number Placeholder 5"/>
          <p:cNvSpPr>
            <a:spLocks noGrp="1"/>
          </p:cNvSpPr>
          <p:nvPr>
            <p:ph type="sldNum" sz="quarter" idx="12"/>
          </p:nvPr>
        </p:nvSpPr>
        <p:spPr/>
        <p:txBody>
          <a:bodyPr/>
          <a:lstStyle/>
          <a:p>
            <a:fld id="{B27C8C0E-C719-4E58-8AC4-C4E417F6857F}" type="slidenum">
              <a:rPr lang="en-US" smtClean="0"/>
              <a:pPr/>
              <a:t>8</a:t>
            </a:fld>
            <a:endParaRPr lang="en-US" dirty="0"/>
          </a:p>
        </p:txBody>
      </p:sp>
    </p:spTree>
    <p:extLst>
      <p:ext uri="{BB962C8B-B14F-4D97-AF65-F5344CB8AC3E}">
        <p14:creationId xmlns:p14="http://schemas.microsoft.com/office/powerpoint/2010/main" xmlns="" val="666625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Software Crisis</a:t>
            </a:r>
            <a:br>
              <a:rPr lang="en-US" dirty="0"/>
            </a:br>
            <a:endParaRPr lang="en-US" dirty="0"/>
          </a:p>
        </p:txBody>
      </p:sp>
      <p:sp>
        <p:nvSpPr>
          <p:cNvPr id="3" name="Content Placeholder 2"/>
          <p:cNvSpPr>
            <a:spLocks noGrp="1"/>
          </p:cNvSpPr>
          <p:nvPr>
            <p:ph idx="1"/>
          </p:nvPr>
        </p:nvSpPr>
        <p:spPr>
          <a:xfrm>
            <a:off x="457200" y="838200"/>
            <a:ext cx="8229600" cy="5638800"/>
          </a:xfrm>
        </p:spPr>
        <p:txBody>
          <a:bodyPr>
            <a:normAutofit fontScale="85000" lnSpcReduction="20000"/>
          </a:bodyPr>
          <a:lstStyle/>
          <a:p>
            <a:pPr algn="just" fontAlgn="base"/>
            <a:r>
              <a:rPr lang="en-US" b="1" dirty="0"/>
              <a:t>Software Crisis</a:t>
            </a:r>
            <a:r>
              <a:rPr lang="en-US" dirty="0"/>
              <a:t> is a term used in computer science for the difficulty of writing useful and efficient computer programs in the required time .software crisis was due to using same workforce, same methods, same tools even though rapidly increasing in software demand, complexity of software and software challenges. With increase in the complexity of software, many software problems arise because existing methods were insufficient.</a:t>
            </a:r>
          </a:p>
          <a:p>
            <a:pPr algn="just" fontAlgn="base"/>
            <a:r>
              <a:rPr lang="en-US" dirty="0" smtClean="0"/>
              <a:t>If </a:t>
            </a:r>
            <a:r>
              <a:rPr lang="en-US" dirty="0"/>
              <a:t>we will use same workforce, same methods and same tools after fast increasing in software demand, software complexity and software challenges, then there arose some problems like software budget problem, software efficiency problem, software quality problem, software managing and delivering problem etc. This condition is called software crisis.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TotalTime>
  <Words>1761</Words>
  <Application>Microsoft Office PowerPoint</Application>
  <PresentationFormat>On-screen Show (4:3)</PresentationFormat>
  <Paragraphs>200</Paragraphs>
  <Slides>45</Slides>
  <Notes>2</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Unit 1 Software project management concept</vt:lpstr>
      <vt:lpstr>What is Software?</vt:lpstr>
      <vt:lpstr>Slide 3</vt:lpstr>
      <vt:lpstr>What is good Software??</vt:lpstr>
      <vt:lpstr>Maintainability</vt:lpstr>
      <vt:lpstr>Dependability</vt:lpstr>
      <vt:lpstr>Efficiency</vt:lpstr>
      <vt:lpstr>Usability</vt:lpstr>
      <vt:lpstr>Software Crisis </vt:lpstr>
      <vt:lpstr>Reasons of Software Crisis</vt:lpstr>
      <vt:lpstr>Software Myth</vt:lpstr>
      <vt:lpstr>Software Myths – Management Perspective</vt:lpstr>
      <vt:lpstr>Software Myths – Customer Perspective</vt:lpstr>
      <vt:lpstr>Software Engineering</vt:lpstr>
      <vt:lpstr>Software Process </vt:lpstr>
      <vt:lpstr>Slide 16</vt:lpstr>
      <vt:lpstr>Software Process Models </vt:lpstr>
      <vt:lpstr>1. Waterfall Model </vt:lpstr>
      <vt:lpstr>Slide 19</vt:lpstr>
      <vt:lpstr>Slide 20</vt:lpstr>
      <vt:lpstr>Slide 21</vt:lpstr>
      <vt:lpstr>2. Prototyping model </vt:lpstr>
      <vt:lpstr>A software prototype can be used:</vt:lpstr>
      <vt:lpstr>Slide 24</vt:lpstr>
      <vt:lpstr> Phases of a prototype model</vt:lpstr>
      <vt:lpstr>Slide 26</vt:lpstr>
      <vt:lpstr>3. Incremental Development </vt:lpstr>
      <vt:lpstr>Slide 28</vt:lpstr>
      <vt:lpstr>Slide 29</vt:lpstr>
      <vt:lpstr>4. Spiral Model</vt:lpstr>
      <vt:lpstr>Slide 31</vt:lpstr>
      <vt:lpstr>Slide 32</vt:lpstr>
      <vt:lpstr>Slide 33</vt:lpstr>
      <vt:lpstr>5. Iterative Development</vt:lpstr>
      <vt:lpstr>Slide 35</vt:lpstr>
      <vt:lpstr>Phases of iterative development</vt:lpstr>
      <vt:lpstr>Slide 37</vt:lpstr>
      <vt:lpstr>Rapid Application Development (RAD)</vt:lpstr>
      <vt:lpstr>Rapid Application Development (RAD)</vt:lpstr>
      <vt:lpstr>Rapid Application Development (RAD)</vt:lpstr>
      <vt:lpstr>Four P's of Software Project Management </vt:lpstr>
      <vt:lpstr>1. People</vt:lpstr>
      <vt:lpstr>2. Product</vt:lpstr>
      <vt:lpstr>3. Process</vt:lpstr>
      <vt:lpstr>4. Project</vt:lpstr>
    </vt:vector>
  </TitlesOfParts>
  <Company>Deftones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Software project management concept</dc:title>
  <dc:creator>abcd</dc:creator>
  <cp:lastModifiedBy>abcd</cp:lastModifiedBy>
  <cp:revision>34</cp:revision>
  <dcterms:created xsi:type="dcterms:W3CDTF">2019-12-14T14:51:25Z</dcterms:created>
  <dcterms:modified xsi:type="dcterms:W3CDTF">2019-12-22T07:06:34Z</dcterms:modified>
</cp:coreProperties>
</file>