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4C6015-85C7-44F4-ABD6-B08FAFD45C0A}"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C6015-85C7-44F4-ABD6-B08FAFD45C0A}"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C6015-85C7-44F4-ABD6-B08FAFD45C0A}"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C6015-85C7-44F4-ABD6-B08FAFD45C0A}"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4C6015-85C7-44F4-ABD6-B08FAFD45C0A}"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4C6015-85C7-44F4-ABD6-B08FAFD45C0A}"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4C6015-85C7-44F4-ABD6-B08FAFD45C0A}"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4C6015-85C7-44F4-ABD6-B08FAFD45C0A}"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C6015-85C7-44F4-ABD6-B08FAFD45C0A}"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C6015-85C7-44F4-ABD6-B08FAFD45C0A}"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C6015-85C7-44F4-ABD6-B08FAFD45C0A}"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0ECAC-EAAF-48C6-BC52-BAB5103AD7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C6015-85C7-44F4-ABD6-B08FAFD45C0A}" type="datetimeFigureOut">
              <a:rPr lang="en-US" smtClean="0"/>
              <a:pPr/>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0ECAC-EAAF-48C6-BC52-BAB5103AD7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3</a:t>
            </a:r>
            <a:br>
              <a:rPr lang="en-US" b="1" dirty="0" smtClean="0"/>
            </a:br>
            <a:r>
              <a:rPr lang="en-US" b="1" dirty="0" smtClean="0"/>
              <a:t>Software</a:t>
            </a:r>
            <a:r>
              <a:rPr lang="en-US" dirty="0" smtClean="0"/>
              <a:t> </a:t>
            </a:r>
            <a:r>
              <a:rPr lang="en-US" b="1" dirty="0"/>
              <a:t>Project Planning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Environmental Resources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environment that supports a software project, often called the software engineering environment (SEE), incorporates hardware and software. </a:t>
            </a:r>
          </a:p>
          <a:p>
            <a:pPr algn="just"/>
            <a:r>
              <a:rPr lang="en-US" dirty="0" smtClean="0"/>
              <a:t>Hardware provides a platform that supports the tools (software) required to produce the work products that are an outcome of good software engineering practice.</a:t>
            </a:r>
          </a:p>
          <a:p>
            <a:pPr algn="just"/>
            <a:r>
              <a:rPr lang="en-US" dirty="0" smtClean="0"/>
              <a:t>When a computer-based system (incorporating specialized hardware and software) is to be engineered, the software team may require access to hardware elements being developed by other engineering teams. For example, software for a robotic device may require a specific robot as part of the validation test step.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Estimation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Today the software is the most expensive element of all computer system and the large cost estimation error can make the difference between the profit and loss. </a:t>
            </a:r>
          </a:p>
          <a:p>
            <a:pPr algn="just"/>
            <a:r>
              <a:rPr lang="en-US" dirty="0" smtClean="0"/>
              <a:t>Software cost and effort estimation will never be an exact science.</a:t>
            </a:r>
          </a:p>
          <a:p>
            <a:pPr algn="just"/>
            <a:r>
              <a:rPr lang="en-US" dirty="0" smtClean="0"/>
              <a:t>Too many variables—human, technical, environmental, political—can affect the ultimate cost of software and effort applied to develop it. </a:t>
            </a:r>
          </a:p>
          <a:p>
            <a:pPr algn="just"/>
            <a:r>
              <a:rPr lang="en-US" dirty="0" smtClean="0"/>
              <a:t>However, software project estimation can be transformed from a black art to a series of systematic steps that provide estimates with acceptable risk.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t>To achieve reliable cost and effort estimates, a number of options arise:</a:t>
            </a:r>
          </a:p>
          <a:p>
            <a:pPr marL="514350" lvl="0" indent="-514350" algn="just" fontAlgn="base">
              <a:buFont typeface="+mj-lt"/>
              <a:buAutoNum type="arabicPeriod"/>
            </a:pPr>
            <a:r>
              <a:rPr lang="en-US" dirty="0" smtClean="0"/>
              <a:t>The cost due to late in the project.</a:t>
            </a:r>
          </a:p>
          <a:p>
            <a:pPr marL="514350" lvl="0" indent="-514350" algn="just" fontAlgn="base">
              <a:buFont typeface="+mj-lt"/>
              <a:buAutoNum type="arabicPeriod"/>
            </a:pPr>
            <a:r>
              <a:rPr lang="en-US" dirty="0" smtClean="0"/>
              <a:t>The cost of previous similar project must be analyzed.  </a:t>
            </a:r>
          </a:p>
          <a:p>
            <a:pPr marL="514350" lvl="0" indent="-514350" algn="just" fontAlgn="base">
              <a:buFont typeface="+mj-lt"/>
              <a:buAutoNum type="arabicPeriod"/>
            </a:pPr>
            <a:r>
              <a:rPr lang="en-US" dirty="0" smtClean="0"/>
              <a:t>Use relatively simple decomposition techniques to generate project cost and effort estimates. Such decomposition techniques may be LOC-based estimation, FP-based estimation, Process based estimation, Estimation with use case etc.</a:t>
            </a:r>
          </a:p>
          <a:p>
            <a:pPr marL="514350" lvl="0" indent="-514350" algn="just" fontAlgn="base">
              <a:buFont typeface="+mj-lt"/>
              <a:buAutoNum type="arabicPeriod"/>
            </a:pPr>
            <a:r>
              <a:rPr lang="en-US" dirty="0" smtClean="0"/>
              <a:t> Use one or more empirical models (like COCOMO II) for software cost and effort estimation.  </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techniques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Software project estimation is a form of problem solving, and in most cases, the problem to be solved (i.e. developing a cost and effort estimate for a software project) is too complex to be considered in one piece. For this reason, we should decompose the problem, re-characterizing it as a set of smaller (and hopefully, more manageable) problems. </a:t>
            </a:r>
          </a:p>
          <a:p>
            <a:pPr algn="just"/>
            <a:r>
              <a:rPr lang="en-US" dirty="0" smtClean="0"/>
              <a:t>The decomposition approach was discussed from two different points of view: decomposition of the problem and decomposition of the process. Estimation uses one or both forms of partitioning. But before an estimate can be made, the project planner must understand the scope of the software to be built and generate an estimate of its “size.” </a:t>
            </a:r>
          </a:p>
          <a:p>
            <a:pPr algn="just">
              <a:buNone/>
            </a:pPr>
            <a:r>
              <a:rPr lang="en-US" dirty="0" smtClean="0"/>
              <a:t> </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Software Sizing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The accuracy of software project estimation is depends on: </a:t>
            </a:r>
          </a:p>
          <a:p>
            <a:pPr lvl="0" algn="just" fontAlgn="base"/>
            <a:r>
              <a:rPr lang="en-US" dirty="0" smtClean="0"/>
              <a:t>The size of product to be built. </a:t>
            </a:r>
          </a:p>
          <a:p>
            <a:pPr lvl="0" algn="just" fontAlgn="base"/>
            <a:r>
              <a:rPr lang="en-US" dirty="0" smtClean="0"/>
              <a:t>The human effort, calendar time, and availability of reusable software components. </a:t>
            </a:r>
          </a:p>
          <a:p>
            <a:pPr lvl="0" algn="just" fontAlgn="base"/>
            <a:r>
              <a:rPr lang="en-US" dirty="0" smtClean="0"/>
              <a:t>The ability and experience of the software team. </a:t>
            </a:r>
          </a:p>
          <a:p>
            <a:pPr algn="just"/>
            <a:r>
              <a:rPr lang="en-US" dirty="0" smtClean="0"/>
              <a:t>The stability of the product requirements and the supporting environments.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B.Problem</a:t>
            </a:r>
            <a:r>
              <a:rPr lang="en-US" b="1" dirty="0" smtClean="0"/>
              <a:t>-Based Estimation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The </a:t>
            </a:r>
            <a:r>
              <a:rPr lang="en-US" i="1" dirty="0" smtClean="0"/>
              <a:t>expected value </a:t>
            </a:r>
            <a:r>
              <a:rPr lang="en-US" dirty="0" smtClean="0"/>
              <a:t>for the estimation variable (</a:t>
            </a:r>
            <a:r>
              <a:rPr lang="en-US" i="1" dirty="0" smtClean="0"/>
              <a:t>S</a:t>
            </a:r>
            <a:r>
              <a:rPr lang="en-US" dirty="0" smtClean="0"/>
              <a:t>) can be computed as a weighted average of the optimistic (</a:t>
            </a:r>
            <a:r>
              <a:rPr lang="en-US" i="1" dirty="0" err="1" smtClean="0"/>
              <a:t>s</a:t>
            </a:r>
            <a:r>
              <a:rPr lang="en-US" baseline="-25000" dirty="0" err="1" smtClean="0"/>
              <a:t>opt</a:t>
            </a:r>
            <a:r>
              <a:rPr lang="en-US" dirty="0" smtClean="0"/>
              <a:t>), most likely (</a:t>
            </a:r>
            <a:r>
              <a:rPr lang="en-US" i="1" dirty="0" err="1" smtClean="0"/>
              <a:t>s</a:t>
            </a:r>
            <a:r>
              <a:rPr lang="en-US" i="1" baseline="-25000" dirty="0" err="1" smtClean="0"/>
              <a:t>m</a:t>
            </a:r>
            <a:r>
              <a:rPr lang="en-US" dirty="0" smtClean="0"/>
              <a:t>), and pessimistic (</a:t>
            </a:r>
            <a:r>
              <a:rPr lang="en-US" i="1" dirty="0" err="1" smtClean="0"/>
              <a:t>s</a:t>
            </a:r>
            <a:r>
              <a:rPr lang="en-US" baseline="-25000" dirty="0" err="1" smtClean="0"/>
              <a:t>pess</a:t>
            </a:r>
            <a:r>
              <a:rPr lang="en-US" dirty="0" smtClean="0"/>
              <a:t>) estimates. The estimated value may be of LOC or FP estimation techniques. </a:t>
            </a:r>
          </a:p>
          <a:p>
            <a:pPr algn="just"/>
            <a:endParaRPr lang="en-US" dirty="0" smtClean="0"/>
          </a:p>
          <a:p>
            <a:pPr algn="just"/>
            <a:endParaRPr lang="en-US" dirty="0"/>
          </a:p>
        </p:txBody>
      </p:sp>
      <p:pic>
        <p:nvPicPr>
          <p:cNvPr id="4" name="Picture 3"/>
          <p:cNvPicPr/>
          <p:nvPr/>
        </p:nvPicPr>
        <p:blipFill>
          <a:blip r:embed="rId2"/>
          <a:stretch>
            <a:fillRect/>
          </a:stretch>
        </p:blipFill>
        <p:spPr>
          <a:xfrm>
            <a:off x="3429000" y="4800600"/>
            <a:ext cx="2819400" cy="1066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 </a:t>
            </a:r>
            <a:endParaRPr lang="en-US" dirty="0"/>
          </a:p>
        </p:txBody>
      </p:sp>
      <p:sp>
        <p:nvSpPr>
          <p:cNvPr id="3" name="Content Placeholder 2"/>
          <p:cNvSpPr>
            <a:spLocks noGrp="1"/>
          </p:cNvSpPr>
          <p:nvPr>
            <p:ph idx="1"/>
          </p:nvPr>
        </p:nvSpPr>
        <p:spPr/>
        <p:txBody>
          <a:bodyPr>
            <a:normAutofit fontScale="92500" lnSpcReduction="20000"/>
          </a:bodyPr>
          <a:lstStyle/>
          <a:p>
            <a:pPr lvl="0" algn="just" fontAlgn="base"/>
            <a:r>
              <a:rPr lang="en-US" b="1" dirty="0" smtClean="0"/>
              <a:t>Direct measure</a:t>
            </a:r>
            <a:r>
              <a:rPr lang="en-US" dirty="0" smtClean="0"/>
              <a:t>: Direct measure of software process includes cost and effort applied which are easier to measure by person-month analysis. Also, it includes line of code (LOC) produced, execution speed, memory size and defects reported over some set period of time. </a:t>
            </a:r>
          </a:p>
          <a:p>
            <a:pPr lvl="0" algn="just" fontAlgn="base"/>
            <a:r>
              <a:rPr lang="en-US" b="1" dirty="0" smtClean="0"/>
              <a:t>Indirect measure</a:t>
            </a:r>
            <a:r>
              <a:rPr lang="en-US" dirty="0" smtClean="0"/>
              <a:t>: Indirect measures of the product include functionality, quality, complexity, efficiency, reliability, maintenance possibilities, usability, portability, etc. They are relatively difficult to measure.  </a:t>
            </a:r>
          </a:p>
          <a:p>
            <a:pPr algn="just">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of code (LOC) measurement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LOC is simplest way to estimate the project size among all metrics available</a:t>
            </a:r>
          </a:p>
          <a:p>
            <a:pPr algn="just"/>
            <a:r>
              <a:rPr lang="en-US" dirty="0" smtClean="0"/>
              <a:t>To find the LOC at the beginning of a project, divide module into sub-module and so on, until size of each module can be predicted</a:t>
            </a:r>
          </a:p>
          <a:p>
            <a:pPr algn="just"/>
            <a:r>
              <a:rPr lang="en-US" dirty="0" smtClean="0"/>
              <a:t>The project size estimation by counting the number of source instruction is an ambiguous task because there may have multiple lines of code used for commenting, header lines of codes etc.</a:t>
            </a:r>
          </a:p>
          <a:p>
            <a:pPr algn="just"/>
            <a:r>
              <a:rPr lang="en-US" dirty="0" smtClean="0"/>
              <a:t>Thus, a commonly adopted convention is to count only the lines of codes that are delivered to the customers as part of the product.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of code (LOC) limitation</a:t>
            </a:r>
            <a:endParaRPr lang="en-US" dirty="0"/>
          </a:p>
        </p:txBody>
      </p:sp>
      <p:sp>
        <p:nvSpPr>
          <p:cNvPr id="3" name="Content Placeholder 2"/>
          <p:cNvSpPr>
            <a:spLocks noGrp="1"/>
          </p:cNvSpPr>
          <p:nvPr>
            <p:ph idx="1"/>
          </p:nvPr>
        </p:nvSpPr>
        <p:spPr/>
        <p:txBody>
          <a:bodyPr>
            <a:normAutofit fontScale="92500" lnSpcReduction="20000"/>
          </a:bodyPr>
          <a:lstStyle/>
          <a:p>
            <a:pPr lvl="0" algn="just" fontAlgn="base"/>
            <a:r>
              <a:rPr lang="en-US" dirty="0" smtClean="0"/>
              <a:t>The LOC will vary according to programming style i.e. complex logic may reduce some codes by the replacement of the simple logic. </a:t>
            </a:r>
          </a:p>
          <a:p>
            <a:pPr lvl="0" algn="just" fontAlgn="base"/>
            <a:r>
              <a:rPr lang="en-US" dirty="0" smtClean="0"/>
              <a:t>The reuse of codes will vary the program size. </a:t>
            </a:r>
          </a:p>
          <a:p>
            <a:pPr lvl="0" algn="just" fontAlgn="base"/>
            <a:r>
              <a:rPr lang="en-US" dirty="0" smtClean="0"/>
              <a:t>There may not be better quality on large sized programs. </a:t>
            </a:r>
          </a:p>
          <a:p>
            <a:pPr lvl="0" algn="just" fontAlgn="base"/>
            <a:r>
              <a:rPr lang="en-US" dirty="0" smtClean="0"/>
              <a:t>The accurate LOC are only computed after project completion. </a:t>
            </a:r>
          </a:p>
          <a:p>
            <a:pPr lvl="0" algn="just" fontAlgn="base"/>
            <a:r>
              <a:rPr lang="en-US" dirty="0" smtClean="0"/>
              <a:t>On project estimation, the software product not only depends on the LOC but this may vary due to analysis, design, testing etc.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b="1" dirty="0" smtClean="0"/>
              <a:t>If</a:t>
            </a:r>
            <a:r>
              <a:rPr lang="en-US" dirty="0" smtClean="0"/>
              <a:t> </a:t>
            </a:r>
            <a:endParaRPr lang="en-US" b="1" dirty="0" smtClean="0"/>
          </a:p>
          <a:p>
            <a:pPr lvl="0" algn="just" fontAlgn="base"/>
            <a:r>
              <a:rPr lang="en-US" dirty="0" smtClean="0"/>
              <a:t>Estimated total LOC on any project = 33,200 </a:t>
            </a:r>
          </a:p>
          <a:p>
            <a:pPr lvl="0" algn="just" fontAlgn="base"/>
            <a:r>
              <a:rPr lang="en-US" dirty="0" smtClean="0"/>
              <a:t>Organizational average productivity = 620 LOC/pm </a:t>
            </a:r>
          </a:p>
          <a:p>
            <a:pPr lvl="0" algn="just" fontAlgn="base"/>
            <a:r>
              <a:rPr lang="en-US" dirty="0" smtClean="0"/>
              <a:t>Labor rate per month = $8000   </a:t>
            </a:r>
          </a:p>
          <a:p>
            <a:pPr algn="just">
              <a:buNone/>
            </a:pPr>
            <a:r>
              <a:rPr lang="en-US" b="1" dirty="0" smtClean="0"/>
              <a:t>Then,  </a:t>
            </a:r>
          </a:p>
          <a:p>
            <a:pPr lvl="0" algn="just" fontAlgn="base"/>
            <a:r>
              <a:rPr lang="en-US" dirty="0" smtClean="0"/>
              <a:t>Cost per LOC = ($8000/m)/(620LOC/pm) = $13 </a:t>
            </a:r>
          </a:p>
          <a:p>
            <a:pPr lvl="0" algn="just" fontAlgn="base"/>
            <a:r>
              <a:rPr lang="en-US" dirty="0" smtClean="0"/>
              <a:t>Total project cost = Total LOC x Cost per LOC = 33,200 x $13 = $4,31,600 </a:t>
            </a:r>
          </a:p>
          <a:p>
            <a:pPr lvl="0" algn="just" fontAlgn="base"/>
            <a:r>
              <a:rPr lang="en-US" dirty="0" smtClean="0"/>
              <a:t>Estimated effort = Total LOC / Average productivity  </a:t>
            </a:r>
          </a:p>
          <a:p>
            <a:pPr algn="just">
              <a:buNone/>
            </a:pPr>
            <a:r>
              <a:rPr lang="en-US" dirty="0" smtClean="0"/>
              <a:t>= (33,200 LOC) / (620 LOC/person month) = 54 persons </a:t>
            </a:r>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Software planning involves estimating how much time, effort, money, </a:t>
            </a:r>
            <a:r>
              <a:rPr lang="en-US" dirty="0" smtClean="0"/>
              <a:t>and resources </a:t>
            </a:r>
            <a:r>
              <a:rPr lang="en-US" dirty="0"/>
              <a:t>will be required to build a specific software system. After the </a:t>
            </a:r>
            <a:r>
              <a:rPr lang="en-US" dirty="0" smtClean="0"/>
              <a:t>project scope </a:t>
            </a:r>
            <a:r>
              <a:rPr lang="en-US" dirty="0"/>
              <a:t>is determined and the problem is decomposed into smaller </a:t>
            </a:r>
            <a:r>
              <a:rPr lang="en-US" dirty="0" smtClean="0"/>
              <a:t>problems, software </a:t>
            </a:r>
            <a:r>
              <a:rPr lang="en-US" dirty="0"/>
              <a:t>managers use historical project data (as well as personal experience </a:t>
            </a:r>
            <a:r>
              <a:rPr lang="en-US" dirty="0" smtClean="0"/>
              <a:t>and intuition</a:t>
            </a:r>
            <a:r>
              <a:rPr lang="en-US" dirty="0"/>
              <a:t>) to determine estimates for each. The final estimates are </a:t>
            </a:r>
            <a:r>
              <a:rPr lang="en-US" dirty="0" smtClean="0"/>
              <a:t>typically adjusted </a:t>
            </a:r>
            <a:r>
              <a:rPr lang="en-US" dirty="0"/>
              <a:t>by taking project complexity and risk into account. The resulting </a:t>
            </a:r>
            <a:r>
              <a:rPr lang="en-US" dirty="0" smtClean="0"/>
              <a:t>work product </a:t>
            </a:r>
            <a:r>
              <a:rPr lang="en-US" dirty="0"/>
              <a:t>is called a project management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based metric (FP)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The function point (FP) metric can be used effectively as a means for measuring the functionality delivered by a system. Using historical data, the FP metric can be used to:</a:t>
            </a:r>
          </a:p>
          <a:p>
            <a:pPr algn="just"/>
            <a:r>
              <a:rPr lang="en-US" dirty="0" smtClean="0"/>
              <a:t>Estimate the cost or effort required to design, code and test the software</a:t>
            </a:r>
          </a:p>
          <a:p>
            <a:pPr algn="just"/>
            <a:r>
              <a:rPr lang="en-US" dirty="0" smtClean="0"/>
              <a:t>Predict the number of errors that will be encounter during testing.</a:t>
            </a:r>
          </a:p>
          <a:p>
            <a:pPr lvl="0" algn="just"/>
            <a:r>
              <a:rPr lang="en-US" dirty="0" smtClean="0"/>
              <a:t>Forecast the number of components in implemented system. </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7500" lnSpcReduction="20000"/>
          </a:bodyPr>
          <a:lstStyle/>
          <a:p>
            <a:pPr algn="just">
              <a:buNone/>
            </a:pPr>
            <a:r>
              <a:rPr lang="en-US" dirty="0" smtClean="0"/>
              <a:t>Function points are derived using an empirical relationship based on countable (direct) measures of software’s information domain (UFP) and qualitative assessments of software complexity (TCF). Information domain values are defined in the following manner: </a:t>
            </a:r>
          </a:p>
          <a:p>
            <a:pPr lvl="0" algn="just" fontAlgn="base"/>
            <a:r>
              <a:rPr lang="en-US" b="1" dirty="0" smtClean="0"/>
              <a:t>Number of external inputs (EIs) (weight-4): </a:t>
            </a:r>
            <a:r>
              <a:rPr lang="en-US" dirty="0" smtClean="0"/>
              <a:t>Each </a:t>
            </a:r>
            <a:r>
              <a:rPr lang="en-US" i="1" dirty="0" smtClean="0"/>
              <a:t>external input </a:t>
            </a:r>
            <a:r>
              <a:rPr lang="en-US" dirty="0" smtClean="0"/>
              <a:t>originates from a user or is transmitted from another application and provides distinct application-oriented data or control information. Inputs are often used to update </a:t>
            </a:r>
            <a:r>
              <a:rPr lang="en-US" i="1" dirty="0" smtClean="0"/>
              <a:t>internal logical files </a:t>
            </a:r>
            <a:r>
              <a:rPr lang="en-US" dirty="0" smtClean="0"/>
              <a:t>(ILFs). Inputs should be distinguished from inquiries, which are counted separately. </a:t>
            </a:r>
          </a:p>
          <a:p>
            <a:pPr lvl="0" algn="just" fontAlgn="base"/>
            <a:r>
              <a:rPr lang="en-US" b="1" dirty="0" smtClean="0"/>
              <a:t>Number of external outputs (EOs) (weight-5): </a:t>
            </a:r>
            <a:r>
              <a:rPr lang="en-US" dirty="0" smtClean="0"/>
              <a:t>Each </a:t>
            </a:r>
            <a:r>
              <a:rPr lang="en-US" i="1" dirty="0" smtClean="0"/>
              <a:t>external output </a:t>
            </a:r>
            <a:r>
              <a:rPr lang="en-US" dirty="0" smtClean="0"/>
              <a:t>is derived data within the application that provides information to the user. In this context external output refers to reports, screens, error messages, etc. Individual data items within a report are not counted separately. </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10000"/>
          </a:bodyPr>
          <a:lstStyle/>
          <a:p>
            <a:pPr lvl="0" algn="just" fontAlgn="base"/>
            <a:r>
              <a:rPr lang="en-US" b="1" dirty="0" smtClean="0"/>
              <a:t>Number of external inquiries (EQs) (weight-4): </a:t>
            </a:r>
            <a:r>
              <a:rPr lang="en-US" dirty="0" smtClean="0"/>
              <a:t>An </a:t>
            </a:r>
            <a:r>
              <a:rPr lang="en-US" i="1" dirty="0" smtClean="0"/>
              <a:t>external inquiry </a:t>
            </a:r>
            <a:r>
              <a:rPr lang="en-US" dirty="0" smtClean="0"/>
              <a:t>is defined as an online input that results in the generation of some immediate software response in the form of an online output (often retrieved from an ILF). </a:t>
            </a:r>
          </a:p>
          <a:p>
            <a:pPr lvl="0" algn="just" fontAlgn="base"/>
            <a:r>
              <a:rPr lang="en-US" b="1" dirty="0" smtClean="0"/>
              <a:t>Number of internal logical files (ILFs) (weight-10): </a:t>
            </a:r>
            <a:r>
              <a:rPr lang="en-US" dirty="0" smtClean="0"/>
              <a:t>Each </a:t>
            </a:r>
            <a:r>
              <a:rPr lang="en-US" i="1" dirty="0" smtClean="0"/>
              <a:t>internal logical file </a:t>
            </a:r>
            <a:r>
              <a:rPr lang="en-US" dirty="0" smtClean="0"/>
              <a:t>is a logical grouping of data that resides within the application’s boundary and is maintained via external inputs. </a:t>
            </a:r>
          </a:p>
          <a:p>
            <a:pPr lvl="0" algn="just" fontAlgn="base"/>
            <a:r>
              <a:rPr lang="en-US" b="1" dirty="0" smtClean="0"/>
              <a:t>Number of external interface files (EIFs) (weight-10): </a:t>
            </a:r>
            <a:r>
              <a:rPr lang="en-US" dirty="0" smtClean="0"/>
              <a:t>Each </a:t>
            </a:r>
            <a:r>
              <a:rPr lang="en-US" i="1" dirty="0" smtClean="0"/>
              <a:t>external interface file </a:t>
            </a:r>
            <a:r>
              <a:rPr lang="en-US" dirty="0" smtClean="0"/>
              <a:t>is a logical grouping of data that resides external to the application but provides information that may be of use to the application. </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buNone/>
            </a:pPr>
            <a:r>
              <a:rPr lang="en-US" dirty="0" smtClean="0"/>
              <a:t>Function point (FP) = Unadjusted function point (UFP) x Technical complexity factor (TCF) </a:t>
            </a:r>
          </a:p>
          <a:p>
            <a:pPr algn="just">
              <a:buNone/>
            </a:pPr>
            <a:r>
              <a:rPr lang="en-US" dirty="0" smtClean="0"/>
              <a:t>Where, </a:t>
            </a:r>
          </a:p>
          <a:p>
            <a:pPr lvl="0" algn="just" fontAlgn="base"/>
            <a:r>
              <a:rPr lang="en-US" dirty="0" smtClean="0"/>
              <a:t>UPF = Input x 4 + output x 5 + Inquiries x 4 + Files x 10 + Interface x 10 </a:t>
            </a:r>
          </a:p>
          <a:p>
            <a:pPr lvl="0" algn="just" fontAlgn="base"/>
            <a:r>
              <a:rPr lang="en-US" dirty="0" smtClean="0"/>
              <a:t>TCF (varies from 0.65 to 1.35) = 0.65 + 0.01 x Degree of influence (DI) </a:t>
            </a:r>
          </a:p>
          <a:p>
            <a:pPr lvl="0" algn="just" fontAlgn="base"/>
            <a:r>
              <a:rPr lang="en-US" dirty="0" smtClean="0"/>
              <a:t>DI = Number of questions x weight to each question = 14 x (0 to 5) = ∑ (</a:t>
            </a:r>
            <a:r>
              <a:rPr lang="en-US" i="1" dirty="0" err="1" smtClean="0"/>
              <a:t>F</a:t>
            </a:r>
            <a:r>
              <a:rPr lang="en-US" i="1" baseline="-25000" dirty="0" err="1" smtClean="0"/>
              <a:t>i</a:t>
            </a:r>
            <a:r>
              <a:rPr lang="en-US" dirty="0" smtClean="0"/>
              <a:t>)] </a:t>
            </a:r>
          </a:p>
          <a:p>
            <a:pPr lvl="0" algn="just" fontAlgn="base"/>
            <a:r>
              <a:rPr lang="en-US" dirty="0" smtClean="0"/>
              <a:t>Thus, FP = UFP x [0.65 x 0.01 x ∑ (</a:t>
            </a:r>
            <a:r>
              <a:rPr lang="en-US" i="1" dirty="0" err="1" smtClean="0"/>
              <a:t>Fi</a:t>
            </a:r>
            <a:r>
              <a:rPr lang="en-US"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62500" lnSpcReduction="20000"/>
          </a:bodyPr>
          <a:lstStyle/>
          <a:p>
            <a:pPr algn="just">
              <a:buNone/>
            </a:pPr>
            <a:r>
              <a:rPr lang="en-US" dirty="0" smtClean="0"/>
              <a:t>The </a:t>
            </a:r>
            <a:r>
              <a:rPr lang="en-US" i="1" dirty="0" err="1" smtClean="0"/>
              <a:t>F</a:t>
            </a:r>
            <a:r>
              <a:rPr lang="en-US" i="1" baseline="-25000" dirty="0" err="1" smtClean="0"/>
              <a:t>i</a:t>
            </a:r>
            <a:r>
              <a:rPr lang="en-US" i="1" baseline="-25000" dirty="0" smtClean="0"/>
              <a:t> </a:t>
            </a:r>
            <a:r>
              <a:rPr lang="en-US" dirty="0" smtClean="0"/>
              <a:t>(</a:t>
            </a:r>
            <a:r>
              <a:rPr lang="en-US" i="1" dirty="0" err="1" smtClean="0"/>
              <a:t>i</a:t>
            </a:r>
            <a:r>
              <a:rPr lang="en-US" i="1" dirty="0" smtClean="0"/>
              <a:t> </a:t>
            </a:r>
            <a:r>
              <a:rPr lang="en-US" dirty="0" smtClean="0"/>
              <a:t>= 1 to 14) is </a:t>
            </a:r>
            <a:r>
              <a:rPr lang="en-US" i="1" dirty="0" smtClean="0"/>
              <a:t>value adjustment factors </a:t>
            </a:r>
            <a:r>
              <a:rPr lang="en-US" dirty="0" smtClean="0"/>
              <a:t>(VAF) based on responses to the following questions: </a:t>
            </a:r>
          </a:p>
          <a:p>
            <a:pPr lvl="0" algn="just" fontAlgn="base"/>
            <a:r>
              <a:rPr lang="en-US" dirty="0" smtClean="0"/>
              <a:t>Does the system require reliable backup and recovery? </a:t>
            </a:r>
          </a:p>
          <a:p>
            <a:pPr lvl="0" algn="just" fontAlgn="base"/>
            <a:r>
              <a:rPr lang="en-US" dirty="0" smtClean="0"/>
              <a:t>Are specialized data communications required to transfer information to or from the application? </a:t>
            </a:r>
          </a:p>
          <a:p>
            <a:pPr lvl="0" algn="just" fontAlgn="base"/>
            <a:r>
              <a:rPr lang="en-US" dirty="0" smtClean="0"/>
              <a:t>Are there distributed processing functions? </a:t>
            </a:r>
          </a:p>
          <a:p>
            <a:pPr lvl="0" algn="just" fontAlgn="base"/>
            <a:r>
              <a:rPr lang="en-US" dirty="0" smtClean="0"/>
              <a:t>Is performance critical? </a:t>
            </a:r>
          </a:p>
          <a:p>
            <a:pPr lvl="0" algn="just" fontAlgn="base"/>
            <a:r>
              <a:rPr lang="en-US" dirty="0" smtClean="0"/>
              <a:t>Will the system run in an existing, heavily utilized operational environment? </a:t>
            </a:r>
          </a:p>
          <a:p>
            <a:pPr lvl="0" algn="just" fontAlgn="base"/>
            <a:r>
              <a:rPr lang="en-US" dirty="0" smtClean="0"/>
              <a:t>Does the system require online data entry? </a:t>
            </a:r>
          </a:p>
          <a:p>
            <a:pPr lvl="0" algn="just" fontAlgn="base"/>
            <a:r>
              <a:rPr lang="en-US" dirty="0" smtClean="0"/>
              <a:t>Does the online data entry require the input transaction to be built over multiple screens or operations? </a:t>
            </a:r>
          </a:p>
          <a:p>
            <a:pPr lvl="0" algn="just" fontAlgn="base"/>
            <a:r>
              <a:rPr lang="en-US" dirty="0" smtClean="0"/>
              <a:t>Are the ILFs updated online? </a:t>
            </a:r>
          </a:p>
          <a:p>
            <a:pPr lvl="0" algn="just" fontAlgn="base"/>
            <a:r>
              <a:rPr lang="en-US" dirty="0" smtClean="0"/>
              <a:t>Are the inputs, outputs, files, or inquiries complex? </a:t>
            </a:r>
          </a:p>
          <a:p>
            <a:pPr lvl="0" algn="just" fontAlgn="base"/>
            <a:r>
              <a:rPr lang="en-US" dirty="0" smtClean="0"/>
              <a:t>Is the internal processing complex? </a:t>
            </a:r>
          </a:p>
          <a:p>
            <a:pPr lvl="0" algn="just" fontAlgn="base"/>
            <a:r>
              <a:rPr lang="en-US" dirty="0" smtClean="0"/>
              <a:t>Is the code designed to be reusable? </a:t>
            </a:r>
          </a:p>
          <a:p>
            <a:pPr lvl="0" algn="just" fontAlgn="base"/>
            <a:r>
              <a:rPr lang="en-US" dirty="0" smtClean="0"/>
              <a:t>Are conversion and installation included in the design? </a:t>
            </a:r>
          </a:p>
          <a:p>
            <a:pPr lvl="0" algn="just" fontAlgn="base"/>
            <a:r>
              <a:rPr lang="en-US" dirty="0" smtClean="0"/>
              <a:t>Is the system designed for multiple installations in different organizations? </a:t>
            </a:r>
          </a:p>
          <a:p>
            <a:pPr lvl="0" algn="just" fontAlgn="base"/>
            <a:r>
              <a:rPr lang="en-US" dirty="0" smtClean="0"/>
              <a:t>Is the application designed to facilitate change and ease of use by the user? </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fontScale="92500" lnSpcReduction="10000"/>
          </a:bodyPr>
          <a:lstStyle/>
          <a:p>
            <a:pPr algn="just"/>
            <a:r>
              <a:rPr lang="en-US" dirty="0" smtClean="0"/>
              <a:t>Each of these questions is answered using a scale that ranges from 0 (not important or applicable) to 5 (absolutely essential). Note that, if these all 14 technical questions have given the average value (3), then TCF = 0.65 + 0.01 x (14x3) = 1.07.  </a:t>
            </a:r>
          </a:p>
          <a:p>
            <a:pPr algn="just"/>
            <a:r>
              <a:rPr lang="en-US" b="1" dirty="0" smtClean="0"/>
              <a:t>For example</a:t>
            </a:r>
            <a:r>
              <a:rPr lang="en-US" dirty="0" smtClean="0"/>
              <a:t>: If FP =UFP x TCF = 375 FP, average productivity = 6.5 FP/PM and labor rate = $8000 per month then </a:t>
            </a:r>
          </a:p>
          <a:p>
            <a:pPr lvl="0" algn="just" fontAlgn="base"/>
            <a:r>
              <a:rPr lang="en-US" dirty="0" smtClean="0"/>
              <a:t>Cost per FP = ($8000) / (6.5 FP/PM) = $1230 </a:t>
            </a:r>
          </a:p>
          <a:p>
            <a:pPr lvl="0" algn="just" fontAlgn="base"/>
            <a:r>
              <a:rPr lang="en-US" dirty="0" smtClean="0"/>
              <a:t>Total project cost = 375 x $1230 = $461250 </a:t>
            </a:r>
          </a:p>
          <a:p>
            <a:pPr lvl="0" algn="just" fontAlgn="base"/>
            <a:r>
              <a:rPr lang="en-US" dirty="0" smtClean="0"/>
              <a:t>Estimated effort = Total FP / Average productivity = 375 FP / (6.5 FP/PM) = 58 persons </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Empirical estimation models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An estimation model reflects the population of projects from which it has been derived. Therefore, the model is domain sensitive. </a:t>
            </a:r>
          </a:p>
          <a:p>
            <a:pPr algn="just"/>
            <a:r>
              <a:rPr lang="en-US" dirty="0" smtClean="0"/>
              <a:t>An estimation model for computer software uses empirically derived formulas to predict effort as a function of LOC or FP. </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pPr algn="just"/>
            <a:r>
              <a:rPr lang="en-US" sz="2400" b="1" dirty="0" smtClean="0"/>
              <a:t>The Structure of Estimation Models </a:t>
            </a:r>
          </a:p>
          <a:p>
            <a:pPr algn="just">
              <a:buNone/>
            </a:pPr>
            <a:r>
              <a:rPr lang="en-US" sz="2400" dirty="0" smtClean="0"/>
              <a:t>A typical estimation model is derived using regression analysis on data collected from past software projects. The overall structure of such models takes the form: </a:t>
            </a:r>
            <a:r>
              <a:rPr lang="en-US" sz="2400" b="1" i="1" dirty="0" smtClean="0"/>
              <a:t>E </a:t>
            </a:r>
            <a:r>
              <a:rPr lang="en-US" sz="2400" b="1" dirty="0" smtClean="0"/>
              <a:t>=</a:t>
            </a:r>
            <a:r>
              <a:rPr lang="en-US" sz="2400" b="1" i="1" dirty="0" smtClean="0"/>
              <a:t>A </a:t>
            </a:r>
            <a:r>
              <a:rPr lang="en-US" sz="2400" b="1" dirty="0" smtClean="0"/>
              <a:t>+ </a:t>
            </a:r>
            <a:r>
              <a:rPr lang="en-US" sz="2400" b="1" i="1" dirty="0" smtClean="0"/>
              <a:t>B </a:t>
            </a:r>
            <a:r>
              <a:rPr lang="en-US" sz="2400" b="1" dirty="0" smtClean="0"/>
              <a:t>x (</a:t>
            </a:r>
            <a:r>
              <a:rPr lang="en-US" sz="2400" b="1" i="1" dirty="0" err="1" smtClean="0"/>
              <a:t>e</a:t>
            </a:r>
            <a:r>
              <a:rPr lang="en-US" sz="2400" b="1" i="1" baseline="-25000" dirty="0" err="1" smtClean="0"/>
              <a:t>v</a:t>
            </a:r>
            <a:r>
              <a:rPr lang="en-US" sz="2400" b="1" dirty="0" smtClean="0"/>
              <a:t>)</a:t>
            </a:r>
            <a:r>
              <a:rPr lang="en-US" sz="2400" b="1" i="1" baseline="30000" dirty="0" smtClean="0"/>
              <a:t>C</a:t>
            </a:r>
            <a:r>
              <a:rPr lang="en-US" sz="2400" b="1" dirty="0" smtClean="0"/>
              <a:t>, </a:t>
            </a:r>
            <a:r>
              <a:rPr lang="en-US" sz="2400" dirty="0" smtClean="0"/>
              <a:t>where </a:t>
            </a:r>
            <a:r>
              <a:rPr lang="en-US" sz="2400" i="1" dirty="0" smtClean="0"/>
              <a:t>A, B, </a:t>
            </a:r>
            <a:r>
              <a:rPr lang="en-US" sz="2400" dirty="0" smtClean="0"/>
              <a:t>and </a:t>
            </a:r>
            <a:r>
              <a:rPr lang="en-US" sz="2400" i="1" dirty="0" smtClean="0"/>
              <a:t>C </a:t>
            </a:r>
            <a:r>
              <a:rPr lang="en-US" sz="2400" dirty="0" smtClean="0"/>
              <a:t>are empirically derived constants, </a:t>
            </a:r>
            <a:r>
              <a:rPr lang="en-US" sz="2400" i="1" dirty="0" smtClean="0"/>
              <a:t>E </a:t>
            </a:r>
            <a:r>
              <a:rPr lang="en-US" sz="2400" dirty="0" smtClean="0"/>
              <a:t>is effort in person-months, and </a:t>
            </a:r>
            <a:r>
              <a:rPr lang="en-US" sz="2400" i="1" dirty="0" err="1" smtClean="0"/>
              <a:t>e</a:t>
            </a:r>
            <a:r>
              <a:rPr lang="en-US" sz="2400" i="1" baseline="-25000" dirty="0" err="1" smtClean="0"/>
              <a:t>v</a:t>
            </a:r>
            <a:r>
              <a:rPr lang="en-US" sz="2400" dirty="0" err="1" smtClean="0"/>
              <a:t>is</a:t>
            </a:r>
            <a:r>
              <a:rPr lang="en-US" sz="2400" dirty="0" smtClean="0"/>
              <a:t> the estimation variable (either LOC or FP). </a:t>
            </a:r>
          </a:p>
          <a:p>
            <a:pPr algn="just"/>
            <a:endParaRPr lang="en-US" sz="2400" dirty="0"/>
          </a:p>
        </p:txBody>
      </p:sp>
      <p:pic>
        <p:nvPicPr>
          <p:cNvPr id="4" name="Picture 3"/>
          <p:cNvPicPr/>
          <p:nvPr/>
        </p:nvPicPr>
        <p:blipFill>
          <a:blip r:embed="rId2"/>
          <a:stretch>
            <a:fillRect/>
          </a:stretch>
        </p:blipFill>
        <p:spPr>
          <a:xfrm>
            <a:off x="1143000" y="3352800"/>
            <a:ext cx="7010400" cy="2743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Homework:</a:t>
            </a:r>
          </a:p>
          <a:p>
            <a:r>
              <a:rPr lang="en-US" dirty="0" smtClean="0"/>
              <a:t>Explain COCOMO model.(focus on COCOMO II)</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Risk </a:t>
            </a:r>
            <a:endParaRPr lang="en-US" dirty="0"/>
          </a:p>
        </p:txBody>
      </p:sp>
      <p:sp>
        <p:nvSpPr>
          <p:cNvPr id="3" name="Content Placeholder 2"/>
          <p:cNvSpPr>
            <a:spLocks noGrp="1"/>
          </p:cNvSpPr>
          <p:nvPr>
            <p:ph idx="1"/>
          </p:nvPr>
        </p:nvSpPr>
        <p:spPr/>
        <p:txBody>
          <a:bodyPr>
            <a:normAutofit lnSpcReduction="10000"/>
          </a:bodyPr>
          <a:lstStyle/>
          <a:p>
            <a:r>
              <a:rPr lang="en-US" dirty="0" smtClean="0"/>
              <a:t>Risk concerns the future happening that always involves two characteristics: </a:t>
            </a:r>
          </a:p>
          <a:p>
            <a:r>
              <a:rPr lang="en-US" i="1" dirty="0" smtClean="0"/>
              <a:t>uncertainty</a:t>
            </a:r>
            <a:r>
              <a:rPr lang="en-US" dirty="0" smtClean="0"/>
              <a:t>— the risk may or may not happen; that is, and </a:t>
            </a:r>
          </a:p>
          <a:p>
            <a:r>
              <a:rPr lang="en-US" i="1" dirty="0" smtClean="0"/>
              <a:t>loss</a:t>
            </a:r>
            <a:r>
              <a:rPr lang="en-US" dirty="0" smtClean="0"/>
              <a:t>—if the risk becomes a reality, unwanted losses will occur. When risks are analyzed, it is important to quantify the level of uncertainty and the degree of loss associated with each risk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Planning Objectives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To prevent </a:t>
            </a:r>
            <a:r>
              <a:rPr lang="en-US" dirty="0"/>
              <a:t>obstacles that arise in the project such as changes in projects or organization's objectives, non-availability of resources, and so on</a:t>
            </a:r>
            <a:r>
              <a:rPr lang="en-US" dirty="0" smtClean="0"/>
              <a:t>.</a:t>
            </a:r>
          </a:p>
          <a:p>
            <a:pPr algn="just"/>
            <a:r>
              <a:rPr lang="en-US" dirty="0"/>
              <a:t>better utilization of resources and optimal usage of the allotted time for a </a:t>
            </a:r>
            <a:r>
              <a:rPr lang="en-US" dirty="0" smtClean="0"/>
              <a:t>project,</a:t>
            </a:r>
          </a:p>
          <a:p>
            <a:pPr algn="just"/>
            <a:r>
              <a:rPr lang="en-US" dirty="0" smtClean="0"/>
              <a:t>To define </a:t>
            </a:r>
            <a:r>
              <a:rPr lang="en-US" dirty="0"/>
              <a:t>the roles and responsibilities of the project management team members.</a:t>
            </a:r>
          </a:p>
          <a:p>
            <a:pPr algn="just"/>
            <a:r>
              <a:rPr lang="en-US" dirty="0" smtClean="0"/>
              <a:t>To ensure </a:t>
            </a:r>
            <a:r>
              <a:rPr lang="en-US" dirty="0"/>
              <a:t>that the project management team works according to the business objectives.</a:t>
            </a:r>
          </a:p>
          <a:p>
            <a:pPr algn="just"/>
            <a:r>
              <a:rPr lang="en-US" dirty="0" smtClean="0"/>
              <a:t>To check </a:t>
            </a:r>
            <a:r>
              <a:rPr lang="en-US" dirty="0"/>
              <a:t>feasibility of the schedule and user requirements.</a:t>
            </a:r>
          </a:p>
          <a:p>
            <a:pPr algn="just"/>
            <a:r>
              <a:rPr lang="en-US" dirty="0" smtClean="0"/>
              <a:t>To determine </a:t>
            </a:r>
            <a:r>
              <a:rPr lang="en-US" dirty="0"/>
              <a:t>project constraints.</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risks(Types)</a:t>
            </a:r>
            <a:endParaRPr lang="en-US" dirty="0"/>
          </a:p>
        </p:txBody>
      </p:sp>
      <p:sp>
        <p:nvSpPr>
          <p:cNvPr id="3" name="Content Placeholder 2"/>
          <p:cNvSpPr>
            <a:spLocks noGrp="1"/>
          </p:cNvSpPr>
          <p:nvPr>
            <p:ph idx="1"/>
          </p:nvPr>
        </p:nvSpPr>
        <p:spPr/>
        <p:txBody>
          <a:bodyPr>
            <a:normAutofit fontScale="85000" lnSpcReduction="20000"/>
          </a:bodyPr>
          <a:lstStyle/>
          <a:p>
            <a:pPr lvl="0" algn="just" fontAlgn="base">
              <a:buNone/>
            </a:pPr>
            <a:r>
              <a:rPr lang="en-US" b="1" dirty="0" smtClean="0"/>
              <a:t>1. Project risk: T</a:t>
            </a:r>
            <a:r>
              <a:rPr lang="en-US" dirty="0" smtClean="0"/>
              <a:t>hreaten the project plan.  </a:t>
            </a:r>
          </a:p>
          <a:p>
            <a:pPr algn="just"/>
            <a:r>
              <a:rPr lang="en-US" dirty="0" smtClean="0"/>
              <a:t>Project risks identify potential budgetary, schedule, personnel (staffing and organization), resource, stakeholder, and requirements problems and their impact on a software project. </a:t>
            </a:r>
          </a:p>
          <a:p>
            <a:pPr lvl="0" algn="just" fontAlgn="base">
              <a:buNone/>
            </a:pPr>
            <a:r>
              <a:rPr lang="en-US" b="1" dirty="0" smtClean="0"/>
              <a:t>2. Technical risks: </a:t>
            </a:r>
            <a:r>
              <a:rPr lang="en-US" dirty="0" smtClean="0"/>
              <a:t>threaten the quality and timeliness  </a:t>
            </a:r>
          </a:p>
          <a:p>
            <a:pPr algn="just"/>
            <a:r>
              <a:rPr lang="en-US" dirty="0" smtClean="0"/>
              <a:t>Technical risks identify potential design, implementation, interface, verification, and maintenance problems. In addition, specification ambiguity, technical uncertainty are also risk factors. </a:t>
            </a:r>
            <a:r>
              <a:rPr lang="en-US" b="1" dirty="0" smtClean="0"/>
              <a:t>Technical risks occur because the problem is harder to solve than expected. </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lvl="0" algn="just" fontAlgn="base">
              <a:buNone/>
            </a:pPr>
            <a:r>
              <a:rPr lang="en-US" sz="2000" b="1" dirty="0" smtClean="0"/>
              <a:t>3. Business risks: </a:t>
            </a:r>
            <a:r>
              <a:rPr lang="en-US" sz="2000" dirty="0" smtClean="0"/>
              <a:t>threaten the feasibility  </a:t>
            </a:r>
          </a:p>
          <a:p>
            <a:pPr algn="just"/>
            <a:r>
              <a:rPr lang="en-US" sz="2000" dirty="0" smtClean="0"/>
              <a:t>It includes the top five business risks which are  </a:t>
            </a:r>
          </a:p>
          <a:p>
            <a:pPr algn="just">
              <a:buNone/>
            </a:pPr>
            <a:r>
              <a:rPr lang="en-US" sz="2000" i="1" dirty="0" smtClean="0"/>
              <a:t>a. Market risk:</a:t>
            </a:r>
            <a:r>
              <a:rPr lang="en-US" sz="2000" dirty="0" smtClean="0"/>
              <a:t> system that no one really wants  </a:t>
            </a:r>
          </a:p>
          <a:p>
            <a:pPr algn="just">
              <a:buNone/>
            </a:pPr>
            <a:r>
              <a:rPr lang="en-US" sz="2000" i="1" dirty="0" smtClean="0"/>
              <a:t>b. Strategic risk:</a:t>
            </a:r>
            <a:r>
              <a:rPr lang="en-US" sz="2000" dirty="0" smtClean="0"/>
              <a:t> product no longer fits into the overall business strategy  </a:t>
            </a:r>
          </a:p>
          <a:p>
            <a:pPr algn="just">
              <a:buNone/>
            </a:pPr>
            <a:r>
              <a:rPr lang="en-US" sz="2000" i="1" dirty="0" smtClean="0"/>
              <a:t>c. Sales risk:</a:t>
            </a:r>
            <a:r>
              <a:rPr lang="en-US" sz="2000" dirty="0" smtClean="0"/>
              <a:t> the sales force doesn’t understand how to sell the product</a:t>
            </a:r>
          </a:p>
          <a:p>
            <a:pPr algn="just">
              <a:buNone/>
            </a:pPr>
            <a:r>
              <a:rPr lang="en-US" sz="2000" i="1" dirty="0" smtClean="0"/>
              <a:t>d. Management risk:</a:t>
            </a:r>
            <a:r>
              <a:rPr lang="en-US" sz="2000" dirty="0" smtClean="0"/>
              <a:t> losing the support of senior management  </a:t>
            </a:r>
          </a:p>
          <a:p>
            <a:pPr algn="just">
              <a:buNone/>
            </a:pPr>
            <a:r>
              <a:rPr lang="en-US" sz="2000" i="1" dirty="0" smtClean="0"/>
              <a:t>e. Budget risks:</a:t>
            </a:r>
            <a:r>
              <a:rPr lang="en-US" sz="2000" dirty="0" smtClean="0"/>
              <a:t> losing budgetary or personnel commitment</a:t>
            </a:r>
          </a:p>
          <a:p>
            <a:pPr algn="just">
              <a:buNone/>
            </a:pPr>
            <a:r>
              <a:rPr lang="en-US" sz="2000" b="1" dirty="0" smtClean="0"/>
              <a:t>4. Known risks  </a:t>
            </a:r>
          </a:p>
          <a:p>
            <a:pPr algn="just"/>
            <a:r>
              <a:rPr lang="en-US" sz="2000" dirty="0" smtClean="0"/>
              <a:t>Risk that can be uncovered after careful evaluation of the project plan, the business and technical environment in which the project is being developed, and other reliable information sources (e.g., unrealistic delivery date, lack of documented requirements or software scope, poor development environment).  </a:t>
            </a:r>
          </a:p>
          <a:p>
            <a:pPr algn="just">
              <a:buNone/>
            </a:pPr>
            <a:r>
              <a:rPr lang="en-US" sz="2000" b="1" dirty="0" smtClean="0"/>
              <a:t>5. Predictable risks  </a:t>
            </a:r>
          </a:p>
          <a:p>
            <a:pPr algn="just"/>
            <a:r>
              <a:rPr lang="en-US" sz="2000" dirty="0" smtClean="0"/>
              <a:t>These risks are identified from past project experience (e.g., staff turnover, poor communication with the customer, dilution of staff effort as ongoing maintenance requests are serviced).  </a:t>
            </a:r>
          </a:p>
          <a:p>
            <a:pPr algn="just">
              <a:buNone/>
            </a:pPr>
            <a:r>
              <a:rPr lang="en-US" sz="2000" b="1" dirty="0" smtClean="0"/>
              <a:t>6. Unpredictable risks  </a:t>
            </a:r>
            <a:endParaRPr lang="en-US" sz="2000" dirty="0" smtClean="0"/>
          </a:p>
          <a:p>
            <a:pPr algn="just"/>
            <a:r>
              <a:rPr lang="en-US" sz="2000" dirty="0" smtClean="0"/>
              <a:t>They can and do occur, but they are extremely difficult to identify in advance. </a:t>
            </a:r>
          </a:p>
          <a:p>
            <a:pPr algn="just"/>
            <a:endParaRPr lang="en-US" sz="2000" dirty="0" smtClean="0"/>
          </a:p>
          <a:p>
            <a:pPr algn="just"/>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 </a:t>
            </a:r>
            <a:endParaRPr lang="en-US"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lgn="just"/>
            <a:r>
              <a:rPr lang="en-US" dirty="0" smtClean="0"/>
              <a:t>Risk identification is a systematic attempt to specify threats to the project plan (estimates, schedule, resource loading, etc.). By identifying known and predictable risks, the project manager takes a first step toward avoiding them when possible and controlling them when necessary. The different categories of risk (project, technical, business, known, predictable, and unpredictable) can be further divided as: </a:t>
            </a:r>
          </a:p>
          <a:p>
            <a:pPr lvl="0" algn="just" fontAlgn="base">
              <a:buNone/>
            </a:pPr>
            <a:r>
              <a:rPr lang="en-US" i="1" dirty="0" smtClean="0"/>
              <a:t>a. Generic risks:</a:t>
            </a:r>
            <a:r>
              <a:rPr lang="en-US" dirty="0" smtClean="0"/>
              <a:t> They are a potential threat to every software project.  </a:t>
            </a:r>
          </a:p>
          <a:p>
            <a:pPr lvl="0" algn="just" fontAlgn="base">
              <a:buNone/>
            </a:pPr>
            <a:endParaRPr lang="en-US" i="1" dirty="0" smtClean="0"/>
          </a:p>
          <a:p>
            <a:pPr lvl="0" algn="just" fontAlgn="base">
              <a:buNone/>
            </a:pPr>
            <a:r>
              <a:rPr lang="en-US" i="1" dirty="0" smtClean="0"/>
              <a:t>b. Product-specific risks:</a:t>
            </a:r>
            <a:r>
              <a:rPr lang="en-US" dirty="0" smtClean="0"/>
              <a:t> They can be identified only by those with a clear understanding of the technology, the people, and the environment that is specific to the software that is to be built. To identify product-specific risks, the project plan and the software statement of scope are examined, and analyze the special characteristics of any product that may threaten the project plan. </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identifying risks </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By creating a </a:t>
            </a:r>
            <a:r>
              <a:rPr lang="en-US" b="1" dirty="0" smtClean="0"/>
              <a:t>risk item checklist</a:t>
            </a:r>
            <a:r>
              <a:rPr lang="en-US" dirty="0" smtClean="0"/>
              <a:t>; we need to identify the following area from where risk will appear</a:t>
            </a:r>
          </a:p>
          <a:p>
            <a:pPr lvl="0" algn="just" fontAlgn="base"/>
            <a:r>
              <a:rPr lang="en-US" b="1" i="1" dirty="0" smtClean="0"/>
              <a:t>Product size</a:t>
            </a:r>
            <a:r>
              <a:rPr lang="en-US" dirty="0" smtClean="0"/>
              <a:t>—risks associated with the overall size of the software to be built or modified. </a:t>
            </a:r>
          </a:p>
          <a:p>
            <a:pPr lvl="0" algn="just" fontAlgn="base"/>
            <a:r>
              <a:rPr lang="en-US" b="1" i="1" dirty="0" smtClean="0"/>
              <a:t>Business impact</a:t>
            </a:r>
            <a:r>
              <a:rPr lang="en-US" dirty="0" smtClean="0"/>
              <a:t>—risks associated with constraints imposed by management or the marketplace. </a:t>
            </a:r>
          </a:p>
          <a:p>
            <a:pPr lvl="0" algn="just" fontAlgn="base"/>
            <a:r>
              <a:rPr lang="en-US" b="1" i="1" dirty="0" smtClean="0"/>
              <a:t>Stakeholder characteristics</a:t>
            </a:r>
            <a:r>
              <a:rPr lang="en-US" b="1" dirty="0" smtClean="0"/>
              <a:t>—risks </a:t>
            </a:r>
            <a:r>
              <a:rPr lang="en-US" dirty="0" smtClean="0"/>
              <a:t>associated with the sophistication of the stakeholders and the developer’s ability to communicate with stakeholders in a timely manner. </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lvl="0" algn="just" fontAlgn="base"/>
            <a:r>
              <a:rPr lang="en-US" b="1" i="1" dirty="0" smtClean="0"/>
              <a:t>Process definition</a:t>
            </a:r>
            <a:r>
              <a:rPr lang="en-US" dirty="0" smtClean="0"/>
              <a:t>—risks associated with the degree to which the software process has been defined and is followed by the development organization. </a:t>
            </a:r>
          </a:p>
          <a:p>
            <a:pPr lvl="0" algn="just" fontAlgn="base"/>
            <a:r>
              <a:rPr lang="en-US" b="1" i="1" dirty="0" smtClean="0"/>
              <a:t>Development environment</a:t>
            </a:r>
            <a:r>
              <a:rPr lang="en-US" dirty="0" smtClean="0"/>
              <a:t>—risks associated with the availability and quality of the tools to be used to build the product. </a:t>
            </a:r>
          </a:p>
          <a:p>
            <a:pPr lvl="0" algn="just" fontAlgn="base"/>
            <a:r>
              <a:rPr lang="en-US" b="1" i="1" dirty="0" smtClean="0"/>
              <a:t>Technology to be built</a:t>
            </a:r>
            <a:r>
              <a:rPr lang="en-US" dirty="0" smtClean="0"/>
              <a:t>—risks associated with the complexity of the system to be built and the “newness” of the technology that is packaged by the system. </a:t>
            </a:r>
          </a:p>
          <a:p>
            <a:pPr lvl="0" algn="just" fontAlgn="base"/>
            <a:r>
              <a:rPr lang="en-US" b="1" i="1" dirty="0" smtClean="0"/>
              <a:t>Staff size and experience</a:t>
            </a:r>
            <a:r>
              <a:rPr lang="en-US" dirty="0" smtClean="0"/>
              <a:t>—risks associated with the overall technical and project experience of the software engineers who will do the work. </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Projection</a:t>
            </a:r>
            <a:endParaRPr lang="en-US" dirty="0"/>
          </a:p>
        </p:txBody>
      </p:sp>
      <p:sp>
        <p:nvSpPr>
          <p:cNvPr id="3" name="Content Placeholder 2"/>
          <p:cNvSpPr>
            <a:spLocks noGrp="1"/>
          </p:cNvSpPr>
          <p:nvPr>
            <p:ph idx="1"/>
          </p:nvPr>
        </p:nvSpPr>
        <p:spPr/>
        <p:txBody>
          <a:bodyPr/>
          <a:lstStyle/>
          <a:p>
            <a:r>
              <a:rPr lang="en-US" b="1" dirty="0" smtClean="0"/>
              <a:t>Risk projection</a:t>
            </a:r>
            <a:r>
              <a:rPr lang="en-US" dirty="0" smtClean="0"/>
              <a:t>, also called </a:t>
            </a:r>
            <a:r>
              <a:rPr lang="en-US" i="1" dirty="0" smtClean="0"/>
              <a:t>risk estimation</a:t>
            </a:r>
            <a:r>
              <a:rPr lang="en-US" dirty="0" smtClean="0"/>
              <a:t>, attempts to rate each risk in two ways—</a:t>
            </a:r>
          </a:p>
          <a:p>
            <a:r>
              <a:rPr lang="en-US" dirty="0" smtClean="0"/>
              <a:t>the likelihood or probability that the risk is real and </a:t>
            </a:r>
          </a:p>
          <a:p>
            <a:r>
              <a:rPr lang="en-US" dirty="0" smtClean="0"/>
              <a:t>the consequences of the problems associated with the risk, should it occur.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projection Technique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b="1" dirty="0" smtClean="0"/>
              <a:t>risk table</a:t>
            </a:r>
            <a:r>
              <a:rPr lang="en-US" dirty="0" smtClean="0"/>
              <a:t> provides a simple technique for risk projection. The risk table can be implemented as a spreadsheet model. This enables easy manipulation and sorting of the entries. Here, at first all risks are listed in the first column of the table. This can be accomplished with the help of the risk item checklists reference. Each risk is categorized in the second column. The probability of occurrence of each risk is entered in the next column of the table. The probability value for each risk can be estimated by team members individually.</a:t>
            </a:r>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62000" y="609600"/>
            <a:ext cx="7772400" cy="551656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dirty="0" smtClean="0"/>
              <a:t>Finally, the table is sorted by probability and by impact. High-probability, high-impact risks percolate to the top of the table, and low-probability risks drop to the bottom. This accomplishes first-order risk prioritization. After that the table is sorted and defines a cutoff line. The </a:t>
            </a:r>
            <a:r>
              <a:rPr lang="en-US" i="1" dirty="0" smtClean="0"/>
              <a:t>cutoff line </a:t>
            </a:r>
            <a:r>
              <a:rPr lang="en-US" dirty="0" smtClean="0"/>
              <a:t>(drawn horizontally at some point in the table) implies that only risks that lie above the line will be given further attention. Risks that fall below the line are reevaluated to accomplish second-order prioritization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numerical for risk exposure calculation</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Only 70 percent of the software components scheduled for reuse will be integrated into the application</a:t>
            </a:r>
            <a:r>
              <a:rPr lang="en-US" dirty="0" smtClean="0"/>
              <a:t>.</a:t>
            </a:r>
          </a:p>
          <a:p>
            <a:pPr fontAlgn="base">
              <a:buNone/>
            </a:pPr>
            <a:r>
              <a:rPr lang="en-US" dirty="0" smtClean="0"/>
              <a:t>•</a:t>
            </a:r>
            <a:r>
              <a:rPr lang="en-US" dirty="0" smtClean="0"/>
              <a:t>The remaining functionality will have to be custom </a:t>
            </a:r>
            <a:r>
              <a:rPr lang="en-US" dirty="0" err="1" smtClean="0"/>
              <a:t>developed.•Risk</a:t>
            </a:r>
            <a:r>
              <a:rPr lang="en-US" dirty="0" smtClean="0"/>
              <a:t> probability. 80% (likely</a:t>
            </a:r>
            <a:r>
              <a:rPr lang="en-US" dirty="0" smtClean="0"/>
              <a:t>).</a:t>
            </a:r>
          </a:p>
          <a:p>
            <a:pPr fontAlgn="base">
              <a:buNone/>
            </a:pPr>
            <a:r>
              <a:rPr lang="en-US" dirty="0" smtClean="0"/>
              <a:t>•</a:t>
            </a:r>
            <a:r>
              <a:rPr lang="en-US" dirty="0" smtClean="0"/>
              <a:t>60 reusable software components were planned</a:t>
            </a:r>
            <a:r>
              <a:rPr lang="en-US" dirty="0" smtClean="0"/>
              <a:t>.</a:t>
            </a:r>
          </a:p>
          <a:p>
            <a:pPr fontAlgn="base">
              <a:buNone/>
            </a:pPr>
            <a:r>
              <a:rPr lang="en-US" dirty="0" smtClean="0"/>
              <a:t>•(</a:t>
            </a:r>
            <a:r>
              <a:rPr lang="en-US" dirty="0" smtClean="0"/>
              <a:t>total no. of components = 60, 70% can be reused. </a:t>
            </a:r>
            <a:endParaRPr lang="en-US" dirty="0" smtClean="0"/>
          </a:p>
          <a:p>
            <a:pPr fontAlgn="base">
              <a:buNone/>
            </a:pPr>
            <a:r>
              <a:rPr lang="en-US" dirty="0" smtClean="0"/>
              <a:t>Components </a:t>
            </a:r>
            <a:r>
              <a:rPr lang="en-US" dirty="0" smtClean="0"/>
              <a:t>to be developed = total – reuse = 60 – 42 = 18 No. of components to be used =? [from total no. of components ]= 60* 70% can be reused= 60*0.7 = 42 </a:t>
            </a:r>
            <a:r>
              <a:rPr lang="en-US" dirty="0" smtClean="0"/>
              <a:t>…..&gt; reuse)</a:t>
            </a:r>
          </a:p>
          <a:p>
            <a:pPr fontAlgn="base">
              <a:buNone/>
            </a:pPr>
            <a:r>
              <a:rPr lang="en-US" dirty="0" smtClean="0"/>
              <a:t>•</a:t>
            </a:r>
            <a:r>
              <a:rPr lang="en-US" dirty="0" smtClean="0"/>
              <a:t>If only 70 percent can be used, 18 components would have to be developed from scratch (in addition to other custom software that has been scheduled for development</a:t>
            </a:r>
            <a:r>
              <a:rPr lang="en-US" dirty="0" smtClean="0"/>
              <a:t>).</a:t>
            </a:r>
          </a:p>
          <a:p>
            <a:pPr fontAlgn="base">
              <a:buNone/>
            </a:pPr>
            <a:r>
              <a:rPr lang="en-US" dirty="0" smtClean="0"/>
              <a:t>•</a:t>
            </a:r>
            <a:r>
              <a:rPr lang="en-US" dirty="0" smtClean="0"/>
              <a:t>Since the average component is 100 LOC and local data indicate that the software engineering cost for each LOC is $14.00, the overall cost (impact) to develop the components would be 18 x 100 x 14 = $25,200</a:t>
            </a:r>
            <a:r>
              <a:rPr lang="en-US" dirty="0" smtClean="0"/>
              <a:t>.</a:t>
            </a:r>
          </a:p>
          <a:p>
            <a:pPr fontAlgn="base">
              <a:buNone/>
            </a:pPr>
            <a:r>
              <a:rPr lang="en-US" dirty="0" smtClean="0"/>
              <a:t>•</a:t>
            </a:r>
            <a:r>
              <a:rPr lang="en-US" dirty="0" smtClean="0"/>
              <a:t>Risk exposure. RE = 0.80 x 25,200 ~ $20,200.</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Scope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371600"/>
            <a:ext cx="8534399"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447800"/>
            <a:ext cx="8077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66800" y="533400"/>
            <a:ext cx="6019800" cy="5410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b="1" dirty="0" smtClean="0"/>
              <a:t/>
            </a:r>
            <a:br>
              <a:rPr lang="en-US" b="1" dirty="0" smtClean="0"/>
            </a:br>
            <a:r>
              <a:rPr lang="en-US" b="1" dirty="0" err="1" smtClean="0"/>
              <a:t>A.Human</a:t>
            </a:r>
            <a:r>
              <a:rPr lang="en-US" b="1" dirty="0" smtClean="0"/>
              <a:t> Resources</a:t>
            </a:r>
            <a:br>
              <a:rPr lang="en-US" b="1"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algn="just"/>
            <a:r>
              <a:rPr lang="en-US" dirty="0" smtClean="0"/>
              <a:t>Human are the primary resources that evaluate software scope and select the skills 	required to 	complete development. They specify both organizational position (e.g., manager, senior software engineer) and specialty (e.g,telecommunications, database, and client-server).  </a:t>
            </a:r>
          </a:p>
          <a:p>
            <a:pPr algn="just"/>
            <a:r>
              <a:rPr lang="en-US" dirty="0" smtClean="0"/>
              <a:t>The number of people required for a software project can be determined only after an estimate of development effort (e.g., person-months) is made. </a:t>
            </a:r>
          </a:p>
          <a:p>
            <a:pPr algn="just"/>
            <a:r>
              <a:rPr lang="en-US" dirty="0" smtClean="0"/>
              <a:t>For relatively small projects (a few person-months), a single individual may perform all software engineering tasks, consulting with specialists as required.</a:t>
            </a:r>
          </a:p>
          <a:p>
            <a:pPr algn="just"/>
            <a:r>
              <a:rPr lang="en-US" dirty="0" smtClean="0"/>
              <a:t> For larger projects, the software team may be geographically dispersed across a number of different locations. Hence, the location of each human resource is specified. </a:t>
            </a:r>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Reusable Software Resources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Component-based software engineering (CBSE) emphasizes reusability—that is, the creation and reuse of software building blocks. Such building blocks, often called </a:t>
            </a:r>
            <a:r>
              <a:rPr lang="en-US" i="1" dirty="0" smtClean="0"/>
              <a:t>components, </a:t>
            </a:r>
            <a:r>
              <a:rPr lang="en-US" dirty="0" smtClean="0"/>
              <a:t>must be cataloged for easy reference, standardized for easy application, and validated for easy integration</a:t>
            </a:r>
          </a:p>
          <a:p>
            <a:pPr lvl="0" algn="just" fontAlgn="base">
              <a:buNone/>
            </a:pPr>
            <a:r>
              <a:rPr lang="en-US" b="1" dirty="0" smtClean="0"/>
              <a:t>Bennatan</a:t>
            </a:r>
            <a:r>
              <a:rPr lang="en-US" dirty="0" smtClean="0"/>
              <a:t> suggests four software resource categories that should be considered as planning proceeds:</a:t>
            </a:r>
          </a:p>
          <a:p>
            <a:pPr algn="just" fontAlgn="base"/>
            <a:r>
              <a:rPr lang="en-US" b="1" dirty="0" smtClean="0"/>
              <a:t>Off-the-shelf components: </a:t>
            </a:r>
            <a:r>
              <a:rPr lang="en-US" dirty="0" smtClean="0"/>
              <a:t>Existing software that can be acquired from a third party or from a past project. COTS (commercial off-the-shelf) components are purchased from a third party, are ready for use on the current project, and have been fully validated. </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029200"/>
          </a:xfrm>
        </p:spPr>
        <p:txBody>
          <a:bodyPr>
            <a:normAutofit fontScale="70000" lnSpcReduction="20000"/>
          </a:bodyPr>
          <a:lstStyle/>
          <a:p>
            <a:pPr lvl="0" algn="just" fontAlgn="base"/>
            <a:r>
              <a:rPr lang="en-US" b="1" dirty="0" smtClean="0"/>
              <a:t>Full-experience components: </a:t>
            </a:r>
            <a:r>
              <a:rPr lang="en-US" dirty="0" smtClean="0"/>
              <a:t>Existing specifications, designs, code, or test data developed for past projects that are similar to the software to be built for the current project. Members of the current software team have had full experience in the application area represented by these components. Therefore, modifications required for full-experience components will be relatively low risk. </a:t>
            </a:r>
          </a:p>
          <a:p>
            <a:pPr lvl="0" algn="just" fontAlgn="base"/>
            <a:r>
              <a:rPr lang="en-US" b="1" dirty="0" smtClean="0"/>
              <a:t>Partial-experience components:</a:t>
            </a:r>
            <a:r>
              <a:rPr lang="en-US" dirty="0" smtClean="0"/>
              <a:t> Existing specifications, designs, code, or test data developed for past projects that are related to the software to be built for the current project but will require substantial modification. Members of the current software team have only limited experience in the application area represented by these components. Therefore, modifications required for partial-experience components have a fair degree of risk. </a:t>
            </a:r>
          </a:p>
          <a:p>
            <a:pPr lvl="0" algn="just" fontAlgn="base"/>
            <a:r>
              <a:rPr lang="en-US" b="1" dirty="0" smtClean="0"/>
              <a:t>New components: </a:t>
            </a:r>
            <a:r>
              <a:rPr lang="en-US" dirty="0" smtClean="0"/>
              <a:t>Software components must be built by the software team specifically for the needs of the current project. </a:t>
            </a:r>
          </a:p>
          <a:p>
            <a:pPr algn="just"/>
            <a:endParaRPr lang="en-US" dirty="0" smtClean="0"/>
          </a:p>
          <a:p>
            <a:pPr lvl="0" algn="just"/>
            <a:endParaRPr lang="en-US" dirty="0" smtClean="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3124</Words>
  <Application>Microsoft Office PowerPoint</Application>
  <PresentationFormat>On-screen Show (4:3)</PresentationFormat>
  <Paragraphs>173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Unit 3 Software Project Planning</vt:lpstr>
      <vt:lpstr>Overview</vt:lpstr>
      <vt:lpstr>Project Planning Objectives</vt:lpstr>
      <vt:lpstr>Software Scope</vt:lpstr>
      <vt:lpstr>Resources</vt:lpstr>
      <vt:lpstr>Slide 6</vt:lpstr>
      <vt:lpstr> A.Human Resources </vt:lpstr>
      <vt:lpstr>B. Reusable Software Resources</vt:lpstr>
      <vt:lpstr>Slide 9</vt:lpstr>
      <vt:lpstr>C. Environmental Resources</vt:lpstr>
      <vt:lpstr>Software Project Estimation </vt:lpstr>
      <vt:lpstr>Slide 12</vt:lpstr>
      <vt:lpstr>Decomposition techniques </vt:lpstr>
      <vt:lpstr>A. Software Sizing  </vt:lpstr>
      <vt:lpstr>B.Problem-Based Estimation  </vt:lpstr>
      <vt:lpstr>Software measurement </vt:lpstr>
      <vt:lpstr>Line of code (LOC) measurement </vt:lpstr>
      <vt:lpstr>Line of code (LOC) limitation</vt:lpstr>
      <vt:lpstr>Example</vt:lpstr>
      <vt:lpstr>Function based metric (FP)  </vt:lpstr>
      <vt:lpstr>Slide 21</vt:lpstr>
      <vt:lpstr>Slide 22</vt:lpstr>
      <vt:lpstr>Slide 23</vt:lpstr>
      <vt:lpstr>Slide 24</vt:lpstr>
      <vt:lpstr>Slide 25</vt:lpstr>
      <vt:lpstr>C. Empirical estimation models  </vt:lpstr>
      <vt:lpstr>Slide 27</vt:lpstr>
      <vt:lpstr>Slide 28</vt:lpstr>
      <vt:lpstr>Software Risk </vt:lpstr>
      <vt:lpstr>Categories of risks(Types)</vt:lpstr>
      <vt:lpstr>Slide 31</vt:lpstr>
      <vt:lpstr>Risk Identification </vt:lpstr>
      <vt:lpstr>Method for identifying risks </vt:lpstr>
      <vt:lpstr>Slide 34</vt:lpstr>
      <vt:lpstr>Risk Projection</vt:lpstr>
      <vt:lpstr>Risk projection Technique</vt:lpstr>
      <vt:lpstr>Slide 37</vt:lpstr>
      <vt:lpstr>Slide 38</vt:lpstr>
      <vt:lpstr>Important numerical for risk exposure calculation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Planning</dc:title>
  <dc:creator>mac</dc:creator>
  <cp:lastModifiedBy>mac</cp:lastModifiedBy>
  <cp:revision>41</cp:revision>
  <dcterms:created xsi:type="dcterms:W3CDTF">2020-02-04T04:35:48Z</dcterms:created>
  <dcterms:modified xsi:type="dcterms:W3CDTF">2020-03-17T03:50:41Z</dcterms:modified>
</cp:coreProperties>
</file>