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1" r:id="rId4"/>
    <p:sldId id="272" r:id="rId5"/>
    <p:sldId id="257" r:id="rId6"/>
    <p:sldId id="258" r:id="rId7"/>
    <p:sldId id="259" r:id="rId8"/>
    <p:sldId id="261" r:id="rId9"/>
    <p:sldId id="260" r:id="rId10"/>
    <p:sldId id="262" r:id="rId11"/>
    <p:sldId id="265" r:id="rId12"/>
    <p:sldId id="266" r:id="rId13"/>
    <p:sldId id="267" r:id="rId14"/>
    <p:sldId id="263" r:id="rId15"/>
    <p:sldId id="268" r:id="rId16"/>
    <p:sldId id="264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86593" autoAdjust="0"/>
  </p:normalViewPr>
  <p:slideViewPr>
    <p:cSldViewPr snapToGrid="0">
      <p:cViewPr varScale="1">
        <p:scale>
          <a:sx n="63" d="100"/>
          <a:sy n="63" d="100"/>
        </p:scale>
        <p:origin x="-10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23F53-B3AB-4C4B-89D3-F805EFCF3FCE}" type="datetimeFigureOut">
              <a:rPr lang="en-GB" smtClean="0"/>
              <a:pPr/>
              <a:t>17/03/2020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24F90-F773-4B0A-8132-D5A051ADF1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4845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 : Point out needed improvements, technical work more manageable, “filter“. FTR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24F90-F773-4B0A-8132-D5A051ADF19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5781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find error during the process so that they do not become defects after release of software.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24F90-F773-4B0A-8132-D5A051ADF19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7429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Recorder writes down any significant issues raised during the review.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Reviewers decide to accept or reject the work product and whether to require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reviews of product or not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24F90-F773-4B0A-8132-D5A051ADF19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5198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program is a mathematical object.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24F90-F773-4B0A-8132-D5A051ADF19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0140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24F90-F773-4B0A-8132-D5A051ADF19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1658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5685F-9379-45ED-995C-80840788F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E88E8D4-4612-426A-83DC-B048C7D1A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F7A6B9-2AA1-4C3E-9AAE-C492A126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F9A3-B643-470D-94FA-DDBFF7913467}" type="datetimeFigureOut">
              <a:rPr lang="en-GB" smtClean="0"/>
              <a:pPr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DCDB32-BACE-4359-B6EA-90D4FC55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EA7070-BC42-415E-A941-650B634E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6607-5595-4803-ACEA-0D3CBA4CA5C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5924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4C1D97-764C-460C-A921-468A7146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3E47F56-D741-40FD-95F7-78534A647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08C3B8-DA1C-4329-92EB-26E0DD88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F9A3-B643-470D-94FA-DDBFF7913467}" type="datetimeFigureOut">
              <a:rPr lang="en-GB" smtClean="0"/>
              <a:pPr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FD6B5C-BB88-4C1F-8CD9-4F26A584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55B13D-5D02-4482-AE11-74EB1B6E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6607-5595-4803-ACEA-0D3CBA4CA5C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2305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592315D-C5FF-4F80-9C9F-ABCC67BD0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9D7295B-06E2-47D9-860B-ADEFFB5CA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3BFCD4-C2E3-46DC-9407-225EA9F0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F9A3-B643-470D-94FA-DDBFF7913467}" type="datetimeFigureOut">
              <a:rPr lang="en-GB" smtClean="0"/>
              <a:pPr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1E9528-BD84-4C24-956A-35404537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6D228E-3CD9-43AF-AB5E-0BC0E4BC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6607-5595-4803-ACEA-0D3CBA4CA5C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0877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B7C760-FE92-425C-8D49-66B91DF3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128520-8D55-471C-B22E-25D4B81D1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B3BD0A-43BC-41D3-A506-166BB0C6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F9A3-B643-470D-94FA-DDBFF7913467}" type="datetimeFigureOut">
              <a:rPr lang="en-GB" smtClean="0"/>
              <a:pPr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72E46D-1ED7-4CD1-850C-E98B74F5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EE4592-9BC3-4E42-B835-B114B73E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6607-5595-4803-ACEA-0D3CBA4CA5C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4368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F36DCF-118C-48CD-97B0-AD0DBBFB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D82C8A-1244-4E58-8015-FD64CE574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527A1B-E70F-4508-A940-A8E11CA5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F9A3-B643-470D-94FA-DDBFF7913467}" type="datetimeFigureOut">
              <a:rPr lang="en-GB" smtClean="0"/>
              <a:pPr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8FF272-5AC1-4098-A425-8271D910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438357-C470-4FE6-8638-129D5485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6607-5595-4803-ACEA-0D3CBA4CA5C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0592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08D13F-2228-47CB-B8A3-40F86A4A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9DAE85-1674-4BFC-94F3-B7D0C61D7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4A08E1C-2626-42EF-B158-AEFEA4C34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B79C012-47F3-46C7-B898-FC3D124A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F9A3-B643-470D-94FA-DDBFF7913467}" type="datetimeFigureOut">
              <a:rPr lang="en-GB" smtClean="0"/>
              <a:pPr/>
              <a:t>17/03/2020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1B54B3E-01CC-43EB-A69B-44444004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AC2D84B-C3B7-4B77-A399-5F1FD937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6607-5595-4803-ACEA-0D3CBA4CA5C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5322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10FF5C-9090-4480-B992-24BA1BD5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BCDCBA-309A-49C1-A799-B6976B976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D825B48-06FF-4F31-BDA8-09B5927F7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4AA1F74-EFA4-42D0-8BCB-56C15B6C0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7E91153-B35A-4FA3-8835-00E95A35B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FE3C9C0-78FC-4233-8B19-2DE1EA1A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F9A3-B643-470D-94FA-DDBFF7913467}" type="datetimeFigureOut">
              <a:rPr lang="en-GB" smtClean="0"/>
              <a:pPr/>
              <a:t>17/03/2020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60908AB-C319-4FFD-A8F6-97B41F65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5E84F41-F279-4295-916F-CBD66DAC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6607-5595-4803-ACEA-0D3CBA4CA5C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8429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F00D30-2BE0-4B02-A26B-0F0926A4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D44FDC5-6C4C-42C0-B114-CF1FEE39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F9A3-B643-470D-94FA-DDBFF7913467}" type="datetimeFigureOut">
              <a:rPr lang="en-GB" smtClean="0"/>
              <a:pPr/>
              <a:t>17/03/2020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6B3402B-E0B7-4B8F-9446-1B51B8FF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C9C7DA8-5BC3-440C-9F26-889B06F9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6607-5595-4803-ACEA-0D3CBA4CA5C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6338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E086C6F-56F8-43AE-897A-41D331A6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F9A3-B643-470D-94FA-DDBFF7913467}" type="datetimeFigureOut">
              <a:rPr lang="en-GB" smtClean="0"/>
              <a:pPr/>
              <a:t>17/03/2020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4B19636-72FA-4994-B1C3-65589B49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8247D98-DACE-4059-BB08-2290799F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6607-5595-4803-ACEA-0D3CBA4CA5C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1709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C8DBB4-0B38-4886-91C4-A62A79A4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14F1D8-C398-4410-97E8-850FA474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C5AA4F-E908-4F7C-9CE7-BABA92A78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728C2CA-87E5-4DF0-93A1-5EF47F11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F9A3-B643-470D-94FA-DDBFF7913467}" type="datetimeFigureOut">
              <a:rPr lang="en-GB" smtClean="0"/>
              <a:pPr/>
              <a:t>17/03/2020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AD5B9C3-836B-4C28-BC0C-73D6A033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F21ED1F-7416-425F-9DA0-88745CA4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6607-5595-4803-ACEA-0D3CBA4CA5C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4722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974253-F33F-4985-A5FB-DA8281C0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AF4E39F-4A32-412E-B6BD-23637C8E7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51E85AA-2084-4867-9E47-42DB05A5C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3E4FAD3-45FB-4236-B42C-2284936E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F9A3-B643-470D-94FA-DDBFF7913467}" type="datetimeFigureOut">
              <a:rPr lang="en-GB" smtClean="0"/>
              <a:pPr/>
              <a:t>17/03/2020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D2F9B71-26A1-4228-BE82-ED1D549B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657F3AD-4A92-458B-A777-5BDB5187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6607-5595-4803-ACEA-0D3CBA4CA5C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8490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73EAD00-FF6E-4214-8DE5-77D2CDC8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FFF0B5E-49C0-4DB9-A760-AA7D0BE2B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819AE3-56BE-48CE-859B-9A2896FAB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FF9A3-B643-470D-94FA-DDBFF7913467}" type="datetimeFigureOut">
              <a:rPr lang="en-GB" smtClean="0"/>
              <a:pPr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D1DC4C-EE26-4490-8750-651BEE808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61ABA1-C8E6-481B-B157-35242495C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36607-5595-4803-ACEA-0D3CBA4CA5C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6086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si-emea.com/Quality/Standards/index.xalt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E7C890-792E-4FA8-8BB6-8E1C61197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Software </a:t>
            </a:r>
            <a:r>
              <a:rPr lang="en-GB" b="1" dirty="0" smtClean="0"/>
              <a:t>Quality Assurance</a:t>
            </a:r>
            <a:r>
              <a:rPr lang="en-GB" b="1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9611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50CEDB-98A1-439D-88E1-61ECED36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8356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Statistical Software Quality Assurance </a:t>
            </a:r>
            <a:endParaRPr lang="en-GB" dirty="0"/>
          </a:p>
        </p:txBody>
      </p:sp>
      <p:sp>
        <p:nvSpPr>
          <p:cNvPr id="4" name="Text Box 5">
            <a:extLst>
              <a:ext uri="{FF2B5EF4-FFF2-40B4-BE49-F238E27FC236}">
                <a16:creationId xmlns="" xmlns:a16="http://schemas.microsoft.com/office/drawing/2014/main" id="{02D451C5-5C1A-4C9E-AE3B-510D93227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643" y="884256"/>
            <a:ext cx="105720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Statistical quality assurance reflects a growing trend throughout industry to become </a:t>
            </a:r>
            <a:r>
              <a:rPr kumimoji="0" lang="en-US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more</a:t>
            </a:r>
            <a:r>
              <a:rPr kumimoji="0" lang="en-US" altLang="en-US" sz="2400" b="1" i="1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quantitative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about quality.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Statistical quality assurance implies the following steps: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- Information about software defects is collected and categorized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- An attempt is made to trace each defect to its underlying cause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- Using the Pareto principle (80 percent of the defects can be traced to 20 percent,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		and isolate the 20 percent)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Once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vital few causes have been identified, correct the defects.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en-US" sz="24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762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Statistical Software Quality Assurance  contd...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1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Causes of errors: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1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- incomplete or erroneous specification (IES)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1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- misinterpretation of customer communication (MCC)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1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- intentional deviation from specification (IDS)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1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- violation of programming standards (VPS)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1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- error in data representation (EDR)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1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- inconsistent module interface (IMI)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1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- error in design logic (EDL)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1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- incomplete or erroneous testing (IET)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1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- inaccurate or incomplete documentation (IID)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1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- error in programming language translation of design (PLT)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1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- ambiguous or inconsistent human-computer interface (HCI)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1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- miscellaneous (MIS)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ISO 9000 Quality Standards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International </a:t>
            </a:r>
            <a:r>
              <a:rPr lang="en-US" dirty="0" smtClean="0"/>
              <a:t>Standard Organization (ISO) is a consortium of 63 countries to formulate and foster standardization.  It specifies guidelines for maintaining a quality system. The main consideration of ISO is that “</a:t>
            </a:r>
            <a:r>
              <a:rPr lang="en-US" i="1" dirty="0" smtClean="0"/>
              <a:t>If proper process is followed for production then good quality products are bound to follow automatically.</a:t>
            </a:r>
            <a:r>
              <a:rPr lang="en-US" dirty="0" smtClean="0"/>
              <a:t>”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ISO 9000 is a generic name given to a </a:t>
            </a:r>
            <a:r>
              <a:rPr lang="en-US" dirty="0" smtClean="0">
                <a:hlinkClick r:id="rId2"/>
              </a:rPr>
              <a:t>family of </a:t>
            </a:r>
            <a:r>
              <a:rPr lang="en-US" dirty="0" err="1" smtClean="0">
                <a:hlinkClick r:id="rId2"/>
              </a:rPr>
              <a:t>standards</a:t>
            </a:r>
            <a:r>
              <a:rPr lang="en-US" dirty="0" err="1" smtClean="0"/>
              <a:t>developed</a:t>
            </a:r>
            <a:r>
              <a:rPr lang="en-US" dirty="0" smtClean="0"/>
              <a:t> to provide a framework around which a quality management system can effectively be implemented. The ISO 9000 is a series of 3 standards ISO 9001, 9002, and 9003. </a:t>
            </a:r>
          </a:p>
          <a:p>
            <a:pPr lvl="0" fontAlgn="base"/>
            <a:r>
              <a:rPr lang="en-US" b="1" dirty="0" smtClean="0"/>
              <a:t>ISO 9001:</a:t>
            </a:r>
            <a:r>
              <a:rPr lang="en-US" dirty="0" smtClean="0"/>
              <a:t> Applies to organizations engaged in </a:t>
            </a:r>
            <a:r>
              <a:rPr lang="en-US" i="1" dirty="0" smtClean="0"/>
              <a:t>design</a:t>
            </a:r>
            <a:r>
              <a:rPr lang="en-US" dirty="0" smtClean="0"/>
              <a:t>, </a:t>
            </a:r>
            <a:r>
              <a:rPr lang="en-US" i="1" dirty="0" smtClean="0"/>
              <a:t>development</a:t>
            </a:r>
            <a:r>
              <a:rPr lang="en-US" dirty="0" smtClean="0"/>
              <a:t>, </a:t>
            </a:r>
            <a:r>
              <a:rPr lang="en-US" i="1" dirty="0" smtClean="0"/>
              <a:t>production,</a:t>
            </a:r>
            <a:r>
              <a:rPr lang="en-US" dirty="0" smtClean="0"/>
              <a:t> and </a:t>
            </a:r>
            <a:r>
              <a:rPr lang="en-US" i="1" dirty="0" smtClean="0"/>
              <a:t>servicing</a:t>
            </a:r>
            <a:r>
              <a:rPr lang="en-US" dirty="0" smtClean="0"/>
              <a:t> of goods, so applicable to most software development organization.</a:t>
            </a:r>
          </a:p>
          <a:p>
            <a:pPr lvl="0" fontAlgn="base"/>
            <a:r>
              <a:rPr lang="en-US" b="1" dirty="0" smtClean="0"/>
              <a:t>ISO 9002:</a:t>
            </a:r>
            <a:r>
              <a:rPr lang="en-US" dirty="0" smtClean="0"/>
              <a:t> Applies to organizations which do not design products but are only involved in </a:t>
            </a:r>
            <a:r>
              <a:rPr lang="en-US" i="1" dirty="0" smtClean="0"/>
              <a:t>production</a:t>
            </a:r>
            <a:r>
              <a:rPr lang="en-US" dirty="0" smtClean="0"/>
              <a:t>. E.g. steel and car manufacturing industries (they buy plant and product design from others).</a:t>
            </a:r>
          </a:p>
          <a:p>
            <a:pPr lvl="0" fontAlgn="base"/>
            <a:r>
              <a:rPr lang="en-US" b="1" dirty="0" smtClean="0"/>
              <a:t>ISO 9003:</a:t>
            </a:r>
            <a:r>
              <a:rPr lang="en-US" dirty="0" smtClean="0"/>
              <a:t> Applies to organizations involved only in </a:t>
            </a:r>
            <a:r>
              <a:rPr lang="en-US" b="1" dirty="0" smtClean="0"/>
              <a:t>installation</a:t>
            </a:r>
            <a:r>
              <a:rPr lang="en-US" dirty="0" smtClean="0"/>
              <a:t> and </a:t>
            </a:r>
            <a:r>
              <a:rPr lang="en-US" b="1" dirty="0" smtClean="0"/>
              <a:t>testing</a:t>
            </a:r>
            <a:r>
              <a:rPr lang="en-US" dirty="0" smtClean="0"/>
              <a:t> of products.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Shortcomings of ISO Certification </a:t>
            </a:r>
          </a:p>
          <a:p>
            <a:pPr lvl="0" fontAlgn="base"/>
            <a:r>
              <a:rPr lang="en-US" dirty="0" smtClean="0"/>
              <a:t>Requires good software production process to adhere to high quality but no guidelines for defining an appropriate process. </a:t>
            </a:r>
          </a:p>
          <a:p>
            <a:pPr lvl="0" fontAlgn="base"/>
            <a:r>
              <a:rPr lang="en-US" dirty="0" smtClean="0"/>
              <a:t>Variations in the norms of awarding certificates among different ISO agencies in different country and places. </a:t>
            </a:r>
          </a:p>
          <a:p>
            <a:pPr lvl="0" fontAlgn="base"/>
            <a:r>
              <a:rPr lang="en-US" dirty="0" smtClean="0"/>
              <a:t>In manufacturing industry there exists a link between process quality and product quality.  Good process quality product but software is not manufactured i.e. it is developed according as the end user requirements.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8777A6-3FE0-4014-8ED9-DCBD712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Software Reliability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97FBC1-34E1-4ACB-AF2C-F70A836D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Defined as the probability of failure free operation of a computer program in </a:t>
            </a:r>
            <a:r>
              <a:rPr lang="en-GB" dirty="0" smtClean="0"/>
              <a:t>a specified </a:t>
            </a:r>
            <a:r>
              <a:rPr lang="en-GB" dirty="0"/>
              <a:t>environment for a specified time period Can be measured directly and estimated using historical and developmental data(unlike many other software quality factors)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·</a:t>
            </a:r>
            <a:r>
              <a:rPr lang="en-GB" dirty="0"/>
              <a:t>Software reliability problems can usually be traced back to errors in design or implementation.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303736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Measure of Reliability and Availability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083"/>
          </a:xfrm>
        </p:spPr>
        <p:txBody>
          <a:bodyPr>
            <a:normAutofit/>
          </a:bodyPr>
          <a:lstStyle/>
          <a:p>
            <a:r>
              <a:rPr lang="en-US" dirty="0" smtClean="0"/>
              <a:t>In hardware, failures due to physical wear (e.g., the effects of temperature, corrosion, shock) are more likely than a design-related failure. Unfortunately, the opposite is true for software. Thus, for computer system, a simple measure of reliability is </a:t>
            </a:r>
            <a:r>
              <a:rPr lang="en-US" i="1" dirty="0" smtClean="0"/>
              <a:t>meantime-between-failure </a:t>
            </a:r>
            <a:r>
              <a:rPr lang="en-US" dirty="0" smtClean="0"/>
              <a:t>(MTBF): </a:t>
            </a:r>
          </a:p>
          <a:p>
            <a:r>
              <a:rPr lang="en-US" b="1" dirty="0" smtClean="0"/>
              <a:t>MTBF = MTTF + MTTR </a:t>
            </a:r>
          </a:p>
          <a:p>
            <a:r>
              <a:rPr lang="en-US" dirty="0" smtClean="0"/>
              <a:t>Where the acronyms MTTF and MTTR are </a:t>
            </a:r>
            <a:r>
              <a:rPr lang="en-US" i="1" dirty="0" smtClean="0"/>
              <a:t>mean-time-to-failure </a:t>
            </a:r>
            <a:r>
              <a:rPr lang="en-US" dirty="0" smtClean="0"/>
              <a:t>and </a:t>
            </a:r>
            <a:r>
              <a:rPr lang="en-US" i="1" dirty="0" smtClean="0"/>
              <a:t>mean-time-to repair</a:t>
            </a:r>
            <a:r>
              <a:rPr lang="en-US" dirty="0" smtClean="0"/>
              <a:t> respectively </a:t>
            </a:r>
          </a:p>
          <a:p>
            <a:r>
              <a:rPr lang="en-US" i="1" dirty="0" smtClean="0"/>
              <a:t>Software availability </a:t>
            </a:r>
            <a:r>
              <a:rPr lang="en-US" dirty="0" smtClean="0"/>
              <a:t>is the probability that a program is operating according to requirements at a given point in time and is defined as: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43474" y="5746432"/>
            <a:ext cx="2676525" cy="6391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A11044-107E-4958-8584-76E0A339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Software Safety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3CD64C-E708-4B78-91B7-BB1BDE75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Defined as a software quality assurance activity that focuses on identifying potential hazards that may cause a software system to fail.</a:t>
            </a:r>
          </a:p>
          <a:p>
            <a:r>
              <a:rPr lang="en-GB" dirty="0"/>
              <a:t>Early identification of software hazards allows developers to specify design features to can eliminate or at least control the impact of potential hazards.</a:t>
            </a:r>
          </a:p>
          <a:p>
            <a:r>
              <a:rPr lang="en-GB" dirty="0"/>
              <a:t>Software reliability involves determining the likelihood that a failure will occur, while software safety examines the ways in which failures may result in conditions that can lead to a mishap.</a:t>
            </a:r>
          </a:p>
        </p:txBody>
      </p:sp>
    </p:spTree>
    <p:extLst>
      <p:ext uri="{BB962C8B-B14F-4D97-AF65-F5344CB8AC3E}">
        <p14:creationId xmlns="" xmlns:p14="http://schemas.microsoft.com/office/powerpoint/2010/main" val="1613077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36320" y="1737360"/>
            <a:ext cx="10622280" cy="481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Quality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Quality </a:t>
            </a:r>
            <a:r>
              <a:rPr lang="en-US" dirty="0" smtClean="0"/>
              <a:t>is a complex and multifaceted concept that can be described from five different points of view: </a:t>
            </a:r>
          </a:p>
          <a:p>
            <a:pPr lvl="0" fontAlgn="base"/>
            <a:r>
              <a:rPr lang="en-US" b="1" dirty="0" smtClean="0"/>
              <a:t>Transcendental view:</a:t>
            </a:r>
            <a:r>
              <a:rPr lang="en-US" dirty="0" smtClean="0"/>
              <a:t> something that immediately recognizes, but cannot explicitly define.  </a:t>
            </a:r>
          </a:p>
          <a:p>
            <a:pPr lvl="0" fontAlgn="base"/>
            <a:r>
              <a:rPr lang="en-US" b="1" dirty="0" smtClean="0"/>
              <a:t>User view:</a:t>
            </a:r>
            <a:r>
              <a:rPr lang="en-US" dirty="0" smtClean="0"/>
              <a:t> If a product meets an end user’s specific goals, it exhibits quality.  </a:t>
            </a:r>
          </a:p>
          <a:p>
            <a:pPr lvl="0" fontAlgn="base"/>
            <a:r>
              <a:rPr lang="en-US" b="1" dirty="0" smtClean="0"/>
              <a:t>Manufacturer’s view:</a:t>
            </a:r>
            <a:r>
              <a:rPr lang="en-US" dirty="0" smtClean="0"/>
              <a:t> Product conforms to the original specification.  </a:t>
            </a:r>
          </a:p>
          <a:p>
            <a:pPr lvl="0" fontAlgn="base"/>
            <a:r>
              <a:rPr lang="en-US" b="1" dirty="0" smtClean="0"/>
              <a:t>Product view:</a:t>
            </a:r>
            <a:r>
              <a:rPr lang="en-US" dirty="0" smtClean="0"/>
              <a:t>  Quality can be tied to inherent characteristics (e.g., functions and features) of a product.  </a:t>
            </a:r>
          </a:p>
          <a:p>
            <a:pPr lvl="0" fontAlgn="base"/>
            <a:r>
              <a:rPr lang="en-US" b="1" dirty="0" smtClean="0"/>
              <a:t>Value-based view:</a:t>
            </a:r>
            <a:r>
              <a:rPr lang="en-US" dirty="0" smtClean="0"/>
              <a:t>  How much a customer is willing to pay for a product?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Quality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Software </a:t>
            </a:r>
            <a:r>
              <a:rPr lang="en-US" dirty="0" smtClean="0"/>
              <a:t>quality can be defined as: </a:t>
            </a:r>
            <a:r>
              <a:rPr lang="en-US" i="1" dirty="0" smtClean="0"/>
              <a:t>An effective software process applied in a manner that creates a useful product that provides measurable value for those who produce it and those who use it. </a:t>
            </a:r>
            <a:r>
              <a:rPr lang="en-US" dirty="0" smtClean="0"/>
              <a:t>The definition serves to emphasize three important points: </a:t>
            </a:r>
          </a:p>
          <a:p>
            <a:pPr lvl="0" fontAlgn="base"/>
            <a:r>
              <a:rPr lang="en-US" b="1" dirty="0" smtClean="0"/>
              <a:t>Effective software process</a:t>
            </a:r>
            <a:r>
              <a:rPr lang="en-US" b="1" dirty="0" smtClean="0"/>
              <a:t>: </a:t>
            </a:r>
            <a:r>
              <a:rPr lang="en-US" dirty="0" smtClean="0"/>
              <a:t>establishes </a:t>
            </a:r>
            <a:r>
              <a:rPr lang="en-US" dirty="0" smtClean="0"/>
              <a:t>the infrastructure that supports any effort at building a high-quality software product. </a:t>
            </a:r>
          </a:p>
          <a:p>
            <a:pPr lvl="0" fontAlgn="base"/>
            <a:r>
              <a:rPr lang="en-US" b="1" dirty="0" smtClean="0"/>
              <a:t>Useful </a:t>
            </a:r>
            <a:r>
              <a:rPr lang="en-US" b="1" dirty="0" err="1" smtClean="0"/>
              <a:t>product:</a:t>
            </a:r>
            <a:r>
              <a:rPr lang="en-US" dirty="0" err="1" smtClean="0"/>
              <a:t>delivers</a:t>
            </a:r>
            <a:r>
              <a:rPr lang="en-US" dirty="0" smtClean="0"/>
              <a:t> the content, functions, and features that the end user desires in a reliable, error-free way. </a:t>
            </a:r>
          </a:p>
          <a:p>
            <a:pPr lvl="0" fontAlgn="base"/>
            <a:r>
              <a:rPr lang="en-US" b="1" dirty="0" smtClean="0"/>
              <a:t>Added measurable values:</a:t>
            </a:r>
            <a:r>
              <a:rPr lang="en-US" dirty="0" smtClean="0"/>
              <a:t> For </a:t>
            </a:r>
            <a:r>
              <a:rPr lang="en-US" b="1" dirty="0" smtClean="0"/>
              <a:t>producer</a:t>
            </a:r>
            <a:r>
              <a:rPr lang="en-US" dirty="0" smtClean="0"/>
              <a:t>: high-quality software requires less maintenance effort, fewer bug fixes, and reduced customer support. For </a:t>
            </a:r>
            <a:r>
              <a:rPr lang="en-US" b="1" dirty="0" smtClean="0"/>
              <a:t>end user</a:t>
            </a:r>
            <a:r>
              <a:rPr lang="en-US" dirty="0" smtClean="0"/>
              <a:t>: (1) greater software product revenue, (2) better profitability when an application supports a business process, and/or (3) improved availability of information that is crucial or vital for the business.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Quality Factors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/>
              <a:t>ISO 9126 standard was developed in an attempt to identify the key quality attributes for computer software. The standard identifies six key quality attributes:</a:t>
            </a:r>
          </a:p>
          <a:p>
            <a:pPr lvl="0" fontAlgn="base"/>
            <a:r>
              <a:rPr lang="en-US" b="1" dirty="0" smtClean="0"/>
              <a:t>Functionality: </a:t>
            </a:r>
            <a:r>
              <a:rPr lang="en-US" dirty="0" smtClean="0"/>
              <a:t>The degree to which the software satisfies stated needs as indicated by the following 	</a:t>
            </a:r>
            <a:r>
              <a:rPr lang="en-US" dirty="0" err="1" smtClean="0"/>
              <a:t>subattributes</a:t>
            </a:r>
            <a:r>
              <a:rPr lang="en-US" dirty="0" smtClean="0"/>
              <a:t>: suitability, 	accuracy, interoperability, 	compliance, and security. </a:t>
            </a:r>
          </a:p>
          <a:p>
            <a:pPr lvl="0" fontAlgn="base"/>
            <a:r>
              <a:rPr lang="en-US" b="1" dirty="0" smtClean="0"/>
              <a:t>Reliability: </a:t>
            </a:r>
            <a:r>
              <a:rPr lang="en-US" dirty="0" smtClean="0"/>
              <a:t>The amount of time that the software is available for use as indicated by the following </a:t>
            </a:r>
            <a:r>
              <a:rPr lang="en-US" dirty="0" err="1" smtClean="0"/>
              <a:t>subattributes</a:t>
            </a:r>
            <a:r>
              <a:rPr lang="en-US" dirty="0" smtClean="0"/>
              <a:t>: maturity, fault tolerance, recoverability. </a:t>
            </a:r>
          </a:p>
          <a:p>
            <a:pPr lvl="0" fontAlgn="base"/>
            <a:r>
              <a:rPr lang="en-US" b="1" dirty="0" smtClean="0"/>
              <a:t>Usability: </a:t>
            </a:r>
            <a:r>
              <a:rPr lang="en-US" dirty="0" smtClean="0"/>
              <a:t>The degree to which the software is easy to use as indicated by the following </a:t>
            </a:r>
            <a:r>
              <a:rPr lang="en-US" dirty="0" err="1" smtClean="0"/>
              <a:t>subattributes</a:t>
            </a:r>
            <a:r>
              <a:rPr lang="en-US" dirty="0" smtClean="0"/>
              <a:t>: understandability, learnability, operability. </a:t>
            </a:r>
          </a:p>
          <a:p>
            <a:pPr lvl="0" fontAlgn="base"/>
            <a:r>
              <a:rPr lang="en-US" b="1" dirty="0" smtClean="0"/>
              <a:t>Efficiency: </a:t>
            </a:r>
            <a:r>
              <a:rPr lang="en-US" dirty="0" smtClean="0"/>
              <a:t>The degree to which the software makes optimal use of system resources as indicated by the following </a:t>
            </a:r>
            <a:r>
              <a:rPr lang="en-US" dirty="0" err="1" smtClean="0"/>
              <a:t>subattributes</a:t>
            </a:r>
            <a:r>
              <a:rPr lang="en-US" dirty="0" smtClean="0"/>
              <a:t>: time behavior, resource behavior. </a:t>
            </a:r>
          </a:p>
          <a:p>
            <a:pPr lvl="0" fontAlgn="base"/>
            <a:r>
              <a:rPr lang="en-US" b="1" dirty="0" smtClean="0"/>
              <a:t>Maintainability: </a:t>
            </a:r>
            <a:r>
              <a:rPr lang="en-US" dirty="0" smtClean="0"/>
              <a:t>The ease with which repair may be made to the software as indicated by the following </a:t>
            </a:r>
            <a:r>
              <a:rPr lang="en-US" dirty="0" err="1" smtClean="0"/>
              <a:t>subattributes</a:t>
            </a:r>
            <a:r>
              <a:rPr lang="en-US" dirty="0" smtClean="0"/>
              <a:t>: analyzability, changeability, stability, testability. </a:t>
            </a:r>
          </a:p>
          <a:p>
            <a:pPr lvl="0" fontAlgn="base"/>
            <a:r>
              <a:rPr lang="en-US" b="1" dirty="0" smtClean="0"/>
              <a:t>Portability: </a:t>
            </a:r>
            <a:r>
              <a:rPr lang="en-US" dirty="0" smtClean="0"/>
              <a:t>The ease with which the software can be transposed from one environment to another as indicated by the following </a:t>
            </a:r>
            <a:r>
              <a:rPr lang="en-US" dirty="0" err="1" smtClean="0"/>
              <a:t>subattributes</a:t>
            </a:r>
            <a:r>
              <a:rPr lang="en-US" dirty="0" smtClean="0"/>
              <a:t>: adaptability, </a:t>
            </a:r>
            <a:r>
              <a:rPr lang="en-US" dirty="0" err="1" smtClean="0"/>
              <a:t>installability</a:t>
            </a:r>
            <a:r>
              <a:rPr lang="en-US" dirty="0" smtClean="0"/>
              <a:t>, conformance, </a:t>
            </a:r>
            <a:r>
              <a:rPr lang="en-US" dirty="0" err="1" smtClean="0"/>
              <a:t>replaceability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B36CFF-90B6-4EC4-B70E-C70CA280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Software Reviews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4C43AF-BB13-434F-A733-15D28DC5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Purpose is to find defects (errors) before they are passed on to another software engineering activity or released to the customer.</a:t>
            </a:r>
          </a:p>
          <a:p>
            <a:r>
              <a:rPr lang="en-GB" dirty="0"/>
              <a:t>Software engineers (and others) conduct formal technical reviews (FTR) for software engineers.</a:t>
            </a:r>
          </a:p>
          <a:p>
            <a:r>
              <a:rPr lang="en-GB" dirty="0"/>
              <a:t>Using formal technical reviews (walkthroughs or inspections) is an effective means for improving software quality.</a:t>
            </a:r>
          </a:p>
        </p:txBody>
      </p:sp>
    </p:spTree>
    <p:extLst>
      <p:ext uri="{BB962C8B-B14F-4D97-AF65-F5344CB8AC3E}">
        <p14:creationId xmlns="" xmlns:p14="http://schemas.microsoft.com/office/powerpoint/2010/main" val="371142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510C29-C842-45FA-BA15-F0A025DA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Formal Technical Reviews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294057-FF6E-4C83-A49D-D1A2FA69B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a software quality assurance activity performed by software engineers (and others). </a:t>
            </a:r>
          </a:p>
          <a:p>
            <a:r>
              <a:rPr lang="en-GB" dirty="0"/>
              <a:t>Includes walkthroughs, inspections, </a:t>
            </a:r>
            <a:r>
              <a:rPr lang="en-GB" dirty="0" err="1"/>
              <a:t>roundrobin</a:t>
            </a:r>
            <a:r>
              <a:rPr lang="en-GB" dirty="0"/>
              <a:t> reviews </a:t>
            </a:r>
          </a:p>
          <a:p>
            <a:r>
              <a:rPr lang="en-GB" dirty="0"/>
              <a:t>Each FTR is conducted as a meeting(Involves 3 to 5 people) and will be successful only if it is properly planned, controlled, and attended. </a:t>
            </a:r>
          </a:p>
        </p:txBody>
      </p:sp>
    </p:spTree>
    <p:extLst>
      <p:ext uri="{BB962C8B-B14F-4D97-AF65-F5344CB8AC3E}">
        <p14:creationId xmlns="" xmlns:p14="http://schemas.microsoft.com/office/powerpoint/2010/main" val="73209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B119B1-E810-481C-86ED-F3CC0FF6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FTR 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02F59B-2F5C-4128-86B0-BA9E3B28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to uncover errors in function, logic, or implementation for any representation of the software;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to verify that the software under review meets its requirements;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to ensure that the software has been represented according to predefined standards;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to achieve software that is developed in a uniform manner; and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to make projects more manageable. </a:t>
            </a:r>
          </a:p>
        </p:txBody>
      </p:sp>
    </p:spTree>
    <p:extLst>
      <p:ext uri="{BB962C8B-B14F-4D97-AF65-F5344CB8AC3E}">
        <p14:creationId xmlns="" xmlns:p14="http://schemas.microsoft.com/office/powerpoint/2010/main" val="18164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F87B7F-6270-4235-AE9A-A1D78E9B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Purposes of FTR: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E5567C-7B8A-4860-A616-2E509EFB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- serves as a training ground for junior engineers</a:t>
            </a:r>
          </a:p>
          <a:p>
            <a:r>
              <a:rPr lang="en-US" altLang="en-US" dirty="0"/>
              <a:t>- promote backup and continuity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sz="3300" b="1" dirty="0"/>
              <a:t>Review meeting’s constraints:</a:t>
            </a:r>
          </a:p>
          <a:p>
            <a:r>
              <a:rPr lang="en-US" altLang="en-US" dirty="0"/>
              <a:t>- 3-5 people involved in a review</a:t>
            </a:r>
          </a:p>
          <a:p>
            <a:r>
              <a:rPr lang="en-US" altLang="en-US" dirty="0"/>
              <a:t>- advanced preparation (no more than 2 hours for each person)</a:t>
            </a:r>
          </a:p>
          <a:p>
            <a:r>
              <a:rPr lang="en-US" altLang="en-US" dirty="0"/>
              <a:t>- the duration of the review meeting should be less than 2 hours</a:t>
            </a:r>
          </a:p>
          <a:p>
            <a:r>
              <a:rPr lang="en-US" altLang="en-US" dirty="0"/>
              <a:t>- focus on a specific part of a software product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People involved in a review meeting:</a:t>
            </a:r>
          </a:p>
          <a:p>
            <a:r>
              <a:rPr lang="en-US" altLang="en-US" dirty="0"/>
              <a:t>	- producer, review leader, 2 or 3 reviewers (one of them is recorder)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6926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88B48-9D16-4B9D-ACA9-EB406205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FORMAL APPROACHES TO SQA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A487D7-FDFC-441A-8F02-ACDA465F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Quality can be defined in terms of a broad array of quality factors and measured using a variety if indices and metrics. </a:t>
            </a:r>
          </a:p>
          <a:p>
            <a:r>
              <a:rPr lang="en-GB" dirty="0"/>
              <a:t>A </a:t>
            </a:r>
            <a:r>
              <a:rPr lang="en-GB" i="1" dirty="0"/>
              <a:t>rigorous syntax and semantics </a:t>
            </a:r>
            <a:r>
              <a:rPr lang="en-GB" dirty="0"/>
              <a:t>can be defined for every programming language, and work is underway to develop a </a:t>
            </a:r>
            <a:r>
              <a:rPr lang="en-GB" i="1" dirty="0"/>
              <a:t>similarly rigorous approach to the specification of software requirements. </a:t>
            </a:r>
          </a:p>
          <a:p>
            <a:r>
              <a:rPr lang="en-GB" dirty="0"/>
              <a:t>SQA believe that it should be </a:t>
            </a:r>
            <a:r>
              <a:rPr lang="en-GB" i="1" dirty="0"/>
              <a:t>possible to apply mathematical proof to correctness </a:t>
            </a:r>
            <a:r>
              <a:rPr lang="en-GB" dirty="0"/>
              <a:t>to demonstrate that a program conforms exactly to its specifications.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66406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1144</Words>
  <Application>Microsoft Office PowerPoint</Application>
  <PresentationFormat>Custom</PresentationFormat>
  <Paragraphs>109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Software Quality Assurance </vt:lpstr>
      <vt:lpstr>Introduction to Quality  </vt:lpstr>
      <vt:lpstr>Software Quality </vt:lpstr>
      <vt:lpstr>Quality Factors  </vt:lpstr>
      <vt:lpstr>Software Reviews</vt:lpstr>
      <vt:lpstr>Formal Technical Reviews</vt:lpstr>
      <vt:lpstr>FTR Objectives</vt:lpstr>
      <vt:lpstr>Purposes of FTR:</vt:lpstr>
      <vt:lpstr>FORMAL APPROACHES TO SQA</vt:lpstr>
      <vt:lpstr>Statistical Software Quality Assurance </vt:lpstr>
      <vt:lpstr>Statistical Software Quality Assurance  contd...</vt:lpstr>
      <vt:lpstr>ISO 9000 Quality Standards  </vt:lpstr>
      <vt:lpstr>Slide 13</vt:lpstr>
      <vt:lpstr>Software Reliability</vt:lpstr>
      <vt:lpstr>Measure of Reliability and Availability  </vt:lpstr>
      <vt:lpstr>Software Safety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 Man Shrestha</dc:creator>
  <cp:lastModifiedBy>mac</cp:lastModifiedBy>
  <cp:revision>19</cp:revision>
  <dcterms:created xsi:type="dcterms:W3CDTF">2019-08-09T10:35:20Z</dcterms:created>
  <dcterms:modified xsi:type="dcterms:W3CDTF">2020-03-17T04:08:09Z</dcterms:modified>
</cp:coreProperties>
</file>