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15"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E5D5D-215F-4CA9-BE01-B8F8BF4DFAC0}" type="datetimeFigureOut">
              <a:rPr lang="en-GB" smtClean="0"/>
              <a:t>29/08/2019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1C855-71C4-4A44-93AC-1102ECBA4484}" type="slidenum">
              <a:rPr lang="en-GB" smtClean="0"/>
              <a:t>‹#›</a:t>
            </a:fld>
            <a:endParaRPr lang="en-GB"/>
          </a:p>
        </p:txBody>
      </p:sp>
    </p:spTree>
    <p:extLst>
      <p:ext uri="{BB962C8B-B14F-4D97-AF65-F5344CB8AC3E}">
        <p14:creationId xmlns:p14="http://schemas.microsoft.com/office/powerpoint/2010/main" val="192742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41C855-71C4-4A44-93AC-1102ECBA4484}" type="slidenum">
              <a:rPr lang="en-GB" smtClean="0"/>
              <a:t>13</a:t>
            </a:fld>
            <a:endParaRPr lang="en-GB"/>
          </a:p>
        </p:txBody>
      </p:sp>
    </p:spTree>
    <p:extLst>
      <p:ext uri="{BB962C8B-B14F-4D97-AF65-F5344CB8AC3E}">
        <p14:creationId xmlns:p14="http://schemas.microsoft.com/office/powerpoint/2010/main" val="111589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9041-7F3B-480D-900C-307A9020A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0FEB8A-8201-4B61-B8FD-3F7639E78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664F2-51F7-4D67-A8BD-87878A9E8706}"/>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D63A4B65-D137-4AA3-A9FF-E4F683249C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1D6278-F88D-40A7-90DE-689679126DB0}"/>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1517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BB3A-216F-471B-8B78-6AD5E80AF4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2C5423-D428-4150-8ED8-FA9E4EAA1C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CDD1D0-9BCA-4CC2-B7C3-C2E1BB6D3A18}"/>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EACA8F02-21CC-43FE-A9C9-30A2A65C3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2F2A8-6166-44BD-90F7-7CB58D4E0F49}"/>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388622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2224E-4190-46B7-A73B-E088D05101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58F03-60A7-44D2-93DE-E8FF9037D39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1C01BF-11F1-48C8-B732-7AF59C86BA6C}"/>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BFD4CBC3-31C1-4CB6-9869-2A8E5AA6C3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1A5F73-9E16-42FA-B952-12B1462316DA}"/>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11847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8A75-9217-4570-8D28-28761B47D6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8FEA33-D8DA-4714-8B4F-6C9BDD925E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CC49B5-CC9C-4B16-AEBC-88141D9E4ACC}"/>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ABEA9E0F-186D-4D30-B674-1E8B60568C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F52A38-A0B9-43AD-BB4C-3921160B71D2}"/>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124314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5998-CDC0-4BC4-BD88-4BC105782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37C8AA-FEF2-4C38-B38E-A3961A764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633AD3-FC6E-4376-8E3D-568D31280565}"/>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51F3B58D-CD34-4C3E-8632-C44243DDC1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89A301-906F-4D08-878E-95735AD42154}"/>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383737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418-7935-4E3F-8EBC-0B0244FE71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A7A3F2-C044-4467-AFF2-57D1C97893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3CBCD4-8E04-4A07-B686-DB83E4AA0A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EED3926-E0AF-4A7D-8188-0D6CB0CDF177}"/>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6" name="Footer Placeholder 5">
            <a:extLst>
              <a:ext uri="{FF2B5EF4-FFF2-40B4-BE49-F238E27FC236}">
                <a16:creationId xmlns:a16="http://schemas.microsoft.com/office/drawing/2014/main" id="{F6C2C0F1-49D4-420F-9FA0-6F5C3459F5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F328CD-0FA3-4001-8C74-00D327C95396}"/>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315725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905D-E666-4720-A767-7B90A248AF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7A697-9A3B-415D-8FBA-7647E975E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CEDC6E-4AE5-4DE5-A829-C32651F334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818E9F-3A95-4D61-8831-F6F89F185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2DB88A-ABC0-4D03-B7CB-0922DD3856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5C78DF-BD94-4DD0-AA92-7961267EA78C}"/>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8" name="Footer Placeholder 7">
            <a:extLst>
              <a:ext uri="{FF2B5EF4-FFF2-40B4-BE49-F238E27FC236}">
                <a16:creationId xmlns:a16="http://schemas.microsoft.com/office/drawing/2014/main" id="{397F92F0-6DFE-4BE4-A86A-9CEEC3C0A3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3DB058-32F4-496A-B709-ED2A9BC21CC0}"/>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59986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1DC6-4250-4A4C-AEA5-5BFD90F915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F11BF9-AB89-4817-AFF8-DDD09545532C}"/>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4" name="Footer Placeholder 3">
            <a:extLst>
              <a:ext uri="{FF2B5EF4-FFF2-40B4-BE49-F238E27FC236}">
                <a16:creationId xmlns:a16="http://schemas.microsoft.com/office/drawing/2014/main" id="{1336299E-D697-4F37-A262-952DA4742A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5B4373-4273-4F79-BA4A-795D0413D613}"/>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31834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30B36-6E37-45B1-B4A4-7EE720110C44}"/>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3" name="Footer Placeholder 2">
            <a:extLst>
              <a:ext uri="{FF2B5EF4-FFF2-40B4-BE49-F238E27FC236}">
                <a16:creationId xmlns:a16="http://schemas.microsoft.com/office/drawing/2014/main" id="{80156974-065E-4811-849C-0745F1C6F4C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1977A7-C522-42E2-96B6-EEAFC7F3C8EF}"/>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122813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1080-9986-4510-AA30-53B2B5B9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BB65B4-CC80-4CF7-9BBE-F93A7F13A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2CFF86-E0FE-4775-9F0C-99D45CFC6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00558-0B80-4FD0-BB11-4DAAB82BE38A}"/>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6" name="Footer Placeholder 5">
            <a:extLst>
              <a:ext uri="{FF2B5EF4-FFF2-40B4-BE49-F238E27FC236}">
                <a16:creationId xmlns:a16="http://schemas.microsoft.com/office/drawing/2014/main" id="{8E950C68-1FCE-4417-8E04-CEB93CA4D9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EBBB45-FF2C-4EFF-B2BC-204898539140}"/>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205878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EE7C-8AAD-407E-9030-4F3A65AA0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06ACDC4-8AB7-4240-8B0F-D08776067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AC48887-11A3-499C-873E-7AE3098CD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CAE3B7-C0E7-46DE-AE4D-041ECCFCABBE}"/>
              </a:ext>
            </a:extLst>
          </p:cNvPr>
          <p:cNvSpPr>
            <a:spLocks noGrp="1"/>
          </p:cNvSpPr>
          <p:nvPr>
            <p:ph type="dt" sz="half" idx="10"/>
          </p:nvPr>
        </p:nvSpPr>
        <p:spPr/>
        <p:txBody>
          <a:bodyPr/>
          <a:lstStyle/>
          <a:p>
            <a:fld id="{E1F68C15-AAC7-408B-A794-B2F017E07C80}" type="datetimeFigureOut">
              <a:rPr lang="en-GB" smtClean="0"/>
              <a:t>29/08/2019</a:t>
            </a:fld>
            <a:endParaRPr lang="en-GB"/>
          </a:p>
        </p:txBody>
      </p:sp>
      <p:sp>
        <p:nvSpPr>
          <p:cNvPr id="6" name="Footer Placeholder 5">
            <a:extLst>
              <a:ext uri="{FF2B5EF4-FFF2-40B4-BE49-F238E27FC236}">
                <a16:creationId xmlns:a16="http://schemas.microsoft.com/office/drawing/2014/main" id="{94C0D006-B294-4DFF-9CDD-497CA43966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241039-39BA-464C-9639-853FDC9830DB}"/>
              </a:ext>
            </a:extLst>
          </p:cNvPr>
          <p:cNvSpPr>
            <a:spLocks noGrp="1"/>
          </p:cNvSpPr>
          <p:nvPr>
            <p:ph type="sldNum" sz="quarter" idx="12"/>
          </p:nvPr>
        </p:nvSpPr>
        <p:spPr/>
        <p:txBody>
          <a:bodyPr/>
          <a:lstStyle/>
          <a:p>
            <a:fld id="{C5F1187B-34B4-470B-9956-E7670C340D93}" type="slidenum">
              <a:rPr lang="en-GB" smtClean="0"/>
              <a:t>‹#›</a:t>
            </a:fld>
            <a:endParaRPr lang="en-GB"/>
          </a:p>
        </p:txBody>
      </p:sp>
    </p:spTree>
    <p:extLst>
      <p:ext uri="{BB962C8B-B14F-4D97-AF65-F5344CB8AC3E}">
        <p14:creationId xmlns:p14="http://schemas.microsoft.com/office/powerpoint/2010/main" val="175697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B3571-1546-45A5-BF99-341BBF627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FC6D68-B92A-4381-951C-B0B604845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46FE54-B5D4-4BDA-B1EB-47D9EA11D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68C15-AAC7-408B-A794-B2F017E07C80}" type="datetimeFigureOut">
              <a:rPr lang="en-GB" smtClean="0"/>
              <a:t>29/08/2019</a:t>
            </a:fld>
            <a:endParaRPr lang="en-GB"/>
          </a:p>
        </p:txBody>
      </p:sp>
      <p:sp>
        <p:nvSpPr>
          <p:cNvPr id="5" name="Footer Placeholder 4">
            <a:extLst>
              <a:ext uri="{FF2B5EF4-FFF2-40B4-BE49-F238E27FC236}">
                <a16:creationId xmlns:a16="http://schemas.microsoft.com/office/drawing/2014/main" id="{DB4B4F01-5FC7-485B-910C-0CE486119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10FC48-C9E3-40E3-AD14-49D565755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1187B-34B4-470B-9956-E7670C340D93}" type="slidenum">
              <a:rPr lang="en-GB" smtClean="0"/>
              <a:t>‹#›</a:t>
            </a:fld>
            <a:endParaRPr lang="en-GB"/>
          </a:p>
        </p:txBody>
      </p:sp>
    </p:spTree>
    <p:extLst>
      <p:ext uri="{BB962C8B-B14F-4D97-AF65-F5344CB8AC3E}">
        <p14:creationId xmlns:p14="http://schemas.microsoft.com/office/powerpoint/2010/main" val="133672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0B50-BCD0-4B43-A294-54FEF7F345DF}"/>
              </a:ext>
            </a:extLst>
          </p:cNvPr>
          <p:cNvSpPr>
            <a:spLocks noGrp="1"/>
          </p:cNvSpPr>
          <p:nvPr>
            <p:ph type="ctrTitle"/>
          </p:nvPr>
        </p:nvSpPr>
        <p:spPr/>
        <p:txBody>
          <a:bodyPr>
            <a:normAutofit fontScale="90000"/>
          </a:bodyPr>
          <a:lstStyle/>
          <a:p>
            <a:br>
              <a:rPr lang="en-GB" dirty="0"/>
            </a:br>
            <a:r>
              <a:rPr lang="en-GB" dirty="0"/>
              <a:t> </a:t>
            </a:r>
            <a:r>
              <a:rPr lang="en-GB" b="1" dirty="0"/>
              <a:t>Object Oriented Concepts and Principles </a:t>
            </a:r>
            <a:endParaRPr lang="en-GB" dirty="0"/>
          </a:p>
        </p:txBody>
      </p:sp>
      <p:sp>
        <p:nvSpPr>
          <p:cNvPr id="3" name="Subtitle 2">
            <a:extLst>
              <a:ext uri="{FF2B5EF4-FFF2-40B4-BE49-F238E27FC236}">
                <a16:creationId xmlns:a16="http://schemas.microsoft.com/office/drawing/2014/main" id="{79F64BE4-0EEB-4F1C-93FF-7F62EBE11FD6}"/>
              </a:ext>
            </a:extLst>
          </p:cNvPr>
          <p:cNvSpPr>
            <a:spLocks noGrp="1"/>
          </p:cNvSpPr>
          <p:nvPr>
            <p:ph type="subTitle" idx="1"/>
          </p:nvPr>
        </p:nvSpPr>
        <p:spPr/>
        <p:txBody>
          <a:bodyPr/>
          <a:lstStyle/>
          <a:p>
            <a:pPr marL="342900" indent="-342900">
              <a:buFont typeface="Wingdings" panose="05000000000000000000" pitchFamily="2" charset="2"/>
              <a:buChar char="q"/>
            </a:pPr>
            <a:r>
              <a:rPr lang="en-GB" dirty="0"/>
              <a:t>Real-world consists of objects</a:t>
            </a:r>
          </a:p>
        </p:txBody>
      </p:sp>
    </p:spTree>
    <p:extLst>
      <p:ext uri="{BB962C8B-B14F-4D97-AF65-F5344CB8AC3E}">
        <p14:creationId xmlns:p14="http://schemas.microsoft.com/office/powerpoint/2010/main" val="390473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DEDE-4E31-4B36-9654-4C648505EF5D}"/>
              </a:ext>
            </a:extLst>
          </p:cNvPr>
          <p:cNvSpPr>
            <a:spLocks noGrp="1"/>
          </p:cNvSpPr>
          <p:nvPr>
            <p:ph type="title"/>
          </p:nvPr>
        </p:nvSpPr>
        <p:spPr/>
        <p:txBody>
          <a:bodyPr/>
          <a:lstStyle/>
          <a:p>
            <a:r>
              <a:rPr lang="en-GB" b="1" dirty="0"/>
              <a:t>Defining Operations</a:t>
            </a:r>
            <a:endParaRPr lang="en-GB" dirty="0"/>
          </a:p>
        </p:txBody>
      </p:sp>
      <p:sp>
        <p:nvSpPr>
          <p:cNvPr id="3" name="Content Placeholder 2">
            <a:extLst>
              <a:ext uri="{FF2B5EF4-FFF2-40B4-BE49-F238E27FC236}">
                <a16:creationId xmlns:a16="http://schemas.microsoft.com/office/drawing/2014/main" id="{8EF4CF09-3C65-418A-BA18-865C4E5EE57C}"/>
              </a:ext>
            </a:extLst>
          </p:cNvPr>
          <p:cNvSpPr>
            <a:spLocks noGrp="1"/>
          </p:cNvSpPr>
          <p:nvPr>
            <p:ph idx="1"/>
          </p:nvPr>
        </p:nvSpPr>
        <p:spPr/>
        <p:txBody>
          <a:bodyPr/>
          <a:lstStyle/>
          <a:p>
            <a:r>
              <a:rPr lang="en-GB" dirty="0"/>
              <a:t>Defines </a:t>
            </a:r>
            <a:r>
              <a:rPr lang="en-GB" dirty="0" err="1"/>
              <a:t>behavior</a:t>
            </a:r>
            <a:r>
              <a:rPr lang="en-GB" dirty="0"/>
              <a:t> of an object and change the object’s attributes in some way.</a:t>
            </a:r>
          </a:p>
          <a:p>
            <a:r>
              <a:rPr lang="en-GB" dirty="0"/>
              <a:t>Different types of operations:</a:t>
            </a:r>
          </a:p>
          <a:p>
            <a:pPr marL="457200" lvl="1" indent="0">
              <a:buNone/>
            </a:pPr>
            <a:r>
              <a:rPr lang="en-GB" dirty="0"/>
              <a:t>(1) operations that manipulate data in some way (e.g., adding, deleting, 	reformatting, selecting), </a:t>
            </a:r>
          </a:p>
          <a:p>
            <a:pPr marL="457200" lvl="1" indent="0">
              <a:buNone/>
            </a:pPr>
            <a:r>
              <a:rPr lang="en-GB" dirty="0"/>
              <a:t>(2) operations that perform a computation, and</a:t>
            </a:r>
          </a:p>
          <a:p>
            <a:pPr marL="457200" lvl="1" indent="0">
              <a:buNone/>
            </a:pPr>
            <a:r>
              <a:rPr lang="en-GB" dirty="0"/>
              <a:t>(3) operations that monitor an object for the occurrence of a controlling event.</a:t>
            </a:r>
          </a:p>
        </p:txBody>
      </p:sp>
    </p:spTree>
    <p:extLst>
      <p:ext uri="{BB962C8B-B14F-4D97-AF65-F5344CB8AC3E}">
        <p14:creationId xmlns:p14="http://schemas.microsoft.com/office/powerpoint/2010/main" val="398526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957C-E38A-4327-8E45-B00926D5BAB1}"/>
              </a:ext>
            </a:extLst>
          </p:cNvPr>
          <p:cNvSpPr>
            <a:spLocks noGrp="1"/>
          </p:cNvSpPr>
          <p:nvPr>
            <p:ph type="title"/>
          </p:nvPr>
        </p:nvSpPr>
        <p:spPr/>
        <p:txBody>
          <a:bodyPr/>
          <a:lstStyle/>
          <a:p>
            <a:r>
              <a:rPr lang="en-GB" b="1" dirty="0"/>
              <a:t>Finalizing the Object Definition</a:t>
            </a:r>
            <a:endParaRPr lang="en-GB" dirty="0"/>
          </a:p>
        </p:txBody>
      </p:sp>
      <p:sp>
        <p:nvSpPr>
          <p:cNvPr id="3" name="Content Placeholder 2">
            <a:extLst>
              <a:ext uri="{FF2B5EF4-FFF2-40B4-BE49-F238E27FC236}">
                <a16:creationId xmlns:a16="http://schemas.microsoft.com/office/drawing/2014/main" id="{7CBE3C79-5C60-4A01-8A0B-BB78DE030B8E}"/>
              </a:ext>
            </a:extLst>
          </p:cNvPr>
          <p:cNvSpPr>
            <a:spLocks noGrp="1"/>
          </p:cNvSpPr>
          <p:nvPr>
            <p:ph idx="1"/>
          </p:nvPr>
        </p:nvSpPr>
        <p:spPr/>
        <p:txBody>
          <a:bodyPr/>
          <a:lstStyle/>
          <a:p>
            <a:r>
              <a:rPr lang="en-GB" dirty="0"/>
              <a:t>object must be created, modified, manipulated or read in other ways, and possibly deleted.</a:t>
            </a:r>
          </a:p>
        </p:txBody>
      </p:sp>
    </p:spTree>
    <p:extLst>
      <p:ext uri="{BB962C8B-B14F-4D97-AF65-F5344CB8AC3E}">
        <p14:creationId xmlns:p14="http://schemas.microsoft.com/office/powerpoint/2010/main" val="309950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046F-4BB6-48A4-9BDA-3E41CDA32BFA}"/>
              </a:ext>
            </a:extLst>
          </p:cNvPr>
          <p:cNvSpPr>
            <a:spLocks noGrp="1"/>
          </p:cNvSpPr>
          <p:nvPr>
            <p:ph type="title"/>
          </p:nvPr>
        </p:nvSpPr>
        <p:spPr/>
        <p:txBody>
          <a:bodyPr/>
          <a:lstStyle/>
          <a:p>
            <a:r>
              <a:rPr lang="en-GB" b="1" u="sng" dirty="0"/>
              <a:t>Class Construction Options</a:t>
            </a:r>
            <a:endParaRPr lang="en-GB" u="sng" dirty="0"/>
          </a:p>
        </p:txBody>
      </p:sp>
      <p:sp>
        <p:nvSpPr>
          <p:cNvPr id="3" name="Content Placeholder 2">
            <a:extLst>
              <a:ext uri="{FF2B5EF4-FFF2-40B4-BE49-F238E27FC236}">
                <a16:creationId xmlns:a16="http://schemas.microsoft.com/office/drawing/2014/main" id="{D016FDDE-4D94-4C68-9DD6-D71BC94E7BF9}"/>
              </a:ext>
            </a:extLst>
          </p:cNvPr>
          <p:cNvSpPr>
            <a:spLocks noGrp="1"/>
          </p:cNvSpPr>
          <p:nvPr>
            <p:ph idx="1"/>
          </p:nvPr>
        </p:nvSpPr>
        <p:spPr/>
        <p:txBody>
          <a:bodyPr>
            <a:normAutofit/>
          </a:bodyPr>
          <a:lstStyle/>
          <a:p>
            <a:r>
              <a:rPr lang="en-GB" dirty="0"/>
              <a:t>Build new class from scratch without using inheritance</a:t>
            </a:r>
          </a:p>
          <a:p>
            <a:r>
              <a:rPr lang="en-GB" dirty="0"/>
              <a:t>Use inheritance to create new class from existing class contains most of the desired attributes and operations</a:t>
            </a:r>
          </a:p>
          <a:p>
            <a:r>
              <a:rPr lang="en-GB" dirty="0"/>
              <a:t>Restructure the class hierarchy so that the required attributes and operations can be inherited by the newly created class</a:t>
            </a:r>
          </a:p>
          <a:p>
            <a:r>
              <a:rPr lang="en-GB" dirty="0"/>
              <a:t>Override some attributes or operations in an existing class and use inheritance to create a new</a:t>
            </a:r>
          </a:p>
        </p:txBody>
      </p:sp>
    </p:spTree>
    <p:extLst>
      <p:ext uri="{BB962C8B-B14F-4D97-AF65-F5344CB8AC3E}">
        <p14:creationId xmlns:p14="http://schemas.microsoft.com/office/powerpoint/2010/main" val="352757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F7FF-8A93-44C8-BAB6-0EC690C7F4CF}"/>
              </a:ext>
            </a:extLst>
          </p:cNvPr>
          <p:cNvSpPr>
            <a:spLocks noGrp="1"/>
          </p:cNvSpPr>
          <p:nvPr>
            <p:ph type="title"/>
          </p:nvPr>
        </p:nvSpPr>
        <p:spPr>
          <a:xfrm>
            <a:off x="838200" y="252003"/>
            <a:ext cx="10515600" cy="503093"/>
          </a:xfrm>
        </p:spPr>
        <p:txBody>
          <a:bodyPr>
            <a:noAutofit/>
          </a:bodyPr>
          <a:lstStyle/>
          <a:p>
            <a:r>
              <a:rPr lang="en-GB" sz="3200" b="1" u="sng" dirty="0"/>
              <a:t>MANAGEMENT OF OBJECT-ORIENTED SOFTWARE PROJECTS </a:t>
            </a:r>
            <a:endParaRPr lang="en-GB" sz="3200" u="sng" dirty="0"/>
          </a:p>
        </p:txBody>
      </p:sp>
      <p:sp>
        <p:nvSpPr>
          <p:cNvPr id="3" name="Content Placeholder 2">
            <a:extLst>
              <a:ext uri="{FF2B5EF4-FFF2-40B4-BE49-F238E27FC236}">
                <a16:creationId xmlns:a16="http://schemas.microsoft.com/office/drawing/2014/main" id="{38A73A06-175C-428B-8D5F-DE00797A2816}"/>
              </a:ext>
            </a:extLst>
          </p:cNvPr>
          <p:cNvSpPr>
            <a:spLocks noGrp="1"/>
          </p:cNvSpPr>
          <p:nvPr>
            <p:ph idx="1"/>
          </p:nvPr>
        </p:nvSpPr>
        <p:spPr>
          <a:xfrm>
            <a:off x="838200" y="868218"/>
            <a:ext cx="10515600" cy="5308745"/>
          </a:xfrm>
        </p:spPr>
        <p:txBody>
          <a:bodyPr>
            <a:normAutofit fontScale="92500" lnSpcReduction="10000"/>
          </a:bodyPr>
          <a:lstStyle/>
          <a:p>
            <a:pPr marL="0" indent="0">
              <a:buNone/>
            </a:pPr>
            <a:r>
              <a:rPr lang="en-GB" b="1" dirty="0"/>
              <a:t>1. </a:t>
            </a:r>
            <a:r>
              <a:rPr lang="en-GB" dirty="0"/>
              <a:t>Establishing a common process framework for a project.</a:t>
            </a:r>
            <a:r>
              <a:rPr lang="en-GB" b="1" dirty="0"/>
              <a:t> </a:t>
            </a:r>
          </a:p>
          <a:p>
            <a:pPr marL="0" indent="0">
              <a:buNone/>
            </a:pPr>
            <a:r>
              <a:rPr lang="en-GB" b="1" dirty="0"/>
              <a:t>2. </a:t>
            </a:r>
            <a:r>
              <a:rPr lang="en-GB" dirty="0"/>
              <a:t>Using the framework and historical metrics to develop effort and time estimates. Lorenz and Kidd suggest the following set of project metrics: </a:t>
            </a:r>
            <a:r>
              <a:rPr lang="en-US" dirty="0"/>
              <a:t>	</a:t>
            </a:r>
            <a:endParaRPr lang="en-GB" dirty="0"/>
          </a:p>
          <a:p>
            <a:pPr lvl="1"/>
            <a:r>
              <a:rPr lang="en-GB" b="1" dirty="0"/>
              <a:t>Number of scenario scripts</a:t>
            </a:r>
            <a:endParaRPr lang="en-GB" dirty="0"/>
          </a:p>
          <a:p>
            <a:pPr lvl="1"/>
            <a:r>
              <a:rPr lang="en-GB" b="1" dirty="0"/>
              <a:t>Number of key classes. </a:t>
            </a:r>
            <a:endParaRPr lang="en-GB" dirty="0"/>
          </a:p>
          <a:p>
            <a:pPr lvl="1"/>
            <a:r>
              <a:rPr lang="en-GB" b="1" dirty="0"/>
              <a:t>Number of support classes. </a:t>
            </a:r>
            <a:endParaRPr lang="en-GB" dirty="0"/>
          </a:p>
          <a:p>
            <a:pPr lvl="1"/>
            <a:r>
              <a:rPr lang="en-GB" b="1" dirty="0"/>
              <a:t>Average number of support classes per key class</a:t>
            </a:r>
            <a:endParaRPr lang="en-GB" dirty="0"/>
          </a:p>
          <a:p>
            <a:pPr lvl="1"/>
            <a:r>
              <a:rPr lang="en-GB" b="1" dirty="0"/>
              <a:t>Number of subsystems </a:t>
            </a:r>
            <a:endParaRPr lang="en-GB" dirty="0"/>
          </a:p>
          <a:p>
            <a:pPr marL="0" indent="0">
              <a:buNone/>
            </a:pPr>
            <a:r>
              <a:rPr lang="en-GB" b="1" dirty="0"/>
              <a:t>3. </a:t>
            </a:r>
            <a:r>
              <a:rPr lang="en-GB" dirty="0"/>
              <a:t>Establishing deliverables and milestones that will enable progress to be measured. </a:t>
            </a:r>
          </a:p>
          <a:p>
            <a:pPr marL="0" indent="0">
              <a:buNone/>
            </a:pPr>
            <a:r>
              <a:rPr lang="en-GB" b="1" dirty="0"/>
              <a:t>4. </a:t>
            </a:r>
            <a:r>
              <a:rPr lang="en-GB" dirty="0"/>
              <a:t>Defining checkpoints for risk management, quality assurance, and control. </a:t>
            </a:r>
          </a:p>
          <a:p>
            <a:pPr marL="0" indent="0">
              <a:buNone/>
            </a:pPr>
            <a:r>
              <a:rPr lang="en-GB" b="1" dirty="0"/>
              <a:t>5. </a:t>
            </a:r>
            <a:r>
              <a:rPr lang="en-GB" dirty="0"/>
              <a:t>Managing the changes that invariably occur as the project progresses. </a:t>
            </a:r>
          </a:p>
          <a:p>
            <a:pPr marL="0" indent="0">
              <a:buNone/>
            </a:pPr>
            <a:r>
              <a:rPr lang="en-GB" b="1" dirty="0"/>
              <a:t>6. </a:t>
            </a:r>
            <a:r>
              <a:rPr lang="en-GB" dirty="0"/>
              <a:t>Tracking, monitoring, and controlling progress.</a:t>
            </a:r>
            <a:r>
              <a:rPr lang="en-GB" b="1" dirty="0"/>
              <a:t> </a:t>
            </a:r>
            <a:endParaRPr lang="en-GB" dirty="0"/>
          </a:p>
          <a:p>
            <a:endParaRPr lang="en-GB" dirty="0"/>
          </a:p>
          <a:p>
            <a:endParaRPr lang="en-GB" dirty="0"/>
          </a:p>
          <a:p>
            <a:pPr lvl="1"/>
            <a:endParaRPr lang="en-GB" dirty="0"/>
          </a:p>
          <a:p>
            <a:pPr marL="0" indent="0">
              <a:buNone/>
            </a:pPr>
            <a:endParaRPr lang="en-GB" dirty="0"/>
          </a:p>
        </p:txBody>
      </p:sp>
    </p:spTree>
    <p:extLst>
      <p:ext uri="{BB962C8B-B14F-4D97-AF65-F5344CB8AC3E}">
        <p14:creationId xmlns:p14="http://schemas.microsoft.com/office/powerpoint/2010/main" val="1350813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4873-9A19-4E6E-84FD-A02AA31A3042}"/>
              </a:ext>
            </a:extLst>
          </p:cNvPr>
          <p:cNvSpPr>
            <a:spLocks noGrp="1"/>
          </p:cNvSpPr>
          <p:nvPr>
            <p:ph type="title"/>
          </p:nvPr>
        </p:nvSpPr>
        <p:spPr/>
        <p:txBody>
          <a:bodyPr/>
          <a:lstStyle/>
          <a:p>
            <a:r>
              <a:rPr lang="en-US" dirty="0"/>
              <a:t>Assignment</a:t>
            </a:r>
            <a:endParaRPr lang="en-GB" dirty="0"/>
          </a:p>
        </p:txBody>
      </p:sp>
      <p:sp>
        <p:nvSpPr>
          <p:cNvPr id="3" name="Content Placeholder 2">
            <a:extLst>
              <a:ext uri="{FF2B5EF4-FFF2-40B4-BE49-F238E27FC236}">
                <a16:creationId xmlns:a16="http://schemas.microsoft.com/office/drawing/2014/main" id="{179CB730-0637-41EB-B849-731854196922}"/>
              </a:ext>
            </a:extLst>
          </p:cNvPr>
          <p:cNvSpPr>
            <a:spLocks noGrp="1"/>
          </p:cNvSpPr>
          <p:nvPr>
            <p:ph idx="1"/>
          </p:nvPr>
        </p:nvSpPr>
        <p:spPr/>
        <p:txBody>
          <a:bodyPr/>
          <a:lstStyle/>
          <a:p>
            <a:r>
              <a:rPr lang="en-GB" b="1" dirty="0"/>
              <a:t>Advantages of Object-Oriented Architectures.</a:t>
            </a:r>
            <a:endParaRPr lang="en-GB" dirty="0"/>
          </a:p>
        </p:txBody>
      </p:sp>
    </p:spTree>
    <p:extLst>
      <p:ext uri="{BB962C8B-B14F-4D97-AF65-F5344CB8AC3E}">
        <p14:creationId xmlns:p14="http://schemas.microsoft.com/office/powerpoint/2010/main" val="182853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375C-5543-4DCD-B406-E9E7BB2F8C45}"/>
              </a:ext>
            </a:extLst>
          </p:cNvPr>
          <p:cNvSpPr>
            <a:spLocks noGrp="1"/>
          </p:cNvSpPr>
          <p:nvPr>
            <p:ph type="title"/>
          </p:nvPr>
        </p:nvSpPr>
        <p:spPr>
          <a:xfrm>
            <a:off x="838200" y="97271"/>
            <a:ext cx="10515600" cy="1325563"/>
          </a:xfrm>
        </p:spPr>
        <p:txBody>
          <a:bodyPr/>
          <a:lstStyle/>
          <a:p>
            <a:r>
              <a:rPr lang="en-GB" b="1" dirty="0">
                <a:solidFill>
                  <a:srgbClr val="002060"/>
                </a:solidFill>
              </a:rPr>
              <a:t>Evolutionary Object-Oriented Process Model</a:t>
            </a:r>
            <a:endParaRPr lang="en-GB" dirty="0">
              <a:solidFill>
                <a:srgbClr val="002060"/>
              </a:solidFill>
            </a:endParaRPr>
          </a:p>
        </p:txBody>
      </p:sp>
      <p:sp>
        <p:nvSpPr>
          <p:cNvPr id="3" name="Content Placeholder 2">
            <a:extLst>
              <a:ext uri="{FF2B5EF4-FFF2-40B4-BE49-F238E27FC236}">
                <a16:creationId xmlns:a16="http://schemas.microsoft.com/office/drawing/2014/main" id="{A2DFD68C-8D9B-4C52-9666-BBC2E37FBBDF}"/>
              </a:ext>
            </a:extLst>
          </p:cNvPr>
          <p:cNvSpPr>
            <a:spLocks noGrp="1"/>
          </p:cNvSpPr>
          <p:nvPr>
            <p:ph idx="1"/>
          </p:nvPr>
        </p:nvSpPr>
        <p:spPr>
          <a:xfrm>
            <a:off x="838200" y="1256144"/>
            <a:ext cx="10515600" cy="5394037"/>
          </a:xfrm>
        </p:spPr>
        <p:txBody>
          <a:bodyPr>
            <a:normAutofit lnSpcReduction="10000"/>
          </a:bodyPr>
          <a:lstStyle/>
          <a:p>
            <a:r>
              <a:rPr lang="en-GB" sz="2000" dirty="0"/>
              <a:t>Customer communication</a:t>
            </a:r>
          </a:p>
          <a:p>
            <a:r>
              <a:rPr lang="en-GB" sz="2000" dirty="0"/>
              <a:t>Planning</a:t>
            </a:r>
          </a:p>
          <a:p>
            <a:r>
              <a:rPr lang="en-GB" sz="2000" dirty="0"/>
              <a:t>Risk analysis</a:t>
            </a:r>
          </a:p>
          <a:p>
            <a:r>
              <a:rPr lang="en-GB" sz="2000" dirty="0"/>
              <a:t>Engineering construction and analysis</a:t>
            </a:r>
          </a:p>
          <a:p>
            <a:r>
              <a:rPr lang="en-GB" sz="2000" dirty="0"/>
              <a:t>Identify candidate classes</a:t>
            </a:r>
          </a:p>
          <a:p>
            <a:r>
              <a:rPr lang="en-GB" sz="2000" dirty="0"/>
              <a:t>Look-up classes in library</a:t>
            </a:r>
          </a:p>
          <a:p>
            <a:r>
              <a:rPr lang="en-GB" sz="2000" dirty="0"/>
              <a:t>Extract classes if available</a:t>
            </a:r>
          </a:p>
          <a:p>
            <a:r>
              <a:rPr lang="en-GB" sz="2000" dirty="0"/>
              <a:t>Engineer classes if not available</a:t>
            </a:r>
          </a:p>
          <a:p>
            <a:pPr lvl="1">
              <a:buFont typeface="Wingdings" panose="05000000000000000000" pitchFamily="2" charset="2"/>
              <a:buChar char="v"/>
            </a:pPr>
            <a:r>
              <a:rPr lang="en-GB" sz="1800" dirty="0">
                <a:solidFill>
                  <a:srgbClr val="002060"/>
                </a:solidFill>
              </a:rPr>
              <a:t>Object-oriented analysis (OOA)</a:t>
            </a:r>
          </a:p>
          <a:p>
            <a:pPr lvl="1">
              <a:buFont typeface="Wingdings" panose="05000000000000000000" pitchFamily="2" charset="2"/>
              <a:buChar char="v"/>
            </a:pPr>
            <a:r>
              <a:rPr lang="en-GB" sz="1800" dirty="0">
                <a:solidFill>
                  <a:srgbClr val="002060"/>
                </a:solidFill>
              </a:rPr>
              <a:t>Object-oriented design (OOD)</a:t>
            </a:r>
          </a:p>
          <a:p>
            <a:pPr lvl="1">
              <a:buFont typeface="Wingdings" panose="05000000000000000000" pitchFamily="2" charset="2"/>
              <a:buChar char="v"/>
            </a:pPr>
            <a:r>
              <a:rPr lang="en-GB" sz="1800" dirty="0">
                <a:solidFill>
                  <a:srgbClr val="002060"/>
                </a:solidFill>
              </a:rPr>
              <a:t>Object-oriented programming (OOP)</a:t>
            </a:r>
          </a:p>
          <a:p>
            <a:pPr lvl="1">
              <a:buFont typeface="Wingdings" panose="05000000000000000000" pitchFamily="2" charset="2"/>
              <a:buChar char="v"/>
            </a:pPr>
            <a:r>
              <a:rPr lang="en-GB" sz="1800" dirty="0">
                <a:solidFill>
                  <a:srgbClr val="002060"/>
                </a:solidFill>
              </a:rPr>
              <a:t>Object-oriented testing (OOT)</a:t>
            </a:r>
          </a:p>
          <a:p>
            <a:r>
              <a:rPr lang="en-GB" sz="2000" dirty="0"/>
              <a:t>Put new classes in library</a:t>
            </a:r>
          </a:p>
          <a:p>
            <a:r>
              <a:rPr lang="en-GB" sz="2000" dirty="0"/>
              <a:t>Construct Nth iteration of the system</a:t>
            </a:r>
          </a:p>
          <a:p>
            <a:r>
              <a:rPr lang="en-GB" sz="2000" dirty="0"/>
              <a:t>Customer evaluation</a:t>
            </a:r>
          </a:p>
        </p:txBody>
      </p:sp>
    </p:spTree>
    <p:extLst>
      <p:ext uri="{BB962C8B-B14F-4D97-AF65-F5344CB8AC3E}">
        <p14:creationId xmlns:p14="http://schemas.microsoft.com/office/powerpoint/2010/main" val="28619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1C3D-BC87-44A9-AF31-83C8AD3A7B3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30A2FE-988E-42AC-AAEE-78BB8A314C9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318741D-0855-486D-8E32-966A213A0463}"/>
              </a:ext>
            </a:extLst>
          </p:cNvPr>
          <p:cNvPicPr>
            <a:picLocks noChangeAspect="1"/>
          </p:cNvPicPr>
          <p:nvPr/>
        </p:nvPicPr>
        <p:blipFill>
          <a:blip r:embed="rId2"/>
          <a:stretch>
            <a:fillRect/>
          </a:stretch>
        </p:blipFill>
        <p:spPr>
          <a:xfrm>
            <a:off x="407681" y="117913"/>
            <a:ext cx="10515599" cy="6709989"/>
          </a:xfrm>
          <a:prstGeom prst="rect">
            <a:avLst/>
          </a:prstGeom>
        </p:spPr>
      </p:pic>
      <p:sp>
        <p:nvSpPr>
          <p:cNvPr id="5" name="Rectangle 4">
            <a:extLst>
              <a:ext uri="{FF2B5EF4-FFF2-40B4-BE49-F238E27FC236}">
                <a16:creationId xmlns:a16="http://schemas.microsoft.com/office/drawing/2014/main" id="{DFD9E3B0-D650-4F34-93DC-65DF0A5328C6}"/>
              </a:ext>
            </a:extLst>
          </p:cNvPr>
          <p:cNvSpPr/>
          <p:nvPr/>
        </p:nvSpPr>
        <p:spPr>
          <a:xfrm>
            <a:off x="2425060" y="5917657"/>
            <a:ext cx="6096000" cy="584775"/>
          </a:xfrm>
          <a:prstGeom prst="rect">
            <a:avLst/>
          </a:prstGeom>
        </p:spPr>
        <p:txBody>
          <a:bodyPr>
            <a:spAutoFit/>
          </a:bodyPr>
          <a:lstStyle/>
          <a:p>
            <a:endParaRPr lang="en-GB" sz="1400" i="0" u="none" strike="noStrike" baseline="0" dirty="0">
              <a:solidFill>
                <a:srgbClr val="000000"/>
              </a:solidFill>
              <a:latin typeface="Times New Roman" panose="02020603050405020304" pitchFamily="18" charset="0"/>
            </a:endParaRPr>
          </a:p>
          <a:p>
            <a:r>
              <a:rPr lang="en-GB" i="0" u="none" strike="noStrike" baseline="0" dirty="0">
                <a:solidFill>
                  <a:srgbClr val="000000"/>
                </a:solidFill>
                <a:latin typeface="Times New Roman" panose="02020603050405020304" pitchFamily="18" charset="0"/>
              </a:rPr>
              <a:t> Figure : </a:t>
            </a:r>
            <a:r>
              <a:rPr lang="en-GB" dirty="0">
                <a:solidFill>
                  <a:srgbClr val="000000"/>
                </a:solidFill>
                <a:latin typeface="Times New Roman" panose="02020603050405020304" pitchFamily="18" charset="0"/>
              </a:rPr>
              <a:t>Object-oriented Paradigm </a:t>
            </a:r>
            <a:endParaRPr lang="en-GB" dirty="0"/>
          </a:p>
        </p:txBody>
      </p:sp>
    </p:spTree>
    <p:extLst>
      <p:ext uri="{BB962C8B-B14F-4D97-AF65-F5344CB8AC3E}">
        <p14:creationId xmlns:p14="http://schemas.microsoft.com/office/powerpoint/2010/main" val="383216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60FC38-A1AD-4E72-8A76-553C8430A5B4}"/>
              </a:ext>
            </a:extLst>
          </p:cNvPr>
          <p:cNvPicPr>
            <a:picLocks noChangeAspect="1"/>
          </p:cNvPicPr>
          <p:nvPr/>
        </p:nvPicPr>
        <p:blipFill>
          <a:blip r:embed="rId2"/>
          <a:stretch>
            <a:fillRect/>
          </a:stretch>
        </p:blipFill>
        <p:spPr>
          <a:xfrm>
            <a:off x="5708072" y="1290638"/>
            <a:ext cx="6227509" cy="3327545"/>
          </a:xfrm>
          <a:prstGeom prst="rect">
            <a:avLst/>
          </a:prstGeom>
        </p:spPr>
      </p:pic>
      <p:sp>
        <p:nvSpPr>
          <p:cNvPr id="2" name="Title 1">
            <a:extLst>
              <a:ext uri="{FF2B5EF4-FFF2-40B4-BE49-F238E27FC236}">
                <a16:creationId xmlns:a16="http://schemas.microsoft.com/office/drawing/2014/main" id="{1094D988-E3E1-4BD3-8DC0-16B55AF9B8A3}"/>
              </a:ext>
            </a:extLst>
          </p:cNvPr>
          <p:cNvSpPr>
            <a:spLocks noGrp="1"/>
          </p:cNvSpPr>
          <p:nvPr>
            <p:ph type="title"/>
          </p:nvPr>
        </p:nvSpPr>
        <p:spPr/>
        <p:txBody>
          <a:bodyPr/>
          <a:lstStyle/>
          <a:p>
            <a:r>
              <a:rPr lang="en-GB" b="1" dirty="0"/>
              <a:t>Object-Oriented Concepts</a:t>
            </a:r>
            <a:endParaRPr lang="en-GB" dirty="0"/>
          </a:p>
        </p:txBody>
      </p:sp>
      <p:sp>
        <p:nvSpPr>
          <p:cNvPr id="3" name="Content Placeholder 2">
            <a:extLst>
              <a:ext uri="{FF2B5EF4-FFF2-40B4-BE49-F238E27FC236}">
                <a16:creationId xmlns:a16="http://schemas.microsoft.com/office/drawing/2014/main" id="{74F02D79-74D5-4673-A896-57F82F342DD8}"/>
              </a:ext>
            </a:extLst>
          </p:cNvPr>
          <p:cNvSpPr>
            <a:spLocks noGrp="1"/>
          </p:cNvSpPr>
          <p:nvPr>
            <p:ph idx="1"/>
          </p:nvPr>
        </p:nvSpPr>
        <p:spPr>
          <a:xfrm>
            <a:off x="838200" y="1825625"/>
            <a:ext cx="5008419" cy="4351338"/>
          </a:xfrm>
        </p:spPr>
        <p:txBody>
          <a:bodyPr>
            <a:normAutofit/>
          </a:bodyPr>
          <a:lstStyle/>
          <a:p>
            <a:r>
              <a:rPr lang="en-GB" sz="2400" b="1" dirty="0"/>
              <a:t>Classes and Objects </a:t>
            </a:r>
            <a:endParaRPr lang="en-GB" sz="2400" dirty="0"/>
          </a:p>
          <a:p>
            <a:r>
              <a:rPr lang="en-GB" sz="2400" b="1" dirty="0"/>
              <a:t>Attributes </a:t>
            </a:r>
            <a:endParaRPr lang="en-GB" sz="2400" dirty="0"/>
          </a:p>
          <a:p>
            <a:r>
              <a:rPr lang="en-GB" sz="2400" b="1" dirty="0"/>
              <a:t>Operations, Methods, and Services </a:t>
            </a:r>
          </a:p>
          <a:p>
            <a:r>
              <a:rPr lang="en-GB" sz="2400" b="1" dirty="0"/>
              <a:t>Messages</a:t>
            </a:r>
          </a:p>
          <a:p>
            <a:pPr lvl="1"/>
            <a:r>
              <a:rPr lang="en-GB" sz="2000" b="1" i="1" dirty="0"/>
              <a:t>Message: [destination, operation, parameters] </a:t>
            </a:r>
            <a:endParaRPr lang="en-US" sz="2000" b="1" i="1" dirty="0"/>
          </a:p>
          <a:p>
            <a:r>
              <a:rPr lang="en-GB" sz="2400" b="1" dirty="0"/>
              <a:t>Encapsulation, Inheritance, and Polymorphism </a:t>
            </a:r>
            <a:endParaRPr lang="en-US" sz="2400" b="1" i="1" dirty="0"/>
          </a:p>
        </p:txBody>
      </p:sp>
      <p:pic>
        <p:nvPicPr>
          <p:cNvPr id="5" name="Picture 4">
            <a:extLst>
              <a:ext uri="{FF2B5EF4-FFF2-40B4-BE49-F238E27FC236}">
                <a16:creationId xmlns:a16="http://schemas.microsoft.com/office/drawing/2014/main" id="{93E53025-121A-4EE8-8002-532B39843553}"/>
              </a:ext>
            </a:extLst>
          </p:cNvPr>
          <p:cNvPicPr>
            <a:picLocks noChangeAspect="1"/>
          </p:cNvPicPr>
          <p:nvPr/>
        </p:nvPicPr>
        <p:blipFill>
          <a:blip r:embed="rId3"/>
          <a:stretch>
            <a:fillRect/>
          </a:stretch>
        </p:blipFill>
        <p:spPr>
          <a:xfrm>
            <a:off x="8062481" y="4334113"/>
            <a:ext cx="1257010" cy="1063459"/>
          </a:xfrm>
          <a:prstGeom prst="rect">
            <a:avLst/>
          </a:prstGeom>
        </p:spPr>
      </p:pic>
    </p:spTree>
    <p:extLst>
      <p:ext uri="{BB962C8B-B14F-4D97-AF65-F5344CB8AC3E}">
        <p14:creationId xmlns:p14="http://schemas.microsoft.com/office/powerpoint/2010/main" val="367582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C9E7-BA2F-4196-9AA5-3C4A79C717A2}"/>
              </a:ext>
            </a:extLst>
          </p:cNvPr>
          <p:cNvSpPr>
            <a:spLocks noGrp="1"/>
          </p:cNvSpPr>
          <p:nvPr>
            <p:ph type="title"/>
          </p:nvPr>
        </p:nvSpPr>
        <p:spPr/>
        <p:txBody>
          <a:bodyPr/>
          <a:lstStyle/>
          <a:p>
            <a:r>
              <a:rPr lang="en-GB" b="1" i="1" dirty="0">
                <a:solidFill>
                  <a:srgbClr val="000000"/>
                </a:solidFill>
                <a:latin typeface="Times New Roman" panose="02020603050405020304" pitchFamily="18" charset="0"/>
              </a:rPr>
              <a:t>Message passing between objects</a:t>
            </a:r>
            <a:endParaRPr lang="en-GB" dirty="0"/>
          </a:p>
        </p:txBody>
      </p:sp>
      <p:pic>
        <p:nvPicPr>
          <p:cNvPr id="4" name="Content Placeholder 3">
            <a:extLst>
              <a:ext uri="{FF2B5EF4-FFF2-40B4-BE49-F238E27FC236}">
                <a16:creationId xmlns:a16="http://schemas.microsoft.com/office/drawing/2014/main" id="{F2034ECA-906E-4151-AD47-2F667C56400A}"/>
              </a:ext>
            </a:extLst>
          </p:cNvPr>
          <p:cNvPicPr>
            <a:picLocks noGrp="1" noChangeAspect="1"/>
          </p:cNvPicPr>
          <p:nvPr>
            <p:ph idx="1"/>
          </p:nvPr>
        </p:nvPicPr>
        <p:blipFill>
          <a:blip r:embed="rId2"/>
          <a:stretch>
            <a:fillRect/>
          </a:stretch>
        </p:blipFill>
        <p:spPr>
          <a:xfrm>
            <a:off x="3875500" y="1802937"/>
            <a:ext cx="5009882" cy="4537817"/>
          </a:xfrm>
          <a:prstGeom prst="rect">
            <a:avLst/>
          </a:prstGeom>
        </p:spPr>
      </p:pic>
      <p:sp>
        <p:nvSpPr>
          <p:cNvPr id="5" name="Rectangle 4">
            <a:extLst>
              <a:ext uri="{FF2B5EF4-FFF2-40B4-BE49-F238E27FC236}">
                <a16:creationId xmlns:a16="http://schemas.microsoft.com/office/drawing/2014/main" id="{471B0ACE-6B08-4874-86C9-C96EF6604EF6}"/>
              </a:ext>
            </a:extLst>
          </p:cNvPr>
          <p:cNvSpPr/>
          <p:nvPr/>
        </p:nvSpPr>
        <p:spPr>
          <a:xfrm>
            <a:off x="4361298" y="6308209"/>
            <a:ext cx="4140877" cy="369332"/>
          </a:xfrm>
          <a:prstGeom prst="rect">
            <a:avLst/>
          </a:prstGeom>
        </p:spPr>
        <p:txBody>
          <a:bodyPr wrap="none">
            <a:spAutoFit/>
          </a:bodyPr>
          <a:lstStyle/>
          <a:p>
            <a:r>
              <a:rPr lang="en-GB" b="1" i="1" dirty="0">
                <a:solidFill>
                  <a:srgbClr val="000000"/>
                </a:solidFill>
                <a:latin typeface="Times New Roman" panose="02020603050405020304" pitchFamily="18" charset="0"/>
              </a:rPr>
              <a:t>Figure: Message passing between objects </a:t>
            </a:r>
            <a:endParaRPr lang="en-GB" b="1" i="1" dirty="0"/>
          </a:p>
        </p:txBody>
      </p:sp>
    </p:spTree>
    <p:extLst>
      <p:ext uri="{BB962C8B-B14F-4D97-AF65-F5344CB8AC3E}">
        <p14:creationId xmlns:p14="http://schemas.microsoft.com/office/powerpoint/2010/main" val="87309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8175-E0AA-458F-AF16-3B696B78AF32}"/>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7B37125-AC35-4A98-AA76-9722E965384D}"/>
              </a:ext>
            </a:extLst>
          </p:cNvPr>
          <p:cNvPicPr>
            <a:picLocks noGrp="1" noChangeAspect="1"/>
          </p:cNvPicPr>
          <p:nvPr>
            <p:ph idx="1"/>
          </p:nvPr>
        </p:nvPicPr>
        <p:blipFill>
          <a:blip r:embed="rId2"/>
          <a:stretch>
            <a:fillRect/>
          </a:stretch>
        </p:blipFill>
        <p:spPr>
          <a:xfrm>
            <a:off x="922083" y="82017"/>
            <a:ext cx="7898644" cy="6717876"/>
          </a:xfrm>
          <a:prstGeom prst="rect">
            <a:avLst/>
          </a:prstGeom>
        </p:spPr>
      </p:pic>
      <p:sp>
        <p:nvSpPr>
          <p:cNvPr id="5" name="Rectangle 4">
            <a:extLst>
              <a:ext uri="{FF2B5EF4-FFF2-40B4-BE49-F238E27FC236}">
                <a16:creationId xmlns:a16="http://schemas.microsoft.com/office/drawing/2014/main" id="{9FE5E507-6F85-43B6-B8C9-DC594740B01F}"/>
              </a:ext>
            </a:extLst>
          </p:cNvPr>
          <p:cNvSpPr/>
          <p:nvPr/>
        </p:nvSpPr>
        <p:spPr>
          <a:xfrm>
            <a:off x="8045596" y="3244334"/>
            <a:ext cx="3527569" cy="369332"/>
          </a:xfrm>
          <a:prstGeom prst="rect">
            <a:avLst/>
          </a:prstGeom>
        </p:spPr>
        <p:txBody>
          <a:bodyPr wrap="none">
            <a:spAutoFit/>
          </a:bodyPr>
          <a:lstStyle/>
          <a:p>
            <a:r>
              <a:rPr lang="en-GB" b="1" u="sng" dirty="0">
                <a:solidFill>
                  <a:srgbClr val="000000"/>
                </a:solidFill>
                <a:latin typeface="Times New Roman" panose="02020603050405020304" pitchFamily="18" charset="0"/>
              </a:rPr>
              <a:t>Figure: Message passing example </a:t>
            </a:r>
            <a:endParaRPr lang="en-GB" u="sng" dirty="0"/>
          </a:p>
        </p:txBody>
      </p:sp>
    </p:spTree>
    <p:extLst>
      <p:ext uri="{BB962C8B-B14F-4D97-AF65-F5344CB8AC3E}">
        <p14:creationId xmlns:p14="http://schemas.microsoft.com/office/powerpoint/2010/main" val="264556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2A42-3F0F-49E8-B30F-0F377C885028}"/>
              </a:ext>
            </a:extLst>
          </p:cNvPr>
          <p:cNvSpPr>
            <a:spLocks noGrp="1"/>
          </p:cNvSpPr>
          <p:nvPr>
            <p:ph type="title"/>
          </p:nvPr>
        </p:nvSpPr>
        <p:spPr/>
        <p:txBody>
          <a:bodyPr>
            <a:normAutofit/>
          </a:bodyPr>
          <a:lstStyle/>
          <a:p>
            <a:r>
              <a:rPr lang="en-GB" b="1" dirty="0"/>
              <a:t>Identifying The Elements Of An Object Model </a:t>
            </a:r>
            <a:endParaRPr lang="en-GB" dirty="0"/>
          </a:p>
        </p:txBody>
      </p:sp>
      <p:sp>
        <p:nvSpPr>
          <p:cNvPr id="3" name="Content Placeholder 2">
            <a:extLst>
              <a:ext uri="{FF2B5EF4-FFF2-40B4-BE49-F238E27FC236}">
                <a16:creationId xmlns:a16="http://schemas.microsoft.com/office/drawing/2014/main" id="{C9CFB10E-4DE7-481A-9D7D-8FCB8E385A12}"/>
              </a:ext>
            </a:extLst>
          </p:cNvPr>
          <p:cNvSpPr>
            <a:spLocks noGrp="1"/>
          </p:cNvSpPr>
          <p:nvPr>
            <p:ph idx="1"/>
          </p:nvPr>
        </p:nvSpPr>
        <p:spPr/>
        <p:txBody>
          <a:bodyPr/>
          <a:lstStyle/>
          <a:p>
            <a:r>
              <a:rPr lang="en-GB" b="1" dirty="0"/>
              <a:t>Identifying Classes and Objects </a:t>
            </a:r>
            <a:endParaRPr lang="en-GB" dirty="0"/>
          </a:p>
          <a:p>
            <a:pPr lvl="1"/>
            <a:r>
              <a:rPr lang="en-GB" dirty="0"/>
              <a:t>noun or noun clause</a:t>
            </a:r>
          </a:p>
          <a:p>
            <a:r>
              <a:rPr lang="en-GB" dirty="0"/>
              <a:t>Objects can be:</a:t>
            </a:r>
          </a:p>
          <a:p>
            <a:pPr lvl="1"/>
            <a:r>
              <a:rPr lang="en-GB" i="1" dirty="0"/>
              <a:t>External entities</a:t>
            </a:r>
          </a:p>
          <a:p>
            <a:pPr lvl="1"/>
            <a:r>
              <a:rPr lang="en-GB" i="1" dirty="0"/>
              <a:t>Things</a:t>
            </a:r>
          </a:p>
          <a:p>
            <a:pPr lvl="1"/>
            <a:r>
              <a:rPr lang="en-GB" i="1" dirty="0"/>
              <a:t>Occurrences </a:t>
            </a:r>
            <a:r>
              <a:rPr lang="en-GB" dirty="0"/>
              <a:t>or </a:t>
            </a:r>
            <a:r>
              <a:rPr lang="en-GB" i="1" dirty="0"/>
              <a:t>events</a:t>
            </a:r>
          </a:p>
          <a:p>
            <a:pPr lvl="1"/>
            <a:r>
              <a:rPr lang="en-GB" i="1" dirty="0"/>
              <a:t>Roles</a:t>
            </a:r>
          </a:p>
          <a:p>
            <a:pPr lvl="1"/>
            <a:r>
              <a:rPr lang="en-GB" i="1" dirty="0"/>
              <a:t>Organizational units</a:t>
            </a:r>
          </a:p>
          <a:p>
            <a:pPr lvl="1"/>
            <a:r>
              <a:rPr lang="en-GB" i="1" dirty="0"/>
              <a:t>Places</a:t>
            </a:r>
          </a:p>
          <a:p>
            <a:pPr lvl="1"/>
            <a:r>
              <a:rPr lang="en-GB" i="1" dirty="0"/>
              <a:t>Structures</a:t>
            </a:r>
            <a:endParaRPr lang="en-GB" dirty="0"/>
          </a:p>
        </p:txBody>
      </p:sp>
    </p:spTree>
    <p:extLst>
      <p:ext uri="{BB962C8B-B14F-4D97-AF65-F5344CB8AC3E}">
        <p14:creationId xmlns:p14="http://schemas.microsoft.com/office/powerpoint/2010/main" val="311051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2A42-3F0F-49E8-B30F-0F377C885028}"/>
              </a:ext>
            </a:extLst>
          </p:cNvPr>
          <p:cNvSpPr>
            <a:spLocks noGrp="1"/>
          </p:cNvSpPr>
          <p:nvPr>
            <p:ph type="title"/>
          </p:nvPr>
        </p:nvSpPr>
        <p:spPr/>
        <p:txBody>
          <a:bodyPr>
            <a:normAutofit/>
          </a:bodyPr>
          <a:lstStyle/>
          <a:p>
            <a:r>
              <a:rPr lang="en-GB" dirty="0"/>
              <a:t>Elements of object model</a:t>
            </a:r>
          </a:p>
        </p:txBody>
      </p:sp>
      <p:sp>
        <p:nvSpPr>
          <p:cNvPr id="3" name="Content Placeholder 2">
            <a:extLst>
              <a:ext uri="{FF2B5EF4-FFF2-40B4-BE49-F238E27FC236}">
                <a16:creationId xmlns:a16="http://schemas.microsoft.com/office/drawing/2014/main" id="{C9CFB10E-4DE7-481A-9D7D-8FCB8E385A12}"/>
              </a:ext>
            </a:extLst>
          </p:cNvPr>
          <p:cNvSpPr>
            <a:spLocks noGrp="1"/>
          </p:cNvSpPr>
          <p:nvPr>
            <p:ph idx="1"/>
          </p:nvPr>
        </p:nvSpPr>
        <p:spPr/>
        <p:txBody>
          <a:bodyPr>
            <a:normAutofit fontScale="92500" lnSpcReduction="20000"/>
          </a:bodyPr>
          <a:lstStyle/>
          <a:p>
            <a:r>
              <a:rPr lang="en-GB" b="1" dirty="0"/>
              <a:t>Abstraction</a:t>
            </a:r>
            <a:r>
              <a:rPr lang="en-GB" dirty="0"/>
              <a:t> – essential characteristics</a:t>
            </a:r>
          </a:p>
          <a:p>
            <a:r>
              <a:rPr lang="en-GB" b="1" dirty="0"/>
              <a:t>Encapsulation</a:t>
            </a:r>
            <a:r>
              <a:rPr lang="en-GB" dirty="0"/>
              <a:t> – compartmentalizing the elements of an abstraction that constitute its structure and </a:t>
            </a:r>
            <a:r>
              <a:rPr lang="en-GB" dirty="0" err="1"/>
              <a:t>behavior</a:t>
            </a:r>
            <a:endParaRPr lang="en-GB" dirty="0"/>
          </a:p>
          <a:p>
            <a:r>
              <a:rPr lang="en-GB" b="1" dirty="0"/>
              <a:t>Modularity</a:t>
            </a:r>
            <a:r>
              <a:rPr lang="en-GB" dirty="0"/>
              <a:t> – system decomposed into cohesive and loosely coupled modules</a:t>
            </a:r>
          </a:p>
          <a:p>
            <a:r>
              <a:rPr lang="en-GB" b="1" dirty="0"/>
              <a:t>Hierarchy</a:t>
            </a:r>
            <a:r>
              <a:rPr lang="en-GB" dirty="0"/>
              <a:t> – inheritance, multiple inheritance, avoid redundancy</a:t>
            </a:r>
          </a:p>
          <a:p>
            <a:r>
              <a:rPr lang="en-GB" b="1" dirty="0"/>
              <a:t>Typing</a:t>
            </a:r>
            <a:r>
              <a:rPr lang="en-GB" dirty="0"/>
              <a:t> – precise characterisation of structural or behavioural properties (enforcement of the class of an object), static typing, dynamic typing (polymorphism)</a:t>
            </a:r>
          </a:p>
          <a:p>
            <a:r>
              <a:rPr lang="en-GB" b="1" dirty="0"/>
              <a:t>Concurrency</a:t>
            </a:r>
            <a:r>
              <a:rPr lang="en-GB" dirty="0"/>
              <a:t> – active object can be distinguished from one that is not active</a:t>
            </a:r>
          </a:p>
          <a:p>
            <a:r>
              <a:rPr lang="en-GB" b="1" dirty="0"/>
              <a:t>Persistence</a:t>
            </a:r>
            <a:r>
              <a:rPr lang="en-GB" dirty="0"/>
              <a:t> – state and class of an object is consistent across time or space</a:t>
            </a:r>
          </a:p>
        </p:txBody>
      </p:sp>
    </p:spTree>
    <p:extLst>
      <p:ext uri="{BB962C8B-B14F-4D97-AF65-F5344CB8AC3E}">
        <p14:creationId xmlns:p14="http://schemas.microsoft.com/office/powerpoint/2010/main" val="172663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E207-76B4-4CE2-A855-7C0DBB67C5AC}"/>
              </a:ext>
            </a:extLst>
          </p:cNvPr>
          <p:cNvSpPr>
            <a:spLocks noGrp="1"/>
          </p:cNvSpPr>
          <p:nvPr>
            <p:ph type="title"/>
          </p:nvPr>
        </p:nvSpPr>
        <p:spPr/>
        <p:txBody>
          <a:bodyPr/>
          <a:lstStyle/>
          <a:p>
            <a:r>
              <a:rPr lang="en-GB" b="1" dirty="0"/>
              <a:t>Specifying Attributes</a:t>
            </a:r>
            <a:endParaRPr lang="en-GB" dirty="0"/>
          </a:p>
        </p:txBody>
      </p:sp>
      <p:sp>
        <p:nvSpPr>
          <p:cNvPr id="3" name="Content Placeholder 2">
            <a:extLst>
              <a:ext uri="{FF2B5EF4-FFF2-40B4-BE49-F238E27FC236}">
                <a16:creationId xmlns:a16="http://schemas.microsoft.com/office/drawing/2014/main" id="{948CBA5E-DFDD-427A-8241-88BFB26A2A25}"/>
              </a:ext>
            </a:extLst>
          </p:cNvPr>
          <p:cNvSpPr>
            <a:spLocks noGrp="1"/>
          </p:cNvSpPr>
          <p:nvPr>
            <p:ph idx="1"/>
          </p:nvPr>
        </p:nvSpPr>
        <p:spPr/>
        <p:txBody>
          <a:bodyPr/>
          <a:lstStyle/>
          <a:p>
            <a:r>
              <a:rPr lang="en-GB" dirty="0"/>
              <a:t>Attributes describe an object that has been selected for inclusion in the analysis model.</a:t>
            </a:r>
          </a:p>
          <a:p>
            <a:r>
              <a:rPr lang="en-GB" dirty="0"/>
              <a:t>To develop a meaningful set of attributes for an object, the analyst can again study the processing narrative (or statement of scope) for the problem and select those things that reasonably "belong" to the object.</a:t>
            </a:r>
          </a:p>
        </p:txBody>
      </p:sp>
    </p:spTree>
    <p:extLst>
      <p:ext uri="{BB962C8B-B14F-4D97-AF65-F5344CB8AC3E}">
        <p14:creationId xmlns:p14="http://schemas.microsoft.com/office/powerpoint/2010/main" val="204296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470</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  Object Oriented Concepts and Principles </vt:lpstr>
      <vt:lpstr>Evolutionary Object-Oriented Process Model</vt:lpstr>
      <vt:lpstr>PowerPoint Presentation</vt:lpstr>
      <vt:lpstr>Object-Oriented Concepts</vt:lpstr>
      <vt:lpstr>Message passing between objects</vt:lpstr>
      <vt:lpstr>PowerPoint Presentation</vt:lpstr>
      <vt:lpstr>Identifying The Elements Of An Object Model </vt:lpstr>
      <vt:lpstr>Elements of object model</vt:lpstr>
      <vt:lpstr>Specifying Attributes</vt:lpstr>
      <vt:lpstr>Defining Operations</vt:lpstr>
      <vt:lpstr>Finalizing the Object Definition</vt:lpstr>
      <vt:lpstr>Class Construction Options</vt:lpstr>
      <vt:lpstr>MANAGEMENT OF OBJECT-ORIENTED SOFTWARE PROJECTS </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Object-Oriented Process Model</dc:title>
  <dc:creator>Surya Man Shrestha</dc:creator>
  <cp:lastModifiedBy>Surya Man Shrestha</cp:lastModifiedBy>
  <cp:revision>26</cp:revision>
  <dcterms:created xsi:type="dcterms:W3CDTF">2019-08-29T04:28:01Z</dcterms:created>
  <dcterms:modified xsi:type="dcterms:W3CDTF">2019-08-29T05:13:10Z</dcterms:modified>
</cp:coreProperties>
</file>