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Arimo"/>
      <p:regular r:id="rId29"/>
      <p:bold r:id="rId30"/>
      <p:italic r:id="rId31"/>
      <p:boldItalic r:id="rId32"/>
    </p:embeddedFont>
    <p:embeddedFont>
      <p:font typeface="Century Gothic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i2ZquSx6SFHGQAHJxm73XGTgCF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rim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rimo-italic.fntdata"/><Relationship Id="rId30" Type="http://schemas.openxmlformats.org/officeDocument/2006/relationships/font" Target="fonts/Arimo-bold.fntdata"/><Relationship Id="rId11" Type="http://schemas.openxmlformats.org/officeDocument/2006/relationships/slide" Target="slides/slide7.xml"/><Relationship Id="rId33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32" Type="http://schemas.openxmlformats.org/officeDocument/2006/relationships/font" Target="fonts/Arimo-boldItalic.fntdata"/><Relationship Id="rId13" Type="http://schemas.openxmlformats.org/officeDocument/2006/relationships/slide" Target="slides/slide9.xml"/><Relationship Id="rId35" Type="http://schemas.openxmlformats.org/officeDocument/2006/relationships/font" Target="fonts/CenturyGothic-italic.fntdata"/><Relationship Id="rId12" Type="http://schemas.openxmlformats.org/officeDocument/2006/relationships/slide" Target="slides/slide8.xml"/><Relationship Id="rId34" Type="http://schemas.openxmlformats.org/officeDocument/2006/relationships/font" Target="fonts/CenturyGothic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CenturyGothic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5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5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3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5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5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6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6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36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3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6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6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3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36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7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7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3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8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8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38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3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8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8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3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3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9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9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39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3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0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4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1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4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2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30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30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3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3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3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4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4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34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3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5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25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25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25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25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5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5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5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5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5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5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5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5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5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25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5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5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5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5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5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5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5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5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5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5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5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25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25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2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2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2074058" y="1213834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(contd.)</a:t>
            </a:r>
            <a:endParaRPr/>
          </a:p>
        </p:txBody>
      </p:sp>
      <p:sp>
        <p:nvSpPr>
          <p:cNvPr id="219" name="Google Shape;219;p10"/>
          <p:cNvSpPr txBox="1"/>
          <p:nvPr>
            <p:ph idx="1" type="body"/>
          </p:nvPr>
        </p:nvSpPr>
        <p:spPr>
          <a:xfrm>
            <a:off x="2241483" y="1631324"/>
            <a:ext cx="8915400" cy="4383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program written in high level language is input to compiler. The compiler makes sure that every statement in program is valid.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When a program has no errors, the compiling of the program will be finished i.e source code generates object code.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At this point, the program has been compiled successfully, but it is not yet ready to be executed.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Some programs use the object code of other program in addition to their own.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Linker combines your object code with any other required object code.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combined code is stored as an executable file. It is actually the code that the computer run.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loader copies the executable file into memory, the microprocessor then runs the machine code contained in that file.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Contd….</a:t>
            </a:r>
            <a:endParaRPr/>
          </a:p>
        </p:txBody>
      </p:sp>
      <p:sp>
        <p:nvSpPr>
          <p:cNvPr id="225" name="Google Shape;225;p11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Each assembly language instruction corresponds to one unique machine code instruction.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assembler, like the compiler converts its source code to object code.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From there, it follows the linking and loading procedure that was used for compiled code.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Instruction types:</a:t>
            </a:r>
            <a:br>
              <a:rPr lang="en-US"/>
            </a:br>
            <a:r>
              <a:rPr lang="en-US"/>
              <a:t>(Based on types of operation)</a:t>
            </a:r>
            <a:endParaRPr/>
          </a:p>
        </p:txBody>
      </p:sp>
      <p:sp>
        <p:nvSpPr>
          <p:cNvPr id="231" name="Google Shape;231;p1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Transfer instruction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=&gt;do not modify the data; only copy values to destination.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1.	load data from memory to microprocessor.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2.	store data from microprocessor into memory.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3.	move data within the microprocessor.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4.	input data to the microprocessor.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5.	output data from the microprocessor.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Contd..</a:t>
            </a:r>
            <a:endParaRPr/>
          </a:p>
        </p:txBody>
      </p:sp>
      <p:sp>
        <p:nvSpPr>
          <p:cNvPr id="237" name="Google Shape;237;p1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Operation Instruction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=&gt;modifies the value.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=&gt;performs some operations using one or two operands.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Example: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=&gt;Arithmetic operations like add, subtract, multiply, increment, decrement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=&gt;Logical operations like AND, OR, XOR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=&gt;Shift instructions.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Contd…</a:t>
            </a:r>
            <a:endParaRPr/>
          </a:p>
        </p:txBody>
      </p:sp>
      <p:sp>
        <p:nvSpPr>
          <p:cNvPr id="243" name="Google Shape;243;p14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Program Control Instruction: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=&gt;instruction that determines the flow of execution of programs.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=&gt;looping instruction like for, while, do…while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=&gt;CALL and RETURN statements(used by Assembly language) to run some micro-routine.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=&gt;Interrupt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=&gt;HLT, causes the microprocessor to stop executing instruction such as the end of program.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Contd..</a:t>
            </a:r>
            <a:br>
              <a:rPr lang="en-US"/>
            </a:br>
            <a:r>
              <a:rPr lang="en-US"/>
              <a:t>(Based on address field)</a:t>
            </a:r>
            <a:endParaRPr/>
          </a:p>
        </p:txBody>
      </p:sp>
      <p:sp>
        <p:nvSpPr>
          <p:cNvPr id="249" name="Google Shape;249;p1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3-address instruction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=&gt;each instruction specifies two operand location and one result location.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opcode x,y,z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x=y+z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Contd..</a:t>
            </a:r>
            <a:endParaRPr/>
          </a:p>
        </p:txBody>
      </p:sp>
      <p:sp>
        <p:nvSpPr>
          <p:cNvPr id="255" name="Google Shape;255;p1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2-address instruction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=&gt;each instruction specifies either one operand and result or two operand location, one of which is also used as result location.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opcode X,Y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MOV A,B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ADD R,B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Contd..</a:t>
            </a:r>
            <a:endParaRPr/>
          </a:p>
        </p:txBody>
      </p:sp>
      <p:sp>
        <p:nvSpPr>
          <p:cNvPr id="261" name="Google Shape;261;p17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1-address instruction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 uses implicit accumulator register for all data manipulation.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opcode X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ADD B implies A&lt;-A+B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Contd…</a:t>
            </a:r>
            <a:endParaRPr/>
          </a:p>
        </p:txBody>
      </p:sp>
      <p:sp>
        <p:nvSpPr>
          <p:cNvPr id="267" name="Google Shape;267;p18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0-address instruction</a:t>
            </a:r>
            <a:br>
              <a:rPr lang="en-US"/>
            </a:br>
            <a:r>
              <a:rPr lang="en-US"/>
              <a:t>=&gt;does not use address field for the instructions like ADD,SUB,MUL, etc.</a:t>
            </a:r>
            <a:br>
              <a:rPr lang="en-US"/>
            </a:br>
            <a:r>
              <a:rPr lang="en-US"/>
              <a:t>=&gt;the PUSH and POP, however need an address field to specify the operand that communicate the stack.</a:t>
            </a:r>
            <a:br>
              <a:rPr lang="en-US"/>
            </a:br>
            <a:r>
              <a:rPr lang="en-US"/>
              <a:t>=&gt;the name 0-address is given because of the absence of address field in the computational instruction.</a:t>
            </a:r>
            <a:br>
              <a:rPr lang="en-US"/>
            </a:br>
            <a:r>
              <a:rPr lang="en-US"/>
              <a:t>Example:</a:t>
            </a:r>
            <a:r>
              <a:rPr lang="en-US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br>
              <a:rPr lang="en-US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PUSH A //Top of Stack &lt;- A </a:t>
            </a:r>
            <a:br>
              <a:rPr lang="en-US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PUSH B //Top of Stack &lt;- B </a:t>
            </a:r>
            <a:br>
              <a:rPr lang="en-US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ADD //Top of Stack &lt;- (A + B)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68" name="Google Shape;268;p18"/>
          <p:cNvSpPr/>
          <p:nvPr/>
        </p:nvSpPr>
        <p:spPr>
          <a:xfrm>
            <a:off x="0" y="97795"/>
            <a:ext cx="223138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8"/>
          <p:cNvSpPr/>
          <p:nvPr/>
        </p:nvSpPr>
        <p:spPr>
          <a:xfrm>
            <a:off x="152400" y="250195"/>
            <a:ext cx="223138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Instruction Set Architecture Design</a:t>
            </a:r>
            <a:endParaRPr/>
          </a:p>
        </p:txBody>
      </p:sp>
      <p:sp>
        <p:nvSpPr>
          <p:cNvPr id="275" name="Google Shape;275;p1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Very important in the design of the microprocessor.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Poorly designed ISA, even if implemented well leads to bad microprocessor design.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Well designed ISA leads to powerful microprocessor.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 magical formula for designing ISA; same requirement can have different ISA design, each of which can be valid.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Must evaluate trade-off’s between performance, size and cost.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Before beginning the design of ISA, it is to be decided what should ISA and its processor be able to do.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2823873" y="721475"/>
            <a:ext cx="77280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Computer Architecture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Refers to those attributes of a system visible to a programmer.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other words, refers to those attributes that have direct impact on logical execution of  program.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Example:	Instruction set, data types, I/O mechanism, addressing modes, cache optimization.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Says what to do?(instruction set)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Contd..</a:t>
            </a:r>
            <a:endParaRPr/>
          </a:p>
        </p:txBody>
      </p:sp>
      <p:sp>
        <p:nvSpPr>
          <p:cNvPr id="281" name="Google Shape;281;p20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 processor is to be used for general purpose computing, requires relatively large set of instruction to perform variety of tasks; for specialized processor, the task of microprocessor is very little and well known in advance.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Orthogonality: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Instructions are orthogonal if they do not overlap or perform the same function. Good ISA design should minimize the overlapping.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Some other issues that must be dealt while designing ISA are: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 optimization of register set.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=&gt;type and size of data that microprocessor uses.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=&gt;Are conditional instruction needed?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=&gt;Are interrupts needed?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Instruction Format</a:t>
            </a:r>
            <a:endParaRPr/>
          </a:p>
        </p:txBody>
      </p:sp>
      <p:sp>
        <p:nvSpPr>
          <p:cNvPr id="287" name="Google Shape;287;p21"/>
          <p:cNvSpPr txBox="1"/>
          <p:nvPr>
            <p:ph idx="1" type="body"/>
          </p:nvPr>
        </p:nvSpPr>
        <p:spPr>
          <a:xfrm>
            <a:off x="2589212" y="2133599"/>
            <a:ext cx="8915400" cy="439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bits of instructions are divided into groups called fields. The most common field in instruction format are: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 an operation code field that specifies the operations to be performed.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 the address field that designates an address or a processor register.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=&gt;the mode field that specifies the way operands or effective address is determined.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an instruction format: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 First 12 bits(0-11), specify an address.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=&gt;Next 3 bit specify operation code (opcode).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=&gt;Leftmost bit specify the addressing mode I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	I = 0 for direct address.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	I = 1 for indirect address.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8" name="Google Shape;28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4024" y="3641358"/>
            <a:ext cx="3315163" cy="762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/>
          <p:nvPr>
            <p:ph type="title"/>
          </p:nvPr>
        </p:nvSpPr>
        <p:spPr>
          <a:xfrm>
            <a:off x="2592925" y="624110"/>
            <a:ext cx="8911687" cy="947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Addressing modes:</a:t>
            </a:r>
            <a:br>
              <a:rPr lang="en-US"/>
            </a:br>
            <a:r>
              <a:rPr lang="en-US" sz="2000"/>
              <a:t>The way in which operands are specified in an instruction.</a:t>
            </a:r>
            <a:endParaRPr sz="2000"/>
          </a:p>
        </p:txBody>
      </p:sp>
      <p:sp>
        <p:nvSpPr>
          <p:cNvPr id="294" name="Google Shape;294;p2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Direct mode: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 contains memory addresses that CPU accesses.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Eg: LDAC 5, read data from memory location 5 and stores in accumulator.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Indirect mode: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 The address in the instruction is not the address of operand, rather it contains the address of memory location where operand resides.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Eg: LDAC @5 or LDAC (5), first retrieves the content of memory location 5 , say 10. The CPU then retrieves the content of memory location 10, that actually contains the operand.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Register direct and register indirect modes: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 works same as direct and indirect modes, except they do not specify memory address, instead they specify a register.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Eg; LDAC (R) or LDAC @R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LDAC 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Contd..</a:t>
            </a:r>
            <a:endParaRPr/>
          </a:p>
        </p:txBody>
      </p:sp>
      <p:sp>
        <p:nvSpPr>
          <p:cNvPr id="300" name="Google Shape;300;p2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Immediate mode: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=&gt;operand specified is not an address, it is actual data to be used.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Eg: LDAC #5 moves the data value 5 into accumulator.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Implicit mode: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=&gt;doesn’t explicitly specify an operand, instruction always refers to accumulator.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Eg: CLAC, which clears the accumulator.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Relative mode: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=&gt;operand specified is an offset, not the actual address which is added to the content of program counter register to generate required address.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Eg: LDAC $5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=&gt;if next instruction is at location 12 i.e. PC has value 12, the instruction reads data from 12 +5 = 17 location and stores in accumulator.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Contd..</a:t>
            </a:r>
            <a:endParaRPr/>
          </a:p>
        </p:txBody>
      </p:sp>
      <p:sp>
        <p:nvSpPr>
          <p:cNvPr id="306" name="Google Shape;306;p24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Index mode and base address mode: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=&gt;Index mode works like relative mode, except the address supplied by instruction is added to the content of index register.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Eg: LDAC 5(X), reads from 10 + 5 = 15(index register contains value 10)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=&gt;Base address mode is same as index mode except index register is replaced by base register.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Computer Organization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Also referred microarchitecture(low level).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Refers to the operational unit and their interconnection that realizes the architecture specification.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Includes hardware details such as control signal, interface between computer &amp; peripherals, memory technology used, address, etc.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Says how to do? (implementation of architecture)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83" name="Google Shape;183;p4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 a computer is running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multiple instruction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(what to do?), it is an architectural design issue.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is an organizational issue whether that instruction will be implemented by a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special multiple unit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or a unit that makes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repeated use of add instruction.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(how to do?)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Levels of Programming Languages:</a:t>
            </a:r>
            <a:endParaRPr/>
          </a:p>
        </p:txBody>
      </p:sp>
      <p:sp>
        <p:nvSpPr>
          <p:cNvPr id="189" name="Google Shape;189;p5"/>
          <p:cNvSpPr txBox="1"/>
          <p:nvPr>
            <p:ph idx="1" type="body"/>
          </p:nvPr>
        </p:nvSpPr>
        <p:spPr>
          <a:xfrm>
            <a:off x="2491837" y="19050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High Level Programming Language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Assembly Level Language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Machine Level Language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High Level Language</a:t>
            </a:r>
            <a:endParaRPr/>
          </a:p>
        </p:txBody>
      </p:sp>
      <p:sp>
        <p:nvSpPr>
          <p:cNvPr id="195" name="Google Shape;195;p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Similar to natural languages.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Easier for programmer to read and write.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Platform independent.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Should be converted to machine level language before execution; execution time is a bit longer.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Example: C, C++, java.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Assembly Level Language</a:t>
            </a:r>
            <a:endParaRPr/>
          </a:p>
        </p:txBody>
      </p:sp>
      <p:sp>
        <p:nvSpPr>
          <p:cNvPr id="201" name="Google Shape;201;p7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Makes use of mnemonics instead of numeric generation codes.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Platform dependent.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Assembler converts into machine language.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Slower than machine language.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Machine Level Language</a:t>
            </a:r>
            <a:endParaRPr/>
          </a:p>
        </p:txBody>
      </p:sp>
      <p:sp>
        <p:nvSpPr>
          <p:cNvPr id="207" name="Google Shape;207;p8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Have the lowest level of abstraction.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Also called binary language because they contain only 0s and 1s.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Difficult to read write and debug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Faster execution time.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Compiling and assembling program</a:t>
            </a:r>
            <a:endParaRPr/>
          </a:p>
        </p:txBody>
      </p:sp>
      <p:pic>
        <p:nvPicPr>
          <p:cNvPr id="213" name="Google Shape;213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5329" y="2136107"/>
            <a:ext cx="6049219" cy="1867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2017-12-27T13:33:51Z</dcterms:created>
  <dc:creator>Bishal Trital</dc:creator>
</cp:coreProperties>
</file>