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6858000" cx="12192000"/>
  <p:notesSz cx="6858000" cy="9144000"/>
  <p:embeddedFontLst>
    <p:embeddedFont>
      <p:font typeface="Century Gothic"/>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2" roundtripDataSignature="AMtx7mj5CuyRzqBR2Y/92PWlIpmLO0Etp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CenturyGothic-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CenturyGothic-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CenturyGothic-boldItalic.fntdata"/><Relationship Id="rId30" Type="http://schemas.openxmlformats.org/officeDocument/2006/relationships/font" Target="fonts/CenturyGothic-italic.fntdata"/><Relationship Id="rId11" Type="http://schemas.openxmlformats.org/officeDocument/2006/relationships/slide" Target="slides/slide7.xml"/><Relationship Id="rId10" Type="http://schemas.openxmlformats.org/officeDocument/2006/relationships/slide" Target="slides/slide6.xml"/><Relationship Id="rId32"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8" name="Google Shape;298;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NOTE: For AC &lt;- AC’ + 1 (NEG)</a:t>
            </a:r>
            <a:br>
              <a:rPr lang="en-US"/>
            </a:br>
            <a:r>
              <a:rPr lang="en-US"/>
              <a:t>NEG1: AC &lt;- AC’</a:t>
            </a:r>
            <a:br>
              <a:rPr lang="en-US"/>
            </a:br>
            <a:r>
              <a:rPr lang="en-US"/>
              <a:t>NEG2: AC&lt;- AC + 1</a:t>
            </a:r>
            <a:br>
              <a:rPr lang="en-US"/>
            </a:br>
            <a:endParaRPr/>
          </a:p>
        </p:txBody>
      </p:sp>
      <p:sp>
        <p:nvSpPr>
          <p:cNvPr id="299" name="Google Shape;299;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2" name="Shape 42"/>
        <p:cNvGrpSpPr/>
        <p:nvPr/>
      </p:nvGrpSpPr>
      <p:grpSpPr>
        <a:xfrm>
          <a:off x="0" y="0"/>
          <a:ext cx="0" cy="0"/>
          <a:chOff x="0" y="0"/>
          <a:chExt cx="0" cy="0"/>
        </a:xfrm>
      </p:grpSpPr>
      <p:sp>
        <p:nvSpPr>
          <p:cNvPr id="43" name="Google Shape;43;p25"/>
          <p:cNvSpPr txBox="1"/>
          <p:nvPr>
            <p:ph type="ctrTitle"/>
          </p:nvPr>
        </p:nvSpPr>
        <p:spPr>
          <a:xfrm>
            <a:off x="2589213" y="2514600"/>
            <a:ext cx="8915399" cy="22627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5"/>
          <p:cNvSpPr txBox="1"/>
          <p:nvPr>
            <p:ph idx="1" type="subTitle"/>
          </p:nvPr>
        </p:nvSpPr>
        <p:spPr>
          <a:xfrm>
            <a:off x="2589213" y="4777379"/>
            <a:ext cx="8915399" cy="1126283"/>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p:txBody>
      </p:sp>
      <p:sp>
        <p:nvSpPr>
          <p:cNvPr id="45" name="Google Shape;45;p2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5"/>
          <p:cNvSpPr/>
          <p:nvPr/>
        </p:nvSpPr>
        <p:spPr>
          <a:xfrm>
            <a:off x="0" y="4323810"/>
            <a:ext cx="1744652" cy="778589"/>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5"/>
          <p:cNvSpPr txBox="1"/>
          <p:nvPr>
            <p:ph idx="12" type="sldNum"/>
          </p:nvPr>
        </p:nvSpPr>
        <p:spPr>
          <a:xfrm>
            <a:off x="531812" y="4529540"/>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08" name="Shape 108"/>
        <p:cNvGrpSpPr/>
        <p:nvPr/>
      </p:nvGrpSpPr>
      <p:grpSpPr>
        <a:xfrm>
          <a:off x="0" y="0"/>
          <a:ext cx="0" cy="0"/>
          <a:chOff x="0" y="0"/>
          <a:chExt cx="0" cy="0"/>
        </a:xfrm>
      </p:grpSpPr>
      <p:sp>
        <p:nvSpPr>
          <p:cNvPr id="109" name="Google Shape;109;p34"/>
          <p:cNvSpPr txBox="1"/>
          <p:nvPr>
            <p:ph type="title"/>
          </p:nvPr>
        </p:nvSpPr>
        <p:spPr>
          <a:xfrm>
            <a:off x="2589212" y="609600"/>
            <a:ext cx="8915399" cy="311704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34"/>
          <p:cNvSpPr txBox="1"/>
          <p:nvPr>
            <p:ph idx="1"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11" name="Google Shape;111;p3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3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34"/>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4"/>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15" name="Shape 115"/>
        <p:cNvGrpSpPr/>
        <p:nvPr/>
      </p:nvGrpSpPr>
      <p:grpSpPr>
        <a:xfrm>
          <a:off x="0" y="0"/>
          <a:ext cx="0" cy="0"/>
          <a:chOff x="0" y="0"/>
          <a:chExt cx="0" cy="0"/>
        </a:xfrm>
      </p:grpSpPr>
      <p:sp>
        <p:nvSpPr>
          <p:cNvPr id="116" name="Google Shape;116;p35"/>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35"/>
          <p:cNvSpPr txBox="1"/>
          <p:nvPr>
            <p:ph idx="1" type="body"/>
          </p:nvPr>
        </p:nvSpPr>
        <p:spPr>
          <a:xfrm>
            <a:off x="3275012" y="3505200"/>
            <a:ext cx="753655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600"/>
              <a:buFont typeface="Century Gothic"/>
              <a:buNone/>
              <a:defRPr sz="1600">
                <a:solidFill>
                  <a:srgbClr val="7F7F7F"/>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18" name="Google Shape;118;p35"/>
          <p:cNvSpPr txBox="1"/>
          <p:nvPr>
            <p:ph idx="2"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19" name="Google Shape;119;p3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3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35"/>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5"/>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3" name="Google Shape;123;p35"/>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
        <p:nvSpPr>
          <p:cNvPr id="124" name="Google Shape;124;p35"/>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25" name="Shape 125"/>
        <p:cNvGrpSpPr/>
        <p:nvPr/>
      </p:nvGrpSpPr>
      <p:grpSpPr>
        <a:xfrm>
          <a:off x="0" y="0"/>
          <a:ext cx="0" cy="0"/>
          <a:chOff x="0" y="0"/>
          <a:chExt cx="0" cy="0"/>
        </a:xfrm>
      </p:grpSpPr>
      <p:sp>
        <p:nvSpPr>
          <p:cNvPr id="126" name="Google Shape;126;p36"/>
          <p:cNvSpPr txBox="1"/>
          <p:nvPr>
            <p:ph type="title"/>
          </p:nvPr>
        </p:nvSpPr>
        <p:spPr>
          <a:xfrm>
            <a:off x="2589213" y="2438400"/>
            <a:ext cx="8915400" cy="272484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36"/>
          <p:cNvSpPr txBox="1"/>
          <p:nvPr>
            <p:ph idx="1"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28" name="Google Shape;128;p3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3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36"/>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6"/>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32" name="Shape 132"/>
        <p:cNvGrpSpPr/>
        <p:nvPr/>
      </p:nvGrpSpPr>
      <p:grpSpPr>
        <a:xfrm>
          <a:off x="0" y="0"/>
          <a:ext cx="0" cy="0"/>
          <a:chOff x="0" y="0"/>
          <a:chExt cx="0" cy="0"/>
        </a:xfrm>
      </p:grpSpPr>
      <p:sp>
        <p:nvSpPr>
          <p:cNvPr id="133" name="Google Shape;133;p37"/>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37"/>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5" name="Google Shape;135;p37"/>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6" name="Google Shape;136;p3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3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37"/>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7"/>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40" name="Google Shape;140;p37"/>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
        <p:nvSpPr>
          <p:cNvPr id="141" name="Google Shape;141;p37"/>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42" name="Shape 142"/>
        <p:cNvGrpSpPr/>
        <p:nvPr/>
      </p:nvGrpSpPr>
      <p:grpSpPr>
        <a:xfrm>
          <a:off x="0" y="0"/>
          <a:ext cx="0" cy="0"/>
          <a:chOff x="0" y="0"/>
          <a:chExt cx="0" cy="0"/>
        </a:xfrm>
      </p:grpSpPr>
      <p:sp>
        <p:nvSpPr>
          <p:cNvPr id="143" name="Google Shape;143;p38"/>
          <p:cNvSpPr txBox="1"/>
          <p:nvPr>
            <p:ph type="title"/>
          </p:nvPr>
        </p:nvSpPr>
        <p:spPr>
          <a:xfrm>
            <a:off x="2589212" y="627407"/>
            <a:ext cx="8915399" cy="288002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38"/>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5" name="Google Shape;145;p38"/>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6" name="Google Shape;146;p38"/>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38"/>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38"/>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8"/>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0" name="Shape 150"/>
        <p:cNvGrpSpPr/>
        <p:nvPr/>
      </p:nvGrpSpPr>
      <p:grpSpPr>
        <a:xfrm>
          <a:off x="0" y="0"/>
          <a:ext cx="0" cy="0"/>
          <a:chOff x="0" y="0"/>
          <a:chExt cx="0" cy="0"/>
        </a:xfrm>
      </p:grpSpPr>
      <p:sp>
        <p:nvSpPr>
          <p:cNvPr id="151" name="Google Shape;151;p39"/>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39"/>
          <p:cNvSpPr txBox="1"/>
          <p:nvPr>
            <p:ph idx="1" type="body"/>
          </p:nvPr>
        </p:nvSpPr>
        <p:spPr>
          <a:xfrm rot="5400000">
            <a:off x="5103812" y="-381000"/>
            <a:ext cx="3886200" cy="89154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53" name="Google Shape;153;p39"/>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39"/>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39"/>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9"/>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7" name="Shape 157"/>
        <p:cNvGrpSpPr/>
        <p:nvPr/>
      </p:nvGrpSpPr>
      <p:grpSpPr>
        <a:xfrm>
          <a:off x="0" y="0"/>
          <a:ext cx="0" cy="0"/>
          <a:chOff x="0" y="0"/>
          <a:chExt cx="0" cy="0"/>
        </a:xfrm>
      </p:grpSpPr>
      <p:sp>
        <p:nvSpPr>
          <p:cNvPr id="158" name="Google Shape;158;p40"/>
          <p:cNvSpPr txBox="1"/>
          <p:nvPr>
            <p:ph type="title"/>
          </p:nvPr>
        </p:nvSpPr>
        <p:spPr>
          <a:xfrm rot="5400000">
            <a:off x="7756704" y="2165513"/>
            <a:ext cx="5283817" cy="2207601"/>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40"/>
          <p:cNvSpPr txBox="1"/>
          <p:nvPr>
            <p:ph idx="1" type="body"/>
          </p:nvPr>
        </p:nvSpPr>
        <p:spPr>
          <a:xfrm rot="5400000">
            <a:off x="3185803" y="30814"/>
            <a:ext cx="5283817" cy="64770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60" name="Google Shape;160;p40"/>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40"/>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40"/>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0"/>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9" name="Shape 49"/>
        <p:cNvGrpSpPr/>
        <p:nvPr/>
      </p:nvGrpSpPr>
      <p:grpSpPr>
        <a:xfrm>
          <a:off x="0" y="0"/>
          <a:ext cx="0" cy="0"/>
          <a:chOff x="0" y="0"/>
          <a:chExt cx="0" cy="0"/>
        </a:xfrm>
      </p:grpSpPr>
      <p:sp>
        <p:nvSpPr>
          <p:cNvPr id="50" name="Google Shape;50;p26"/>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6"/>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52" name="Google Shape;52;p2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6"/>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6" name="Shape 56"/>
        <p:cNvGrpSpPr/>
        <p:nvPr/>
      </p:nvGrpSpPr>
      <p:grpSpPr>
        <a:xfrm>
          <a:off x="0" y="0"/>
          <a:ext cx="0" cy="0"/>
          <a:chOff x="0" y="0"/>
          <a:chExt cx="0" cy="0"/>
        </a:xfrm>
      </p:grpSpPr>
      <p:sp>
        <p:nvSpPr>
          <p:cNvPr id="57" name="Google Shape;57;p27"/>
          <p:cNvSpPr txBox="1"/>
          <p:nvPr>
            <p:ph type="title"/>
          </p:nvPr>
        </p:nvSpPr>
        <p:spPr>
          <a:xfrm>
            <a:off x="2589212" y="2058750"/>
            <a:ext cx="8915399"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7"/>
          <p:cNvSpPr txBox="1"/>
          <p:nvPr>
            <p:ph idx="1" type="body"/>
          </p:nvPr>
        </p:nvSpPr>
        <p:spPr>
          <a:xfrm>
            <a:off x="2589212" y="3530129"/>
            <a:ext cx="891539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2000"/>
              <a:buNone/>
              <a:defRPr sz="20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59" name="Google Shape;59;p2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7"/>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7"/>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3" name="Shape 63"/>
        <p:cNvGrpSpPr/>
        <p:nvPr/>
      </p:nvGrpSpPr>
      <p:grpSpPr>
        <a:xfrm>
          <a:off x="0" y="0"/>
          <a:ext cx="0" cy="0"/>
          <a:chOff x="0" y="0"/>
          <a:chExt cx="0" cy="0"/>
        </a:xfrm>
      </p:grpSpPr>
      <p:sp>
        <p:nvSpPr>
          <p:cNvPr id="64" name="Google Shape;64;p28"/>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8"/>
          <p:cNvSpPr txBox="1"/>
          <p:nvPr>
            <p:ph idx="1" type="body"/>
          </p:nvPr>
        </p:nvSpPr>
        <p:spPr>
          <a:xfrm>
            <a:off x="2589212" y="2133600"/>
            <a:ext cx="4313864"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66" name="Google Shape;66;p28"/>
          <p:cNvSpPr txBox="1"/>
          <p:nvPr>
            <p:ph idx="2" type="body"/>
          </p:nvPr>
        </p:nvSpPr>
        <p:spPr>
          <a:xfrm>
            <a:off x="7190747" y="2126222"/>
            <a:ext cx="4313864"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67" name="Google Shape;67;p28"/>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8"/>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8"/>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8"/>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1" name="Shape 71"/>
        <p:cNvGrpSpPr/>
        <p:nvPr/>
      </p:nvGrpSpPr>
      <p:grpSpPr>
        <a:xfrm>
          <a:off x="0" y="0"/>
          <a:ext cx="0" cy="0"/>
          <a:chOff x="0" y="0"/>
          <a:chExt cx="0" cy="0"/>
        </a:xfrm>
      </p:grpSpPr>
      <p:sp>
        <p:nvSpPr>
          <p:cNvPr id="72" name="Google Shape;72;p29"/>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9"/>
          <p:cNvSpPr txBox="1"/>
          <p:nvPr>
            <p:ph idx="1" type="body"/>
          </p:nvPr>
        </p:nvSpPr>
        <p:spPr>
          <a:xfrm>
            <a:off x="2939373" y="1972703"/>
            <a:ext cx="3992732"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74" name="Google Shape;74;p29"/>
          <p:cNvSpPr txBox="1"/>
          <p:nvPr>
            <p:ph idx="2" type="body"/>
          </p:nvPr>
        </p:nvSpPr>
        <p:spPr>
          <a:xfrm>
            <a:off x="2589212" y="2548966"/>
            <a:ext cx="4342893"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5" name="Google Shape;75;p29"/>
          <p:cNvSpPr txBox="1"/>
          <p:nvPr>
            <p:ph idx="3" type="body"/>
          </p:nvPr>
        </p:nvSpPr>
        <p:spPr>
          <a:xfrm>
            <a:off x="7506629" y="1969475"/>
            <a:ext cx="399900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76" name="Google Shape;76;p29"/>
          <p:cNvSpPr txBox="1"/>
          <p:nvPr>
            <p:ph idx="4" type="body"/>
          </p:nvPr>
        </p:nvSpPr>
        <p:spPr>
          <a:xfrm>
            <a:off x="7166957" y="2545738"/>
            <a:ext cx="4338674"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7" name="Google Shape;77;p29"/>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9"/>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9"/>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9"/>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1" name="Shape 81"/>
        <p:cNvGrpSpPr/>
        <p:nvPr/>
      </p:nvGrpSpPr>
      <p:grpSpPr>
        <a:xfrm>
          <a:off x="0" y="0"/>
          <a:ext cx="0" cy="0"/>
          <a:chOff x="0" y="0"/>
          <a:chExt cx="0" cy="0"/>
        </a:xfrm>
      </p:grpSpPr>
      <p:sp>
        <p:nvSpPr>
          <p:cNvPr id="82" name="Google Shape;82;p30"/>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0"/>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0"/>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0"/>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0"/>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7" name="Shape 87"/>
        <p:cNvGrpSpPr/>
        <p:nvPr/>
      </p:nvGrpSpPr>
      <p:grpSpPr>
        <a:xfrm>
          <a:off x="0" y="0"/>
          <a:ext cx="0" cy="0"/>
          <a:chOff x="0" y="0"/>
          <a:chExt cx="0" cy="0"/>
        </a:xfrm>
      </p:grpSpPr>
      <p:sp>
        <p:nvSpPr>
          <p:cNvPr id="88" name="Google Shape;88;p3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3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31"/>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1"/>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2" name="Shape 92"/>
        <p:cNvGrpSpPr/>
        <p:nvPr/>
      </p:nvGrpSpPr>
      <p:grpSpPr>
        <a:xfrm>
          <a:off x="0" y="0"/>
          <a:ext cx="0" cy="0"/>
          <a:chOff x="0" y="0"/>
          <a:chExt cx="0" cy="0"/>
        </a:xfrm>
      </p:grpSpPr>
      <p:sp>
        <p:nvSpPr>
          <p:cNvPr id="93" name="Google Shape;93;p32"/>
          <p:cNvSpPr txBox="1"/>
          <p:nvPr>
            <p:ph type="title"/>
          </p:nvPr>
        </p:nvSpPr>
        <p:spPr>
          <a:xfrm>
            <a:off x="2589212" y="446088"/>
            <a:ext cx="3505199" cy="97631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2000"/>
              <a:buFont typeface="Century Gothic"/>
              <a:buNone/>
              <a:defRPr b="0"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32"/>
          <p:cNvSpPr txBox="1"/>
          <p:nvPr>
            <p:ph idx="1" type="body"/>
          </p:nvPr>
        </p:nvSpPr>
        <p:spPr>
          <a:xfrm>
            <a:off x="6323012" y="446088"/>
            <a:ext cx="5181600" cy="5414963"/>
          </a:xfrm>
          <a:prstGeom prst="rect">
            <a:avLst/>
          </a:prstGeom>
          <a:noFill/>
          <a:ln>
            <a:noFill/>
          </a:ln>
        </p:spPr>
        <p:txBody>
          <a:bodyPr anchorCtr="0" anchor="ctr"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95" name="Google Shape;95;p32"/>
          <p:cNvSpPr txBox="1"/>
          <p:nvPr>
            <p:ph idx="2" type="body"/>
          </p:nvPr>
        </p:nvSpPr>
        <p:spPr>
          <a:xfrm>
            <a:off x="2589212" y="1598613"/>
            <a:ext cx="3505199" cy="4262436"/>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96" name="Google Shape;96;p3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3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32"/>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2"/>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0" name="Shape 100"/>
        <p:cNvGrpSpPr/>
        <p:nvPr/>
      </p:nvGrpSpPr>
      <p:grpSpPr>
        <a:xfrm>
          <a:off x="0" y="0"/>
          <a:ext cx="0" cy="0"/>
          <a:chOff x="0" y="0"/>
          <a:chExt cx="0" cy="0"/>
        </a:xfrm>
      </p:grpSpPr>
      <p:sp>
        <p:nvSpPr>
          <p:cNvPr id="101" name="Google Shape;101;p33"/>
          <p:cNvSpPr txBox="1"/>
          <p:nvPr>
            <p:ph type="title"/>
          </p:nvPr>
        </p:nvSpPr>
        <p:spPr>
          <a:xfrm>
            <a:off x="2589213" y="4800600"/>
            <a:ext cx="8915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33"/>
          <p:cNvSpPr/>
          <p:nvPr>
            <p:ph idx="2" type="pic"/>
          </p:nvPr>
        </p:nvSpPr>
        <p:spPr>
          <a:xfrm>
            <a:off x="2589212" y="634965"/>
            <a:ext cx="8915400" cy="3854970"/>
          </a:xfrm>
          <a:prstGeom prst="rect">
            <a:avLst/>
          </a:prstGeom>
          <a:noFill/>
          <a:ln>
            <a:noFill/>
          </a:ln>
        </p:spPr>
        <p:txBody>
          <a:bodyPr anchorCtr="0" anchor="t" bIns="45700" lIns="91425" spcFirstLastPara="1" rIns="91425" wrap="square" tIns="45700">
            <a:normAutofit/>
          </a:bodyPr>
          <a:lstStyle>
            <a:lvl1pPr lvl="0" marR="0" rtl="0" algn="ctr">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103" name="Google Shape;103;p33"/>
          <p:cNvSpPr txBox="1"/>
          <p:nvPr>
            <p:ph idx="1" type="body"/>
          </p:nvPr>
        </p:nvSpPr>
        <p:spPr>
          <a:xfrm>
            <a:off x="2589213" y="5367338"/>
            <a:ext cx="8915400"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200"/>
              <a:buNone/>
              <a:defRPr sz="12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104" name="Google Shape;104;p3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3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33"/>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3"/>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DDE6C3"/>
            </a:gs>
          </a:gsLst>
          <a:path path="circle">
            <a:fillToRect b="100%" r="100%"/>
          </a:path>
          <a:tileRect l="-100%" t="-100%"/>
        </a:gradFill>
      </p:bgPr>
    </p:bg>
    <p:spTree>
      <p:nvGrpSpPr>
        <p:cNvPr id="9" name="Shape 9"/>
        <p:cNvGrpSpPr/>
        <p:nvPr/>
      </p:nvGrpSpPr>
      <p:grpSpPr>
        <a:xfrm>
          <a:off x="0" y="0"/>
          <a:ext cx="0" cy="0"/>
          <a:chOff x="0" y="0"/>
          <a:chExt cx="0" cy="0"/>
        </a:xfrm>
      </p:grpSpPr>
      <p:grpSp>
        <p:nvGrpSpPr>
          <p:cNvPr id="10" name="Google Shape;10;p24"/>
          <p:cNvGrpSpPr/>
          <p:nvPr/>
        </p:nvGrpSpPr>
        <p:grpSpPr>
          <a:xfrm>
            <a:off x="1" y="228600"/>
            <a:ext cx="2851516" cy="6638628"/>
            <a:chOff x="2487613" y="285750"/>
            <a:chExt cx="2428875" cy="5654676"/>
          </a:xfrm>
        </p:grpSpPr>
        <p:sp>
          <p:nvSpPr>
            <p:cNvPr id="11" name="Google Shape;11;p24"/>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4"/>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4"/>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4"/>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4"/>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4"/>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4"/>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4"/>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4"/>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4"/>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4"/>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4"/>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4"/>
          <p:cNvGrpSpPr/>
          <p:nvPr/>
        </p:nvGrpSpPr>
        <p:grpSpPr>
          <a:xfrm>
            <a:off x="27222" y="-786"/>
            <a:ext cx="2356674" cy="6854039"/>
            <a:chOff x="6627813" y="194833"/>
            <a:chExt cx="1952625" cy="5678918"/>
          </a:xfrm>
        </p:grpSpPr>
        <p:sp>
          <p:nvSpPr>
            <p:cNvPr id="24" name="Google Shape;24;p24"/>
            <p:cNvSpPr/>
            <p:nvPr/>
          </p:nvSpPr>
          <p:spPr>
            <a:xfrm>
              <a:off x="6627813" y="194833"/>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4"/>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4"/>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4"/>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4"/>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4"/>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4"/>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4"/>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4"/>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4"/>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4"/>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4"/>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4"/>
          <p:cNvSpPr/>
          <p:nvPr/>
        </p:nvSpPr>
        <p:spPr>
          <a:xfrm>
            <a:off x="0" y="0"/>
            <a:ext cx="18288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4"/>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rgbClr val="262626"/>
              </a:buClr>
              <a:buSzPts val="3600"/>
              <a:buFont typeface="Century Gothic"/>
              <a:buNone/>
              <a:defRPr b="0" i="0" sz="3600" u="none" cap="none" strike="noStrike">
                <a:solidFill>
                  <a:srgbClr val="262626"/>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8" name="Google Shape;38;p24"/>
          <p:cNvSpPr txBox="1"/>
          <p:nvPr>
            <p:ph idx="1" type="body"/>
          </p:nvPr>
        </p:nvSpPr>
        <p:spPr>
          <a:xfrm>
            <a:off x="2589212" y="2133600"/>
            <a:ext cx="8915400" cy="3886200"/>
          </a:xfrm>
          <a:prstGeom prst="rect">
            <a:avLst/>
          </a:prstGeom>
          <a:noFill/>
          <a:ln>
            <a:noFill/>
          </a:ln>
        </p:spPr>
        <p:txBody>
          <a:bodyPr anchorCtr="0" anchor="t" bIns="45700" lIns="91425" spcFirstLastPara="1" rIns="91425" wrap="square" tIns="45700">
            <a:normAutofit/>
          </a:bodyPr>
          <a:lstStyle>
            <a:lvl1pPr indent="-342900" lvl="0" marL="457200" marR="0" rtl="0" algn="l">
              <a:spcBef>
                <a:spcPts val="1000"/>
              </a:spcBef>
              <a:spcAft>
                <a:spcPts val="0"/>
              </a:spcAft>
              <a:buClr>
                <a:schemeClr val="accent1"/>
              </a:buClr>
              <a:buSzPts val="18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39" name="Google Shape;39;p2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40" name="Google Shape;40;p2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41" name="Google Shape;41;p24"/>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rgbClr val="FEFFFF"/>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rgbClr val="FEFFFF"/>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rgbClr val="FEFFFF"/>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rgbClr val="FEFFFF"/>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rgbClr val="FEFFFF"/>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rgbClr val="FEFFFF"/>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rgbClr val="FEFFFF"/>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
          <p:cNvSpPr txBox="1"/>
          <p:nvPr>
            <p:ph type="ctrTitle"/>
          </p:nvPr>
        </p:nvSpPr>
        <p:spPr>
          <a:xfrm>
            <a:off x="2589213" y="2514600"/>
            <a:ext cx="8915399" cy="2262781"/>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262626"/>
              </a:buClr>
              <a:buSzPts val="5400"/>
              <a:buFont typeface="Century Gothic"/>
              <a:buNone/>
            </a:pPr>
            <a:r>
              <a:rPr lang="en-US"/>
              <a:t>CHAPTER-4</a:t>
            </a:r>
            <a:endParaRPr/>
          </a:p>
        </p:txBody>
      </p:sp>
      <p:sp>
        <p:nvSpPr>
          <p:cNvPr id="169" name="Google Shape;169;p1"/>
          <p:cNvSpPr txBox="1"/>
          <p:nvPr>
            <p:ph idx="1" type="subTitle"/>
          </p:nvPr>
        </p:nvSpPr>
        <p:spPr>
          <a:xfrm>
            <a:off x="2589213" y="4777379"/>
            <a:ext cx="8915399" cy="1126283"/>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9600"/>
              <a:buNone/>
            </a:pPr>
            <a:r>
              <a:rPr lang="en-US" sz="9600"/>
              <a:t>CPU Design</a:t>
            </a:r>
            <a:endParaRPr sz="9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0"/>
          <p:cNvSpPr txBox="1"/>
          <p:nvPr>
            <p:ph type="title"/>
          </p:nvPr>
        </p:nvSpPr>
        <p:spPr>
          <a:xfrm>
            <a:off x="2459575" y="485010"/>
            <a:ext cx="8911800" cy="1281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Designing Hardwired Control Unit:</a:t>
            </a:r>
            <a:br>
              <a:rPr lang="en-US"/>
            </a:br>
            <a:r>
              <a:rPr lang="en-US" sz="1800"/>
              <a:t>(This very simple CPU requires only a ordinary control unit which has three components: counter, decoder and some combinational logic)</a:t>
            </a:r>
            <a:endParaRPr/>
          </a:p>
        </p:txBody>
      </p:sp>
      <p:pic>
        <p:nvPicPr>
          <p:cNvPr id="223" name="Google Shape;223;p10"/>
          <p:cNvPicPr preferRelativeResize="0"/>
          <p:nvPr>
            <p:ph idx="1" type="body"/>
          </p:nvPr>
        </p:nvPicPr>
        <p:blipFill rotWithShape="1">
          <a:blip r:embed="rId3">
            <a:alphaModFix/>
          </a:blip>
          <a:srcRect b="0" l="0" r="0" t="0"/>
          <a:stretch/>
        </p:blipFill>
        <p:spPr>
          <a:xfrm>
            <a:off x="2770496" y="2320119"/>
            <a:ext cx="6905684" cy="32072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1"/>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Contd..</a:t>
            </a:r>
            <a:br>
              <a:rPr lang="en-US"/>
            </a:br>
            <a:r>
              <a:rPr lang="en-US" sz="1800"/>
              <a:t>(For this CPU, there are total number of 9 states and therefore a 4-bit counter and 4-to-16-bit decoder is needed)</a:t>
            </a:r>
            <a:endParaRPr/>
          </a:p>
        </p:txBody>
      </p:sp>
      <p:pic>
        <p:nvPicPr>
          <p:cNvPr id="229" name="Google Shape;229;p11"/>
          <p:cNvPicPr preferRelativeResize="0"/>
          <p:nvPr>
            <p:ph idx="1" type="body"/>
          </p:nvPr>
        </p:nvPicPr>
        <p:blipFill rotWithShape="1">
          <a:blip r:embed="rId3">
            <a:alphaModFix/>
          </a:blip>
          <a:srcRect b="0" l="0" r="0" t="0"/>
          <a:stretch/>
        </p:blipFill>
        <p:spPr>
          <a:xfrm>
            <a:off x="2743200" y="2133600"/>
            <a:ext cx="7533564" cy="440367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2"/>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Contd..</a:t>
            </a:r>
            <a:endParaRPr/>
          </a:p>
        </p:txBody>
      </p:sp>
      <p:sp>
        <p:nvSpPr>
          <p:cNvPr id="235" name="Google Shape;235;p12"/>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While working on the actual transfer, we note that AR only supplies its data to memory, but not to other components. Therefore, it is not necessary to connect its output to other internal bus.</a:t>
            </a:r>
            <a:endParaRPr/>
          </a:p>
          <a:p>
            <a:pPr indent="-342900" lvl="0" marL="342900" rtl="0" algn="l">
              <a:spcBef>
                <a:spcPts val="1000"/>
              </a:spcBef>
              <a:spcAft>
                <a:spcPts val="0"/>
              </a:spcAft>
              <a:buSzPts val="1800"/>
              <a:buChar char="🠶"/>
            </a:pPr>
            <a:r>
              <a:rPr lang="en-US"/>
              <a:t>IR does not supply data to any other components through the internal bus. So, its output connection can be removed.</a:t>
            </a:r>
            <a:endParaRPr/>
          </a:p>
          <a:p>
            <a:pPr indent="-342900" lvl="0" marL="342900" rtl="0" algn="l">
              <a:spcBef>
                <a:spcPts val="1000"/>
              </a:spcBef>
              <a:spcAft>
                <a:spcPts val="0"/>
              </a:spcAft>
              <a:buSzPts val="1800"/>
              <a:buChar char="🠶"/>
            </a:pPr>
            <a:r>
              <a:rPr lang="en-US"/>
              <a:t>AC actually does not supply data to any components. Therefore, its connection to the internal bus can be removed.</a:t>
            </a:r>
            <a:endParaRPr/>
          </a:p>
          <a:p>
            <a:pPr indent="-342900" lvl="0" marL="342900" rtl="0" algn="l">
              <a:spcBef>
                <a:spcPts val="1000"/>
              </a:spcBef>
              <a:spcAft>
                <a:spcPts val="0"/>
              </a:spcAft>
              <a:buSzPts val="1800"/>
              <a:buChar char="🠶"/>
            </a:pPr>
            <a:r>
              <a:rPr lang="en-US"/>
              <a:t>AC must be able to load the sum of AC and DR as well as logical AND of AC and DR. Therefore, the CPU needs to include ALU that can generate these results.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3"/>
          <p:cNvSpPr txBox="1"/>
          <p:nvPr>
            <p:ph type="title"/>
          </p:nvPr>
        </p:nvSpPr>
        <p:spPr>
          <a:xfrm>
            <a:off x="2374561" y="206716"/>
            <a:ext cx="8911687" cy="65309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Contd…</a:t>
            </a:r>
            <a:endParaRPr/>
          </a:p>
        </p:txBody>
      </p:sp>
      <p:pic>
        <p:nvPicPr>
          <p:cNvPr id="241" name="Google Shape;241;p13"/>
          <p:cNvPicPr preferRelativeResize="0"/>
          <p:nvPr>
            <p:ph idx="1" type="body"/>
          </p:nvPr>
        </p:nvPicPr>
        <p:blipFill rotWithShape="1">
          <a:blip r:embed="rId3">
            <a:alphaModFix/>
          </a:blip>
          <a:srcRect b="0" l="0" r="0" t="0"/>
          <a:stretch/>
        </p:blipFill>
        <p:spPr>
          <a:xfrm>
            <a:off x="1692321" y="859809"/>
            <a:ext cx="8407021" cy="599819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4"/>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Control signal generation for very simple CPU</a:t>
            </a:r>
            <a:endParaRPr/>
          </a:p>
        </p:txBody>
      </p:sp>
      <p:pic>
        <p:nvPicPr>
          <p:cNvPr id="247" name="Google Shape;247;p14"/>
          <p:cNvPicPr preferRelativeResize="0"/>
          <p:nvPr>
            <p:ph idx="1" type="body"/>
          </p:nvPr>
        </p:nvPicPr>
        <p:blipFill rotWithShape="1">
          <a:blip r:embed="rId3">
            <a:alphaModFix/>
          </a:blip>
          <a:srcRect b="0" l="0" r="0" t="0"/>
          <a:stretch/>
        </p:blipFill>
        <p:spPr>
          <a:xfrm>
            <a:off x="2306472" y="2133599"/>
            <a:ext cx="8761862" cy="455380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5"/>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Example:</a:t>
            </a:r>
            <a:endParaRPr/>
          </a:p>
        </p:txBody>
      </p:sp>
      <p:pic>
        <p:nvPicPr>
          <p:cNvPr id="253" name="Google Shape;253;p15"/>
          <p:cNvPicPr preferRelativeResize="0"/>
          <p:nvPr>
            <p:ph idx="1" type="body"/>
          </p:nvPr>
        </p:nvPicPr>
        <p:blipFill rotWithShape="1">
          <a:blip r:embed="rId3">
            <a:alphaModFix/>
          </a:blip>
          <a:srcRect b="0" l="0" r="0" t="0"/>
          <a:stretch/>
        </p:blipFill>
        <p:spPr>
          <a:xfrm>
            <a:off x="3261815" y="2674961"/>
            <a:ext cx="5976154" cy="232012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6"/>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Contd…</a:t>
            </a:r>
            <a:endParaRPr/>
          </a:p>
        </p:txBody>
      </p:sp>
      <p:pic>
        <p:nvPicPr>
          <p:cNvPr id="259" name="Google Shape;259;p16"/>
          <p:cNvPicPr preferRelativeResize="0"/>
          <p:nvPr>
            <p:ph idx="1" type="body"/>
          </p:nvPr>
        </p:nvPicPr>
        <p:blipFill rotWithShape="1">
          <a:blip r:embed="rId3">
            <a:alphaModFix/>
          </a:blip>
          <a:srcRect b="0" l="0" r="0" t="0"/>
          <a:stretch/>
        </p:blipFill>
        <p:spPr>
          <a:xfrm>
            <a:off x="3507475" y="1637731"/>
            <a:ext cx="5905137" cy="4572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17"/>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Contd…</a:t>
            </a:r>
            <a:endParaRPr/>
          </a:p>
        </p:txBody>
      </p:sp>
      <p:sp>
        <p:nvSpPr>
          <p:cNvPr id="265" name="Google Shape;265;p17"/>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0" lvl="2" marL="914400" rtl="0" algn="l">
              <a:spcBef>
                <a:spcPts val="0"/>
              </a:spcBef>
              <a:spcAft>
                <a:spcPts val="0"/>
              </a:spcAft>
              <a:buSzPts val="1800"/>
              <a:buNone/>
            </a:pPr>
            <a:r>
              <a:rPr lang="en-US" sz="1800">
                <a:latin typeface="Times New Roman"/>
                <a:ea typeface="Times New Roman"/>
                <a:cs typeface="Times New Roman"/>
                <a:sym typeface="Times New Roman"/>
              </a:rPr>
              <a:t>	Fetch 1: AR &lt;- PC</a:t>
            </a:r>
            <a:br>
              <a:rPr lang="en-US" sz="1800">
                <a:latin typeface="Times New Roman"/>
                <a:ea typeface="Times New Roman"/>
                <a:cs typeface="Times New Roman"/>
                <a:sym typeface="Times New Roman"/>
              </a:rPr>
            </a:br>
            <a:r>
              <a:rPr lang="en-US" sz="1800">
                <a:latin typeface="Times New Roman"/>
                <a:ea typeface="Times New Roman"/>
                <a:cs typeface="Times New Roman"/>
                <a:sym typeface="Times New Roman"/>
              </a:rPr>
              <a:t>	Fetch 2: DR &lt;- M, PC &lt;- PC + 1 </a:t>
            </a:r>
            <a:br>
              <a:rPr lang="en-US" sz="1800">
                <a:latin typeface="Times New Roman"/>
                <a:ea typeface="Times New Roman"/>
                <a:cs typeface="Times New Roman"/>
                <a:sym typeface="Times New Roman"/>
              </a:rPr>
            </a:br>
            <a:r>
              <a:rPr lang="en-US" sz="1800">
                <a:latin typeface="Times New Roman"/>
                <a:ea typeface="Times New Roman"/>
                <a:cs typeface="Times New Roman"/>
                <a:sym typeface="Times New Roman"/>
              </a:rPr>
              <a:t>	Fetch 3: IR &lt;- DR[7,6], AR &lt;- DR[5….0]</a:t>
            </a:r>
            <a:br>
              <a:rPr lang="en-US" sz="1800">
                <a:latin typeface="Times New Roman"/>
                <a:ea typeface="Times New Roman"/>
                <a:cs typeface="Times New Roman"/>
                <a:sym typeface="Times New Roman"/>
              </a:rPr>
            </a:br>
            <a:r>
              <a:rPr lang="en-US" sz="1800">
                <a:latin typeface="Times New Roman"/>
                <a:ea typeface="Times New Roman"/>
                <a:cs typeface="Times New Roman"/>
                <a:sym typeface="Times New Roman"/>
              </a:rPr>
              <a:t>	JMP11: PC &lt;- AR</a:t>
            </a:r>
            <a:br>
              <a:rPr lang="en-US" sz="1800">
                <a:latin typeface="Times New Roman"/>
                <a:ea typeface="Times New Roman"/>
                <a:cs typeface="Times New Roman"/>
                <a:sym typeface="Times New Roman"/>
              </a:rPr>
            </a:br>
            <a:r>
              <a:rPr lang="en-US" sz="1800">
                <a:latin typeface="Times New Roman"/>
                <a:ea typeface="Times New Roman"/>
                <a:cs typeface="Times New Roman"/>
                <a:sym typeface="Times New Roman"/>
              </a:rPr>
              <a:t>	JMP12: PC &lt;- PC +1</a:t>
            </a:r>
            <a:br>
              <a:rPr lang="en-US" sz="1800">
                <a:latin typeface="Times New Roman"/>
                <a:ea typeface="Times New Roman"/>
                <a:cs typeface="Times New Roman"/>
                <a:sym typeface="Times New Roman"/>
              </a:rPr>
            </a:br>
            <a:r>
              <a:rPr lang="en-US" sz="1800">
                <a:latin typeface="Times New Roman"/>
                <a:ea typeface="Times New Roman"/>
                <a:cs typeface="Times New Roman"/>
                <a:sym typeface="Times New Roman"/>
              </a:rPr>
              <a:t>	INC21: AC &lt;- AC +1</a:t>
            </a:r>
            <a:br>
              <a:rPr lang="en-US" sz="1800">
                <a:latin typeface="Times New Roman"/>
                <a:ea typeface="Times New Roman"/>
                <a:cs typeface="Times New Roman"/>
                <a:sym typeface="Times New Roman"/>
              </a:rPr>
            </a:br>
            <a:r>
              <a:rPr lang="en-US" sz="1800">
                <a:latin typeface="Times New Roman"/>
                <a:ea typeface="Times New Roman"/>
                <a:cs typeface="Times New Roman"/>
                <a:sym typeface="Times New Roman"/>
              </a:rPr>
              <a:t>	INC22: AC &lt;- AC +1</a:t>
            </a:r>
            <a:br>
              <a:rPr lang="en-US" sz="1800">
                <a:latin typeface="Times New Roman"/>
                <a:ea typeface="Times New Roman"/>
                <a:cs typeface="Times New Roman"/>
                <a:sym typeface="Times New Roman"/>
              </a:rPr>
            </a:br>
            <a:r>
              <a:rPr lang="en-US" sz="1800">
                <a:latin typeface="Times New Roman"/>
                <a:ea typeface="Times New Roman"/>
                <a:cs typeface="Times New Roman"/>
                <a:sym typeface="Times New Roman"/>
              </a:rPr>
              <a:t>	ADD11: DR &lt;- M, AC &lt;-AC + 1</a:t>
            </a:r>
            <a:br>
              <a:rPr lang="en-US" sz="1800">
                <a:latin typeface="Times New Roman"/>
                <a:ea typeface="Times New Roman"/>
                <a:cs typeface="Times New Roman"/>
                <a:sym typeface="Times New Roman"/>
              </a:rPr>
            </a:br>
            <a:r>
              <a:rPr lang="en-US" sz="1800">
                <a:latin typeface="Times New Roman"/>
                <a:ea typeface="Times New Roman"/>
                <a:cs typeface="Times New Roman"/>
                <a:sym typeface="Times New Roman"/>
              </a:rPr>
              <a:t>	ADD12: AC &lt;- AC + DR</a:t>
            </a:r>
            <a:br>
              <a:rPr lang="en-US" sz="1800">
                <a:latin typeface="Times New Roman"/>
                <a:ea typeface="Times New Roman"/>
                <a:cs typeface="Times New Roman"/>
                <a:sym typeface="Times New Roman"/>
              </a:rPr>
            </a:br>
            <a:r>
              <a:rPr lang="en-US" sz="1800">
                <a:latin typeface="Times New Roman"/>
                <a:ea typeface="Times New Roman"/>
                <a:cs typeface="Times New Roman"/>
                <a:sym typeface="Times New Roman"/>
              </a:rPr>
              <a:t>	SKIP1: PC &lt;- PC +1</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8"/>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Contd..</a:t>
            </a:r>
            <a:endParaRPr/>
          </a:p>
        </p:txBody>
      </p:sp>
      <p:pic>
        <p:nvPicPr>
          <p:cNvPr id="271" name="Google Shape;271;p18"/>
          <p:cNvPicPr preferRelativeResize="0"/>
          <p:nvPr>
            <p:ph idx="1" type="body"/>
          </p:nvPr>
        </p:nvPicPr>
        <p:blipFill rotWithShape="1">
          <a:blip r:embed="rId3">
            <a:alphaModFix/>
          </a:blip>
          <a:srcRect b="0" l="0" r="0" t="0"/>
          <a:stretch/>
        </p:blipFill>
        <p:spPr>
          <a:xfrm>
            <a:off x="4176216" y="1528549"/>
            <a:ext cx="5895832" cy="489954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19"/>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Contd…</a:t>
            </a:r>
            <a:endParaRPr/>
          </a:p>
        </p:txBody>
      </p:sp>
      <p:pic>
        <p:nvPicPr>
          <p:cNvPr id="277" name="Google Shape;277;p19"/>
          <p:cNvPicPr preferRelativeResize="0"/>
          <p:nvPr>
            <p:ph idx="1" type="body"/>
          </p:nvPr>
        </p:nvPicPr>
        <p:blipFill rotWithShape="1">
          <a:blip r:embed="rId3">
            <a:alphaModFix/>
          </a:blip>
          <a:srcRect b="0" l="0" r="0" t="0"/>
          <a:stretch/>
        </p:blipFill>
        <p:spPr>
          <a:xfrm>
            <a:off x="2906972" y="1542197"/>
            <a:ext cx="8161361" cy="514520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1800"/>
              <a:buFont typeface="Times New Roman"/>
              <a:buNone/>
            </a:pPr>
            <a:r>
              <a:rPr lang="en-US" sz="1800">
                <a:latin typeface="Times New Roman"/>
                <a:ea typeface="Times New Roman"/>
                <a:cs typeface="Times New Roman"/>
                <a:sym typeface="Times New Roman"/>
              </a:rPr>
              <a:t>=&gt;In order to illustrate CPU design process, consider small and somewhat impractical CPU.</a:t>
            </a:r>
            <a:br>
              <a:rPr lang="en-US" sz="1800">
                <a:latin typeface="Times New Roman"/>
                <a:ea typeface="Times New Roman"/>
                <a:cs typeface="Times New Roman"/>
                <a:sym typeface="Times New Roman"/>
              </a:rPr>
            </a:br>
            <a:r>
              <a:rPr lang="en-US" sz="1800">
                <a:latin typeface="Times New Roman"/>
                <a:ea typeface="Times New Roman"/>
                <a:cs typeface="Times New Roman"/>
                <a:sym typeface="Times New Roman"/>
              </a:rPr>
              <a:t>=&gt;This CPU will have only one programmable accessible register called accumulator(AC).</a:t>
            </a:r>
            <a:br>
              <a:rPr lang="en-US" sz="1800">
                <a:latin typeface="Times New Roman"/>
                <a:ea typeface="Times New Roman"/>
                <a:cs typeface="Times New Roman"/>
                <a:sym typeface="Times New Roman"/>
              </a:rPr>
            </a:br>
            <a:r>
              <a:rPr lang="en-US" sz="1800">
                <a:latin typeface="Times New Roman"/>
                <a:ea typeface="Times New Roman"/>
                <a:cs typeface="Times New Roman"/>
                <a:sym typeface="Times New Roman"/>
              </a:rPr>
              <a:t>=&gt;It has only 4 instruction in its instruction set as shown in table:</a:t>
            </a:r>
            <a:endParaRPr sz="1800">
              <a:latin typeface="Times New Roman"/>
              <a:ea typeface="Times New Roman"/>
              <a:cs typeface="Times New Roman"/>
              <a:sym typeface="Times New Roman"/>
            </a:endParaRPr>
          </a:p>
        </p:txBody>
      </p:sp>
      <p:pic>
        <p:nvPicPr>
          <p:cNvPr id="175" name="Google Shape;175;p2"/>
          <p:cNvPicPr preferRelativeResize="0"/>
          <p:nvPr>
            <p:ph idx="1" type="body"/>
          </p:nvPr>
        </p:nvPicPr>
        <p:blipFill rotWithShape="1">
          <a:blip r:embed="rId3">
            <a:alphaModFix/>
          </a:blip>
          <a:srcRect b="0" l="0" r="0" t="0"/>
          <a:stretch/>
        </p:blipFill>
        <p:spPr>
          <a:xfrm>
            <a:off x="2438797" y="2498502"/>
            <a:ext cx="7084962" cy="234348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0"/>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Example</a:t>
            </a:r>
            <a:endParaRPr/>
          </a:p>
        </p:txBody>
      </p:sp>
      <p:pic>
        <p:nvPicPr>
          <p:cNvPr id="283" name="Google Shape;283;p20"/>
          <p:cNvPicPr preferRelativeResize="0"/>
          <p:nvPr>
            <p:ph idx="1" type="body"/>
          </p:nvPr>
        </p:nvPicPr>
        <p:blipFill rotWithShape="1">
          <a:blip r:embed="rId3">
            <a:alphaModFix/>
          </a:blip>
          <a:srcRect b="0" l="0" r="0" t="0"/>
          <a:stretch/>
        </p:blipFill>
        <p:spPr>
          <a:xfrm>
            <a:off x="2688609" y="2142699"/>
            <a:ext cx="6673202" cy="390325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1"/>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Contd…</a:t>
            </a:r>
            <a:endParaRPr/>
          </a:p>
        </p:txBody>
      </p:sp>
      <p:pic>
        <p:nvPicPr>
          <p:cNvPr id="289" name="Google Shape;289;p21"/>
          <p:cNvPicPr preferRelativeResize="0"/>
          <p:nvPr>
            <p:ph idx="1" type="body"/>
          </p:nvPr>
        </p:nvPicPr>
        <p:blipFill rotWithShape="1">
          <a:blip r:embed="rId3">
            <a:alphaModFix/>
          </a:blip>
          <a:srcRect b="0" l="0" r="0" t="0"/>
          <a:stretch/>
        </p:blipFill>
        <p:spPr>
          <a:xfrm>
            <a:off x="1951630" y="1678675"/>
            <a:ext cx="7824513" cy="495413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2"/>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Contd..</a:t>
            </a:r>
            <a:endParaRPr/>
          </a:p>
        </p:txBody>
      </p:sp>
      <p:pic>
        <p:nvPicPr>
          <p:cNvPr id="295" name="Google Shape;295;p22"/>
          <p:cNvPicPr preferRelativeResize="0"/>
          <p:nvPr>
            <p:ph idx="1" type="body"/>
          </p:nvPr>
        </p:nvPicPr>
        <p:blipFill rotWithShape="1">
          <a:blip r:embed="rId3">
            <a:alphaModFix/>
          </a:blip>
          <a:srcRect b="0" l="0" r="0" t="0"/>
          <a:stretch/>
        </p:blipFill>
        <p:spPr>
          <a:xfrm>
            <a:off x="2456597" y="1624084"/>
            <a:ext cx="7138609" cy="479036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3"/>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Contd..</a:t>
            </a:r>
            <a:endParaRPr/>
          </a:p>
        </p:txBody>
      </p:sp>
      <p:pic>
        <p:nvPicPr>
          <p:cNvPr id="302" name="Google Shape;302;p23"/>
          <p:cNvPicPr preferRelativeResize="0"/>
          <p:nvPr>
            <p:ph idx="1" type="body"/>
          </p:nvPr>
        </p:nvPicPr>
        <p:blipFill rotWithShape="1">
          <a:blip r:embed="rId3">
            <a:alphaModFix/>
          </a:blip>
          <a:srcRect b="0" l="0" r="0" t="0"/>
          <a:stretch/>
        </p:blipFill>
        <p:spPr>
          <a:xfrm>
            <a:off x="2934269" y="2019869"/>
            <a:ext cx="6970543" cy="429904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Contd..</a:t>
            </a:r>
            <a:endParaRPr/>
          </a:p>
        </p:txBody>
      </p:sp>
      <p:pic>
        <p:nvPicPr>
          <p:cNvPr id="181" name="Google Shape;181;p3"/>
          <p:cNvPicPr preferRelativeResize="0"/>
          <p:nvPr>
            <p:ph idx="1" type="body"/>
          </p:nvPr>
        </p:nvPicPr>
        <p:blipFill rotWithShape="1">
          <a:blip r:embed="rId3">
            <a:alphaModFix/>
          </a:blip>
          <a:srcRect b="0" l="0" r="0" t="0"/>
          <a:stretch/>
        </p:blipFill>
        <p:spPr>
          <a:xfrm>
            <a:off x="2691686" y="2081342"/>
            <a:ext cx="6770152" cy="301785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4"/>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Fetching instruction from memory</a:t>
            </a:r>
            <a:endParaRPr/>
          </a:p>
        </p:txBody>
      </p:sp>
      <p:sp>
        <p:nvSpPr>
          <p:cNvPr id="187" name="Google Shape;187;p4"/>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latin typeface="Times New Roman"/>
                <a:ea typeface="Times New Roman"/>
                <a:cs typeface="Times New Roman"/>
                <a:sym typeface="Times New Roman"/>
              </a:rPr>
              <a:t>The address of instruction to be fetched is stored in the PC. Since, address register(AR) supplies an address to memory through A[5……0] pins, firstly copy the content of PC to AR.</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Fetch 1: AR &lt;- PC </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The CPU must read the instructions from the memory and store in DR.</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Fetch 2: DR &lt;- M, PC &lt;- PC + 1</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Finally, two higher order bits of DR are copied into IR; these two bit indicate which instruction is to be executed,</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and the CPU copies the lower order 6-bit of DR into AR.</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Fetch 3: IR &lt;- DR[7,6], AR &lt;- DR[5….0]</a:t>
            </a: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5"/>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Decoding instructions</a:t>
            </a:r>
            <a:endParaRPr/>
          </a:p>
        </p:txBody>
      </p:sp>
      <p:sp>
        <p:nvSpPr>
          <p:cNvPr id="193" name="Google Shape;193;p5"/>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latin typeface="Times New Roman"/>
                <a:ea typeface="Times New Roman"/>
                <a:cs typeface="Times New Roman"/>
                <a:sym typeface="Times New Roman"/>
              </a:rPr>
              <a:t>The CPU must determine which instruction it has fetched so as to invoke the current routine.</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The value of IR i.e. 00, 01, 10 and 11 determine which routine is to be invoked.</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6"/>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Executing instructions:</a:t>
            </a:r>
            <a:endParaRPr/>
          </a:p>
        </p:txBody>
      </p:sp>
      <p:sp>
        <p:nvSpPr>
          <p:cNvPr id="199" name="Google Shape;199;p6"/>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SzPct val="100000"/>
              <a:buChar char="🠶"/>
            </a:pPr>
            <a:r>
              <a:rPr lang="en-US">
                <a:latin typeface="Times New Roman"/>
                <a:ea typeface="Times New Roman"/>
                <a:cs typeface="Times New Roman"/>
                <a:sym typeface="Times New Roman"/>
              </a:rPr>
              <a:t>ADD instruction:</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=&gt; First it must fetch one operand from the memory.</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=&gt; Then, it must add this operand  to the current content of accumulator and store the result back into the accumulator.</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ADD1: DR &lt;- M</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ADD2: AC &lt;- AC + DR</a:t>
            </a:r>
            <a:endParaRPr/>
          </a:p>
          <a:p>
            <a:pPr indent="-342900" lvl="0" marL="342900" rtl="0" algn="l">
              <a:spcBef>
                <a:spcPts val="1000"/>
              </a:spcBef>
              <a:spcAft>
                <a:spcPts val="0"/>
              </a:spcAft>
              <a:buSzPct val="100000"/>
              <a:buChar char="🠶"/>
            </a:pPr>
            <a:r>
              <a:rPr lang="en-US">
                <a:latin typeface="Times New Roman"/>
                <a:ea typeface="Times New Roman"/>
                <a:cs typeface="Times New Roman"/>
                <a:sym typeface="Times New Roman"/>
              </a:rPr>
              <a:t>AND instruction:</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AND1: DR &lt;- M</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AND2: AC &lt;- AC ^ DR</a:t>
            </a:r>
            <a:endParaRPr/>
          </a:p>
          <a:p>
            <a:pPr indent="-342900" lvl="0" marL="342900" rtl="0" algn="l">
              <a:spcBef>
                <a:spcPts val="1000"/>
              </a:spcBef>
              <a:spcAft>
                <a:spcPts val="0"/>
              </a:spcAft>
              <a:buSzPct val="100000"/>
              <a:buChar char="🠶"/>
            </a:pPr>
            <a:r>
              <a:rPr lang="en-US">
                <a:latin typeface="Times New Roman"/>
                <a:ea typeface="Times New Roman"/>
                <a:cs typeface="Times New Roman"/>
                <a:sym typeface="Times New Roman"/>
              </a:rPr>
              <a:t>JMP instruction:</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=&gt; The address to which the CPU must jump is copied into the PC.</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=&gt; Since, the result is already stored in DR[5…0], we simply copy this value to PC.</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JMP1: PC &lt;- DR[5…0]</a:t>
            </a:r>
            <a:endParaRPr/>
          </a:p>
          <a:p>
            <a:pPr indent="-342900" lvl="0" marL="342900" rtl="0" algn="l">
              <a:spcBef>
                <a:spcPts val="1000"/>
              </a:spcBef>
              <a:spcAft>
                <a:spcPts val="0"/>
              </a:spcAft>
              <a:buSzPct val="100000"/>
              <a:buChar char="🠶"/>
            </a:pPr>
            <a:r>
              <a:rPr lang="en-US">
                <a:latin typeface="Times New Roman"/>
                <a:ea typeface="Times New Roman"/>
                <a:cs typeface="Times New Roman"/>
                <a:sym typeface="Times New Roman"/>
              </a:rPr>
              <a:t>INC instruction:</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INC1: AC &lt;- AC + 1</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7"/>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Complete state diagram for very simple CPU</a:t>
            </a:r>
            <a:endParaRPr/>
          </a:p>
        </p:txBody>
      </p:sp>
      <p:pic>
        <p:nvPicPr>
          <p:cNvPr id="205" name="Google Shape;205;p7"/>
          <p:cNvPicPr preferRelativeResize="0"/>
          <p:nvPr>
            <p:ph idx="1" type="body"/>
          </p:nvPr>
        </p:nvPicPr>
        <p:blipFill rotWithShape="1">
          <a:blip r:embed="rId3">
            <a:alphaModFix/>
          </a:blip>
          <a:srcRect b="0" l="0" r="0" t="0"/>
          <a:stretch/>
        </p:blipFill>
        <p:spPr>
          <a:xfrm>
            <a:off x="2704564" y="1905000"/>
            <a:ext cx="6736039" cy="468686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8"/>
          <p:cNvSpPr txBox="1"/>
          <p:nvPr>
            <p:ph type="title"/>
          </p:nvPr>
        </p:nvSpPr>
        <p:spPr>
          <a:xfrm>
            <a:off x="2592925" y="624110"/>
            <a:ext cx="8911687" cy="86349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Establishing required data path</a:t>
            </a:r>
            <a:endParaRPr/>
          </a:p>
        </p:txBody>
      </p:sp>
      <p:sp>
        <p:nvSpPr>
          <p:cNvPr id="211" name="Google Shape;211;p8"/>
          <p:cNvSpPr txBox="1"/>
          <p:nvPr>
            <p:ph idx="1" type="body"/>
          </p:nvPr>
        </p:nvSpPr>
        <p:spPr>
          <a:xfrm>
            <a:off x="2316257" y="2019869"/>
            <a:ext cx="8915400" cy="3986888"/>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0"/>
              </a:spcBef>
              <a:spcAft>
                <a:spcPts val="0"/>
              </a:spcAft>
              <a:buSzPct val="100000"/>
              <a:buNone/>
            </a:pPr>
            <a:r>
              <a:rPr lang="en-US"/>
              <a:t>	</a:t>
            </a:r>
            <a:r>
              <a:rPr lang="en-US">
                <a:latin typeface="Times New Roman"/>
                <a:ea typeface="Times New Roman"/>
                <a:cs typeface="Times New Roman"/>
                <a:sym typeface="Times New Roman"/>
              </a:rPr>
              <a:t> 	</a:t>
            </a:r>
            <a:r>
              <a:rPr lang="en-US" sz="2400">
                <a:latin typeface="Times New Roman"/>
                <a:ea typeface="Times New Roman"/>
                <a:cs typeface="Times New Roman"/>
                <a:sym typeface="Times New Roman"/>
              </a:rPr>
              <a:t>Fetch 1: AR &lt;- PC</a:t>
            </a:r>
            <a:br>
              <a:rPr lang="en-US" sz="2400">
                <a:latin typeface="Times New Roman"/>
                <a:ea typeface="Times New Roman"/>
                <a:cs typeface="Times New Roman"/>
                <a:sym typeface="Times New Roman"/>
              </a:rPr>
            </a:br>
            <a:r>
              <a:rPr lang="en-US" sz="2400">
                <a:latin typeface="Times New Roman"/>
                <a:ea typeface="Times New Roman"/>
                <a:cs typeface="Times New Roman"/>
                <a:sym typeface="Times New Roman"/>
              </a:rPr>
              <a:t>		Fetch 2: DR &lt;- M, PC &lt;- PC + 1 </a:t>
            </a:r>
            <a:br>
              <a:rPr lang="en-US" sz="2400">
                <a:latin typeface="Times New Roman"/>
                <a:ea typeface="Times New Roman"/>
                <a:cs typeface="Times New Roman"/>
                <a:sym typeface="Times New Roman"/>
              </a:rPr>
            </a:br>
            <a:r>
              <a:rPr lang="en-US" sz="2400">
                <a:latin typeface="Times New Roman"/>
                <a:ea typeface="Times New Roman"/>
                <a:cs typeface="Times New Roman"/>
                <a:sym typeface="Times New Roman"/>
              </a:rPr>
              <a:t>		Fetch 3: IR &lt;- DR[7,6], AR &lt;- DR[5….0]</a:t>
            </a:r>
            <a:br>
              <a:rPr lang="en-US" sz="2400">
                <a:latin typeface="Times New Roman"/>
                <a:ea typeface="Times New Roman"/>
                <a:cs typeface="Times New Roman"/>
                <a:sym typeface="Times New Roman"/>
              </a:rPr>
            </a:br>
            <a:r>
              <a:rPr lang="en-US" sz="2400">
                <a:latin typeface="Times New Roman"/>
                <a:ea typeface="Times New Roman"/>
                <a:cs typeface="Times New Roman"/>
                <a:sym typeface="Times New Roman"/>
              </a:rPr>
              <a:t>		ADD1: DR &lt;- M</a:t>
            </a:r>
            <a:br>
              <a:rPr lang="en-US" sz="2400">
                <a:latin typeface="Times New Roman"/>
                <a:ea typeface="Times New Roman"/>
                <a:cs typeface="Times New Roman"/>
                <a:sym typeface="Times New Roman"/>
              </a:rPr>
            </a:br>
            <a:r>
              <a:rPr lang="en-US" sz="2400">
                <a:latin typeface="Times New Roman"/>
                <a:ea typeface="Times New Roman"/>
                <a:cs typeface="Times New Roman"/>
                <a:sym typeface="Times New Roman"/>
              </a:rPr>
              <a:t>		ADD2: AC &lt;- AC + DR</a:t>
            </a:r>
            <a:br>
              <a:rPr lang="en-US" sz="2400">
                <a:latin typeface="Times New Roman"/>
                <a:ea typeface="Times New Roman"/>
                <a:cs typeface="Times New Roman"/>
                <a:sym typeface="Times New Roman"/>
              </a:rPr>
            </a:br>
            <a:r>
              <a:rPr lang="en-US" sz="2400">
                <a:latin typeface="Times New Roman"/>
                <a:ea typeface="Times New Roman"/>
                <a:cs typeface="Times New Roman"/>
                <a:sym typeface="Times New Roman"/>
              </a:rPr>
              <a:t>		AND1: DR &lt;- M</a:t>
            </a:r>
            <a:br>
              <a:rPr lang="en-US" sz="2400">
                <a:latin typeface="Times New Roman"/>
                <a:ea typeface="Times New Roman"/>
                <a:cs typeface="Times New Roman"/>
                <a:sym typeface="Times New Roman"/>
              </a:rPr>
            </a:br>
            <a:r>
              <a:rPr lang="en-US" sz="2400">
                <a:latin typeface="Times New Roman"/>
                <a:ea typeface="Times New Roman"/>
                <a:cs typeface="Times New Roman"/>
                <a:sym typeface="Times New Roman"/>
              </a:rPr>
              <a:t>		AND2: AC &lt;- AC ^ DR</a:t>
            </a:r>
            <a:br>
              <a:rPr lang="en-US" sz="2400">
                <a:latin typeface="Times New Roman"/>
                <a:ea typeface="Times New Roman"/>
                <a:cs typeface="Times New Roman"/>
                <a:sym typeface="Times New Roman"/>
              </a:rPr>
            </a:br>
            <a:r>
              <a:rPr lang="en-US" sz="2400">
                <a:latin typeface="Times New Roman"/>
                <a:ea typeface="Times New Roman"/>
                <a:cs typeface="Times New Roman"/>
                <a:sym typeface="Times New Roman"/>
              </a:rPr>
              <a:t>		JMP1: PC &lt;- DR[5…0]</a:t>
            </a:r>
            <a:br>
              <a:rPr lang="en-US" sz="2400">
                <a:latin typeface="Times New Roman"/>
                <a:ea typeface="Times New Roman"/>
                <a:cs typeface="Times New Roman"/>
                <a:sym typeface="Times New Roman"/>
              </a:rPr>
            </a:br>
            <a:r>
              <a:rPr lang="en-US" sz="2400">
                <a:latin typeface="Times New Roman"/>
                <a:ea typeface="Times New Roman"/>
                <a:cs typeface="Times New Roman"/>
                <a:sym typeface="Times New Roman"/>
              </a:rPr>
              <a:t>		INC1: AC &lt;- AC + 1</a:t>
            </a:r>
            <a:endParaRPr/>
          </a:p>
          <a:p>
            <a:pPr indent="0" lvl="0" marL="0" rtl="0" algn="l">
              <a:spcBef>
                <a:spcPts val="1000"/>
              </a:spcBef>
              <a:spcAft>
                <a:spcPts val="0"/>
              </a:spcAft>
              <a:buSzPct val="100000"/>
              <a:buNone/>
            </a:pPr>
            <a:r>
              <a:t/>
            </a:r>
            <a:endParaRPr>
              <a:latin typeface="Times New Roman"/>
              <a:ea typeface="Times New Roman"/>
              <a:cs typeface="Times New Roman"/>
              <a:sym typeface="Times New Roman"/>
            </a:endParaRPr>
          </a:p>
          <a:p>
            <a:pPr indent="0" lvl="0" marL="0" rtl="0" algn="l">
              <a:spcBef>
                <a:spcPts val="1000"/>
              </a:spcBef>
              <a:spcAft>
                <a:spcPts val="0"/>
              </a:spcAft>
              <a:buSzPct val="100000"/>
              <a:buNone/>
            </a:pPr>
            <a:r>
              <a:t/>
            </a:r>
            <a:endParaRPr>
              <a:latin typeface="Times New Roman"/>
              <a:ea typeface="Times New Roman"/>
              <a:cs typeface="Times New Roman"/>
              <a:sym typeface="Times New Roman"/>
            </a:endParaRPr>
          </a:p>
          <a:p>
            <a:pPr indent="0" lvl="0" marL="0" rtl="0" algn="l">
              <a:spcBef>
                <a:spcPts val="1000"/>
              </a:spcBef>
              <a:spcAft>
                <a:spcPts val="0"/>
              </a:spcAft>
              <a:buSzPct val="100000"/>
              <a:buNone/>
            </a:pPr>
            <a:r>
              <a:t/>
            </a:r>
            <a:endParaRPr>
              <a:latin typeface="Times New Roman"/>
              <a:ea typeface="Times New Roman"/>
              <a:cs typeface="Times New Roman"/>
              <a:sym typeface="Times New Roman"/>
            </a:endParaRPr>
          </a:p>
          <a:p>
            <a:pPr indent="0" lvl="0" marL="0" rtl="0" algn="l">
              <a:spcBef>
                <a:spcPts val="1000"/>
              </a:spcBef>
              <a:spcAft>
                <a:spcPts val="0"/>
              </a:spcAft>
              <a:buSzPct val="100000"/>
              <a:buNone/>
            </a:pPr>
            <a:br>
              <a:rPr lang="en-US">
                <a:latin typeface="Times New Roman"/>
                <a:ea typeface="Times New Roman"/>
                <a:cs typeface="Times New Roman"/>
                <a:sym typeface="Times New Roman"/>
              </a:rPr>
            </a:b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9"/>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Design of very simple ALU</a:t>
            </a:r>
            <a:endParaRPr/>
          </a:p>
        </p:txBody>
      </p:sp>
      <p:pic>
        <p:nvPicPr>
          <p:cNvPr id="217" name="Google Shape;217;p9"/>
          <p:cNvPicPr preferRelativeResize="0"/>
          <p:nvPr>
            <p:ph idx="1" type="body"/>
          </p:nvPr>
        </p:nvPicPr>
        <p:blipFill rotWithShape="1">
          <a:blip r:embed="rId3">
            <a:alphaModFix/>
          </a:blip>
          <a:srcRect b="0" l="0" r="0" t="0"/>
          <a:stretch/>
        </p:blipFill>
        <p:spPr>
          <a:xfrm>
            <a:off x="2413076" y="1637479"/>
            <a:ext cx="8502600" cy="4862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2017-12-30T09:14:21Z</dcterms:created>
  <dc:creator>Bishal Trital</dc:creator>
</cp:coreProperties>
</file>