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309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308" r:id="rId38"/>
    <p:sldId id="282" r:id="rId39"/>
    <p:sldId id="293" r:id="rId40"/>
    <p:sldId id="295" r:id="rId41"/>
    <p:sldId id="296" r:id="rId42"/>
    <p:sldId id="294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405"/>
  </p:normalViewPr>
  <p:slideViewPr>
    <p:cSldViewPr snapToGrid="0" snapToObjects="1">
      <p:cViewPr varScale="1">
        <p:scale>
          <a:sx n="121" d="100"/>
          <a:sy n="121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0T02:45:23.1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14748 2407 24575,'0'17'0,"0"-3"0,7 12 0,1-11 0,16 16 0,-11-18 0,12 10 0,-13-16 0,5 0 0,-4-1 0,-3-5 0,3 2 0,-6-3 0,2 0 0,-5-3 0,1-7 0,-4-10 0,10-13 0,-5-5 0,9 4 0,-2-7 0,0 7 0,-1 0 0,-4 2 0,-4 14 0,-1 1 0,-3 6 0,-16 5 0,6 3 0,-17 3 0,4 0 0,0 0 0,-4 0 0,5 0 0,4 0 0,1 0 0,6 0 0,2 0 0,3 0 0,2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0T02:57:37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13558 6011 24575,'0'0'0</inkml:trace>
  <inkml:trace contextRef="#ctx0" brushRef="#br0" timeOffset="24447">16731 8886 24575,'0'0'0</inkml:trace>
  <inkml:trace contextRef="#ctx0" brushRef="#br0" timeOffset="-88922.73">26807 5733 24575,'21'0'0,"-1"0"0,16 0 0,-12 0 0,23 0 0,-12 0 0,20 0 0,-11 0 0,5 0 0,-10 0 0,3 0 0,-17 0 0,5 0 0,-11 0 0,-5 0 0,3 0 0,-10 0 0,2 0 0,-6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0T03:06:54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29847 1483 24575,'6'0'0,"3"0"0,1 0 0,7 0 0,-2 0 0,10 0 0,-5 0 0,11 0 0,-8 0 0,8 0 0,-4 0 0,5 0 0,-4 0 0,-1 0 0,-5 0 0,-7 0 0,1 0 0,-6 0 0,0 0 0,0-2 0,12-11 0,-14 8 0,11-7 0</inkml:trace>
  <inkml:trace contextRef="#ctx0" brushRef="#br0" timeOffset="-67386.73">23572 8129 24575,'0'0'0</inkml:trace>
  <inkml:trace contextRef="#ctx0" brushRef="#br0" timeOffset="46491.8">1132 16434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0T03:02:21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12350 11781 24575,'-3'10'0,"3"4"0,7 0 0,4 7 0,3-10 0,-3 6 0,-1-3 0,0-2 0,-3-2 0,6-4 0,-6-5 0,2 5 0,0-6 0,-2 3 0,2-3 0,-2 0 0,-1-3 0,3 3 0,1-9 0,0 5 0,3-9 0,-3 6 0,0-3 0,3 0 0,-3 6 0,0-5 0,-1 6 0,-3-3 0,0 2 0,-2-1 0,-2 2 0,-2-4 0,0 1 0,0 0 0,0 0 0,0-3 0,0 2 0,0-6 0,0 6 0,0-6 0,0 6 0,0-2 0,0 8 0,0 15 0,0 2 0,0 12 0,0-1 0,0 0 0,0 5 0,0-4 0,0 3 0,0-3 0,0-1 0,-3 0 0,2-5 0,-5-4 0,2-1 0,-3-3 0,1-1 0,-1 0 0,0 1 0,-3-4 0,3 3 0,-3-6 0,1 3 0,2-4 0,-3 0 0,4-2 0,0-2 0,0-2 0,0 0 0,-1 0 0,1 0 0,-1-10 0,4-2 0,-4-14 0,6-2 0,-2 0 0,3 11 0,0 8 0</inkml:trace>
  <inkml:trace contextRef="#ctx0" brushRef="#br0" timeOffset="980.01">12730 11808 24575,'6'0'0,"0"0"0,24 0 0,-9 0 0,25 0 0,-5 0 0,0 0 0,1 0 0,-10 0 0,-3 0 0,-1 0 0,-7 0 0,-10 0 0,2 0 0,-12 0 0,-8 0 0,-1 0 0,-1 0 0,6 0 0</inkml:trace>
  <inkml:trace contextRef="#ctx0" brushRef="#br0" timeOffset="2420.01">12761 12028 24575,'2'0'0,"3"0"0,4 0 0,4 0 0,-3 0 0,4 0 0,3 0 0,1 0 0,9 0 0,-4 0 0,3 0 0,-4 0 0,-7 0 0,2 0 0,-7 0 0,0 0 0,-1 0 0,-3 0 0,0 0 0,0 0 0,0 0 0,1 0 0,-1 0 0,-6 0 0,-4 0 0,0 0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2:44:07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2419 11276 24575,'9'0'0,"-5"0"0</inkml:trace>
  <inkml:trace contextRef="#ctx0" brushRef="#br0" timeOffset="74811">18641 0 24575,'0'9'0,"0"-2"0,0 6 0,0-3 0,0 12 0,0-7 0,0 20 0,0-21 0,0 31 0,0-31 0,0 38 0,0-30 0,0 19 0,0-13 0,0 4 0,0-4 0,0-6 0,0-5 0,0 1 0,0-7 0,0 2 0,0-7 0,0 0 0,0 0 0,0 0 0,0-5 0,0-9 0,0-7 0,0 3 0,0 2 0</inkml:trace>
  <inkml:trace contextRef="#ctx0" brushRef="#br0" timeOffset="75816">18387 74 24575,'14'0'0,"3"0"0,10 0 0,7 0 0,15 0 0,8 0-913,7-4 913,-1-6 0,-16 4 224,0-6-224,-13 7 0,0 0 0,-7-2 0,-9 6 0,-8-2 689,-1 3-689,-11 0 0,-3 0 0</inkml:trace>
  <inkml:trace contextRef="#ctx0" brushRef="#br0" timeOffset="76850">19293 52 24575,'0'9'0,"0"-2"0,0 14 0,0-5 0,0 10 0,0 6 0,0-8 0,0 12 0,0-3 0,0 0 0,0 0 0,0-2 0,0-4 0,0-3 0,0 2 0,0-12 0,0 3 0,0-3 0,0-4 0,0 2 0,0-5 0,0 3 0,0-13 0,0-2 0,0-5 0,0 3 0,0 5 0</inkml:trace>
  <inkml:trace contextRef="#ctx0" brushRef="#br0" timeOffset="78166">19090 82 24575,'32'0'0,"17"0"0,-2 0 0,-10 0 0,1 0-1623,28 0 1623,-24-5 0,-1 0 0,19 3 0,-23-3 0,0 1 0,15 4 321,4 0-321,-12-8 318,-11 7-318,-7-7 0,-11 8 0,-2 0 821,-12 0-821,-11 0 0,4 0 0,-6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2:49:05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9876 12281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2:50:22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2:51:02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18678 12362 24575,'3'0'0,"10"0"0,-6 0 0,5 0 0,-2 0 0,0 0 0,3 0 0,-11 0 0</inkml:trace>
  <inkml:trace contextRef="#ctx0" brushRef="#br0">18678 12362 24575,'-8'5'0,"2"-4"0,4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2:56:41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14608 757 24575,'0'9'0,"0"1"0,0 0 0,0 0 0,0-1 0,0-2 0,0 2 0,0 0 0,0-2 0,0 3 0,0-4 0,0 0 0,0 0 0,0 0 0,0 0 0,0 0 0,0 0 0,0 0 0,0 0 0</inkml:trace>
  <inkml:trace contextRef="#ctx0" brushRef="#br0" timeOffset="-202837.73">18598 11862 24575,'0'0'0</inkml:trace>
  <inkml:trace contextRef="#ctx0" brushRef="#br0" timeOffset="79921">12546 13707 24575,'6'13'0,"-5"1"0,2-4 0,0-1 0,-3-3 0,3 0 0,-3 0 0,3-2 0,-3 1 0,6-4 0,-3-4 0,1-5 0,-1 1 0,-3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56EF-7E17-3A40-B79B-38A3C138B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6B91D-C13A-2F45-8F70-73538E078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C1C8-8229-4542-9D16-A45EDA89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1C09-FBAC-0B49-9517-B15612BFA2C6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8503E-B23E-5D48-94DF-424D8F6F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E7289-BD77-3246-B47E-351291A2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A2604-5D89-424E-A696-A243577A3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56C5-68C3-E946-8C73-1F80D31E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F8D6A-95F6-D044-9F51-FA79AF6EA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10691-D459-B344-B3BA-51D2D0FD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1C09-FBAC-0B49-9517-B15612BFA2C6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438E0-2C1C-D94B-ACF4-3287A403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5A34D-1FA3-F54A-9562-946534CF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A2604-5D89-424E-A696-A243577A3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6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3231-A340-3546-8462-D1D3946CA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334AA-4F29-4F4B-AB4E-42F37A30C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6A8D-51D8-C643-869E-444F6D1C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1C09-FBAC-0B49-9517-B15612BFA2C6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881EA-A477-D34F-9508-5B903B4E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DA133-0419-8D4D-BA83-F683A0AF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A2604-5D89-424E-A696-A243577A3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2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963D-AA6A-5A49-BDD6-0313CE9D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682F-87A6-8C42-9A16-62B3DC59E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73C4E-873D-694A-A614-4BC72449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1C09-FBAC-0B49-9517-B15612BFA2C6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CEDC6-C78F-5C44-93C2-6FE5ECC6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60030-9BAB-1745-99C0-1CDEDD5A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A2604-5D89-424E-A696-A243577A3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4135-6883-7D4A-9484-BA24E07E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5B150-764D-5C44-BAF7-C2CB04159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406E3-16CB-1D4C-A121-8A6A247A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1C09-FBAC-0B49-9517-B15612BFA2C6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6A3BC-6B33-1C46-82D0-2C7E0A94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7536-3AD9-B844-993B-022C3538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A2604-5D89-424E-A696-A243577A3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A2E3-4415-8C4D-BEF3-8FC6D973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52A1-0B39-B44F-A3FC-5C981804C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C27C5-3F8D-D34C-99A7-EF8B588C7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4B7E-D159-8542-AF66-BB404617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1C09-FBAC-0B49-9517-B15612BFA2C6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A2705-4BAE-4B48-8C44-95B55E05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7EB80-0B1E-C241-BEE5-7DFAFD14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A2604-5D89-424E-A696-A243577A3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8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BEE3-902A-034F-BEC2-52F828F2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C5284-F795-B64D-A649-6A6F0B5C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858CE-D751-7948-80A1-B31D49847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847A0-F8D2-934D-8E06-2D7BDFC75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AE85F-C5FA-2644-B66C-0637F34CA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9C136-0D09-1F41-9E12-8F8DA1F5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1C09-FBAC-0B49-9517-B15612BFA2C6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5E798-FB0A-E04E-9169-91B08D93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1CA86-58E7-344C-A266-BFDEC44D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A2604-5D89-424E-A696-A243577A3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7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5C9A-8DA4-314C-8601-EF84A37A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5C6F2-AFEC-034F-8634-41987B3F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1C09-FBAC-0B49-9517-B15612BFA2C6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647AB-D259-E44E-A889-080F972B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EDEA2-137D-DF45-A16C-0AF4D11F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A2604-5D89-424E-A696-A243577A3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C382E-F1F4-234F-A556-753772E8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1C09-FBAC-0B49-9517-B15612BFA2C6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B1055-8A50-0A47-B8F7-BA7FF2AC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0F5B6-69AA-6E4D-8BE8-8572FD65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A2604-5D89-424E-A696-A243577A3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9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C7DA-2F88-984D-99B0-0837D9BC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DB22F-A4FD-6449-A140-9B4391AC0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B529A-06F9-DD4E-94D9-6E9E86DD9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09C74-0365-BE49-8FD0-73159499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1C09-FBAC-0B49-9517-B15612BFA2C6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7DBB1-A6A6-D041-A437-901C323D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B09BD-656F-B24D-B791-76DC0E16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A2604-5D89-424E-A696-A243577A3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7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9E02-6D35-C64A-BE3F-DC462113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9536C-2287-2048-A258-45841F06C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740EE-EDE7-174A-87ED-E03F7067E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D9BA7-F0B3-0345-B60D-08C94732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1C09-FBAC-0B49-9517-B15612BFA2C6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1380C-DE32-5049-B11A-ED36FFCE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3D8B0-2242-A04D-AB84-08C73B2D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A2604-5D89-424E-A696-A243577A3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9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74C2B-6BAE-FA46-B1B4-EFA737F8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E70B3-1AC5-AA4D-AE50-34B67A640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55B0-B2F5-6643-A46C-90E99BD2F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1C09-FBAC-0B49-9517-B15612BFA2C6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9997-6CF2-294F-BD38-BB3F191DF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59F3E-CAB7-344B-9B13-90D54459E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A2604-5D89-424E-A696-A243577A3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4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iff"/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tif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5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06BB-4FEA-0A4F-8112-99C58E0BBA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03:Boolean algebra and logic gates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4F9B9-E3C9-4643-B0B0-FB8547776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Er. Hari K.C.</a:t>
            </a:r>
          </a:p>
          <a:p>
            <a:r>
              <a:rPr lang="en-US" dirty="0"/>
              <a:t>Department of software Engineering</a:t>
            </a:r>
          </a:p>
          <a:p>
            <a:r>
              <a:rPr lang="en-US" dirty="0"/>
              <a:t>Gandaki college of Engineering and science</a:t>
            </a:r>
          </a:p>
        </p:txBody>
      </p:sp>
    </p:spTree>
    <p:extLst>
      <p:ext uri="{BB962C8B-B14F-4D97-AF65-F5344CB8AC3E}">
        <p14:creationId xmlns:p14="http://schemas.microsoft.com/office/powerpoint/2010/main" val="23219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DD3FC6-1D7C-9649-83C9-AA316A30E6EE}"/>
              </a:ext>
            </a:extLst>
          </p:cNvPr>
          <p:cNvGraphicFramePr>
            <a:graphicFrameLocks noGrp="1"/>
          </p:cNvGraphicFramePr>
          <p:nvPr/>
        </p:nvGraphicFramePr>
        <p:xfrm>
          <a:off x="519112" y="301308"/>
          <a:ext cx="4810125" cy="352806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372046666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51288811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46725500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716610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Symbol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Truth Table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420197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/>
                      <a:endParaRPr lang="en-US" i="0">
                        <a:solidFill>
                          <a:srgbClr val="41414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2-input NAND Gate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B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A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Q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666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408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58488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1147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679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Boolean Expression </a:t>
                      </a:r>
                      <a:r>
                        <a:rPr lang="en-US" b="1">
                          <a:solidFill>
                            <a:srgbClr val="414143"/>
                          </a:solidFill>
                          <a:effectLst/>
                        </a:rPr>
                        <a:t>Q = A.B</a:t>
                      </a:r>
                      <a:endParaRPr lang="en-US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Read as A </a:t>
                      </a:r>
                      <a:r>
                        <a:rPr lang="en-US" b="1" dirty="0">
                          <a:solidFill>
                            <a:srgbClr val="414143"/>
                          </a:solidFill>
                          <a:effectLst/>
                        </a:rPr>
                        <a:t>AND</a:t>
                      </a:r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 B gives </a:t>
                      </a:r>
                      <a:r>
                        <a:rPr lang="en-US" b="1" dirty="0">
                          <a:solidFill>
                            <a:srgbClr val="414143"/>
                          </a:solidFill>
                          <a:effectLst/>
                        </a:rPr>
                        <a:t>NOT</a:t>
                      </a:r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 Q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538248"/>
                  </a:ext>
                </a:extLst>
              </a:tr>
            </a:tbl>
          </a:graphicData>
        </a:graphic>
      </p:graphicFrame>
      <p:pic>
        <p:nvPicPr>
          <p:cNvPr id="6147" name="Picture 3" descr="2-input logic NAND gate">
            <a:extLst>
              <a:ext uri="{FF2B5EF4-FFF2-40B4-BE49-F238E27FC236}">
                <a16:creationId xmlns:a16="http://schemas.microsoft.com/office/drawing/2014/main" id="{83A83622-A5B4-1147-98A2-89C8A2FF7E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876301"/>
            <a:ext cx="26670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B19E9C-E552-7B42-9213-3C15C252E26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671513"/>
          <a:ext cx="5134720" cy="4518940"/>
        </p:xfrm>
        <a:graphic>
          <a:graphicData uri="http://schemas.openxmlformats.org/drawingml/2006/table">
            <a:tbl>
              <a:tblPr/>
              <a:tblGrid>
                <a:gridCol w="2662448">
                  <a:extLst>
                    <a:ext uri="{9D8B030D-6E8A-4147-A177-3AD203B41FA5}">
                      <a16:colId xmlns:a16="http://schemas.microsoft.com/office/drawing/2014/main" val="1287952532"/>
                    </a:ext>
                  </a:extLst>
                </a:gridCol>
                <a:gridCol w="618068">
                  <a:extLst>
                    <a:ext uri="{9D8B030D-6E8A-4147-A177-3AD203B41FA5}">
                      <a16:colId xmlns:a16="http://schemas.microsoft.com/office/drawing/2014/main" val="3274141229"/>
                    </a:ext>
                  </a:extLst>
                </a:gridCol>
                <a:gridCol w="618068">
                  <a:extLst>
                    <a:ext uri="{9D8B030D-6E8A-4147-A177-3AD203B41FA5}">
                      <a16:colId xmlns:a16="http://schemas.microsoft.com/office/drawing/2014/main" val="529908952"/>
                    </a:ext>
                  </a:extLst>
                </a:gridCol>
                <a:gridCol w="618068">
                  <a:extLst>
                    <a:ext uri="{9D8B030D-6E8A-4147-A177-3AD203B41FA5}">
                      <a16:colId xmlns:a16="http://schemas.microsoft.com/office/drawing/2014/main" val="4060603945"/>
                    </a:ext>
                  </a:extLst>
                </a:gridCol>
                <a:gridCol w="618068">
                  <a:extLst>
                    <a:ext uri="{9D8B030D-6E8A-4147-A177-3AD203B41FA5}">
                      <a16:colId xmlns:a16="http://schemas.microsoft.com/office/drawing/2014/main" val="1960191126"/>
                    </a:ext>
                  </a:extLst>
                </a:gridCol>
              </a:tblGrid>
              <a:tr h="389641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FFFFFF"/>
                          </a:solidFill>
                          <a:effectLst/>
                        </a:rPr>
                        <a:t>Symbol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FFFFFF"/>
                          </a:solidFill>
                          <a:effectLst/>
                        </a:rPr>
                        <a:t>Truth Table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20537"/>
                  </a:ext>
                </a:extLst>
              </a:tr>
              <a:tr h="389641">
                <a:tc rowSpan="9">
                  <a:txBody>
                    <a:bodyPr/>
                    <a:lstStyle/>
                    <a:p>
                      <a:pPr algn="ctr"/>
                      <a:endParaRPr lang="en-US" sz="1500" i="0" dirty="0">
                        <a:solidFill>
                          <a:srgbClr val="41414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500" dirty="0">
                          <a:solidFill>
                            <a:srgbClr val="414143"/>
                          </a:solidFill>
                          <a:effectLst/>
                        </a:rPr>
                        <a:t>3-input NAND Gate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C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B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A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Q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687975"/>
                  </a:ext>
                </a:extLst>
              </a:tr>
              <a:tr h="389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90824"/>
                  </a:ext>
                </a:extLst>
              </a:tr>
              <a:tr h="389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645518"/>
                  </a:ext>
                </a:extLst>
              </a:tr>
              <a:tr h="389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764322"/>
                  </a:ext>
                </a:extLst>
              </a:tr>
              <a:tr h="389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454798"/>
                  </a:ext>
                </a:extLst>
              </a:tr>
              <a:tr h="389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02424"/>
                  </a:ext>
                </a:extLst>
              </a:tr>
              <a:tr h="389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769352"/>
                  </a:ext>
                </a:extLst>
              </a:tr>
              <a:tr h="389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929898"/>
                  </a:ext>
                </a:extLst>
              </a:tr>
              <a:tr h="389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994659"/>
                  </a:ext>
                </a:extLst>
              </a:tr>
              <a:tr h="622530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414143"/>
                          </a:solidFill>
                          <a:effectLst/>
                        </a:rPr>
                        <a:t>Boolean Expression </a:t>
                      </a:r>
                      <a:r>
                        <a:rPr lang="en-US" sz="1500" b="1">
                          <a:solidFill>
                            <a:srgbClr val="414143"/>
                          </a:solidFill>
                          <a:effectLst/>
                        </a:rPr>
                        <a:t>Q = A.B.C</a:t>
                      </a:r>
                      <a:endParaRPr lang="en-US" sz="1500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414143"/>
                          </a:solidFill>
                          <a:effectLst/>
                        </a:rPr>
                        <a:t>Read as A </a:t>
                      </a:r>
                      <a:r>
                        <a:rPr lang="en-US" sz="1500" b="1" dirty="0">
                          <a:solidFill>
                            <a:srgbClr val="414143"/>
                          </a:solidFill>
                          <a:effectLst/>
                        </a:rPr>
                        <a:t>AND</a:t>
                      </a:r>
                      <a:r>
                        <a:rPr lang="en-US" sz="1500" dirty="0">
                          <a:solidFill>
                            <a:srgbClr val="414143"/>
                          </a:solidFill>
                          <a:effectLst/>
                        </a:rPr>
                        <a:t> B </a:t>
                      </a:r>
                      <a:r>
                        <a:rPr lang="en-US" sz="1500" b="1" dirty="0">
                          <a:solidFill>
                            <a:srgbClr val="414143"/>
                          </a:solidFill>
                          <a:effectLst/>
                        </a:rPr>
                        <a:t>AND</a:t>
                      </a:r>
                      <a:r>
                        <a:rPr lang="en-US" sz="1500" dirty="0">
                          <a:solidFill>
                            <a:srgbClr val="414143"/>
                          </a:solidFill>
                          <a:effectLst/>
                        </a:rPr>
                        <a:t> C gives </a:t>
                      </a:r>
                      <a:r>
                        <a:rPr lang="en-US" sz="1500" b="1" dirty="0">
                          <a:solidFill>
                            <a:srgbClr val="414143"/>
                          </a:solidFill>
                          <a:effectLst/>
                        </a:rPr>
                        <a:t>NOT</a:t>
                      </a:r>
                      <a:r>
                        <a:rPr lang="en-US" sz="1500" dirty="0">
                          <a:solidFill>
                            <a:srgbClr val="414143"/>
                          </a:solidFill>
                          <a:effectLst/>
                        </a:rPr>
                        <a:t> Q</a:t>
                      </a:r>
                    </a:p>
                  </a:txBody>
                  <a:tcPr marL="38467" marR="38467" marT="76933" marB="76933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559029"/>
                  </a:ext>
                </a:extLst>
              </a:tr>
            </a:tbl>
          </a:graphicData>
        </a:graphic>
      </p:graphicFrame>
      <p:pic>
        <p:nvPicPr>
          <p:cNvPr id="6148" name="Picture 4" descr="3-input logic NAND gate">
            <a:extLst>
              <a:ext uri="{FF2B5EF4-FFF2-40B4-BE49-F238E27FC236}">
                <a16:creationId xmlns:a16="http://schemas.microsoft.com/office/drawing/2014/main" id="{67E08953-DA44-524A-AF27-A21766388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063" y="1380209"/>
            <a:ext cx="2354312" cy="67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1F8631-15AE-0D43-897E-07BAF5497FD0}"/>
              </a:ext>
            </a:extLst>
          </p:cNvPr>
          <p:cNvSpPr/>
          <p:nvPr/>
        </p:nvSpPr>
        <p:spPr>
          <a:xfrm>
            <a:off x="238125" y="4404361"/>
            <a:ext cx="58578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14042"/>
                </a:solidFill>
                <a:latin typeface="Lato"/>
              </a:rPr>
              <a:t>The </a:t>
            </a:r>
            <a:r>
              <a:rPr lang="en-US" dirty="0">
                <a:solidFill>
                  <a:srgbClr val="414143"/>
                </a:solidFill>
                <a:latin typeface="Lato"/>
              </a:rPr>
              <a:t>NAND</a:t>
            </a:r>
            <a:r>
              <a:rPr lang="en-US" dirty="0">
                <a:solidFill>
                  <a:srgbClr val="414042"/>
                </a:solidFill>
                <a:latin typeface="Lato"/>
              </a:rPr>
              <a:t> (Not – AND) gate has an output that is normally at logic level “1” and only goes “LOW” to logic level “0”</a:t>
            </a:r>
          </a:p>
          <a:p>
            <a:r>
              <a:rPr lang="en-US" dirty="0">
                <a:solidFill>
                  <a:srgbClr val="414042"/>
                </a:solidFill>
                <a:latin typeface="Lato"/>
              </a:rPr>
              <a:t> when </a:t>
            </a:r>
            <a:r>
              <a:rPr lang="en-US" b="1" dirty="0">
                <a:solidFill>
                  <a:srgbClr val="414042"/>
                </a:solidFill>
                <a:latin typeface="Lato"/>
              </a:rPr>
              <a:t>ALL</a:t>
            </a:r>
            <a:r>
              <a:rPr lang="en-US" dirty="0">
                <a:solidFill>
                  <a:srgbClr val="414042"/>
                </a:solidFill>
                <a:latin typeface="Lato"/>
              </a:rPr>
              <a:t> of its inputs are at logic level “1”. The </a:t>
            </a:r>
            <a:r>
              <a:rPr lang="en-US" b="1" dirty="0">
                <a:solidFill>
                  <a:srgbClr val="414042"/>
                </a:solidFill>
                <a:latin typeface="Lato"/>
              </a:rPr>
              <a:t>Logic NAND Gate</a:t>
            </a:r>
            <a:r>
              <a:rPr lang="en-US" dirty="0">
                <a:solidFill>
                  <a:srgbClr val="414042"/>
                </a:solidFill>
                <a:latin typeface="Lato"/>
              </a:rPr>
              <a:t> is the reverse or “</a:t>
            </a:r>
            <a:r>
              <a:rPr lang="en-US" i="1" dirty="0">
                <a:solidFill>
                  <a:srgbClr val="414042"/>
                </a:solidFill>
                <a:latin typeface="Lato"/>
              </a:rPr>
              <a:t>Complementary</a:t>
            </a:r>
            <a:r>
              <a:rPr lang="en-US" dirty="0">
                <a:solidFill>
                  <a:srgbClr val="414042"/>
                </a:solidFill>
                <a:latin typeface="Lato"/>
              </a:rPr>
              <a:t>” form of the AND gate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37290B-7714-3543-B53A-F869F645770E}"/>
                  </a:ext>
                </a:extLst>
              </p14:cNvPr>
              <p14:cNvContentPartPr/>
              <p14:nvPr/>
            </p14:nvContentPartPr>
            <p14:xfrm>
              <a:off x="6378480" y="546012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37290B-7714-3543-B53A-F869F64577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9120" y="5450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301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7678-2B50-8D46-96BD-C99E7C8C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NOR logic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CB71-B473-0045-9F13-A65BE96F6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554163"/>
            <a:ext cx="10515600" cy="4351338"/>
          </a:xfrm>
        </p:spPr>
        <p:txBody>
          <a:bodyPr/>
          <a:lstStyle/>
          <a:p>
            <a:r>
              <a:rPr lang="en-US" dirty="0"/>
              <a:t>The inclusive NOR (Not-OR) gate has an output that is normally at logic level “1” and only goes “LOW” to logic level “0” when </a:t>
            </a:r>
            <a:r>
              <a:rPr lang="en-US" b="1" dirty="0"/>
              <a:t>ANY</a:t>
            </a:r>
            <a:r>
              <a:rPr lang="en-US" dirty="0"/>
              <a:t> of its inputs are at logic level “1”.</a:t>
            </a:r>
          </a:p>
          <a:p>
            <a:r>
              <a:rPr lang="en-US" dirty="0"/>
              <a:t> The </a:t>
            </a:r>
            <a:r>
              <a:rPr lang="en-US" b="1" dirty="0"/>
              <a:t>Logic NOR Gate</a:t>
            </a:r>
            <a:r>
              <a:rPr lang="en-US" dirty="0"/>
              <a:t> is the reverse or “</a:t>
            </a:r>
            <a:r>
              <a:rPr lang="en-US" i="1" dirty="0"/>
              <a:t>Complementary</a:t>
            </a:r>
            <a:r>
              <a:rPr lang="en-US" dirty="0"/>
              <a:t>” form of the inclusive OR gate .</a:t>
            </a:r>
          </a:p>
          <a:p>
            <a:endParaRPr lang="en-US" dirty="0"/>
          </a:p>
        </p:txBody>
      </p:sp>
      <p:pic>
        <p:nvPicPr>
          <p:cNvPr id="7170" name="Picture 2" descr="2-input nor gate equivalent">
            <a:extLst>
              <a:ext uri="{FF2B5EF4-FFF2-40B4-BE49-F238E27FC236}">
                <a16:creationId xmlns:a16="http://schemas.microsoft.com/office/drawing/2014/main" id="{A1FBB038-1EBC-604F-BF0C-02FFD1F97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548188"/>
            <a:ext cx="45212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56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839D-01BE-E745-9AA6-7E72161FD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5662613"/>
          </a:xfrm>
        </p:spPr>
        <p:txBody>
          <a:bodyPr/>
          <a:lstStyle/>
          <a:p>
            <a:r>
              <a:rPr lang="en-US" dirty="0"/>
              <a:t>The logic or Boolean expression given for a logic NOR gate is that for </a:t>
            </a:r>
            <a:r>
              <a:rPr lang="en-US" i="1" dirty="0"/>
              <a:t>Logical Multiplication</a:t>
            </a:r>
            <a:r>
              <a:rPr lang="en-US" dirty="0"/>
              <a:t> which it performs on the </a:t>
            </a:r>
            <a:r>
              <a:rPr lang="en-US" i="1" dirty="0"/>
              <a:t>complements</a:t>
            </a:r>
            <a:r>
              <a:rPr lang="en-US" dirty="0"/>
              <a:t> of the inputs. </a:t>
            </a:r>
          </a:p>
          <a:p>
            <a:r>
              <a:rPr lang="en-US" dirty="0"/>
              <a:t>The Boolean expression for a logic NOR gate is denoted by a plus sign, ( + ) with a line or </a:t>
            </a:r>
            <a:r>
              <a:rPr lang="en-US" i="1" dirty="0"/>
              <a:t>Overline</a:t>
            </a:r>
            <a:r>
              <a:rPr lang="en-US" dirty="0"/>
              <a:t>, ( ‾‾ ) over the expression to signify the NOT or logical negation of the NOR gate giving us the Boolean expression of:  A+B = Q.</a:t>
            </a:r>
          </a:p>
          <a:p>
            <a:r>
              <a:rPr lang="en-US" dirty="0"/>
              <a:t>Then we can define the operation of a 2-input digital logic NOR gate as being: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“If both A and B are NOT true, then Q is true”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12A705-20F3-C34E-BCE2-C83BF2BEB7C2}"/>
                  </a:ext>
                </a:extLst>
              </p14:cNvPr>
              <p14:cNvContentPartPr/>
              <p14:nvPr/>
            </p14:nvContentPartPr>
            <p14:xfrm>
              <a:off x="1661400" y="12898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12A705-20F3-C34E-BCE2-C83BF2BEB7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2040" y="1280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2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2-input transistor nor gate">
            <a:extLst>
              <a:ext uri="{FF2B5EF4-FFF2-40B4-BE49-F238E27FC236}">
                <a16:creationId xmlns:a16="http://schemas.microsoft.com/office/drawing/2014/main" id="{8275FB92-8D5D-404E-A1C8-1F866CCE31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65125"/>
            <a:ext cx="4000500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7F8469-3840-E64E-95EA-57F4AA4E24F8}"/>
              </a:ext>
            </a:extLst>
          </p:cNvPr>
          <p:cNvGraphicFramePr>
            <a:graphicFrameLocks noGrp="1"/>
          </p:cNvGraphicFramePr>
          <p:nvPr/>
        </p:nvGraphicFramePr>
        <p:xfrm>
          <a:off x="5014913" y="1108548"/>
          <a:ext cx="4764396" cy="4277839"/>
        </p:xfrm>
        <a:graphic>
          <a:graphicData uri="http://schemas.openxmlformats.org/drawingml/2006/table">
            <a:tbl>
              <a:tblPr/>
              <a:tblGrid>
                <a:gridCol w="2722512">
                  <a:extLst>
                    <a:ext uri="{9D8B030D-6E8A-4147-A177-3AD203B41FA5}">
                      <a16:colId xmlns:a16="http://schemas.microsoft.com/office/drawing/2014/main" val="35791654"/>
                    </a:ext>
                  </a:extLst>
                </a:gridCol>
                <a:gridCol w="680628">
                  <a:extLst>
                    <a:ext uri="{9D8B030D-6E8A-4147-A177-3AD203B41FA5}">
                      <a16:colId xmlns:a16="http://schemas.microsoft.com/office/drawing/2014/main" val="1099066356"/>
                    </a:ext>
                  </a:extLst>
                </a:gridCol>
                <a:gridCol w="680628">
                  <a:extLst>
                    <a:ext uri="{9D8B030D-6E8A-4147-A177-3AD203B41FA5}">
                      <a16:colId xmlns:a16="http://schemas.microsoft.com/office/drawing/2014/main" val="2776671285"/>
                    </a:ext>
                  </a:extLst>
                </a:gridCol>
                <a:gridCol w="680628">
                  <a:extLst>
                    <a:ext uri="{9D8B030D-6E8A-4147-A177-3AD203B41FA5}">
                      <a16:colId xmlns:a16="http://schemas.microsoft.com/office/drawing/2014/main" val="715561852"/>
                    </a:ext>
                  </a:extLst>
                </a:gridCol>
              </a:tblGrid>
              <a:tr h="56360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Symbol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Truth Table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142587"/>
                  </a:ext>
                </a:extLst>
              </a:tr>
              <a:tr h="563603">
                <a:tc rowSpan="5">
                  <a:txBody>
                    <a:bodyPr/>
                    <a:lstStyle/>
                    <a:p>
                      <a:pPr algn="ctr"/>
                      <a:endParaRPr lang="en-US" i="0" dirty="0">
                        <a:solidFill>
                          <a:srgbClr val="41414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2-input NOR Gate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B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A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Q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972224"/>
                  </a:ext>
                </a:extLst>
              </a:tr>
              <a:tr h="5636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748055"/>
                  </a:ext>
                </a:extLst>
              </a:tr>
              <a:tr h="5636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835179"/>
                  </a:ext>
                </a:extLst>
              </a:tr>
              <a:tr h="5636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052394"/>
                  </a:ext>
                </a:extLst>
              </a:tr>
              <a:tr h="5636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67042"/>
                  </a:ext>
                </a:extLst>
              </a:tr>
              <a:tr h="896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Boolean Expression </a:t>
                      </a:r>
                      <a:r>
                        <a:rPr lang="en-US" b="1" dirty="0">
                          <a:solidFill>
                            <a:srgbClr val="414143"/>
                          </a:solidFill>
                          <a:effectLst/>
                        </a:rPr>
                        <a:t>Q = A+B</a:t>
                      </a:r>
                      <a:endParaRPr lang="en-US" dirty="0">
                        <a:solidFill>
                          <a:srgbClr val="414143"/>
                        </a:solidFill>
                        <a:effectLst/>
                      </a:endParaRP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Read as A </a:t>
                      </a:r>
                      <a:r>
                        <a:rPr lang="en-US" b="1" dirty="0">
                          <a:solidFill>
                            <a:srgbClr val="414143"/>
                          </a:solidFill>
                          <a:effectLst/>
                        </a:rPr>
                        <a:t>OR</a:t>
                      </a:r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 B gives </a:t>
                      </a:r>
                      <a:r>
                        <a:rPr lang="en-US" b="1" dirty="0">
                          <a:solidFill>
                            <a:srgbClr val="414143"/>
                          </a:solidFill>
                          <a:effectLst/>
                        </a:rPr>
                        <a:t>NOT</a:t>
                      </a:r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 Q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81108"/>
                  </a:ext>
                </a:extLst>
              </a:tr>
            </a:tbl>
          </a:graphicData>
        </a:graphic>
      </p:graphicFrame>
      <p:pic>
        <p:nvPicPr>
          <p:cNvPr id="8195" name="Picture 3" descr="2-input nor gate">
            <a:extLst>
              <a:ext uri="{FF2B5EF4-FFF2-40B4-BE49-F238E27FC236}">
                <a16:creationId xmlns:a16="http://schemas.microsoft.com/office/drawing/2014/main" id="{D527B2F4-3AA8-304A-994C-C9245AB30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1722439"/>
            <a:ext cx="2668265" cy="77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BDF752E-7E4E-1F44-9694-98BB8ADECB5E}"/>
                  </a:ext>
                </a:extLst>
              </p14:cNvPr>
              <p14:cNvContentPartPr/>
              <p14:nvPr/>
            </p14:nvContentPartPr>
            <p14:xfrm>
              <a:off x="7605000" y="4790160"/>
              <a:ext cx="31320" cy="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DF752E-7E4E-1F44-9694-98BB8ADECB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95640" y="4780800"/>
                <a:ext cx="5004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799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C4B2BC-2EBA-084B-8337-31B16ADC4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37"/>
            <a:ext cx="6616700" cy="604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7281CA-433C-1247-A8A1-C422C52B2F94}"/>
              </a:ext>
            </a:extLst>
          </p:cNvPr>
          <p:cNvSpPr txBox="1"/>
          <p:nvPr/>
        </p:nvSpPr>
        <p:spPr>
          <a:xfrm>
            <a:off x="7115176" y="1143001"/>
            <a:ext cx="41145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inputs – A,B,C</a:t>
            </a:r>
          </a:p>
          <a:p>
            <a:r>
              <a:rPr lang="en-US" dirty="0"/>
              <a:t>Outputs - Q</a:t>
            </a:r>
          </a:p>
          <a:p>
            <a:endParaRPr lang="en-US" dirty="0"/>
          </a:p>
          <a:p>
            <a:r>
              <a:rPr lang="en-US" dirty="0"/>
              <a:t>Boolean expression Q = (A+B+C)’</a:t>
            </a:r>
          </a:p>
          <a:p>
            <a:endParaRPr lang="en-US" dirty="0"/>
          </a:p>
          <a:p>
            <a:r>
              <a:rPr lang="en-US" dirty="0"/>
              <a:t>The output is high when all inputs are low</a:t>
            </a:r>
          </a:p>
          <a:p>
            <a:r>
              <a:rPr lang="en-US" dirty="0"/>
              <a:t>Otherwise output is low.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132648F-EB46-9649-B8FE-0B0C5765D0BB}"/>
                  </a:ext>
                </a:extLst>
              </p14:cNvPr>
              <p14:cNvContentPartPr/>
              <p14:nvPr/>
            </p14:nvContentPartPr>
            <p14:xfrm>
              <a:off x="5063400" y="1585080"/>
              <a:ext cx="2179080" cy="4689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132648F-EB46-9649-B8FE-0B0C5765D0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4040" y="1575720"/>
                <a:ext cx="2197800" cy="47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96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72DB-8C2F-0640-98F1-125199C8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Universal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6A6C3-45EE-2F45-96A4-B1BB5777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Individual logic gates can be connected together to form a variety of different switching functions and combinational logic circuits.</a:t>
            </a:r>
          </a:p>
          <a:p>
            <a:r>
              <a:rPr lang="en-US" dirty="0"/>
              <a:t>Universal logic gates are the logic gates that can be used to perform the function of basic gates.</a:t>
            </a:r>
          </a:p>
          <a:p>
            <a:r>
              <a:rPr lang="en-US" dirty="0"/>
              <a:t>NAND logic gate and NOR logic gate are universal logic gates.</a:t>
            </a:r>
          </a:p>
          <a:p>
            <a:r>
              <a:rPr lang="en-US" dirty="0"/>
              <a:t>A universal gate is a gate which can implement any Boolean function without need to use any other gate type. </a:t>
            </a:r>
          </a:p>
          <a:p>
            <a:r>
              <a:rPr lang="en-US" dirty="0"/>
              <a:t>In practice, this is advantageous since NAND and NOR gates are economical and easier to fabricate and are the basic gates used in all IC digital logic families.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97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3A91-A317-FF41-9B5B-8425FDB6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NAND gate as Universal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B179-4B1B-4147-A02C-C1188C29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prove that any Boolean function can be implemented using only NAND gates, </a:t>
            </a:r>
          </a:p>
          <a:p>
            <a:r>
              <a:rPr lang="en-US" dirty="0"/>
              <a:t>we will show that the AND, OR, and NOT operations can be performed using only NAND gates. </a:t>
            </a:r>
          </a:p>
          <a:p>
            <a:endParaRPr lang="en-US" dirty="0"/>
          </a:p>
          <a:p>
            <a:r>
              <a:rPr lang="en-US" dirty="0"/>
              <a:t>Implementing an Inverter Using only NAND Gate.</a:t>
            </a:r>
          </a:p>
          <a:p>
            <a:r>
              <a:rPr lang="en-US" dirty="0"/>
              <a:t>Implementing AND Using only NAND Gates .</a:t>
            </a:r>
          </a:p>
          <a:p>
            <a:r>
              <a:rPr lang="en-US" dirty="0"/>
              <a:t>Implementing OR Using only NAND Gates.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6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573B-399D-5E48-85D4-3539DA4F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NAND gate as NOT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96B4-F012-A343-9336-D187804B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NAND input pins connect to the input signal A gives an output A’.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NAND input pin is connected to the input signal A while all other input pins are connected to logic 1. The output will be A’.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FE9A0-2811-AB4B-9964-534589B8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320" y="2435893"/>
            <a:ext cx="4749800" cy="104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336F0F-53FA-AC46-B112-2F47B62EF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4871545"/>
            <a:ext cx="5156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2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D02B-0F01-A845-A4B4-0D38D2CD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2.NAND gate as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6BCE-E360-404A-A8D7-C7EC94283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AND gate can be replaced by NAND gates as shown in the figure.</a:t>
            </a:r>
          </a:p>
          <a:p>
            <a:r>
              <a:rPr lang="en-US" dirty="0"/>
              <a:t> (The AND is replaced by a NAND gate with its output complemented by a NAND gate inverter).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77EC7-4472-1D42-BF41-B245039DF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33" y="3429000"/>
            <a:ext cx="49657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7686-5425-444F-AC7C-F9F49A73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NAND gate as 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23E39-CCF3-504B-84C3-B805E0D0B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OR gate can be replaced by NAND gates as shown in the figure</a:t>
            </a:r>
          </a:p>
          <a:p>
            <a:r>
              <a:rPr lang="en-US" dirty="0"/>
              <a:t> (The OR gate is replaced by a NAND gate with all its inputs complemented by NAND gate inverters).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Thus, the NAND gate is a universal gate since it can implement the AND, OR and NOT functions.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FDC57-0B86-2043-B8C7-28453396B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683" y="2966545"/>
            <a:ext cx="5537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4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B690-C28F-7541-B009-997E3459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Definition of Logic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7613D-A4CC-1445-8062-1A97F0D4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gates are the block of hardware's that produces the certain output when input condition are satisfied.</a:t>
            </a:r>
          </a:p>
          <a:p>
            <a:r>
              <a:rPr lang="en-US" dirty="0"/>
              <a:t>Logic gates are the basic building blocks of any digital system. </a:t>
            </a:r>
          </a:p>
          <a:p>
            <a:r>
              <a:rPr lang="en-US" dirty="0"/>
              <a:t>It is an electronic circuit having one or more than one inputs and only one output. </a:t>
            </a:r>
          </a:p>
          <a:p>
            <a:r>
              <a:rPr lang="en-US" dirty="0"/>
              <a:t>The relationship between the input and the output is based on a </a:t>
            </a:r>
            <a:r>
              <a:rPr lang="en-US" b="1" dirty="0"/>
              <a:t>certain logic</a:t>
            </a:r>
            <a:r>
              <a:rPr lang="en-US" dirty="0"/>
              <a:t>. </a:t>
            </a:r>
          </a:p>
          <a:p>
            <a:r>
              <a:rPr lang="en-US" dirty="0"/>
              <a:t>Based on this, logic gates are named as AND gate, OR gate, NOT gate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FFF4CD-8A1B-EE41-BA26-41334897D807}"/>
              </a:ext>
            </a:extLst>
          </p:cNvPr>
          <p:cNvSpPr/>
          <p:nvPr/>
        </p:nvSpPr>
        <p:spPr>
          <a:xfrm>
            <a:off x="9249103" y="451945"/>
            <a:ext cx="1576552" cy="98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GATE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EF7BE-0985-404B-B9D6-AE018628264E}"/>
              </a:ext>
            </a:extLst>
          </p:cNvPr>
          <p:cNvCxnSpPr/>
          <p:nvPr/>
        </p:nvCxnSpPr>
        <p:spPr>
          <a:xfrm>
            <a:off x="8145517" y="681037"/>
            <a:ext cx="1103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C98D53-16E7-FB44-B507-AE97C2C076F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145517" y="945931"/>
            <a:ext cx="1103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3E2F20-38FB-3045-AD6F-9999FE07A526}"/>
              </a:ext>
            </a:extLst>
          </p:cNvPr>
          <p:cNvCxnSpPr/>
          <p:nvPr/>
        </p:nvCxnSpPr>
        <p:spPr>
          <a:xfrm>
            <a:off x="8145517" y="1334813"/>
            <a:ext cx="1103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B43C86-32BF-B045-88AF-3E35C828D599}"/>
              </a:ext>
            </a:extLst>
          </p:cNvPr>
          <p:cNvCxnSpPr/>
          <p:nvPr/>
        </p:nvCxnSpPr>
        <p:spPr>
          <a:xfrm>
            <a:off x="10825655" y="945931"/>
            <a:ext cx="935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80971F-5642-9C47-A44C-168E5C4D0864}"/>
              </a:ext>
            </a:extLst>
          </p:cNvPr>
          <p:cNvSpPr txBox="1"/>
          <p:nvPr/>
        </p:nvSpPr>
        <p:spPr>
          <a:xfrm>
            <a:off x="7738241" y="7612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AC3BC-813A-C444-8D37-635E752A7EC5}"/>
              </a:ext>
            </a:extLst>
          </p:cNvPr>
          <p:cNvSpPr txBox="1"/>
          <p:nvPr/>
        </p:nvSpPr>
        <p:spPr>
          <a:xfrm>
            <a:off x="11019916" y="51427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D76594B-FC85-354F-8665-326D42320837}"/>
                  </a:ext>
                </a:extLst>
              </p14:cNvPr>
              <p14:cNvContentPartPr/>
              <p14:nvPr/>
            </p14:nvContentPartPr>
            <p14:xfrm>
              <a:off x="5309280" y="804960"/>
              <a:ext cx="91440" cy="120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D76594B-FC85-354F-8665-326D423208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480" y="17280"/>
                <a:ext cx="10213920" cy="54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488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748A-D95F-9143-8C11-52862502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 gate as Universal gate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1) NOR gate as NOT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022E-1BF9-4B4E-8800-4B882433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NOR input pins connect to the input signal A gives an output A’.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NOR input pin is connected to the input signal A while all other input pins are connected to logic 0. The output will be A’.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DCA96-0296-0644-BD2A-43C8E75D1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22" y="2464676"/>
            <a:ext cx="47371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DCDC6D-35F9-B045-9A8E-A562AD8D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122" y="4588422"/>
            <a:ext cx="5029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73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B03B-00D5-A644-8779-5716CB37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2.NOR gate as 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2CDEB-AEAC-6A4B-9E0C-B8C3D48E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 gate can be replaced by NOR gates as shown in the figure.</a:t>
            </a:r>
          </a:p>
          <a:p>
            <a:r>
              <a:rPr lang="en-US" dirty="0"/>
              <a:t> (The OR is replaced by a NOR gate with its output complemented by a NOR gate inverter)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6A924-3AED-F14E-BF5E-97E3047A1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12" y="4035453"/>
            <a:ext cx="49403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94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4746-506E-3D4D-BE44-13D4286B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3.NOR gate as AND gate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D7BE8-D02C-BE4E-A48A-11E292C1E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157" y="3826778"/>
            <a:ext cx="4711700" cy="18415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C3E7CB-AB8A-CA47-80EB-B4AE07DC1F00}"/>
              </a:ext>
            </a:extLst>
          </p:cNvPr>
          <p:cNvSpPr/>
          <p:nvPr/>
        </p:nvSpPr>
        <p:spPr>
          <a:xfrm>
            <a:off x="714704" y="1715951"/>
            <a:ext cx="77461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 AND gate can be replaced by NOR gates as shown in the figure </a:t>
            </a:r>
          </a:p>
          <a:p>
            <a:endParaRPr lang="en-US" sz="2400" dirty="0"/>
          </a:p>
          <a:p>
            <a:r>
              <a:rPr lang="en-US" sz="2400" dirty="0"/>
              <a:t>(The AND gate is replaced by a NOR gate with all its inputs complemented by NOR gate inverters) </a:t>
            </a:r>
          </a:p>
        </p:txBody>
      </p:sp>
    </p:spTree>
    <p:extLst>
      <p:ext uri="{BB962C8B-B14F-4D97-AF65-F5344CB8AC3E}">
        <p14:creationId xmlns:p14="http://schemas.microsoft.com/office/powerpoint/2010/main" val="1659205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0D55-BCAA-8D49-AC29-CD992EE0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Exclusive OR gate(XOR)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D2DA9-3F78-084D-A5CB-1B1452CC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remaining gates of the primary electronics logic gates: </a:t>
            </a:r>
            <a:r>
              <a:rPr lang="en-US" i="1" dirty="0"/>
              <a:t>XOR,</a:t>
            </a:r>
            <a:r>
              <a:rPr lang="en-US" dirty="0"/>
              <a:t> which stands for </a:t>
            </a:r>
            <a:r>
              <a:rPr lang="en-US" i="1" dirty="0"/>
              <a:t>Exclusive OR,</a:t>
            </a:r>
            <a:r>
              <a:rPr lang="en-US" dirty="0"/>
              <a:t> and </a:t>
            </a:r>
            <a:r>
              <a:rPr lang="en-US" i="1" dirty="0"/>
              <a:t>XNOR,</a:t>
            </a:r>
            <a:r>
              <a:rPr lang="en-US" dirty="0"/>
              <a:t> which stands for </a:t>
            </a:r>
            <a:r>
              <a:rPr lang="en-US" i="1" dirty="0"/>
              <a:t>Exclusive NOR.</a:t>
            </a:r>
          </a:p>
          <a:p>
            <a:r>
              <a:rPr lang="en-US" i="1" dirty="0"/>
              <a:t> </a:t>
            </a:r>
            <a:r>
              <a:rPr lang="en-US" dirty="0"/>
              <a:t>In an XOR gate, the output is HIGH if one, and only one, of the inputs is HIGH. If both inputs are LOW or both are LOW, the output is LOW.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08F7B-C20B-3846-BF17-AAACD0B63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3886200"/>
            <a:ext cx="7607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35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1A7F8-9AAA-A346-887D-4291C9375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326" y="499351"/>
            <a:ext cx="6667500" cy="1562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63A010-3412-3A4F-81EF-3B2F247A4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3429000"/>
            <a:ext cx="68961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98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DA1A-DF1E-B84E-BBEE-F623AD5F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XNOR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E7D47-30BB-8248-983C-60429927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XOR gate has a lesser-known cousin called the XNOR gate.</a:t>
            </a:r>
          </a:p>
          <a:p>
            <a:r>
              <a:rPr lang="en-US" dirty="0"/>
              <a:t> An </a:t>
            </a:r>
            <a:r>
              <a:rPr lang="en-US" i="1" dirty="0"/>
              <a:t>XNOR gate</a:t>
            </a:r>
            <a:r>
              <a:rPr lang="en-US" dirty="0"/>
              <a:t> is an XOR gate whose output is inverted.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18491-E86A-8642-B451-CAF015D4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55" y="2994572"/>
            <a:ext cx="77724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8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45C6-5C77-1548-83AC-CF5A40AA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be considered for logic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C5210-A9AD-2A4D-8C5D-850608D8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feasibility and economy of producing the gate with physical components</a:t>
            </a:r>
          </a:p>
          <a:p>
            <a:r>
              <a:rPr lang="en-US" dirty="0"/>
              <a:t>the possibility of extending the gate to more than two inputs.</a:t>
            </a:r>
          </a:p>
          <a:p>
            <a:r>
              <a:rPr lang="en-US" dirty="0"/>
              <a:t>the basic properties of the binary operator such as commutative and associative.</a:t>
            </a:r>
          </a:p>
          <a:p>
            <a:r>
              <a:rPr lang="en-US" dirty="0"/>
              <a:t>the ability of the gate to implement Boolean functions.</a:t>
            </a:r>
          </a:p>
        </p:txBody>
      </p:sp>
    </p:spTree>
    <p:extLst>
      <p:ext uri="{BB962C8B-B14F-4D97-AF65-F5344CB8AC3E}">
        <p14:creationId xmlns:p14="http://schemas.microsoft.com/office/powerpoint/2010/main" val="1968681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35CD-F8B1-D847-9C2F-935B913A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Boolean Alzebra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C848-8CAE-6840-B581-CD17FF054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Algebra is used to analyze and simplify the digital (logic) circuits. </a:t>
            </a:r>
          </a:p>
          <a:p>
            <a:r>
              <a:rPr lang="en-US" dirty="0"/>
              <a:t>It uses only the binary numbers i.e. 0 and 1. It is also called as </a:t>
            </a:r>
            <a:r>
              <a:rPr lang="en-US" b="1" dirty="0"/>
              <a:t>Binary Algebra</a:t>
            </a:r>
            <a:r>
              <a:rPr lang="en-US" dirty="0"/>
              <a:t> or </a:t>
            </a:r>
            <a:r>
              <a:rPr lang="en-US" b="1" dirty="0"/>
              <a:t>logical Algebra</a:t>
            </a:r>
            <a:r>
              <a:rPr lang="en-US" dirty="0"/>
              <a:t>. </a:t>
            </a:r>
          </a:p>
          <a:p>
            <a:r>
              <a:rPr lang="en-US" dirty="0"/>
              <a:t>Boolean algebra was invented by </a:t>
            </a:r>
            <a:r>
              <a:rPr lang="en-US" b="1" dirty="0"/>
              <a:t>George Boole</a:t>
            </a:r>
            <a:r>
              <a:rPr lang="en-US" dirty="0"/>
              <a:t> in 1854.</a:t>
            </a:r>
          </a:p>
          <a:p>
            <a:r>
              <a:rPr lang="en-US" dirty="0"/>
              <a:t>Later it was modified by Shannon in 1938 and by </a:t>
            </a:r>
            <a:r>
              <a:rPr lang="en-US"/>
              <a:t>Huntington in 1904.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7359-9F6A-A54F-BEF5-732961C4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 in Boolean Algebra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53C4CF-30D7-6C4F-84D3-1E9338AC0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07" y="1031962"/>
            <a:ext cx="12122742" cy="5955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Following are the important rules used in Boolean algebra.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 used can have only two values. Binary 1 for HIGH and Binary 0 for 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Complement of a variable is represented by an overbar or Single quote.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Thus, complement of variable B is represented as    B’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Thus if B = 0 then    B’    = 1 and B = 1 then    B’    =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variables is represented by a plus (+) sign between them.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example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A, B, C is represented as A + B + 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Logical ANDing of the two or more variable is represented by writing a dot between them such as A.B.C.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Sometime the dot may be omitted like ABC.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B Bar">
            <a:extLst>
              <a:ext uri="{FF2B5EF4-FFF2-40B4-BE49-F238E27FC236}">
                <a16:creationId xmlns:a16="http://schemas.microsoft.com/office/drawing/2014/main" id="{EBCD15C5-2C9E-164A-8BED-A8D99AA5B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813" y="-365125"/>
            <a:ext cx="241300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B Bar">
            <a:extLst>
              <a:ext uri="{FF2B5EF4-FFF2-40B4-BE49-F238E27FC236}">
                <a16:creationId xmlns:a16="http://schemas.microsoft.com/office/drawing/2014/main" id="{34463A98-5FD8-1B48-8BE7-BD0424C46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988" y="-365125"/>
            <a:ext cx="241300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 Bar">
            <a:extLst>
              <a:ext uri="{FF2B5EF4-FFF2-40B4-BE49-F238E27FC236}">
                <a16:creationId xmlns:a16="http://schemas.microsoft.com/office/drawing/2014/main" id="{8405FD3B-10FA-F74E-AB5E-9FEF7E6AC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275" y="-365125"/>
            <a:ext cx="241300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187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3438-43DB-884D-9924-06FC043E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Boolean Laws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80614-C307-3642-8E3C-9D4491EE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six types of Boolean Laws.</a:t>
            </a:r>
          </a:p>
          <a:p>
            <a:pPr marL="0" indent="0">
              <a:buNone/>
            </a:pPr>
            <a:r>
              <a:rPr lang="en-US" b="1" u="sng" dirty="0"/>
              <a:t>Commutative law</a:t>
            </a:r>
          </a:p>
          <a:p>
            <a:r>
              <a:rPr lang="en-US" dirty="0"/>
              <a:t>Any binary operation which satisfies the following expression is referred to as commutative operation.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Commutative law states that changing the sequence of the variables does not have any effect on the output of a logic circuit.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83D3E-8603-CB41-9632-D407A8A3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325" y="3658393"/>
            <a:ext cx="3960103" cy="45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6E7B-BC54-8343-BB5F-F1DA05FD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907C-C932-634C-9256-FD91748DF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Truth table is the table that contains the inputs and outputs.</a:t>
            </a:r>
          </a:p>
          <a:p>
            <a:r>
              <a:rPr lang="en-US" dirty="0"/>
              <a:t>The outputs is the possible combination of all inputs.</a:t>
            </a:r>
          </a:p>
          <a:p>
            <a:r>
              <a:rPr lang="en-US" dirty="0"/>
              <a:t>A truth table is a tabular representation of all the combinations of values for inputs and their corresponding outputs.</a:t>
            </a:r>
          </a:p>
          <a:p>
            <a:r>
              <a:rPr lang="en-US" dirty="0"/>
              <a:t> It is a mathematical table that shows all possible outcomes that would occur from all possible scenarios that are considered factual, hence the name.</a:t>
            </a:r>
          </a:p>
          <a:p>
            <a:r>
              <a:rPr lang="en-US" dirty="0"/>
              <a:t> Truth tables are usually used for logic problems as in Boolean algebra and electronic circuits.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78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78A44-2BB5-FD4D-9511-B274CA616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434"/>
            <a:ext cx="10515600" cy="57355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Associative law</a:t>
            </a:r>
          </a:p>
          <a:p>
            <a:r>
              <a:rPr lang="en-US" dirty="0"/>
              <a:t>This law states that the order in which the logic operations are performed is irrelevant as their effect is the same.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Distributive law</a:t>
            </a:r>
          </a:p>
          <a:p>
            <a:r>
              <a:rPr lang="en-US" dirty="0"/>
              <a:t>Distributive law states the following condition.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AND law</a:t>
            </a:r>
          </a:p>
          <a:p>
            <a:pPr marL="0" indent="0">
              <a:buNone/>
            </a:pPr>
            <a:r>
              <a:rPr lang="en-US" dirty="0"/>
              <a:t>These laws use the AND operation. Therefore they are called as </a:t>
            </a:r>
            <a:r>
              <a:rPr lang="en-US" b="1" dirty="0"/>
              <a:t>AND</a:t>
            </a:r>
            <a:r>
              <a:rPr lang="en-US" dirty="0"/>
              <a:t> laws.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FA643-CB1D-4840-9F7F-B33F33C2B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1" y="1943756"/>
            <a:ext cx="5786382" cy="431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2139DA-8B0C-214D-AEE8-422BD4CA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192" y="3922328"/>
            <a:ext cx="2627009" cy="431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7D1B52-829B-4941-9B8F-40EC34BCE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474" y="5638143"/>
            <a:ext cx="3448050" cy="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32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BE16-A12A-FD4A-A1CE-CD929D8B2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372"/>
            <a:ext cx="10515600" cy="5798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OR law</a:t>
            </a:r>
          </a:p>
          <a:p>
            <a:r>
              <a:rPr lang="en-US" dirty="0"/>
              <a:t>These laws use the OR operation. Therefore they are called as </a:t>
            </a:r>
            <a:r>
              <a:rPr lang="en-US" b="1" dirty="0"/>
              <a:t>OR</a:t>
            </a:r>
            <a:r>
              <a:rPr lang="en-US" dirty="0"/>
              <a:t> laws.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INVERSION law</a:t>
            </a:r>
          </a:p>
          <a:p>
            <a:pPr marL="0" indent="0">
              <a:buNone/>
            </a:pPr>
            <a:r>
              <a:rPr lang="en-US" dirty="0"/>
              <a:t>This law uses the NOT operation. </a:t>
            </a:r>
          </a:p>
          <a:p>
            <a:pPr marL="0" indent="0">
              <a:buNone/>
            </a:pPr>
            <a:r>
              <a:rPr lang="en-US" dirty="0"/>
              <a:t>The inversion law states that double inversion of a variable results in the original variable itself.</a:t>
            </a:r>
          </a:p>
          <a:p>
            <a:pPr marL="0" indent="0">
              <a:buNone/>
            </a:pPr>
            <a:r>
              <a:rPr lang="en-US" dirty="0" err="1"/>
              <a:t>e.g</a:t>
            </a:r>
            <a:r>
              <a:rPr lang="en-US" dirty="0"/>
              <a:t>: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B7419-7784-1A4F-9B42-7D728741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71" y="1690851"/>
            <a:ext cx="3872874" cy="1388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A902B0-9B15-6748-BE08-965DF61A8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328" y="4805199"/>
            <a:ext cx="1612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53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96F8-6B64-1F48-858D-98ECA270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De-Morgan’s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8FE20-F8C5-1447-B40A-346048595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201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De Morgan has suggested two theorems which are extremely useful in Boolean Algebra.</a:t>
            </a:r>
          </a:p>
          <a:p>
            <a:r>
              <a:rPr lang="en-US" dirty="0" err="1"/>
              <a:t>DeMorgan’s</a:t>
            </a:r>
            <a:r>
              <a:rPr lang="en-US" dirty="0"/>
              <a:t> Theorem is a rule for Boolean expressions, declaring how long complementation “bars” are to be broken into shorter bars </a:t>
            </a:r>
          </a:p>
          <a:p>
            <a:r>
              <a:rPr lang="en-US" dirty="0"/>
              <a:t>The two theorems are discussed below.</a:t>
            </a:r>
          </a:p>
          <a:p>
            <a:pPr marL="0" indent="0">
              <a:buNone/>
            </a:pPr>
            <a:r>
              <a:rPr lang="en-US" b="1" u="sng" dirty="0"/>
              <a:t>Theorem 1: </a:t>
            </a:r>
            <a:r>
              <a:rPr lang="en-US" dirty="0"/>
              <a:t>The complement of a product of variables is equal to the sum of the complements of the variables,</a:t>
            </a: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left hand side (LHS) of this theorem represents a NAND gate with inputs A and B, whereas the right hand side (RHS) of the theorem represents an OR gate with inverted inputs.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83A07-9B04-6E40-9122-64C61B389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23" y="3308349"/>
            <a:ext cx="3293765" cy="137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3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16C1-ADA5-A74F-B33B-F11B365C1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331"/>
            <a:ext cx="10515600" cy="5840632"/>
          </a:xfrm>
        </p:spPr>
        <p:txBody>
          <a:bodyPr/>
          <a:lstStyle/>
          <a:p>
            <a:r>
              <a:rPr lang="en-US" dirty="0"/>
              <a:t>This OR gate is called as </a:t>
            </a:r>
            <a:r>
              <a:rPr lang="en-US" b="1" dirty="0"/>
              <a:t>Bubbled OR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F770E-BFB5-1A42-A9A0-6553E3ED2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22" y="1250047"/>
            <a:ext cx="66421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44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B980-6AB4-A04F-9B44-3B044039E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945"/>
            <a:ext cx="10515600" cy="5725018"/>
          </a:xfrm>
        </p:spPr>
        <p:txBody>
          <a:bodyPr/>
          <a:lstStyle/>
          <a:p>
            <a:r>
              <a:rPr lang="en-US" dirty="0"/>
              <a:t>Table showing verification of the De Morgan's first theorem −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E9FB3-9D2D-3C47-80C6-72267195D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490" y="1804713"/>
            <a:ext cx="6246647" cy="347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51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BF7E-A304-3048-BCAB-A4A75E23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2966"/>
            <a:ext cx="10515600" cy="5703997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Theorem 2:</a:t>
            </a:r>
            <a:r>
              <a:rPr lang="en-US" dirty="0"/>
              <a:t>The complement of a sum of variables is equal to the product of the complements of the variables. </a:t>
            </a: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r>
              <a:rPr lang="en-US" dirty="0"/>
              <a:t>The LHS of this theorem represents a NOR gate with inputs A and B, whereas the RHS represents an AND gate with inverted inputs.</a:t>
            </a:r>
          </a:p>
          <a:p>
            <a:r>
              <a:rPr lang="en-US" dirty="0"/>
              <a:t>This AND gate is called as </a:t>
            </a:r>
            <a:r>
              <a:rPr lang="en-US" b="1" dirty="0"/>
              <a:t>Bubbled AND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68675-CA87-1848-94BF-76E990699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86" y="1420427"/>
            <a:ext cx="2537721" cy="1165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98927C-77BB-0249-BEE1-6D3EADFF9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535" y="4199185"/>
            <a:ext cx="5218824" cy="247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9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B84B-5618-0D48-96C2-912EB1EA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276"/>
            <a:ext cx="10515600" cy="5388687"/>
          </a:xfrm>
        </p:spPr>
        <p:txBody>
          <a:bodyPr/>
          <a:lstStyle/>
          <a:p>
            <a:r>
              <a:rPr lang="en-US" dirty="0"/>
              <a:t>Table showing verification of the De Morgan's second theorem −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D5B87-64EB-CD4E-9423-72A2CE519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434" y="1702677"/>
            <a:ext cx="8471338" cy="358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69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4C5B-EBD2-7D41-851F-E77D94A4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37D8B-5F7E-2249-B00C-B16D27C95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</a:t>
            </a:r>
            <a:r>
              <a:rPr lang="en-US" dirty="0" err="1"/>
              <a:t>DeMorgan's</a:t>
            </a:r>
            <a:r>
              <a:rPr lang="en-US" dirty="0"/>
              <a:t> theorems to each of the following expressions: </a:t>
            </a:r>
          </a:p>
          <a:p>
            <a:pPr marL="0" indent="0">
              <a:buNone/>
            </a:pPr>
            <a:r>
              <a:rPr lang="en-US" dirty="0"/>
              <a:t>(a) (A + B + C)’D’ </a:t>
            </a:r>
          </a:p>
          <a:p>
            <a:pPr marL="0" indent="0">
              <a:buNone/>
            </a:pPr>
            <a:r>
              <a:rPr lang="en-US" dirty="0"/>
              <a:t>(b) (ABC + DEF )’</a:t>
            </a:r>
          </a:p>
          <a:p>
            <a:pPr marL="0" indent="0">
              <a:buNone/>
            </a:pPr>
            <a:r>
              <a:rPr lang="en-US" dirty="0"/>
              <a:t>(c) (AB)’ + (CD)’ + (EF )’</a:t>
            </a:r>
          </a:p>
        </p:txBody>
      </p:sp>
    </p:spTree>
    <p:extLst>
      <p:ext uri="{BB962C8B-B14F-4D97-AF65-F5344CB8AC3E}">
        <p14:creationId xmlns:p14="http://schemas.microsoft.com/office/powerpoint/2010/main" val="2172977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A571-9D28-094A-93F4-00F975F6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 logic circuit using basic logic gates.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62E52-D0EA-B94C-B8C2-3505BD56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Y= AB + A’ B</a:t>
            </a:r>
          </a:p>
          <a:p>
            <a:pPr marL="514350" indent="-514350">
              <a:buAutoNum type="arabicParenR"/>
            </a:pPr>
            <a:r>
              <a:rPr lang="en-US" dirty="0"/>
              <a:t>Z= A’BC + ABC + A’B’C’ + AC</a:t>
            </a:r>
          </a:p>
          <a:p>
            <a:pPr marL="514350" indent="-514350">
              <a:buAutoNum type="arabicParenR"/>
            </a:pPr>
            <a:r>
              <a:rPr lang="en-US" dirty="0"/>
              <a:t>P = A’B’C’D + ABCD + A’BC’D</a:t>
            </a:r>
          </a:p>
        </p:txBody>
      </p:sp>
    </p:spTree>
    <p:extLst>
      <p:ext uri="{BB962C8B-B14F-4D97-AF65-F5344CB8AC3E}">
        <p14:creationId xmlns:p14="http://schemas.microsoft.com/office/powerpoint/2010/main" val="853302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9C62-474E-B34C-AF87-DEF194AD0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717"/>
            <a:ext cx="10515600" cy="59562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take the expression (A + (BC)’)’ and reduce it using De Morgan’s Theorems: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CF094-51D3-4A47-9476-40E5D337A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047" y="794407"/>
            <a:ext cx="6032500" cy="203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C4C433-97C0-9244-ABB2-5C71C4529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04" y="2653835"/>
            <a:ext cx="6756400" cy="369570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97F7E51-A115-A14B-9D72-A29A9ED35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00" y="3286891"/>
            <a:ext cx="43688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043D-5DD9-8549-9057-B4D3DD79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92AB8-B6E9-114C-AA2C-823A5DBEA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814"/>
            <a:ext cx="10515600" cy="4842149"/>
          </a:xfrm>
        </p:spPr>
        <p:txBody>
          <a:bodyPr/>
          <a:lstStyle/>
          <a:p>
            <a:r>
              <a:rPr lang="en-US" dirty="0"/>
              <a:t>A truth table shows the results of a logical expression, with individual columns for each involved variable, and a column for their corresponding outcomes.</a:t>
            </a:r>
          </a:p>
          <a:p>
            <a:r>
              <a:rPr lang="en-US" dirty="0"/>
              <a:t> All variations of the inputs or arguments are listed to the left, while the output is usually placed in the last columns to the right.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E55D8-EC90-5849-B6BA-545C6AD16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8511" y="3611100"/>
            <a:ext cx="1767489" cy="28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485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BF88D8-B04E-9E45-B4FA-61936CBCF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006066"/>
            <a:ext cx="9753600" cy="4203700"/>
          </a:xfrm>
        </p:spPr>
      </p:pic>
    </p:spTree>
    <p:extLst>
      <p:ext uri="{BB962C8B-B14F-4D97-AF65-F5344CB8AC3E}">
        <p14:creationId xmlns:p14="http://schemas.microsoft.com/office/powerpoint/2010/main" val="3107779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28536E-90C9-2E46-BFC5-28356FB6F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475" y="0"/>
            <a:ext cx="8986345" cy="50029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98EC2-2BF6-6043-AAD8-FF70F91BA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20" y="4887311"/>
            <a:ext cx="8597900" cy="183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69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DEB0EA-E9F6-0C43-AB04-39335861C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6028" y="547687"/>
            <a:ext cx="10972800" cy="5719955"/>
          </a:xfrm>
        </p:spPr>
      </p:pic>
    </p:spTree>
    <p:extLst>
      <p:ext uri="{BB962C8B-B14F-4D97-AF65-F5344CB8AC3E}">
        <p14:creationId xmlns:p14="http://schemas.microsoft.com/office/powerpoint/2010/main" val="38605205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44FEDA-D261-AA4D-ACEE-3DB9E1FF3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727" y="365125"/>
            <a:ext cx="10024271" cy="6001544"/>
          </a:xfrm>
        </p:spPr>
      </p:pic>
    </p:spTree>
    <p:extLst>
      <p:ext uri="{BB962C8B-B14F-4D97-AF65-F5344CB8AC3E}">
        <p14:creationId xmlns:p14="http://schemas.microsoft.com/office/powerpoint/2010/main" val="1281449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6F3D6E-C2EB-7245-9F71-C3DC822C6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833" y="185163"/>
            <a:ext cx="9639300" cy="2692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A8214-FC62-DD4D-944F-3A9A3FFD6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83" y="3257988"/>
            <a:ext cx="92964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8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45E3D3-BB7E-734E-8A01-CEE06ED72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192" y="97796"/>
            <a:ext cx="9842500" cy="2425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AE2D5-9D73-D046-806F-70F4D8210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80" y="2523496"/>
            <a:ext cx="88900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84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F4EDD9-006B-274D-AEBD-E5A63B870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36" y="105103"/>
            <a:ext cx="9563100" cy="383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395602-A328-BF48-A8DF-E78ACD0CE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8" y="3429000"/>
            <a:ext cx="8851900" cy="309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400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130EDF-182D-E344-9FBA-90F4C762B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244" y="365124"/>
            <a:ext cx="9617893" cy="5552199"/>
          </a:xfrm>
        </p:spPr>
      </p:pic>
    </p:spTree>
    <p:extLst>
      <p:ext uri="{BB962C8B-B14F-4D97-AF65-F5344CB8AC3E}">
        <p14:creationId xmlns:p14="http://schemas.microsoft.com/office/powerpoint/2010/main" val="15114801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0B8D-3B06-6D4E-B1C7-7A484DE7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 using Boolean laws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1D3CBB-10A0-5C4E-A642-03777530D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AB + B(B + C’) + BC’</a:t>
            </a:r>
          </a:p>
          <a:p>
            <a:pPr marL="514350" indent="-514350">
              <a:buAutoNum type="arabicParenR"/>
            </a:pPr>
            <a:r>
              <a:rPr lang="en-US" dirty="0"/>
              <a:t>C’F + F(A +B’) + C’</a:t>
            </a:r>
          </a:p>
          <a:p>
            <a:pPr marL="514350" indent="-514350">
              <a:buAutoNum type="arabicParenR"/>
            </a:pPr>
            <a:r>
              <a:rPr lang="en-US" dirty="0"/>
              <a:t>AB + A(B + C) + B(B + C)</a:t>
            </a:r>
          </a:p>
          <a:p>
            <a:pPr marL="514350" indent="-514350">
              <a:buAutoNum type="arabicParenR"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9D6BCB-5CD2-3A49-9F6E-79CF7B3C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9356"/>
            <a:ext cx="9677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363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759F0F-82E5-7B44-A0F9-0BC0C1256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63" y="243846"/>
            <a:ext cx="9753600" cy="213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09FCA-8FB2-FD47-875B-429E111FC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63" y="3293105"/>
            <a:ext cx="98171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8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5D15-7934-1B47-AEBE-1B14A3FC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logic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F9DF-0E6E-E540-898A-2C21655D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979"/>
            <a:ext cx="10515600" cy="4673984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Basic gates</a:t>
            </a:r>
          </a:p>
          <a:p>
            <a:pPr>
              <a:buFontTx/>
              <a:buChar char="-"/>
            </a:pPr>
            <a:r>
              <a:rPr lang="en-US" dirty="0"/>
              <a:t>NOT gate</a:t>
            </a:r>
          </a:p>
          <a:p>
            <a:pPr>
              <a:buFontTx/>
              <a:buChar char="-"/>
            </a:pPr>
            <a:r>
              <a:rPr lang="en-US" dirty="0"/>
              <a:t>And gate</a:t>
            </a:r>
          </a:p>
          <a:p>
            <a:pPr>
              <a:buFontTx/>
              <a:buChar char="-"/>
            </a:pPr>
            <a:r>
              <a:rPr lang="en-US" dirty="0"/>
              <a:t>OR gate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u="sng" dirty="0">
                <a:solidFill>
                  <a:srgbClr val="FF0000"/>
                </a:solidFill>
              </a:rPr>
              <a:t>Derrived gates</a:t>
            </a:r>
          </a:p>
          <a:p>
            <a:pPr marL="0" indent="0">
              <a:buNone/>
            </a:pPr>
            <a:r>
              <a:rPr lang="en-US" dirty="0"/>
              <a:t>- Buffer gate</a:t>
            </a:r>
          </a:p>
          <a:p>
            <a:pPr>
              <a:buFontTx/>
              <a:buChar char="-"/>
            </a:pPr>
            <a:r>
              <a:rPr lang="en-US" dirty="0"/>
              <a:t>NAND gate</a:t>
            </a:r>
          </a:p>
          <a:p>
            <a:pPr>
              <a:buFontTx/>
              <a:buChar char="-"/>
            </a:pPr>
            <a:r>
              <a:rPr lang="en-US" dirty="0"/>
              <a:t>NOR gate</a:t>
            </a:r>
          </a:p>
          <a:p>
            <a:pPr>
              <a:buFontTx/>
              <a:buChar char="-"/>
            </a:pPr>
            <a:r>
              <a:rPr lang="en-US" dirty="0"/>
              <a:t>XOR gate</a:t>
            </a:r>
          </a:p>
          <a:p>
            <a:pPr>
              <a:buFontTx/>
              <a:buChar char="-"/>
            </a:pPr>
            <a:r>
              <a:rPr lang="en-US" dirty="0"/>
              <a:t>X-NOR gate</a:t>
            </a:r>
          </a:p>
        </p:txBody>
      </p:sp>
      <p:pic>
        <p:nvPicPr>
          <p:cNvPr id="1026" name="Picture 2" descr="diode transistor logic">
            <a:extLst>
              <a:ext uri="{FF2B5EF4-FFF2-40B4-BE49-F238E27FC236}">
                <a16:creationId xmlns:a16="http://schemas.microsoft.com/office/drawing/2014/main" id="{C50BED6D-7728-D44E-A2B1-FBD92C223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772" y="1431925"/>
            <a:ext cx="29464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049D4F-34AF-184C-8FE7-BAE5705BF647}"/>
              </a:ext>
            </a:extLst>
          </p:cNvPr>
          <p:cNvSpPr txBox="1"/>
          <p:nvPr/>
        </p:nvSpPr>
        <p:spPr>
          <a:xfrm>
            <a:off x="8429297" y="4372303"/>
            <a:ext cx="205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Input AND gate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8DDEA5-BAE3-0047-B1C1-B8DE3F19F9F8}"/>
                  </a:ext>
                </a:extLst>
              </p14:cNvPr>
              <p14:cNvContentPartPr/>
              <p14:nvPr/>
            </p14:nvContentPartPr>
            <p14:xfrm>
              <a:off x="4880880" y="2063880"/>
              <a:ext cx="4964040" cy="1135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8DDEA5-BAE3-0047-B1C1-B8DE3F19F9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6200" y="199440"/>
                <a:ext cx="9544320" cy="55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14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A4119-A328-C249-B4F8-486B78FC5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73" y="192497"/>
            <a:ext cx="11708524" cy="6473005"/>
          </a:xfrm>
        </p:spPr>
      </p:pic>
    </p:spTree>
    <p:extLst>
      <p:ext uri="{BB962C8B-B14F-4D97-AF65-F5344CB8AC3E}">
        <p14:creationId xmlns:p14="http://schemas.microsoft.com/office/powerpoint/2010/main" val="31752328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1BB2-B5FF-E64D-AFF8-17E7BC50C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352"/>
            <a:ext cx="10515600" cy="58196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Prove:</a:t>
            </a:r>
          </a:p>
          <a:p>
            <a:pPr marL="514350" indent="-514350">
              <a:buAutoNum type="arabicParenR"/>
            </a:pPr>
            <a:r>
              <a:rPr lang="en-US" dirty="0"/>
              <a:t>A + A’B = A + B </a:t>
            </a:r>
          </a:p>
          <a:p>
            <a:pPr marL="514350" indent="-514350">
              <a:buAutoNum type="arabicParenR"/>
            </a:pPr>
            <a:r>
              <a:rPr lang="en-US" dirty="0"/>
              <a:t>A+ AB = A</a:t>
            </a:r>
          </a:p>
          <a:p>
            <a:pPr marL="514350" indent="-514350">
              <a:buAutoNum type="arabicParenR"/>
            </a:pPr>
            <a:r>
              <a:rPr lang="en-US" dirty="0"/>
              <a:t>(A + B)(A + C)=A + BC 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90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BEF43E-AD89-3242-9F49-A307E0077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72" y="278606"/>
            <a:ext cx="6324600" cy="1498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D7E6F1-161C-1341-8DCB-61D67C14D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71" y="1600995"/>
            <a:ext cx="6324599" cy="347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6A8063-E501-F84D-A42E-3F8ED5E92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759" y="1403350"/>
            <a:ext cx="567317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2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5FB9-CB3D-2240-99BD-0662F23C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5613"/>
            <a:ext cx="10515600" cy="180630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EC622-9939-2F4A-A14E-94E4692BE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098"/>
            <a:ext cx="8810297" cy="54969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logic gates are those gates that are made of basic circuits.</a:t>
            </a:r>
          </a:p>
          <a:p>
            <a:r>
              <a:rPr lang="en-US" dirty="0"/>
              <a:t>Logic gates are made of transistors and resistors.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>
                <a:solidFill>
                  <a:srgbClr val="FF0000"/>
                </a:solidFill>
              </a:rPr>
              <a:t> NOT gate</a:t>
            </a:r>
          </a:p>
          <a:p>
            <a:pPr marL="0" indent="0">
              <a:buNone/>
            </a:pPr>
            <a:r>
              <a:rPr lang="en-US" dirty="0"/>
              <a:t>The NOT gate is an electronic circuit that produces an inverted version of the  input at its output.</a:t>
            </a:r>
          </a:p>
          <a:p>
            <a:pPr marL="0" indent="0">
              <a:buNone/>
            </a:pPr>
            <a:r>
              <a:rPr lang="en-US" dirty="0"/>
              <a:t>It is also known as an </a:t>
            </a:r>
            <a:r>
              <a:rPr lang="en-US" i="1" dirty="0"/>
              <a:t>inverter</a:t>
            </a:r>
            <a:r>
              <a:rPr lang="en-US" dirty="0"/>
              <a:t>.  </a:t>
            </a:r>
          </a:p>
          <a:p>
            <a:pPr marL="0" indent="0">
              <a:buNone/>
            </a:pPr>
            <a:r>
              <a:rPr lang="en-US" dirty="0"/>
              <a:t>If the input variable is A, the inverted output is known as NOT A.</a:t>
            </a:r>
          </a:p>
          <a:p>
            <a:pPr marL="0" indent="0">
              <a:buNone/>
            </a:pPr>
            <a:r>
              <a:rPr lang="en-US" dirty="0"/>
              <a:t>This is also shown as A', or A with a bar over the top, as shown at the outputs.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A3FD9-21CC-5B4F-8B3E-0B9C9759F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727" y="2439661"/>
            <a:ext cx="5664200" cy="1130300"/>
          </a:xfrm>
          <a:prstGeom prst="rect">
            <a:avLst/>
          </a:prstGeom>
        </p:spPr>
      </p:pic>
      <p:pic>
        <p:nvPicPr>
          <p:cNvPr id="2050" name="Picture 2" descr="transistor not gate">
            <a:extLst>
              <a:ext uri="{FF2B5EF4-FFF2-40B4-BE49-F238E27FC236}">
                <a16:creationId xmlns:a16="http://schemas.microsoft.com/office/drawing/2014/main" id="{46021E25-B48D-654D-BFD2-4F7E88B7F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491" y="2090411"/>
            <a:ext cx="2618171" cy="29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962166-C804-3847-B866-B1F85B27C786}"/>
                  </a:ext>
                </a:extLst>
              </p14:cNvPr>
              <p14:cNvContentPartPr/>
              <p14:nvPr/>
            </p14:nvContentPartPr>
            <p14:xfrm>
              <a:off x="407520" y="522360"/>
              <a:ext cx="10493640" cy="5394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962166-C804-3847-B866-B1F85B27C7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160" y="187200"/>
                <a:ext cx="11094840" cy="61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990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48A4-5684-2D44-A338-DE8CC4F2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3460-5BEF-004D-8070-E60F52A41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76" y="1541846"/>
            <a:ext cx="10515600" cy="4351338"/>
          </a:xfrm>
        </p:spPr>
        <p:txBody>
          <a:bodyPr/>
          <a:lstStyle/>
          <a:p>
            <a:r>
              <a:rPr lang="en-US" dirty="0"/>
              <a:t>The OR gate is an electronic circuit that gives a high output (1) if </a:t>
            </a:r>
            <a:r>
              <a:rPr lang="en-US" b="1" dirty="0"/>
              <a:t>one or more</a:t>
            </a:r>
            <a:r>
              <a:rPr lang="en-US" dirty="0"/>
              <a:t> of its inputs are high. </a:t>
            </a:r>
          </a:p>
          <a:p>
            <a:r>
              <a:rPr lang="en-US" dirty="0"/>
              <a:t> A plus (+) is used to show the OR operation. </a:t>
            </a:r>
          </a:p>
          <a:p>
            <a:r>
              <a:rPr lang="en-US" dirty="0"/>
              <a:t>It perform logical addition 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EB056-12E5-9347-91DB-7E859B2C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4210926"/>
            <a:ext cx="7112000" cy="1841500"/>
          </a:xfrm>
          <a:prstGeom prst="rect">
            <a:avLst/>
          </a:prstGeom>
        </p:spPr>
      </p:pic>
      <p:pic>
        <p:nvPicPr>
          <p:cNvPr id="3074" name="Picture 2" descr="2-input transistor or gate">
            <a:extLst>
              <a:ext uri="{FF2B5EF4-FFF2-40B4-BE49-F238E27FC236}">
                <a16:creationId xmlns:a16="http://schemas.microsoft.com/office/drawing/2014/main" id="{E80447D6-BF73-A24A-8577-957D248F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419" y="2094460"/>
            <a:ext cx="2794895" cy="26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7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B285-4DF8-F442-A48A-130D2F63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9A0C-B51A-E943-B523-3B907381B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The AND gate is an electronic circuit that gives a </a:t>
            </a:r>
            <a:r>
              <a:rPr lang="en-US" b="1" dirty="0"/>
              <a:t>high</a:t>
            </a:r>
            <a:r>
              <a:rPr lang="en-US" dirty="0"/>
              <a:t> output (1) only if </a:t>
            </a:r>
            <a:r>
              <a:rPr lang="en-US" b="1" dirty="0"/>
              <a:t>all</a:t>
            </a:r>
            <a:r>
              <a:rPr lang="en-US" dirty="0"/>
              <a:t> its inputs are high.</a:t>
            </a:r>
          </a:p>
          <a:p>
            <a:r>
              <a:rPr lang="en-US" dirty="0"/>
              <a:t>It perform logical multiplication.</a:t>
            </a:r>
          </a:p>
          <a:p>
            <a:r>
              <a:rPr lang="en-US" dirty="0"/>
              <a:t>A dot (.) is used to show the AND operation . i.e. A.B. </a:t>
            </a:r>
          </a:p>
          <a:p>
            <a:r>
              <a:rPr lang="en-US" dirty="0"/>
              <a:t> Bear in mind that this dot is  sometimes omitted i.e. AB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E2BC8-7E6F-0E45-AE46-D460BC1C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12" y="4248807"/>
            <a:ext cx="6616700" cy="1828800"/>
          </a:xfrm>
          <a:prstGeom prst="rect">
            <a:avLst/>
          </a:prstGeom>
        </p:spPr>
      </p:pic>
      <p:pic>
        <p:nvPicPr>
          <p:cNvPr id="4098" name="Picture 2" descr="2-input transistor and gate">
            <a:extLst>
              <a:ext uri="{FF2B5EF4-FFF2-40B4-BE49-F238E27FC236}">
                <a16:creationId xmlns:a16="http://schemas.microsoft.com/office/drawing/2014/main" id="{60E07D1C-7849-F84E-A968-2FEE9F42F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872" y="3373822"/>
            <a:ext cx="2647412" cy="269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C82B00-9D73-D643-9117-4C47D74153AC}"/>
                  </a:ext>
                </a:extLst>
              </p14:cNvPr>
              <p14:cNvContentPartPr/>
              <p14:nvPr/>
            </p14:nvContentPartPr>
            <p14:xfrm>
              <a:off x="4818240" y="5336280"/>
              <a:ext cx="270720" cy="163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C82B00-9D73-D643-9117-4C47D74153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8880" y="5326920"/>
                <a:ext cx="289440" cy="1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907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095B-1D9B-4141-80E1-6BE91A9D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Derrived logic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F976-805E-E743-AEA6-D7440C144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NAND gate:</a:t>
            </a:r>
          </a:p>
          <a:p>
            <a:pPr marL="0" indent="0">
              <a:buNone/>
            </a:pPr>
            <a:r>
              <a:rPr lang="en-US" dirty="0"/>
              <a:t>It is the combination of NOT gate and AND gate.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27E0C5-873C-D44E-BA1C-7197342AF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2847975"/>
            <a:ext cx="26670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ogic nand gate">
            <a:extLst>
              <a:ext uri="{FF2B5EF4-FFF2-40B4-BE49-F238E27FC236}">
                <a16:creationId xmlns:a16="http://schemas.microsoft.com/office/drawing/2014/main" id="{CD486C76-C164-5248-B032-88BBD061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3913189"/>
            <a:ext cx="44704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2-input transistor nand gate">
            <a:extLst>
              <a:ext uri="{FF2B5EF4-FFF2-40B4-BE49-F238E27FC236}">
                <a16:creationId xmlns:a16="http://schemas.microsoft.com/office/drawing/2014/main" id="{E462DC5B-C5E2-5C4E-89AB-AC21BC88F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13" y="1756570"/>
            <a:ext cx="37338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454BF2-B2E3-4542-8B5B-DFAC4CC9CE22}"/>
                  </a:ext>
                </a:extLst>
              </p14:cNvPr>
              <p14:cNvContentPartPr/>
              <p14:nvPr/>
            </p14:nvContentPartPr>
            <p14:xfrm>
              <a:off x="2557080" y="1710000"/>
              <a:ext cx="6263280" cy="405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454BF2-B2E3-4542-8B5B-DFAC4CC9CE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47720" y="1700640"/>
                <a:ext cx="6282000" cy="407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937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2242</Words>
  <Application>Microsoft Macintosh PowerPoint</Application>
  <PresentationFormat>Widescreen</PresentationFormat>
  <Paragraphs>309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Lato</vt:lpstr>
      <vt:lpstr>Office Theme</vt:lpstr>
      <vt:lpstr>Chapter 03:Boolean algebra and logic gates</vt:lpstr>
      <vt:lpstr>Definition of Logic Gates</vt:lpstr>
      <vt:lpstr>Truth Table</vt:lpstr>
      <vt:lpstr>Example of Truth Table</vt:lpstr>
      <vt:lpstr>Types of logic gates</vt:lpstr>
      <vt:lpstr>Basic gate</vt:lpstr>
      <vt:lpstr>OR gate</vt:lpstr>
      <vt:lpstr>AND gate</vt:lpstr>
      <vt:lpstr>Derrived logic gates</vt:lpstr>
      <vt:lpstr>PowerPoint Presentation</vt:lpstr>
      <vt:lpstr>NOR logic gate</vt:lpstr>
      <vt:lpstr>PowerPoint Presentation</vt:lpstr>
      <vt:lpstr>PowerPoint Presentation</vt:lpstr>
      <vt:lpstr>PowerPoint Presentation</vt:lpstr>
      <vt:lpstr>Universal Gate</vt:lpstr>
      <vt:lpstr>NAND gate as Universal Gate</vt:lpstr>
      <vt:lpstr>NAND gate as NOT gate</vt:lpstr>
      <vt:lpstr>2.NAND gate as AND gate</vt:lpstr>
      <vt:lpstr>NAND gate as OR gate</vt:lpstr>
      <vt:lpstr>NOR gate as Universal gate 1) NOR gate as NOT gate</vt:lpstr>
      <vt:lpstr>2.NOR gate as OR gate</vt:lpstr>
      <vt:lpstr>3.NOR gate as AND gate</vt:lpstr>
      <vt:lpstr>Exclusive OR gate(XOR)</vt:lpstr>
      <vt:lpstr>PowerPoint Presentation</vt:lpstr>
      <vt:lpstr>XNOR gate</vt:lpstr>
      <vt:lpstr>Factors to be considered for logic gates</vt:lpstr>
      <vt:lpstr>Boolean Alzebra</vt:lpstr>
      <vt:lpstr>Rule in Boolean Algebra </vt:lpstr>
      <vt:lpstr>Boolean Laws </vt:lpstr>
      <vt:lpstr>PowerPoint Presentation</vt:lpstr>
      <vt:lpstr>PowerPoint Presentation</vt:lpstr>
      <vt:lpstr>De-Morgan’s Theorem</vt:lpstr>
      <vt:lpstr>PowerPoint Presentation</vt:lpstr>
      <vt:lpstr>PowerPoint Presentation</vt:lpstr>
      <vt:lpstr>PowerPoint Presentation</vt:lpstr>
      <vt:lpstr>PowerPoint Presentation</vt:lpstr>
      <vt:lpstr>Solve this</vt:lpstr>
      <vt:lpstr>Design a logic circuit using basic logic gates.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Simplify using Boolean laws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03:Boolean algebra and logic gates</dc:title>
  <dc:creator>Hari Kc</dc:creator>
  <cp:lastModifiedBy>Hari Kc</cp:lastModifiedBy>
  <cp:revision>6</cp:revision>
  <dcterms:created xsi:type="dcterms:W3CDTF">2020-11-01T04:57:29Z</dcterms:created>
  <dcterms:modified xsi:type="dcterms:W3CDTF">2020-11-09T02:20:32Z</dcterms:modified>
</cp:coreProperties>
</file>