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540-29AA-4E69-8EAC-080F3C45CB41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0700-E74B-4168-B689-7D07C31030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540-29AA-4E69-8EAC-080F3C45CB41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0700-E74B-4168-B689-7D07C31030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540-29AA-4E69-8EAC-080F3C45CB41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0700-E74B-4168-B689-7D07C31030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540-29AA-4E69-8EAC-080F3C45CB41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0700-E74B-4168-B689-7D07C31030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540-29AA-4E69-8EAC-080F3C45CB41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0700-E74B-4168-B689-7D07C31030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540-29AA-4E69-8EAC-080F3C45CB41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0700-E74B-4168-B689-7D07C310300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540-29AA-4E69-8EAC-080F3C45CB41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0700-E74B-4168-B689-7D07C31030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540-29AA-4E69-8EAC-080F3C45CB41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0700-E74B-4168-B689-7D07C31030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540-29AA-4E69-8EAC-080F3C45CB41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0700-E74B-4168-B689-7D07C31030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540-29AA-4E69-8EAC-080F3C45CB41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040700-E74B-4168-B689-7D07C31030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540-29AA-4E69-8EAC-080F3C45CB41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0700-E74B-4168-B689-7D07C31030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7AF540-29AA-4E69-8EAC-080F3C45CB41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3040700-E74B-4168-B689-7D07C310300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Family caregivers: education and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support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6366" y="1957603"/>
            <a:ext cx="6400800" cy="1752600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4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476672"/>
            <a:ext cx="7520940" cy="439248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sz="2400" dirty="0"/>
              <a:t> </a:t>
            </a:r>
            <a:r>
              <a:rPr lang="en-GB" sz="2400" dirty="0" smtClean="0"/>
              <a:t>       </a:t>
            </a:r>
            <a:r>
              <a:rPr lang="en-GB" sz="2400" dirty="0" smtClean="0"/>
              <a:t> Nuclear family </a:t>
            </a:r>
            <a:r>
              <a:rPr lang="en-GB" sz="2400" dirty="0"/>
              <a:t>system has</a:t>
            </a:r>
            <a:br>
              <a:rPr lang="en-GB" sz="2400" dirty="0"/>
            </a:br>
            <a:r>
              <a:rPr lang="en-GB" sz="2400" dirty="0"/>
              <a:t>replaced joint and extended family system due</a:t>
            </a:r>
            <a:br>
              <a:rPr lang="en-GB" sz="2400" dirty="0"/>
            </a:br>
            <a:r>
              <a:rPr lang="en-GB" sz="2400" dirty="0"/>
              <a:t>to modernization and urbanization</a:t>
            </a:r>
            <a:r>
              <a:rPr lang="en-GB" sz="2400" dirty="0" smtClean="0"/>
              <a:t>.</a:t>
            </a:r>
          </a:p>
          <a:p>
            <a:pPr algn="just"/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• This coupled with high migration of youth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renders elderly members unlikely to receive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proper care and love even though they are at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home</a:t>
            </a:r>
            <a:r>
              <a:rPr lang="en-GB" sz="2400" dirty="0" smtClean="0"/>
              <a:t>.</a:t>
            </a:r>
          </a:p>
          <a:p>
            <a:pPr algn="just"/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• In such condition, the elderly with chronic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disease and helpless needs a care taker.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However, there is lack of well-trained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caretakers in Nepal to take care of elderly.</a:t>
            </a:r>
          </a:p>
        </p:txBody>
      </p:sp>
    </p:spTree>
    <p:extLst>
      <p:ext uri="{BB962C8B-B14F-4D97-AF65-F5344CB8AC3E}">
        <p14:creationId xmlns:p14="http://schemas.microsoft.com/office/powerpoint/2010/main" val="188277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332656"/>
            <a:ext cx="7520940" cy="4347821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sz="2800" dirty="0"/>
              <a:t>Need of family education &amp; </a:t>
            </a:r>
            <a:r>
              <a:rPr lang="en-GB" sz="2800" dirty="0" smtClean="0"/>
              <a:t>support</a:t>
            </a:r>
          </a:p>
          <a:p>
            <a:pPr algn="just"/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• A great deal of evidence has accumulated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indicating that family care-giving can have a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negative impact on caregivers’ health, well-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being and </a:t>
            </a:r>
            <a:r>
              <a:rPr lang="en-GB" sz="2400" dirty="0" err="1"/>
              <a:t>labor</a:t>
            </a:r>
            <a:r>
              <a:rPr lang="en-GB" sz="2400" dirty="0"/>
              <a:t> force participation</a:t>
            </a:r>
            <a:r>
              <a:rPr lang="en-GB" sz="2400" dirty="0" smtClean="0"/>
              <a:t>.</a:t>
            </a:r>
          </a:p>
          <a:p>
            <a:pPr algn="just"/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• At the same time, studies have shown that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caregivers of in poor health older persons can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benefit from participating in community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programs that focus on education and support.</a:t>
            </a:r>
          </a:p>
        </p:txBody>
      </p:sp>
    </p:spTree>
    <p:extLst>
      <p:ext uri="{BB962C8B-B14F-4D97-AF65-F5344CB8AC3E}">
        <p14:creationId xmlns:p14="http://schemas.microsoft.com/office/powerpoint/2010/main" val="27685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404664"/>
            <a:ext cx="7520940" cy="4275813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sz="2800" b="0" dirty="0"/>
              <a:t>• A growing body of evidence indicates that</a:t>
            </a:r>
            <a:r>
              <a:rPr lang="en-GB" sz="2800" b="0" dirty="0" smtClean="0"/>
              <a:t/>
            </a:r>
            <a:br>
              <a:rPr lang="en-GB" sz="2800" b="0" dirty="0" smtClean="0"/>
            </a:br>
            <a:r>
              <a:rPr lang="en-GB" sz="2800" b="0" dirty="0"/>
              <a:t>caregiver education and support programs </a:t>
            </a:r>
            <a:r>
              <a:rPr lang="en-GB" sz="2800" b="0" dirty="0" smtClean="0"/>
              <a:t>can</a:t>
            </a:r>
            <a:r>
              <a:rPr lang="en-GB" sz="2800" b="0" dirty="0"/>
              <a:t> </a:t>
            </a:r>
            <a:r>
              <a:rPr lang="en-GB" sz="2800" b="0" dirty="0" smtClean="0"/>
              <a:t>delay </a:t>
            </a:r>
            <a:r>
              <a:rPr lang="en-GB" sz="2800" b="0" dirty="0"/>
              <a:t>nursing home placement and reduce </a:t>
            </a:r>
            <a:r>
              <a:rPr lang="en-GB" sz="2800" b="0" dirty="0" smtClean="0"/>
              <a:t>the</a:t>
            </a:r>
            <a:r>
              <a:rPr lang="en-GB" sz="2800" b="0" dirty="0"/>
              <a:t> </a:t>
            </a:r>
            <a:r>
              <a:rPr lang="en-GB" sz="2800" b="0" dirty="0" smtClean="0"/>
              <a:t>health </a:t>
            </a:r>
            <a:r>
              <a:rPr lang="en-GB" sz="2800" b="0" dirty="0"/>
              <a:t>care costs of care recipients.</a:t>
            </a:r>
            <a:r>
              <a:rPr lang="en-GB" sz="2800" b="0" dirty="0" smtClean="0"/>
              <a:t/>
            </a:r>
            <a:br>
              <a:rPr lang="en-GB" sz="2800" b="0" dirty="0" smtClean="0"/>
            </a:br>
            <a:r>
              <a:rPr lang="en-GB" sz="2800" b="0" dirty="0"/>
              <a:t>• Therefore, although care giving can be</a:t>
            </a:r>
            <a:r>
              <a:rPr lang="en-GB" sz="2800" b="0" dirty="0" smtClean="0"/>
              <a:t/>
            </a:r>
            <a:br>
              <a:rPr lang="en-GB" sz="2800" b="0" dirty="0" smtClean="0"/>
            </a:br>
            <a:r>
              <a:rPr lang="en-GB" sz="2800" b="0" dirty="0"/>
              <a:t>stressful, its effects can be mitigated at least</a:t>
            </a:r>
            <a:r>
              <a:rPr lang="en-GB" sz="2800" b="0" dirty="0" smtClean="0"/>
              <a:t/>
            </a:r>
            <a:br>
              <a:rPr lang="en-GB" sz="2800" b="0" dirty="0" smtClean="0"/>
            </a:br>
            <a:r>
              <a:rPr lang="en-GB" sz="2800" b="0" dirty="0"/>
              <a:t>partially by participating in education and</a:t>
            </a:r>
            <a:r>
              <a:rPr lang="en-GB" sz="2800" b="0" dirty="0" smtClean="0"/>
              <a:t/>
            </a:r>
            <a:br>
              <a:rPr lang="en-GB" sz="2800" b="0" dirty="0" smtClean="0"/>
            </a:br>
            <a:r>
              <a:rPr lang="en-GB" sz="2800" b="0" dirty="0"/>
              <a:t>support programs.</a:t>
            </a:r>
          </a:p>
        </p:txBody>
      </p:sp>
    </p:spTree>
    <p:extLst>
      <p:ext uri="{BB962C8B-B14F-4D97-AF65-F5344CB8AC3E}">
        <p14:creationId xmlns:p14="http://schemas.microsoft.com/office/powerpoint/2010/main" val="5960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332656"/>
            <a:ext cx="7520940" cy="4347821"/>
          </a:xfrm>
        </p:spPr>
        <p:txBody>
          <a:bodyPr>
            <a:normAutofit/>
          </a:bodyPr>
          <a:lstStyle/>
          <a:p>
            <a:r>
              <a:rPr lang="en-GB" dirty="0" smtClean="0">
                <a:effectLst/>
              </a:rPr>
              <a:t/>
            </a:r>
            <a:br>
              <a:rPr lang="en-GB" dirty="0" smtClean="0">
                <a:effectLst/>
              </a:rPr>
            </a:br>
            <a:r>
              <a:rPr lang="en-GB" sz="2400" dirty="0"/>
              <a:t>• There are a wide variety of ways to educate and</a:t>
            </a:r>
            <a:r>
              <a:rPr lang="en-GB" sz="2400" dirty="0" smtClean="0">
                <a:effectLst/>
              </a:rPr>
              <a:t/>
            </a:r>
            <a:br>
              <a:rPr lang="en-GB" sz="2400" dirty="0" smtClean="0">
                <a:effectLst/>
              </a:rPr>
            </a:br>
            <a:r>
              <a:rPr lang="en-GB" sz="2400" dirty="0"/>
              <a:t>support family caregivers. These methods include:</a:t>
            </a:r>
            <a:r>
              <a:rPr lang="en-GB" sz="2400" dirty="0" smtClean="0">
                <a:effectLst/>
              </a:rPr>
              <a:t/>
            </a:r>
            <a:br>
              <a:rPr lang="en-GB" sz="2400" dirty="0" smtClean="0">
                <a:effectLst/>
              </a:rPr>
            </a:br>
            <a:r>
              <a:rPr lang="en-GB" sz="2400" dirty="0"/>
              <a:t>- community workshops and educational forums</a:t>
            </a:r>
            <a:r>
              <a:rPr lang="en-GB" sz="2400" dirty="0" smtClean="0">
                <a:effectLst/>
              </a:rPr>
              <a:t/>
            </a:r>
            <a:br>
              <a:rPr lang="en-GB" sz="2400" dirty="0" smtClean="0">
                <a:effectLst/>
              </a:rPr>
            </a:br>
            <a:r>
              <a:rPr lang="en-GB" sz="2400" dirty="0"/>
              <a:t>- lecture series followed by discussion</a:t>
            </a:r>
            <a:r>
              <a:rPr lang="en-GB" sz="2400" dirty="0" smtClean="0">
                <a:effectLst/>
              </a:rPr>
              <a:t/>
            </a:r>
            <a:br>
              <a:rPr lang="en-GB" sz="2400" dirty="0" smtClean="0">
                <a:effectLst/>
              </a:rPr>
            </a:br>
            <a:r>
              <a:rPr lang="en-GB" sz="2400" dirty="0"/>
              <a:t>- support groups</a:t>
            </a:r>
            <a:r>
              <a:rPr lang="en-GB" sz="2400" dirty="0" smtClean="0">
                <a:effectLst/>
              </a:rPr>
              <a:t/>
            </a:r>
            <a:br>
              <a:rPr lang="en-GB" sz="2400" dirty="0" smtClean="0">
                <a:effectLst/>
              </a:rPr>
            </a:br>
            <a:r>
              <a:rPr lang="en-GB" sz="2400" dirty="0"/>
              <a:t>- psycho-educational and skill-building groups</a:t>
            </a:r>
            <a:r>
              <a:rPr lang="en-GB" sz="2400" dirty="0" smtClean="0">
                <a:effectLst/>
              </a:rPr>
              <a:t/>
            </a:r>
            <a:br>
              <a:rPr lang="en-GB" sz="2400" dirty="0" smtClean="0">
                <a:effectLst/>
              </a:rPr>
            </a:br>
            <a:r>
              <a:rPr lang="en-GB" sz="2400" dirty="0"/>
              <a:t>- individual </a:t>
            </a:r>
            <a:r>
              <a:rPr lang="en-GB" sz="2400" dirty="0" err="1"/>
              <a:t>counseling</a:t>
            </a:r>
            <a:r>
              <a:rPr lang="en-GB" sz="2400" dirty="0"/>
              <a:t> and training</a:t>
            </a:r>
            <a:r>
              <a:rPr lang="en-GB" sz="2400" dirty="0" smtClean="0">
                <a:effectLst/>
              </a:rPr>
              <a:t/>
            </a:r>
            <a:br>
              <a:rPr lang="en-GB" sz="2400" dirty="0" smtClean="0">
                <a:effectLst/>
              </a:rPr>
            </a:br>
            <a:r>
              <a:rPr lang="en-GB" sz="2400" dirty="0"/>
              <a:t>- family </a:t>
            </a:r>
            <a:r>
              <a:rPr lang="en-GB" sz="2400" dirty="0" err="1"/>
              <a:t>counseling</a:t>
            </a:r>
            <a:r>
              <a:rPr lang="en-GB" sz="2400" dirty="0" smtClean="0">
                <a:effectLst/>
              </a:rPr>
              <a:t/>
            </a:r>
            <a:br>
              <a:rPr lang="en-GB" sz="2400" dirty="0" smtClean="0">
                <a:effectLst/>
              </a:rPr>
            </a:br>
            <a:r>
              <a:rPr lang="en-GB" sz="2400" dirty="0"/>
              <a:t>- care coordination and management</a:t>
            </a:r>
            <a:r>
              <a:rPr lang="en-GB" sz="2400" dirty="0" smtClean="0">
                <a:effectLst/>
              </a:rPr>
              <a:t/>
            </a:r>
            <a:br>
              <a:rPr lang="en-GB" sz="2400" dirty="0" smtClean="0">
                <a:effectLst/>
              </a:rPr>
            </a:br>
            <a:r>
              <a:rPr lang="en-GB" sz="2400" dirty="0"/>
              <a:t>- technology-based interventions.</a:t>
            </a:r>
            <a:endParaRPr lang="en-GB" sz="2400" dirty="0" smtClean="0">
              <a:effectLst/>
            </a:endParaRP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1266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6413336" cy="542960"/>
          </a:xfrm>
        </p:spPr>
        <p:txBody>
          <a:bodyPr/>
          <a:lstStyle/>
          <a:p>
            <a:r>
              <a:rPr lang="en-GB" dirty="0" smtClean="0"/>
              <a:t> education 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GB" sz="2400" dirty="0" smtClean="0"/>
              <a:t>Understanding  developmental issues of ageing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Engaging the health risk reduction practices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Prevention of common health problems including accident and injuries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Education on health insurance and incentives 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Help to utilize the social network and services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Availability of health at home services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Education on health promotional activities</a:t>
            </a:r>
          </a:p>
        </p:txBody>
      </p:sp>
    </p:spTree>
    <p:extLst>
      <p:ext uri="{BB962C8B-B14F-4D97-AF65-F5344CB8AC3E}">
        <p14:creationId xmlns:p14="http://schemas.microsoft.com/office/powerpoint/2010/main" val="241110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dirty="0" smtClean="0"/>
              <a:t>Education on </a:t>
            </a:r>
            <a:r>
              <a:rPr lang="en-GB" sz="2400" dirty="0" err="1" smtClean="0"/>
              <a:t>polypharmacy</a:t>
            </a:r>
            <a:r>
              <a:rPr lang="en-GB" sz="2400" dirty="0" smtClean="0"/>
              <a:t> management 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Education on alternative role performance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Stress management and </a:t>
            </a:r>
            <a:r>
              <a:rPr lang="en-GB" sz="2400" dirty="0" err="1" smtClean="0"/>
              <a:t>diversional</a:t>
            </a:r>
            <a:r>
              <a:rPr lang="en-GB" sz="2400" dirty="0" smtClean="0"/>
              <a:t> therapies</a:t>
            </a:r>
          </a:p>
          <a:p>
            <a:pPr>
              <a:buFont typeface="Arial" pitchFamily="34" charset="0"/>
              <a:buChar char="•"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5027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700808"/>
            <a:ext cx="7776864" cy="2215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sz="13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2673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77</TotalTime>
  <Words>80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Family caregivers: education and support</vt:lpstr>
      <vt:lpstr>PowerPoint Presentation</vt:lpstr>
      <vt:lpstr>PowerPoint Presentation</vt:lpstr>
      <vt:lpstr>PowerPoint Presentation</vt:lpstr>
      <vt:lpstr>PowerPoint Presentation</vt:lpstr>
      <vt:lpstr> education 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caregivers: education and support</dc:title>
  <dc:creator>pratiksha gautam</dc:creator>
  <cp:lastModifiedBy>pratiksha gautam</cp:lastModifiedBy>
  <cp:revision>11</cp:revision>
  <dcterms:created xsi:type="dcterms:W3CDTF">2023-06-08T00:02:32Z</dcterms:created>
  <dcterms:modified xsi:type="dcterms:W3CDTF">2023-06-08T05:59:29Z</dcterms:modified>
</cp:coreProperties>
</file>