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82" r:id="rId12"/>
    <p:sldId id="266" r:id="rId13"/>
    <p:sldId id="267" r:id="rId14"/>
    <p:sldId id="269" r:id="rId15"/>
    <p:sldId id="270" r:id="rId16"/>
    <p:sldId id="268" r:id="rId17"/>
    <p:sldId id="271" r:id="rId18"/>
    <p:sldId id="272" r:id="rId19"/>
    <p:sldId id="273" r:id="rId20"/>
    <p:sldId id="274" r:id="rId21"/>
    <p:sldId id="275" r:id="rId22"/>
    <p:sldId id="276" r:id="rId23"/>
    <p:sldId id="277" r:id="rId24"/>
    <p:sldId id="278" r:id="rId25"/>
    <p:sldId id="279" r:id="rId26"/>
    <p:sldId id="280" r:id="rId27"/>
    <p:sldId id="281" r:id="rId28"/>
    <p:sldId id="286" r:id="rId29"/>
    <p:sldId id="283" r:id="rId30"/>
    <p:sldId id="284" r:id="rId31"/>
    <p:sldId id="285" r:id="rId32"/>
    <p:sldId id="288" r:id="rId33"/>
    <p:sldId id="287" r:id="rId34"/>
    <p:sldId id="289" r:id="rId35"/>
    <p:sldId id="290" r:id="rId36"/>
    <p:sldId id="292" r:id="rId37"/>
    <p:sldId id="293"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6" autoAdjust="0"/>
  </p:normalViewPr>
  <p:slideViewPr>
    <p:cSldViewPr snapToGrid="0">
      <p:cViewPr varScale="1">
        <p:scale>
          <a:sx n="74" d="100"/>
          <a:sy n="74" d="100"/>
        </p:scale>
        <p:origin x="1042"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66364-3D5F-40C4-9FE2-6B714383AFCD}"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10F6-B29D-4D27-9A74-3A6FB95060C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565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66364-3D5F-40C4-9FE2-6B714383AFCD}"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144178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66364-3D5F-40C4-9FE2-6B714383AFCD}"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40305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66364-3D5F-40C4-9FE2-6B714383AFCD}"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209702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D66364-3D5F-40C4-9FE2-6B714383AFCD}"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F410F6-B29D-4D27-9A74-3A6FB95060C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8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66364-3D5F-40C4-9FE2-6B714383AFCD}"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180535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66364-3D5F-40C4-9FE2-6B714383AFCD}"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367228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D66364-3D5F-40C4-9FE2-6B714383AFCD}"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319846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D66364-3D5F-40C4-9FE2-6B714383AFCD}" type="datetimeFigureOut">
              <a:rPr lang="en-IN" smtClean="0"/>
              <a:t>13-03-2023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158948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D66364-3D5F-40C4-9FE2-6B714383AFCD}" type="datetimeFigureOut">
              <a:rPr lang="en-IN" smtClean="0"/>
              <a:t>13-03-2023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F410F6-B29D-4D27-9A74-3A6FB95060CE}" type="slidenum">
              <a:rPr lang="en-IN" smtClean="0"/>
              <a:t>‹#›</a:t>
            </a:fld>
            <a:endParaRPr lang="en-IN"/>
          </a:p>
        </p:txBody>
      </p:sp>
    </p:spTree>
    <p:extLst>
      <p:ext uri="{BB962C8B-B14F-4D97-AF65-F5344CB8AC3E}">
        <p14:creationId xmlns:p14="http://schemas.microsoft.com/office/powerpoint/2010/main" val="99104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D66364-3D5F-40C4-9FE2-6B714383AFCD}"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F410F6-B29D-4D27-9A74-3A6FB95060CE}" type="slidenum">
              <a:rPr lang="en-IN" smtClean="0"/>
              <a:t>‹#›</a:t>
            </a:fld>
            <a:endParaRPr lang="en-IN"/>
          </a:p>
        </p:txBody>
      </p:sp>
    </p:spTree>
    <p:extLst>
      <p:ext uri="{BB962C8B-B14F-4D97-AF65-F5344CB8AC3E}">
        <p14:creationId xmlns:p14="http://schemas.microsoft.com/office/powerpoint/2010/main" val="379767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D66364-3D5F-40C4-9FE2-6B714383AFCD}" type="datetimeFigureOut">
              <a:rPr lang="en-IN" smtClean="0"/>
              <a:t>13-03-2023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F410F6-B29D-4D27-9A74-3A6FB95060C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277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merinews.com/article/counselling,retrieve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dc.gov/vaccines/schedules/hcp/imz/adult.html" TargetMode="External"/><Relationship Id="rId2" Type="http://schemas.openxmlformats.org/officeDocument/2006/relationships/hyperlink" Target="http://www.who.int/" TargetMode="External"/><Relationship Id="rId1" Type="http://schemas.openxmlformats.org/officeDocument/2006/relationships/slideLayout" Target="../slideLayouts/slideLayout2.xml"/><Relationship Id="rId6" Type="http://schemas.openxmlformats.org/officeDocument/2006/relationships/hyperlink" Target="https://www.jwatch.org/na48462/2019/02/19/2019-us-adult-immunization-schedule" TargetMode="External"/><Relationship Id="rId5" Type="http://schemas.openxmlformats.org/officeDocument/2006/relationships/hyperlink" Target="https://www.who.int/immunization/policy/immunization_tables/en/" TargetMode="External"/><Relationship Id="rId4" Type="http://schemas.openxmlformats.org/officeDocument/2006/relationships/hyperlink" Target="http://www.adultvaccination.or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319A-00F7-6439-A7DB-E80C26264CC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B9E6D12-C123-9DBC-F4FD-399F2AD6346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7132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16C2-E4E4-94F8-329A-2B98221181F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580A467-A157-DCAF-40D5-52B541C870AC}"/>
              </a:ext>
            </a:extLst>
          </p:cNvPr>
          <p:cNvSpPr>
            <a:spLocks noGrp="1"/>
          </p:cNvSpPr>
          <p:nvPr>
            <p:ph idx="1"/>
          </p:nvPr>
        </p:nvSpPr>
        <p:spPr>
          <a:xfrm>
            <a:off x="1097280" y="1845734"/>
            <a:ext cx="10058400" cy="4509346"/>
          </a:xfrm>
        </p:spPr>
        <p:txBody>
          <a:bodyPr>
            <a:noAutofit/>
          </a:bodyPr>
          <a:lstStyle/>
          <a:p>
            <a:pPr algn="just"/>
            <a:r>
              <a:rPr lang="en-IN" sz="3000" b="1" dirty="0">
                <a:solidFill>
                  <a:schemeClr val="tx1"/>
                </a:solidFill>
              </a:rPr>
              <a:t>Human Papilloma Virus (HPV)</a:t>
            </a:r>
          </a:p>
          <a:p>
            <a:pPr algn="just">
              <a:buFont typeface="Arial" panose="020B0604020202020204" pitchFamily="34" charset="0"/>
              <a:buChar char="•"/>
            </a:pPr>
            <a:r>
              <a:rPr lang="en-IN" sz="3000" dirty="0">
                <a:solidFill>
                  <a:schemeClr val="tx1"/>
                </a:solidFill>
              </a:rPr>
              <a:t>Dose: 0.5 ml/IM</a:t>
            </a:r>
          </a:p>
          <a:p>
            <a:pPr algn="just">
              <a:buFont typeface="Arial" panose="020B0604020202020204" pitchFamily="34" charset="0"/>
              <a:buChar char="•"/>
            </a:pPr>
            <a:r>
              <a:rPr lang="en-IN" sz="3000" dirty="0">
                <a:solidFill>
                  <a:schemeClr val="tx1"/>
                </a:solidFill>
              </a:rPr>
              <a:t>Routine vaccination:  </a:t>
            </a:r>
          </a:p>
          <a:p>
            <a:pPr algn="just"/>
            <a:r>
              <a:rPr lang="en-IN" sz="3000" dirty="0">
                <a:solidFill>
                  <a:schemeClr val="tx1"/>
                </a:solidFill>
              </a:rPr>
              <a:t>Age 15 years or older at initial vaccination: 3 dose series (0, 1-2 month , 6 months interval)</a:t>
            </a:r>
          </a:p>
          <a:p>
            <a:pPr algn="just"/>
            <a:r>
              <a:rPr lang="en-IN" sz="3000" dirty="0">
                <a:solidFill>
                  <a:schemeClr val="tx1"/>
                </a:solidFill>
              </a:rPr>
              <a:t>(minimum intervals 4 weeks between doses 1</a:t>
            </a:r>
            <a:r>
              <a:rPr lang="en-IN" sz="3000" baseline="30000" dirty="0">
                <a:solidFill>
                  <a:schemeClr val="tx1"/>
                </a:solidFill>
              </a:rPr>
              <a:t>st</a:t>
            </a:r>
            <a:r>
              <a:rPr lang="en-IN" sz="3000" dirty="0">
                <a:solidFill>
                  <a:schemeClr val="tx1"/>
                </a:solidFill>
              </a:rPr>
              <a:t>  and 2</a:t>
            </a:r>
            <a:r>
              <a:rPr lang="en-IN" sz="3000" baseline="30000" dirty="0">
                <a:solidFill>
                  <a:schemeClr val="tx1"/>
                </a:solidFill>
              </a:rPr>
              <a:t>nd</a:t>
            </a:r>
            <a:r>
              <a:rPr lang="en-IN" sz="3000" dirty="0">
                <a:solidFill>
                  <a:schemeClr val="tx1"/>
                </a:solidFill>
              </a:rPr>
              <a:t>  dose , 2 weeks between 2</a:t>
            </a:r>
            <a:r>
              <a:rPr lang="en-IN" sz="3000" baseline="30000" dirty="0">
                <a:solidFill>
                  <a:schemeClr val="tx1"/>
                </a:solidFill>
              </a:rPr>
              <a:t>nd</a:t>
            </a:r>
            <a:r>
              <a:rPr lang="en-IN" sz="3000" dirty="0">
                <a:solidFill>
                  <a:schemeClr val="tx1"/>
                </a:solidFill>
              </a:rPr>
              <a:t>  and 3</a:t>
            </a:r>
            <a:r>
              <a:rPr lang="en-IN" sz="3000" baseline="30000" dirty="0">
                <a:solidFill>
                  <a:schemeClr val="tx1"/>
                </a:solidFill>
              </a:rPr>
              <a:t>rd</a:t>
            </a:r>
            <a:r>
              <a:rPr lang="en-IN" sz="3000" dirty="0">
                <a:solidFill>
                  <a:schemeClr val="tx1"/>
                </a:solidFill>
              </a:rPr>
              <a:t>  dose and 5 months between 1</a:t>
            </a:r>
            <a:r>
              <a:rPr lang="en-IN" sz="3000" baseline="30000" dirty="0">
                <a:solidFill>
                  <a:schemeClr val="tx1"/>
                </a:solidFill>
              </a:rPr>
              <a:t>st</a:t>
            </a:r>
            <a:r>
              <a:rPr lang="en-IN" sz="3000" dirty="0">
                <a:solidFill>
                  <a:schemeClr val="tx1"/>
                </a:solidFill>
              </a:rPr>
              <a:t>  and 3</a:t>
            </a:r>
            <a:r>
              <a:rPr lang="en-IN" sz="3000" baseline="30000" dirty="0">
                <a:solidFill>
                  <a:schemeClr val="tx1"/>
                </a:solidFill>
              </a:rPr>
              <a:t>rd</a:t>
            </a:r>
            <a:r>
              <a:rPr lang="en-IN" sz="3000" dirty="0">
                <a:solidFill>
                  <a:schemeClr val="tx1"/>
                </a:solidFill>
              </a:rPr>
              <a:t> dose.</a:t>
            </a:r>
          </a:p>
          <a:p>
            <a:pPr algn="just"/>
            <a:endParaRPr lang="en-IN" sz="3000" dirty="0">
              <a:solidFill>
                <a:schemeClr val="tx1"/>
              </a:solidFill>
            </a:endParaRPr>
          </a:p>
        </p:txBody>
      </p:sp>
    </p:spTree>
    <p:extLst>
      <p:ext uri="{BB962C8B-B14F-4D97-AF65-F5344CB8AC3E}">
        <p14:creationId xmlns:p14="http://schemas.microsoft.com/office/powerpoint/2010/main" val="393937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A8B9-5EAC-08F1-76F8-711550886374}"/>
              </a:ext>
            </a:extLst>
          </p:cNvPr>
          <p:cNvSpPr>
            <a:spLocks noGrp="1"/>
          </p:cNvSpPr>
          <p:nvPr>
            <p:ph type="title"/>
          </p:nvPr>
        </p:nvSpPr>
        <p:spPr/>
        <p:txBody>
          <a:bodyPr>
            <a:normAutofit/>
          </a:bodyPr>
          <a:lstStyle/>
          <a:p>
            <a:r>
              <a:rPr lang="en-IN" sz="3800" b="1" dirty="0">
                <a:solidFill>
                  <a:schemeClr val="tx1"/>
                </a:solidFill>
                <a:effectLst>
                  <a:outerShdw blurRad="38100" dist="38100" dir="2700000" algn="tl">
                    <a:srgbClr val="000000">
                      <a:alpha val="43137"/>
                    </a:srgbClr>
                  </a:outerShdw>
                </a:effectLst>
              </a:rPr>
              <a:t>Continue of Human Papilloma Virus</a:t>
            </a:r>
          </a:p>
        </p:txBody>
      </p:sp>
      <p:sp>
        <p:nvSpPr>
          <p:cNvPr id="3" name="Content Placeholder 2">
            <a:extLst>
              <a:ext uri="{FF2B5EF4-FFF2-40B4-BE49-F238E27FC236}">
                <a16:creationId xmlns:a16="http://schemas.microsoft.com/office/drawing/2014/main" id="{E5EDF2FD-76EC-CC36-A03D-601EC2DA0F9F}"/>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IN" sz="3000" dirty="0">
                <a:solidFill>
                  <a:schemeClr val="tx1"/>
                </a:solidFill>
              </a:rPr>
              <a:t>Recommended through 26 years for everyone who do not get vaccinated in previous days..</a:t>
            </a:r>
          </a:p>
          <a:p>
            <a:pPr algn="just">
              <a:lnSpc>
                <a:spcPct val="150000"/>
              </a:lnSpc>
              <a:buFont typeface="Arial" panose="020B0604020202020204" pitchFamily="34" charset="0"/>
              <a:buChar char="•"/>
            </a:pPr>
            <a:r>
              <a:rPr lang="en-IN" sz="3000" dirty="0">
                <a:solidFill>
                  <a:schemeClr val="tx1"/>
                </a:solidFill>
              </a:rPr>
              <a:t>Not recommended for everyone older than 26 years. </a:t>
            </a:r>
          </a:p>
          <a:p>
            <a:pPr algn="just">
              <a:lnSpc>
                <a:spcPct val="150000"/>
              </a:lnSpc>
              <a:buFont typeface="Arial" panose="020B0604020202020204" pitchFamily="34" charset="0"/>
              <a:buChar char="•"/>
            </a:pPr>
            <a:r>
              <a:rPr lang="en-IN" sz="3000" dirty="0">
                <a:solidFill>
                  <a:schemeClr val="tx1"/>
                </a:solidFill>
              </a:rPr>
              <a:t>Clinician can consider if required for most likely to benefit</a:t>
            </a:r>
          </a:p>
          <a:p>
            <a:pPr>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372941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6590-D58F-B3A0-B1E1-5BBD54C45AE8}"/>
              </a:ext>
            </a:extLst>
          </p:cNvPr>
          <p:cNvSpPr>
            <a:spLocks noGrp="1"/>
          </p:cNvSpPr>
          <p:nvPr>
            <p:ph type="title"/>
          </p:nvPr>
        </p:nvSpPr>
        <p:spPr>
          <a:xfrm>
            <a:off x="1225099" y="198113"/>
            <a:ext cx="10058400" cy="1450757"/>
          </a:xfrm>
        </p:spPr>
        <p:txBody>
          <a:bodyPr>
            <a:normAutofit/>
          </a:bodyPr>
          <a:lstStyle/>
          <a:p>
            <a:endParaRPr lang="en-IN" sz="3000" dirty="0"/>
          </a:p>
        </p:txBody>
      </p:sp>
      <p:sp>
        <p:nvSpPr>
          <p:cNvPr id="3" name="Content Placeholder 2">
            <a:extLst>
              <a:ext uri="{FF2B5EF4-FFF2-40B4-BE49-F238E27FC236}">
                <a16:creationId xmlns:a16="http://schemas.microsoft.com/office/drawing/2014/main" id="{0DED1F55-82DC-B931-9CFA-988155E5399B}"/>
              </a:ext>
            </a:extLst>
          </p:cNvPr>
          <p:cNvSpPr>
            <a:spLocks noGrp="1"/>
          </p:cNvSpPr>
          <p:nvPr>
            <p:ph idx="1"/>
          </p:nvPr>
        </p:nvSpPr>
        <p:spPr>
          <a:xfrm>
            <a:off x="1225099" y="1757243"/>
            <a:ext cx="10058400" cy="4525569"/>
          </a:xfrm>
        </p:spPr>
        <p:txBody>
          <a:bodyPr>
            <a:noAutofit/>
          </a:bodyPr>
          <a:lstStyle/>
          <a:p>
            <a:pPr marL="0" indent="0" algn="just">
              <a:lnSpc>
                <a:spcPct val="100000"/>
              </a:lnSpc>
              <a:buNone/>
            </a:pPr>
            <a:r>
              <a:rPr lang="en-IN" sz="3000" dirty="0">
                <a:solidFill>
                  <a:schemeClr val="tx1"/>
                </a:solidFill>
              </a:rPr>
              <a:t>  </a:t>
            </a:r>
            <a:r>
              <a:rPr lang="en-IN" sz="3000" b="1" dirty="0">
                <a:solidFill>
                  <a:schemeClr val="tx1"/>
                </a:solidFill>
              </a:rPr>
              <a:t>Shingles Zoster</a:t>
            </a:r>
          </a:p>
          <a:p>
            <a:pPr algn="just">
              <a:lnSpc>
                <a:spcPct val="100000"/>
              </a:lnSpc>
              <a:buFont typeface="Arial" panose="020B0604020202020204" pitchFamily="34" charset="0"/>
              <a:buChar char="•"/>
            </a:pPr>
            <a:r>
              <a:rPr lang="en-IN" sz="3000" dirty="0">
                <a:solidFill>
                  <a:schemeClr val="tx1"/>
                </a:solidFill>
              </a:rPr>
              <a:t>Administer 2 doses of recombinant zoster vaccine (RZV): 2-6 months apart to adults aged 50 years or older.</a:t>
            </a:r>
          </a:p>
          <a:p>
            <a:pPr algn="just">
              <a:lnSpc>
                <a:spcPct val="100000"/>
              </a:lnSpc>
              <a:buFont typeface="Arial" panose="020B0604020202020204" pitchFamily="34" charset="0"/>
              <a:buChar char="•"/>
            </a:pPr>
            <a:r>
              <a:rPr lang="en-IN" sz="3000" dirty="0">
                <a:solidFill>
                  <a:schemeClr val="tx1"/>
                </a:solidFill>
              </a:rPr>
              <a:t>Dose: 0.65ml, S/C</a:t>
            </a:r>
          </a:p>
          <a:p>
            <a:pPr algn="just">
              <a:lnSpc>
                <a:spcPct val="100000"/>
              </a:lnSpc>
              <a:buFont typeface="Arial" panose="020B0604020202020204" pitchFamily="34" charset="0"/>
              <a:buChar char="•"/>
            </a:pPr>
            <a:r>
              <a:rPr lang="en-IN" sz="3000" dirty="0">
                <a:solidFill>
                  <a:schemeClr val="tx1"/>
                </a:solidFill>
              </a:rPr>
              <a:t>Special Precaution:</a:t>
            </a:r>
          </a:p>
          <a:p>
            <a:pPr marL="0" indent="0" algn="just">
              <a:lnSpc>
                <a:spcPct val="100000"/>
              </a:lnSpc>
              <a:buNone/>
            </a:pPr>
            <a:r>
              <a:rPr lang="en-IN" sz="3000" dirty="0">
                <a:solidFill>
                  <a:schemeClr val="tx1"/>
                </a:solidFill>
              </a:rPr>
              <a:t>Zoster Vaccine Live (ZVL) is contraindicated for pregnant women and adults with severe immunodeficiency.</a:t>
            </a:r>
          </a:p>
          <a:p>
            <a:pPr algn="just">
              <a:lnSpc>
                <a:spcPct val="100000"/>
              </a:lnSpc>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147323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67A2-6D2F-62B8-B895-381451E145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349A5F-5CAE-38BB-C2CA-6995477F4DFA}"/>
              </a:ext>
            </a:extLst>
          </p:cNvPr>
          <p:cNvSpPr>
            <a:spLocks noGrp="1"/>
          </p:cNvSpPr>
          <p:nvPr>
            <p:ph idx="1"/>
          </p:nvPr>
        </p:nvSpPr>
        <p:spPr/>
        <p:txBody>
          <a:bodyPr>
            <a:normAutofit/>
          </a:bodyPr>
          <a:lstStyle/>
          <a:p>
            <a:pPr marL="0" indent="0" algn="just">
              <a:buNone/>
            </a:pPr>
            <a:r>
              <a:rPr lang="en-IN" sz="3000" b="1" dirty="0">
                <a:solidFill>
                  <a:schemeClr val="tx1"/>
                </a:solidFill>
              </a:rPr>
              <a:t> Pneumococcal disease</a:t>
            </a:r>
          </a:p>
          <a:p>
            <a:pPr algn="just">
              <a:buFont typeface="Arial" panose="020B0604020202020204" pitchFamily="34" charset="0"/>
              <a:buChar char="•"/>
            </a:pPr>
            <a:r>
              <a:rPr lang="en-IN" sz="3000" dirty="0">
                <a:solidFill>
                  <a:schemeClr val="tx1"/>
                </a:solidFill>
              </a:rPr>
              <a:t>There are 2 vaccine that can prevent Pneumococcal disease:-</a:t>
            </a:r>
          </a:p>
          <a:p>
            <a:pPr algn="just">
              <a:buFont typeface="Arial" panose="020B0604020202020204" pitchFamily="34" charset="0"/>
              <a:buChar char="•"/>
            </a:pPr>
            <a:r>
              <a:rPr lang="en-IN" sz="3000" dirty="0">
                <a:solidFill>
                  <a:schemeClr val="tx1"/>
                </a:solidFill>
              </a:rPr>
              <a:t>13-valent pneumococcal conjugate vaccine</a:t>
            </a:r>
          </a:p>
          <a:p>
            <a:pPr marL="0" indent="0" algn="just">
              <a:buNone/>
            </a:pPr>
            <a:r>
              <a:rPr lang="en-IN" sz="3000" dirty="0">
                <a:solidFill>
                  <a:schemeClr val="tx1"/>
                </a:solidFill>
              </a:rPr>
              <a:t> (PCV13,Prevnar13) :0.5 ml, IM</a:t>
            </a:r>
          </a:p>
          <a:p>
            <a:pPr marL="0" indent="0" algn="just">
              <a:buNone/>
            </a:pPr>
            <a:endParaRPr lang="en-IN" sz="3000" dirty="0">
              <a:solidFill>
                <a:schemeClr val="tx1"/>
              </a:solidFill>
            </a:endParaRPr>
          </a:p>
          <a:p>
            <a:pPr algn="just">
              <a:buFont typeface="Arial" panose="020B0604020202020204" pitchFamily="34" charset="0"/>
              <a:buChar char="•"/>
            </a:pPr>
            <a:r>
              <a:rPr lang="en-IN" sz="3000" dirty="0">
                <a:solidFill>
                  <a:schemeClr val="tx1"/>
                </a:solidFill>
              </a:rPr>
              <a:t>23-valent pneumococcal polysaccharide vaccine (PPSV23,Pneumovax): 0.5 ml, IM or SC </a:t>
            </a:r>
          </a:p>
          <a:p>
            <a:pPr algn="just">
              <a:buFont typeface="Arial" panose="020B0604020202020204" pitchFamily="34" charset="0"/>
              <a:buChar char="•"/>
            </a:pPr>
            <a:endParaRPr lang="en-IN" sz="3000" dirty="0">
              <a:solidFill>
                <a:schemeClr val="tx1"/>
              </a:solidFill>
            </a:endParaRPr>
          </a:p>
          <a:p>
            <a:pPr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401927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83D7-4E97-CEBA-3515-B85C8178D9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6D17C3D-21CA-0AA7-D4B0-6854DE3B0348}"/>
              </a:ext>
            </a:extLst>
          </p:cNvPr>
          <p:cNvSpPr>
            <a:spLocks noGrp="1"/>
          </p:cNvSpPr>
          <p:nvPr>
            <p:ph idx="1"/>
          </p:nvPr>
        </p:nvSpPr>
        <p:spPr/>
        <p:txBody>
          <a:bodyPr>
            <a:normAutofit/>
          </a:bodyPr>
          <a:lstStyle/>
          <a:p>
            <a:pPr marL="0" indent="0">
              <a:buNone/>
            </a:pPr>
            <a:r>
              <a:rPr lang="en-IN" sz="3000" b="1" dirty="0">
                <a:solidFill>
                  <a:schemeClr val="tx1"/>
                </a:solidFill>
              </a:rPr>
              <a:t>  Meningococcal disease</a:t>
            </a:r>
          </a:p>
          <a:p>
            <a:pPr>
              <a:buFont typeface="Arial" panose="020B0604020202020204" pitchFamily="34" charset="0"/>
              <a:buChar char="•"/>
            </a:pPr>
            <a:r>
              <a:rPr lang="en-IN" sz="3000" dirty="0">
                <a:solidFill>
                  <a:schemeClr val="tx1"/>
                </a:solidFill>
              </a:rPr>
              <a:t>Meningococcal or Men B vaccine dose: 0.5 ml/IM (16-23 years to provide short term protection against strains of serogroup B meningococcal disease)</a:t>
            </a:r>
          </a:p>
          <a:p>
            <a:pPr>
              <a:buFont typeface="Arial" panose="020B0604020202020204" pitchFamily="34" charset="0"/>
              <a:buChar char="•"/>
            </a:pPr>
            <a:endParaRPr lang="en-IN" sz="3000" dirty="0">
              <a:solidFill>
                <a:schemeClr val="tx1"/>
              </a:solidFill>
            </a:endParaRPr>
          </a:p>
          <a:p>
            <a:pPr marL="0" indent="0">
              <a:buNone/>
            </a:pPr>
            <a:r>
              <a:rPr lang="en-IN" sz="3000" b="1" dirty="0">
                <a:solidFill>
                  <a:schemeClr val="tx1"/>
                </a:solidFill>
              </a:rPr>
              <a:t>  Hepatitis A vaccination</a:t>
            </a:r>
          </a:p>
          <a:p>
            <a:pPr>
              <a:buFont typeface="Arial" panose="020B0604020202020204" pitchFamily="34" charset="0"/>
              <a:buChar char="•"/>
            </a:pPr>
            <a:r>
              <a:rPr lang="en-IN" sz="3000" dirty="0">
                <a:solidFill>
                  <a:schemeClr val="tx1"/>
                </a:solidFill>
              </a:rPr>
              <a:t>Dose: 1ml/IM (2 doses at 6 months apart)</a:t>
            </a:r>
          </a:p>
          <a:p>
            <a:pPr>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425817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DEF5-5506-B94C-762D-8026494A98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29C596D-F30E-6A2C-5E6D-072A7DBC7452}"/>
              </a:ext>
            </a:extLst>
          </p:cNvPr>
          <p:cNvSpPr>
            <a:spLocks noGrp="1"/>
          </p:cNvSpPr>
          <p:nvPr>
            <p:ph idx="1"/>
          </p:nvPr>
        </p:nvSpPr>
        <p:spPr/>
        <p:txBody>
          <a:bodyPr>
            <a:noAutofit/>
          </a:bodyPr>
          <a:lstStyle/>
          <a:p>
            <a:pPr marL="0" indent="0" algn="just">
              <a:buNone/>
            </a:pPr>
            <a:r>
              <a:rPr lang="en-IN" sz="3000" b="1" dirty="0">
                <a:solidFill>
                  <a:schemeClr val="tx1"/>
                </a:solidFill>
              </a:rPr>
              <a:t>  Hepatitis B vaccination</a:t>
            </a:r>
          </a:p>
          <a:p>
            <a:pPr algn="just">
              <a:buFont typeface="Arial" panose="020B0604020202020204" pitchFamily="34" charset="0"/>
              <a:buChar char="•"/>
            </a:pPr>
            <a:r>
              <a:rPr lang="en-IN" sz="3000" dirty="0">
                <a:solidFill>
                  <a:schemeClr val="tx1"/>
                </a:solidFill>
              </a:rPr>
              <a:t>Dose: 1ml/IM</a:t>
            </a:r>
          </a:p>
          <a:p>
            <a:pPr algn="just">
              <a:buFont typeface="Arial" panose="020B0604020202020204" pitchFamily="34" charset="0"/>
              <a:buChar char="•"/>
            </a:pPr>
            <a:r>
              <a:rPr lang="en-IN" sz="3000" dirty="0">
                <a:solidFill>
                  <a:schemeClr val="tx1"/>
                </a:solidFill>
              </a:rPr>
              <a:t>Total doses: 3 </a:t>
            </a:r>
          </a:p>
          <a:p>
            <a:pPr algn="just">
              <a:buFont typeface="Wingdings" panose="05000000000000000000" pitchFamily="2" charset="2"/>
              <a:buChar char="ü"/>
            </a:pPr>
            <a:r>
              <a:rPr lang="en-IN" sz="3000" dirty="0">
                <a:solidFill>
                  <a:schemeClr val="tx1"/>
                </a:solidFill>
              </a:rPr>
              <a:t>1</a:t>
            </a:r>
            <a:r>
              <a:rPr lang="en-IN" sz="3000" baseline="30000" dirty="0">
                <a:solidFill>
                  <a:schemeClr val="tx1"/>
                </a:solidFill>
              </a:rPr>
              <a:t>st</a:t>
            </a:r>
            <a:r>
              <a:rPr lang="en-IN" sz="3000" dirty="0">
                <a:solidFill>
                  <a:schemeClr val="tx1"/>
                </a:solidFill>
              </a:rPr>
              <a:t> at any time</a:t>
            </a:r>
          </a:p>
          <a:p>
            <a:pPr algn="just">
              <a:buFont typeface="Wingdings" panose="05000000000000000000" pitchFamily="2" charset="2"/>
              <a:buChar char="ü"/>
            </a:pPr>
            <a:r>
              <a:rPr lang="en-IN" sz="3000" dirty="0">
                <a:solidFill>
                  <a:schemeClr val="tx1"/>
                </a:solidFill>
              </a:rPr>
              <a:t>2</a:t>
            </a:r>
            <a:r>
              <a:rPr lang="en-IN" sz="3000" baseline="30000" dirty="0">
                <a:solidFill>
                  <a:schemeClr val="tx1"/>
                </a:solidFill>
              </a:rPr>
              <a:t>nd</a:t>
            </a:r>
            <a:r>
              <a:rPr lang="en-IN" sz="3000" dirty="0">
                <a:solidFill>
                  <a:schemeClr val="tx1"/>
                </a:solidFill>
              </a:rPr>
              <a:t> at least 1 months after 1</a:t>
            </a:r>
            <a:r>
              <a:rPr lang="en-IN" sz="3000" baseline="30000" dirty="0">
                <a:solidFill>
                  <a:schemeClr val="tx1"/>
                </a:solidFill>
              </a:rPr>
              <a:t>st</a:t>
            </a:r>
            <a:r>
              <a:rPr lang="en-IN" sz="3000" dirty="0">
                <a:solidFill>
                  <a:schemeClr val="tx1"/>
                </a:solidFill>
              </a:rPr>
              <a:t> dose </a:t>
            </a:r>
          </a:p>
          <a:p>
            <a:pPr algn="just">
              <a:buFont typeface="Wingdings" panose="05000000000000000000" pitchFamily="2" charset="2"/>
              <a:buChar char="ü"/>
            </a:pPr>
            <a:r>
              <a:rPr lang="en-IN" sz="3000" dirty="0">
                <a:solidFill>
                  <a:schemeClr val="tx1"/>
                </a:solidFill>
              </a:rPr>
              <a:t>3</a:t>
            </a:r>
            <a:r>
              <a:rPr lang="en-IN" sz="3000" baseline="30000" dirty="0">
                <a:solidFill>
                  <a:schemeClr val="tx1"/>
                </a:solidFill>
              </a:rPr>
              <a:t>rd</a:t>
            </a:r>
            <a:r>
              <a:rPr lang="en-IN" sz="3000" dirty="0">
                <a:solidFill>
                  <a:schemeClr val="tx1"/>
                </a:solidFill>
              </a:rPr>
              <a:t> dose 6 months after 1</a:t>
            </a:r>
            <a:r>
              <a:rPr lang="en-IN" sz="3000" baseline="30000" dirty="0">
                <a:solidFill>
                  <a:schemeClr val="tx1"/>
                </a:solidFill>
              </a:rPr>
              <a:t>st</a:t>
            </a:r>
          </a:p>
          <a:p>
            <a:pPr algn="just">
              <a:buFont typeface="Arial" panose="020B0604020202020204" pitchFamily="34" charset="0"/>
              <a:buChar char="•"/>
            </a:pPr>
            <a:endParaRPr lang="en-IN" sz="3000" baseline="30000" dirty="0">
              <a:solidFill>
                <a:schemeClr val="tx1"/>
              </a:solidFill>
            </a:endParaRPr>
          </a:p>
          <a:p>
            <a:pPr algn="just">
              <a:buFont typeface="Arial" panose="020B0604020202020204" pitchFamily="34" charset="0"/>
              <a:buChar char="•"/>
            </a:pPr>
            <a:endParaRPr lang="en-IN" sz="3000" baseline="30000" dirty="0">
              <a:solidFill>
                <a:schemeClr val="tx1"/>
              </a:solidFill>
            </a:endParaRPr>
          </a:p>
          <a:p>
            <a:pPr algn="just">
              <a:buFont typeface="Arial" panose="020B0604020202020204" pitchFamily="34" charset="0"/>
              <a:buChar char="•"/>
            </a:pPr>
            <a:r>
              <a:rPr lang="en-IN" sz="3000" dirty="0">
                <a:solidFill>
                  <a:schemeClr val="tx1"/>
                </a:solidFill>
              </a:rPr>
              <a:t> </a:t>
            </a:r>
          </a:p>
          <a:p>
            <a:pPr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271284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4A8E-BEA6-46F1-5502-FDD4A1119D5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F3C580E-22F2-BE5E-048E-8B6E2A3039AB}"/>
              </a:ext>
            </a:extLst>
          </p:cNvPr>
          <p:cNvSpPr>
            <a:spLocks noGrp="1"/>
          </p:cNvSpPr>
          <p:nvPr>
            <p:ph idx="1"/>
          </p:nvPr>
        </p:nvSpPr>
        <p:spPr>
          <a:xfrm>
            <a:off x="1083515" y="1826069"/>
            <a:ext cx="10058400" cy="4368254"/>
          </a:xfrm>
        </p:spPr>
        <p:txBody>
          <a:bodyPr>
            <a:normAutofit lnSpcReduction="10000"/>
          </a:bodyPr>
          <a:lstStyle/>
          <a:p>
            <a:pPr marL="0" indent="0" algn="just">
              <a:buNone/>
            </a:pPr>
            <a:r>
              <a:rPr lang="en-IN" sz="3000" dirty="0">
                <a:solidFill>
                  <a:schemeClr val="tx1"/>
                </a:solidFill>
              </a:rPr>
              <a:t>   </a:t>
            </a:r>
            <a:r>
              <a:rPr lang="en-IN" sz="3000" b="1" dirty="0">
                <a:solidFill>
                  <a:schemeClr val="tx1"/>
                </a:solidFill>
              </a:rPr>
              <a:t>Hemophilus Influenza Type B</a:t>
            </a:r>
          </a:p>
          <a:p>
            <a:pPr algn="just">
              <a:buFont typeface="Arial" panose="020B0604020202020204" pitchFamily="34" charset="0"/>
              <a:buChar char="•"/>
            </a:pPr>
            <a:r>
              <a:rPr lang="en-IN" sz="3000" dirty="0">
                <a:solidFill>
                  <a:schemeClr val="tx1"/>
                </a:solidFill>
              </a:rPr>
              <a:t> Hemophilus Influenza Type B vaccine is often called Hib Vaccine</a:t>
            </a:r>
          </a:p>
          <a:p>
            <a:pPr algn="just">
              <a:buFont typeface="Arial" panose="020B0604020202020204" pitchFamily="34" charset="0"/>
              <a:buChar char="•"/>
            </a:pPr>
            <a:endParaRPr lang="en-IN" sz="3000" dirty="0">
              <a:solidFill>
                <a:schemeClr val="tx1"/>
              </a:solidFill>
            </a:endParaRPr>
          </a:p>
          <a:p>
            <a:pPr algn="just">
              <a:buFont typeface="Arial" panose="020B0604020202020204" pitchFamily="34" charset="0"/>
              <a:buChar char="•"/>
            </a:pPr>
            <a:r>
              <a:rPr lang="en-IN" sz="3000" dirty="0">
                <a:solidFill>
                  <a:schemeClr val="tx1"/>
                </a:solidFill>
              </a:rPr>
              <a:t> Recommendation:</a:t>
            </a:r>
          </a:p>
          <a:p>
            <a:pPr algn="just">
              <a:buFont typeface="Wingdings" panose="05000000000000000000" pitchFamily="2" charset="2"/>
              <a:buChar char="ü"/>
            </a:pPr>
            <a:r>
              <a:rPr lang="en-IN" sz="3000" dirty="0">
                <a:solidFill>
                  <a:schemeClr val="tx1"/>
                </a:solidFill>
              </a:rPr>
              <a:t>Not routinely recommended for healthy adults</a:t>
            </a:r>
          </a:p>
          <a:p>
            <a:pPr algn="just">
              <a:buFont typeface="Wingdings" panose="05000000000000000000" pitchFamily="2" charset="2"/>
              <a:buChar char="ü"/>
            </a:pPr>
            <a:r>
              <a:rPr lang="en-IN" sz="3000" dirty="0">
                <a:solidFill>
                  <a:schemeClr val="tx1"/>
                </a:solidFill>
              </a:rPr>
              <a:t>High risk of Hemophilus Influenza Type B.</a:t>
            </a:r>
          </a:p>
          <a:p>
            <a:pPr algn="just">
              <a:buFont typeface="Wingdings" panose="05000000000000000000" pitchFamily="2" charset="2"/>
              <a:buChar char="ü"/>
            </a:pPr>
            <a:endParaRPr lang="en-IN" sz="3000" dirty="0">
              <a:solidFill>
                <a:schemeClr val="tx1"/>
              </a:solidFill>
            </a:endParaRPr>
          </a:p>
          <a:p>
            <a:pPr algn="just">
              <a:buFont typeface="Arial" panose="020B0604020202020204" pitchFamily="34" charset="0"/>
              <a:buChar char="•"/>
            </a:pPr>
            <a:r>
              <a:rPr lang="en-IN" sz="3000" dirty="0">
                <a:solidFill>
                  <a:schemeClr val="tx1"/>
                </a:solidFill>
              </a:rPr>
              <a:t> Dose: single conjugated Hib Vaccine</a:t>
            </a:r>
          </a:p>
        </p:txBody>
      </p:sp>
    </p:spTree>
    <p:extLst>
      <p:ext uri="{BB962C8B-B14F-4D97-AF65-F5344CB8AC3E}">
        <p14:creationId xmlns:p14="http://schemas.microsoft.com/office/powerpoint/2010/main" val="410904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FCFC-CF99-19B5-331B-90B51B7234A2}"/>
              </a:ext>
            </a:extLst>
          </p:cNvPr>
          <p:cNvSpPr>
            <a:spLocks noGrp="1"/>
          </p:cNvSpPr>
          <p:nvPr>
            <p:ph type="title"/>
          </p:nvPr>
        </p:nvSpPr>
        <p:spPr>
          <a:xfrm>
            <a:off x="1097280" y="227610"/>
            <a:ext cx="10058400" cy="1450757"/>
          </a:xfrm>
        </p:spPr>
        <p:txBody>
          <a:bodyPr/>
          <a:lstStyle/>
          <a:p>
            <a:endParaRPr lang="en-IN" dirty="0"/>
          </a:p>
        </p:txBody>
      </p:sp>
      <p:sp>
        <p:nvSpPr>
          <p:cNvPr id="3" name="Content Placeholder 2">
            <a:extLst>
              <a:ext uri="{FF2B5EF4-FFF2-40B4-BE49-F238E27FC236}">
                <a16:creationId xmlns:a16="http://schemas.microsoft.com/office/drawing/2014/main" id="{EA021028-47AE-A84A-9D4A-3E78AA9D2DDD}"/>
              </a:ext>
            </a:extLst>
          </p:cNvPr>
          <p:cNvSpPr>
            <a:spLocks noGrp="1"/>
          </p:cNvSpPr>
          <p:nvPr>
            <p:ph idx="1"/>
          </p:nvPr>
        </p:nvSpPr>
        <p:spPr/>
        <p:txBody>
          <a:bodyPr>
            <a:noAutofit/>
          </a:bodyPr>
          <a:lstStyle/>
          <a:p>
            <a:pPr marL="0" indent="0" algn="just">
              <a:buNone/>
            </a:pPr>
            <a:r>
              <a:rPr lang="en-IN" sz="3000" dirty="0">
                <a:solidFill>
                  <a:schemeClr val="tx1"/>
                </a:solidFill>
              </a:rPr>
              <a:t> </a:t>
            </a:r>
            <a:r>
              <a:rPr lang="en-IN" sz="3000" b="1" dirty="0">
                <a:solidFill>
                  <a:schemeClr val="tx1"/>
                </a:solidFill>
              </a:rPr>
              <a:t>Covid 19 vaccine</a:t>
            </a:r>
          </a:p>
          <a:p>
            <a:pPr algn="just">
              <a:buFont typeface="Arial" panose="020B0604020202020204" pitchFamily="34" charset="0"/>
              <a:buChar char="•"/>
            </a:pPr>
            <a:r>
              <a:rPr lang="en-IN" sz="3000" dirty="0">
                <a:solidFill>
                  <a:schemeClr val="tx1"/>
                </a:solidFill>
              </a:rPr>
              <a:t>Vaccine: live attenuated vaccine</a:t>
            </a:r>
          </a:p>
          <a:p>
            <a:pPr algn="just">
              <a:buFont typeface="Arial" panose="020B0604020202020204" pitchFamily="34" charset="0"/>
              <a:buChar char="•"/>
            </a:pPr>
            <a:r>
              <a:rPr lang="en-IN" sz="3000" dirty="0">
                <a:solidFill>
                  <a:schemeClr val="tx1"/>
                </a:solidFill>
              </a:rPr>
              <a:t>Pfizer: 2 doses (0.3 ml), at least 21 days apart.</a:t>
            </a:r>
          </a:p>
          <a:p>
            <a:pPr algn="just">
              <a:buFont typeface="Arial" panose="020B0604020202020204" pitchFamily="34" charset="0"/>
              <a:buChar char="•"/>
            </a:pPr>
            <a:r>
              <a:rPr lang="en-IN" sz="3000" dirty="0">
                <a:solidFill>
                  <a:schemeClr val="tx1"/>
                </a:solidFill>
              </a:rPr>
              <a:t>Moderna: 2 dose (0.5 ml), 28 days apart</a:t>
            </a:r>
          </a:p>
          <a:p>
            <a:pPr algn="just">
              <a:buFont typeface="Arial" panose="020B0604020202020204" pitchFamily="34" charset="0"/>
              <a:buChar char="•"/>
            </a:pPr>
            <a:r>
              <a:rPr lang="en-IN" sz="3000" dirty="0">
                <a:solidFill>
                  <a:schemeClr val="tx1"/>
                </a:solidFill>
              </a:rPr>
              <a:t>Johnson and Johnsons: 1 dose (0.5ml)</a:t>
            </a:r>
          </a:p>
          <a:p>
            <a:pPr algn="just">
              <a:buFont typeface="Arial" panose="020B0604020202020204" pitchFamily="34" charset="0"/>
              <a:buChar char="•"/>
            </a:pPr>
            <a:r>
              <a:rPr lang="en-IN" sz="3000" dirty="0">
                <a:solidFill>
                  <a:schemeClr val="tx1"/>
                </a:solidFill>
              </a:rPr>
              <a:t>AstraZeneca: 2 dose (0.5ml), 4-12 weeks apart</a:t>
            </a:r>
          </a:p>
          <a:p>
            <a:pPr algn="just">
              <a:buFont typeface="Arial" panose="020B0604020202020204" pitchFamily="34" charset="0"/>
              <a:buChar char="•"/>
            </a:pPr>
            <a:r>
              <a:rPr lang="en-IN" sz="3000" dirty="0">
                <a:solidFill>
                  <a:schemeClr val="tx1"/>
                </a:solidFill>
              </a:rPr>
              <a:t>Covid Shield: 2 dose (0.5ml), 12-16 weeks apart</a:t>
            </a:r>
          </a:p>
          <a:p>
            <a:pPr algn="just">
              <a:buFont typeface="Arial" panose="020B0604020202020204" pitchFamily="34" charset="0"/>
              <a:buChar char="•"/>
            </a:pPr>
            <a:endParaRPr lang="en-IN" sz="3000" dirty="0">
              <a:solidFill>
                <a:schemeClr val="tx1"/>
              </a:solidFill>
            </a:endParaRPr>
          </a:p>
          <a:p>
            <a:pPr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84871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EABF-6013-68D0-A8F5-BC3F7EFCB7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29267FB-E63D-856D-8BEE-992F193FF3E1}"/>
              </a:ext>
            </a:extLst>
          </p:cNvPr>
          <p:cNvSpPr>
            <a:spLocks noGrp="1"/>
          </p:cNvSpPr>
          <p:nvPr>
            <p:ph idx="1"/>
          </p:nvPr>
        </p:nvSpPr>
        <p:spPr/>
        <p:txBody>
          <a:bodyPr>
            <a:noAutofit/>
          </a:bodyPr>
          <a:lstStyle/>
          <a:p>
            <a:pPr marL="0" indent="0" algn="just">
              <a:buNone/>
            </a:pPr>
            <a:r>
              <a:rPr lang="en-IN" sz="3000" dirty="0">
                <a:solidFill>
                  <a:schemeClr val="tx1"/>
                </a:solidFill>
              </a:rPr>
              <a:t>  </a:t>
            </a:r>
            <a:r>
              <a:rPr lang="en-IN" sz="3000" b="1" dirty="0">
                <a:solidFill>
                  <a:schemeClr val="tx1"/>
                </a:solidFill>
              </a:rPr>
              <a:t>Continue of Covid Vaccine</a:t>
            </a:r>
          </a:p>
          <a:p>
            <a:pPr algn="just">
              <a:buFont typeface="Arial" panose="020B0604020202020204" pitchFamily="34" charset="0"/>
              <a:buChar char="•"/>
            </a:pPr>
            <a:r>
              <a:rPr lang="en-IN" sz="3000" dirty="0">
                <a:solidFill>
                  <a:schemeClr val="tx1"/>
                </a:solidFill>
              </a:rPr>
              <a:t>Age: more than 18 years </a:t>
            </a:r>
          </a:p>
          <a:p>
            <a:pPr algn="just">
              <a:buFont typeface="Arial" panose="020B0604020202020204" pitchFamily="34" charset="0"/>
              <a:buChar char="•"/>
            </a:pPr>
            <a:r>
              <a:rPr lang="en-IN" sz="3000" dirty="0">
                <a:solidFill>
                  <a:schemeClr val="tx1"/>
                </a:solidFill>
              </a:rPr>
              <a:t>Route: IM into deltoid injection</a:t>
            </a:r>
          </a:p>
          <a:p>
            <a:pPr algn="just">
              <a:buFont typeface="Arial" panose="020B0604020202020204" pitchFamily="34" charset="0"/>
              <a:buChar char="•"/>
            </a:pPr>
            <a:endParaRPr lang="en-IN" sz="3000" dirty="0">
              <a:solidFill>
                <a:schemeClr val="tx1"/>
              </a:solidFill>
            </a:endParaRPr>
          </a:p>
          <a:p>
            <a:pPr marL="0" indent="0" algn="just">
              <a:buNone/>
            </a:pPr>
            <a:r>
              <a:rPr lang="en-IN" sz="3000" dirty="0">
                <a:solidFill>
                  <a:schemeClr val="tx1"/>
                </a:solidFill>
              </a:rPr>
              <a:t>  </a:t>
            </a:r>
            <a:r>
              <a:rPr lang="en-IN" sz="3000" b="1" dirty="0">
                <a:solidFill>
                  <a:schemeClr val="tx1"/>
                </a:solidFill>
              </a:rPr>
              <a:t>MMR</a:t>
            </a:r>
          </a:p>
          <a:p>
            <a:pPr algn="just">
              <a:buFont typeface="Arial" panose="020B0604020202020204" pitchFamily="34" charset="0"/>
              <a:buChar char="•"/>
            </a:pPr>
            <a:r>
              <a:rPr lang="en-IN" sz="3000" dirty="0">
                <a:solidFill>
                  <a:schemeClr val="tx1"/>
                </a:solidFill>
              </a:rPr>
              <a:t>Vaccine: MMRII</a:t>
            </a:r>
          </a:p>
          <a:p>
            <a:pPr algn="just">
              <a:buFont typeface="Arial" panose="020B0604020202020204" pitchFamily="34" charset="0"/>
              <a:buChar char="•"/>
            </a:pPr>
            <a:r>
              <a:rPr lang="en-IN" sz="3000" dirty="0">
                <a:solidFill>
                  <a:schemeClr val="tx1"/>
                </a:solidFill>
              </a:rPr>
              <a:t>Recommendation: 19 to 55 years</a:t>
            </a:r>
          </a:p>
          <a:p>
            <a:pPr algn="just">
              <a:buFont typeface="Arial" panose="020B0604020202020204" pitchFamily="34" charset="0"/>
              <a:buChar char="•"/>
            </a:pPr>
            <a:r>
              <a:rPr lang="en-IN" sz="3000" dirty="0">
                <a:solidFill>
                  <a:schemeClr val="tx1"/>
                </a:solidFill>
              </a:rPr>
              <a:t>Dose: 0.5ml/SC (1 or 2 doses)</a:t>
            </a:r>
          </a:p>
        </p:txBody>
      </p:sp>
    </p:spTree>
    <p:extLst>
      <p:ext uri="{BB962C8B-B14F-4D97-AF65-F5344CB8AC3E}">
        <p14:creationId xmlns:p14="http://schemas.microsoft.com/office/powerpoint/2010/main" val="93161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2785-3182-C8E3-CC3F-3A69A7C311A8}"/>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Nursing Implication in Immunization</a:t>
            </a:r>
          </a:p>
        </p:txBody>
      </p:sp>
      <p:sp>
        <p:nvSpPr>
          <p:cNvPr id="3" name="Content Placeholder 2">
            <a:extLst>
              <a:ext uri="{FF2B5EF4-FFF2-40B4-BE49-F238E27FC236}">
                <a16:creationId xmlns:a16="http://schemas.microsoft.com/office/drawing/2014/main" id="{E9D8BBC1-38AE-E1AB-D1FD-53D09FFFF2FA}"/>
              </a:ext>
            </a:extLst>
          </p:cNvPr>
          <p:cNvSpPr>
            <a:spLocks noGrp="1"/>
          </p:cNvSpPr>
          <p:nvPr>
            <p:ph idx="1"/>
          </p:nvPr>
        </p:nvSpPr>
        <p:spPr/>
        <p:txBody>
          <a:bodyPr>
            <a:noAutofit/>
          </a:bodyPr>
          <a:lstStyle/>
          <a:p>
            <a:pPr lvl="0" algn="just">
              <a:lnSpc>
                <a:spcPct val="12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 Nurses have responsibility to be up to date on a recommended  routine vaccine</a:t>
            </a:r>
            <a:endParaRPr lang="en-IN" sz="3000" dirty="0">
              <a:solidFill>
                <a:schemeClr val="tx1"/>
              </a:solidFill>
              <a:effectLst/>
              <a:ea typeface="Calibri" panose="020F0502020204030204" pitchFamily="34" charset="0"/>
              <a:cs typeface="Arial" panose="020B0604020202020204" pitchFamily="34" charset="0"/>
            </a:endParaRPr>
          </a:p>
          <a:p>
            <a:pPr lvl="0" algn="just">
              <a:lnSpc>
                <a:spcPct val="12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 Documentation should be done properly </a:t>
            </a:r>
            <a:endParaRPr lang="en-IN" sz="3000" dirty="0">
              <a:solidFill>
                <a:schemeClr val="tx1"/>
              </a:solidFill>
              <a:effectLst/>
              <a:ea typeface="Calibri" panose="020F0502020204030204" pitchFamily="34" charset="0"/>
              <a:cs typeface="Arial" panose="020B0604020202020204" pitchFamily="34" charset="0"/>
            </a:endParaRPr>
          </a:p>
          <a:p>
            <a:pPr lvl="0" algn="just">
              <a:lnSpc>
                <a:spcPct val="12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 Get proper training before administrating vaccination</a:t>
            </a:r>
            <a:endParaRPr lang="en-IN" sz="3000" dirty="0">
              <a:solidFill>
                <a:schemeClr val="tx1"/>
              </a:solidFill>
              <a:effectLst/>
              <a:ea typeface="Calibri" panose="020F0502020204030204" pitchFamily="34" charset="0"/>
              <a:cs typeface="Arial" panose="020B0604020202020204" pitchFamily="34" charset="0"/>
            </a:endParaRPr>
          </a:p>
          <a:p>
            <a:pPr lvl="0" algn="just">
              <a:lnSpc>
                <a:spcPct val="120000"/>
              </a:lnSpc>
              <a:buFont typeface="Arial" panose="020B0604020202020204" pitchFamily="34" charset="0"/>
              <a:buChar char="•"/>
              <a:tabLst>
                <a:tab pos="457200" algn="l"/>
              </a:tabLst>
            </a:pPr>
            <a:r>
              <a:rPr lang="en-US" sz="3000" kern="1200" dirty="0">
                <a:solidFill>
                  <a:schemeClr val="tx1"/>
                </a:solidFill>
                <a:effectLst/>
                <a:ea typeface="Times New Roman" panose="02020603050405020304" pitchFamily="18" charset="0"/>
                <a:cs typeface="Arial" panose="020B0604020202020204" pitchFamily="34" charset="0"/>
              </a:rPr>
              <a:t> </a:t>
            </a:r>
            <a:r>
              <a:rPr lang="en-US" sz="3000" dirty="0">
                <a:solidFill>
                  <a:schemeClr val="tx1"/>
                </a:solidFill>
                <a:effectLst/>
                <a:ea typeface="Times New Roman" panose="02020603050405020304" pitchFamily="18" charset="0"/>
                <a:cs typeface="Arial" panose="020B0604020202020204" pitchFamily="34" charset="0"/>
              </a:rPr>
              <a:t>Always prepare and check for: Right dose, right route and right time of right vaccination.</a:t>
            </a:r>
            <a:endParaRPr lang="en-IN" sz="3000" dirty="0">
              <a:solidFill>
                <a:schemeClr val="tx1"/>
              </a:solidFill>
              <a:effectLst/>
              <a:ea typeface="Calibri" panose="020F0502020204030204" pitchFamily="34" charset="0"/>
              <a:cs typeface="Arial" panose="020B0604020202020204" pitchFamily="34" charset="0"/>
            </a:endParaRPr>
          </a:p>
          <a:p>
            <a:pPr algn="just">
              <a:lnSpc>
                <a:spcPct val="120000"/>
              </a:lnSpc>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14578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1C88-D42D-3FA4-31F4-D30ED405CC4A}"/>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General Objective</a:t>
            </a:r>
          </a:p>
        </p:txBody>
      </p:sp>
      <p:sp>
        <p:nvSpPr>
          <p:cNvPr id="3" name="Content Placeholder 2">
            <a:extLst>
              <a:ext uri="{FF2B5EF4-FFF2-40B4-BE49-F238E27FC236}">
                <a16:creationId xmlns:a16="http://schemas.microsoft.com/office/drawing/2014/main" id="{01750079-7BFD-6E03-17AB-33DF277EF3EE}"/>
              </a:ext>
            </a:extLst>
          </p:cNvPr>
          <p:cNvSpPr>
            <a:spLocks noGrp="1"/>
          </p:cNvSpPr>
          <p:nvPr>
            <p:ph idx="1"/>
          </p:nvPr>
        </p:nvSpPr>
        <p:spPr/>
        <p:txBody>
          <a:bodyPr>
            <a:normAutofit/>
          </a:bodyPr>
          <a:lstStyle/>
          <a:p>
            <a:r>
              <a:rPr lang="en-IN" sz="3000" dirty="0">
                <a:solidFill>
                  <a:schemeClr val="tx1"/>
                </a:solidFill>
              </a:rPr>
              <a:t>At the end of the teaching session, BNS 1</a:t>
            </a:r>
            <a:r>
              <a:rPr lang="en-IN" sz="3000" baseline="30000" dirty="0">
                <a:solidFill>
                  <a:schemeClr val="tx1"/>
                </a:solidFill>
              </a:rPr>
              <a:t>st</a:t>
            </a:r>
            <a:r>
              <a:rPr lang="en-IN" sz="3000" dirty="0">
                <a:solidFill>
                  <a:schemeClr val="tx1"/>
                </a:solidFill>
              </a:rPr>
              <a:t> year will able to explain about Divorce and unmarried mother.</a:t>
            </a:r>
          </a:p>
        </p:txBody>
      </p:sp>
    </p:spTree>
    <p:extLst>
      <p:ext uri="{BB962C8B-B14F-4D97-AF65-F5344CB8AC3E}">
        <p14:creationId xmlns:p14="http://schemas.microsoft.com/office/powerpoint/2010/main" val="31129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3AC0-7594-9A70-53CB-B2E57D45165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1DD2786-BEAC-482A-524B-7A44A81F731A}"/>
              </a:ext>
            </a:extLst>
          </p:cNvPr>
          <p:cNvSpPr>
            <a:spLocks noGrp="1"/>
          </p:cNvSpPr>
          <p:nvPr>
            <p:ph idx="1"/>
          </p:nvPr>
        </p:nvSpPr>
        <p:spPr/>
        <p:txBody>
          <a:bodyPr>
            <a:normAutofit/>
          </a:bodyPr>
          <a:lstStyle/>
          <a:p>
            <a:pPr lvl="0" algn="just">
              <a:lnSpc>
                <a:spcPct val="12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 Encourage client to administer full dose of vaccine</a:t>
            </a:r>
            <a:endParaRPr lang="en-IN" sz="3000" dirty="0">
              <a:solidFill>
                <a:schemeClr val="tx1"/>
              </a:solidFill>
              <a:effectLst/>
              <a:ea typeface="Calibri" panose="020F0502020204030204" pitchFamily="34" charset="0"/>
              <a:cs typeface="Arial" panose="020B0604020202020204" pitchFamily="34" charset="0"/>
            </a:endParaRPr>
          </a:p>
          <a:p>
            <a:pPr lvl="0" algn="just">
              <a:lnSpc>
                <a:spcPct val="12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Provide health education about different vaccine regarding doses, routes etc.</a:t>
            </a:r>
            <a:endParaRPr lang="en-IN" sz="3000" dirty="0">
              <a:solidFill>
                <a:schemeClr val="tx1"/>
              </a:solidFill>
              <a:effectLst/>
              <a:ea typeface="Calibri" panose="020F0502020204030204" pitchFamily="34" charset="0"/>
              <a:cs typeface="Arial" panose="020B0604020202020204" pitchFamily="34" charset="0"/>
            </a:endParaRPr>
          </a:p>
          <a:p>
            <a:pPr marL="137160" indent="0" algn="just">
              <a:lnSpc>
                <a:spcPct val="120000"/>
              </a:lnSpc>
              <a:buNone/>
            </a:pPr>
            <a:r>
              <a:rPr lang="en-US" sz="3000" dirty="0">
                <a:solidFill>
                  <a:schemeClr val="tx1"/>
                </a:solidFill>
                <a:effectLst/>
                <a:ea typeface="Times New Roman" panose="02020603050405020304" pitchFamily="18" charset="0"/>
                <a:cs typeface="Arial" panose="020B0604020202020204" pitchFamily="34" charset="0"/>
              </a:rPr>
              <a:t> </a:t>
            </a:r>
            <a:endParaRPr lang="en-IN" sz="3000" dirty="0">
              <a:solidFill>
                <a:schemeClr val="tx1"/>
              </a:solidFill>
              <a:effectLst/>
              <a:ea typeface="Calibri" panose="020F0502020204030204" pitchFamily="34" charset="0"/>
              <a:cs typeface="Arial" panose="020B0604020202020204" pitchFamily="34" charset="0"/>
            </a:endParaRPr>
          </a:p>
          <a:p>
            <a:pPr algn="just"/>
            <a:endParaRPr lang="en-IN" sz="3000" dirty="0">
              <a:solidFill>
                <a:schemeClr val="tx1"/>
              </a:solidFill>
            </a:endParaRPr>
          </a:p>
        </p:txBody>
      </p:sp>
    </p:spTree>
    <p:extLst>
      <p:ext uri="{BB962C8B-B14F-4D97-AF65-F5344CB8AC3E}">
        <p14:creationId xmlns:p14="http://schemas.microsoft.com/office/powerpoint/2010/main" val="104058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3D2E-A499-CF81-17A3-CBEA07B888B6}"/>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Accident</a:t>
            </a:r>
          </a:p>
        </p:txBody>
      </p:sp>
      <p:sp>
        <p:nvSpPr>
          <p:cNvPr id="3" name="Content Placeholder 2">
            <a:extLst>
              <a:ext uri="{FF2B5EF4-FFF2-40B4-BE49-F238E27FC236}">
                <a16:creationId xmlns:a16="http://schemas.microsoft.com/office/drawing/2014/main" id="{3DA1358E-0252-2FD4-BBC0-5CCAE1C8F5FD}"/>
              </a:ext>
            </a:extLst>
          </p:cNvPr>
          <p:cNvSpPr>
            <a:spLocks noGrp="1"/>
          </p:cNvSpPr>
          <p:nvPr>
            <p:ph idx="1"/>
          </p:nvPr>
        </p:nvSpPr>
        <p:spPr/>
        <p:txBody>
          <a:bodyPr>
            <a:normAutofit/>
          </a:bodyPr>
          <a:lstStyle/>
          <a:p>
            <a:pPr marL="93663" marR="127000" lvl="0" indent="-90488" algn="just">
              <a:lnSpc>
                <a:spcPct val="105000"/>
              </a:lnSpc>
              <a:spcAft>
                <a:spcPts val="0"/>
              </a:spcAft>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Accident is an “unfortunate incident that happens unexpectedly and unintentionally , typically resulting in damage or injury.”</a:t>
            </a:r>
            <a:endParaRPr lang="en-IN" sz="3000" dirty="0">
              <a:solidFill>
                <a:schemeClr val="tx1"/>
              </a:solidFill>
              <a:effectLst/>
              <a:ea typeface="Calibri" panose="020F0502020204030204" pitchFamily="34" charset="0"/>
              <a:cs typeface="Times New Roman" panose="02020603050405020304" pitchFamily="18" charset="0"/>
            </a:endParaRPr>
          </a:p>
          <a:p>
            <a:pPr marL="93663" marR="127000" indent="-90488" algn="just">
              <a:lnSpc>
                <a:spcPct val="105000"/>
              </a:lnSpc>
              <a:spcAft>
                <a:spcPts val="0"/>
              </a:spcAft>
            </a:pPr>
            <a:r>
              <a:rPr lang="en-US" sz="3000" dirty="0">
                <a:solidFill>
                  <a:schemeClr val="tx1"/>
                </a:solidFill>
                <a:effectLst/>
                <a:ea typeface="Times New Roman" panose="02020603050405020304" pitchFamily="18" charset="0"/>
                <a:cs typeface="Arial" panose="020B0604020202020204" pitchFamily="34" charset="0"/>
              </a:rPr>
              <a:t>                           (</a:t>
            </a:r>
            <a:r>
              <a:rPr lang="en-US" sz="3000" b="1" dirty="0">
                <a:solidFill>
                  <a:schemeClr val="tx1"/>
                </a:solidFill>
                <a:effectLst/>
                <a:ea typeface="Times New Roman" panose="02020603050405020304" pitchFamily="18" charset="0"/>
                <a:cs typeface="Arial" panose="020B0604020202020204" pitchFamily="34" charset="0"/>
              </a:rPr>
              <a:t>Cambridge dictionary)</a:t>
            </a:r>
            <a:endParaRPr lang="en-IN" sz="3000" b="1" dirty="0">
              <a:solidFill>
                <a:schemeClr val="tx1"/>
              </a:solidFill>
              <a:effectLst/>
              <a:ea typeface="Calibri" panose="020F0502020204030204" pitchFamily="34" charset="0"/>
              <a:cs typeface="Arial" panose="020B0604020202020204" pitchFamily="34" charset="0"/>
            </a:endParaRPr>
          </a:p>
          <a:p>
            <a:pPr marL="93663" indent="-90488" algn="just">
              <a:buNone/>
            </a:pPr>
            <a:endParaRPr lang="en-IN" sz="3000" dirty="0">
              <a:solidFill>
                <a:schemeClr val="tx1"/>
              </a:solidFill>
            </a:endParaRPr>
          </a:p>
        </p:txBody>
      </p:sp>
    </p:spTree>
    <p:extLst>
      <p:ext uri="{BB962C8B-B14F-4D97-AF65-F5344CB8AC3E}">
        <p14:creationId xmlns:p14="http://schemas.microsoft.com/office/powerpoint/2010/main" val="101648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FCD6-F478-A741-7D50-B1A01217C310}"/>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Types of accidents</a:t>
            </a:r>
          </a:p>
        </p:txBody>
      </p:sp>
      <p:sp>
        <p:nvSpPr>
          <p:cNvPr id="3" name="Content Placeholder 2">
            <a:extLst>
              <a:ext uri="{FF2B5EF4-FFF2-40B4-BE49-F238E27FC236}">
                <a16:creationId xmlns:a16="http://schemas.microsoft.com/office/drawing/2014/main" id="{2FAD714A-5161-7507-F64C-18A1FA174DC1}"/>
              </a:ext>
            </a:extLst>
          </p:cNvPr>
          <p:cNvSpPr>
            <a:spLocks noGrp="1"/>
          </p:cNvSpPr>
          <p:nvPr>
            <p:ph idx="1"/>
          </p:nvPr>
        </p:nvSpPr>
        <p:spPr>
          <a:xfrm>
            <a:off x="1097280" y="1845733"/>
            <a:ext cx="10058400" cy="4725663"/>
          </a:xfrm>
        </p:spPr>
        <p:txBody>
          <a:bodyPr>
            <a:noAutofit/>
          </a:bodyPr>
          <a:lstStyle/>
          <a:p>
            <a:pPr lvl="0">
              <a:lnSpc>
                <a:spcPct val="10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Road traffic accident(80-90% of total cause)</a:t>
            </a:r>
            <a:r>
              <a:rPr lang="en-US" sz="3000" dirty="0">
                <a:solidFill>
                  <a:schemeClr val="tx1"/>
                </a:solidFill>
                <a:effectLst/>
                <a:ea typeface="Arial" panose="020B0604020202020204" pitchFamily="34" charset="0"/>
                <a:cs typeface="Arial" panose="020B0604020202020204" pitchFamily="34" charset="0"/>
              </a:rPr>
              <a:t> </a:t>
            </a:r>
          </a:p>
          <a:p>
            <a:pPr marR="190500" lvl="0">
              <a:lnSpc>
                <a:spcPct val="100000"/>
              </a:lnSpc>
              <a:spcAft>
                <a:spcPts val="0"/>
              </a:spcAft>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Domestic accidents</a:t>
            </a:r>
          </a:p>
          <a:p>
            <a:pPr>
              <a:lnSpc>
                <a:spcPct val="100000"/>
              </a:lnSpc>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Industrial accidents</a:t>
            </a:r>
            <a:endParaRPr lang="en-IN" sz="3000" dirty="0">
              <a:solidFill>
                <a:schemeClr val="tx1"/>
              </a:solidFill>
              <a:effectLst/>
              <a:ea typeface="Calibri" panose="020F0502020204030204" pitchFamily="34" charset="0"/>
              <a:cs typeface="Arial" panose="020B0604020202020204" pitchFamily="34" charset="0"/>
            </a:endParaRPr>
          </a:p>
          <a:p>
            <a:pPr lvl="0">
              <a:lnSpc>
                <a:spcPct val="100000"/>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Violence</a:t>
            </a:r>
            <a:endParaRPr lang="en-IN" sz="3000" dirty="0">
              <a:solidFill>
                <a:schemeClr val="tx1"/>
              </a:solidFill>
              <a:effectLst/>
              <a:ea typeface="Calibri" panose="020F0502020204030204" pitchFamily="34" charset="0"/>
              <a:cs typeface="Arial" panose="020B0604020202020204" pitchFamily="34" charset="0"/>
            </a:endParaRPr>
          </a:p>
          <a:p>
            <a:pPr>
              <a:lnSpc>
                <a:spcPct val="100000"/>
              </a:lnSpc>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Suicide and self inflected injuries.  </a:t>
            </a:r>
            <a:endParaRPr lang="en-IN" sz="3000" dirty="0">
              <a:solidFill>
                <a:schemeClr val="tx1"/>
              </a:solidFill>
            </a:endParaRPr>
          </a:p>
        </p:txBody>
      </p:sp>
    </p:spTree>
    <p:extLst>
      <p:ext uri="{BB962C8B-B14F-4D97-AF65-F5344CB8AC3E}">
        <p14:creationId xmlns:p14="http://schemas.microsoft.com/office/powerpoint/2010/main" val="1571444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C38E-75AD-E250-6E41-AE3C2A620A5C}"/>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Prevention of accidents</a:t>
            </a:r>
          </a:p>
        </p:txBody>
      </p:sp>
      <p:sp>
        <p:nvSpPr>
          <p:cNvPr id="3" name="Content Placeholder 2">
            <a:extLst>
              <a:ext uri="{FF2B5EF4-FFF2-40B4-BE49-F238E27FC236}">
                <a16:creationId xmlns:a16="http://schemas.microsoft.com/office/drawing/2014/main" id="{6DA4C480-B093-C238-2932-43B2F75347DD}"/>
              </a:ext>
            </a:extLst>
          </p:cNvPr>
          <p:cNvSpPr>
            <a:spLocks noGrp="1"/>
          </p:cNvSpPr>
          <p:nvPr>
            <p:ph idx="1"/>
          </p:nvPr>
        </p:nvSpPr>
        <p:spPr/>
        <p:txBody>
          <a:bodyPr>
            <a:normAutofit/>
          </a:bodyPr>
          <a:lstStyle/>
          <a:p>
            <a:pPr algn="just">
              <a:buFont typeface="Arial" panose="020B0604020202020204" pitchFamily="34" charset="0"/>
              <a:buChar char="•"/>
            </a:pPr>
            <a:r>
              <a:rPr lang="en-IN" sz="3000" dirty="0">
                <a:solidFill>
                  <a:schemeClr val="tx1"/>
                </a:solidFill>
              </a:rPr>
              <a:t> Data collection</a:t>
            </a:r>
          </a:p>
          <a:p>
            <a:pPr algn="just">
              <a:buFont typeface="Arial" panose="020B0604020202020204" pitchFamily="34" charset="0"/>
              <a:buChar char="•"/>
            </a:pPr>
            <a:r>
              <a:rPr lang="en-IN" sz="3000" dirty="0">
                <a:solidFill>
                  <a:schemeClr val="tx1"/>
                </a:solidFill>
              </a:rPr>
              <a:t> Safety Education</a:t>
            </a:r>
          </a:p>
          <a:p>
            <a:pPr algn="just">
              <a:buFont typeface="Arial" panose="020B0604020202020204" pitchFamily="34" charset="0"/>
              <a:buChar char="•"/>
            </a:pPr>
            <a:r>
              <a:rPr lang="en-IN" sz="3000" dirty="0">
                <a:solidFill>
                  <a:schemeClr val="tx1"/>
                </a:solidFill>
              </a:rPr>
              <a:t> Promotion of safety measures</a:t>
            </a:r>
          </a:p>
          <a:p>
            <a:pPr algn="just">
              <a:buFont typeface="Arial" panose="020B0604020202020204" pitchFamily="34" charset="0"/>
              <a:buChar char="•"/>
            </a:pPr>
            <a:r>
              <a:rPr lang="en-IN" sz="3000" dirty="0">
                <a:solidFill>
                  <a:schemeClr val="tx1"/>
                </a:solidFill>
              </a:rPr>
              <a:t> Alcohol and other drug control</a:t>
            </a:r>
          </a:p>
          <a:p>
            <a:pPr algn="just">
              <a:buFont typeface="Arial" panose="020B0604020202020204" pitchFamily="34" charset="0"/>
              <a:buChar char="•"/>
            </a:pPr>
            <a:r>
              <a:rPr lang="en-IN" sz="3000" dirty="0">
                <a:solidFill>
                  <a:schemeClr val="tx1"/>
                </a:solidFill>
              </a:rPr>
              <a:t> Elimination of causative factors</a:t>
            </a:r>
          </a:p>
          <a:p>
            <a:pPr algn="just">
              <a:buFont typeface="Arial" panose="020B0604020202020204" pitchFamily="34" charset="0"/>
              <a:buChar char="•"/>
            </a:pPr>
            <a:r>
              <a:rPr lang="en-IN" sz="3000" dirty="0">
                <a:solidFill>
                  <a:schemeClr val="tx1"/>
                </a:solidFill>
              </a:rPr>
              <a:t> Enforcement of laws</a:t>
            </a:r>
          </a:p>
        </p:txBody>
      </p:sp>
    </p:spTree>
    <p:extLst>
      <p:ext uri="{BB962C8B-B14F-4D97-AF65-F5344CB8AC3E}">
        <p14:creationId xmlns:p14="http://schemas.microsoft.com/office/powerpoint/2010/main" val="95269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614-BFE2-ABBA-BE40-358AB4EB470C}"/>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Nursing responsibility</a:t>
            </a:r>
          </a:p>
        </p:txBody>
      </p:sp>
      <p:sp>
        <p:nvSpPr>
          <p:cNvPr id="3" name="Content Placeholder 2">
            <a:extLst>
              <a:ext uri="{FF2B5EF4-FFF2-40B4-BE49-F238E27FC236}">
                <a16:creationId xmlns:a16="http://schemas.microsoft.com/office/drawing/2014/main" id="{C49BD40A-CC5A-6347-020E-4BE355363E18}"/>
              </a:ext>
            </a:extLst>
          </p:cNvPr>
          <p:cNvSpPr>
            <a:spLocks noGrp="1"/>
          </p:cNvSpPr>
          <p:nvPr>
            <p:ph idx="1"/>
          </p:nvPr>
        </p:nvSpPr>
        <p:spPr/>
        <p:txBody>
          <a:bodyPr>
            <a:noAutofit/>
          </a:bodyPr>
          <a:lstStyle/>
          <a:p>
            <a:r>
              <a:rPr lang="en-IN" sz="3000" b="1" dirty="0">
                <a:solidFill>
                  <a:schemeClr val="tx1"/>
                </a:solidFill>
              </a:rPr>
              <a:t>Caution young adults, especially males, who are the greater risk takers, about the safety precautions:</a:t>
            </a:r>
          </a:p>
          <a:p>
            <a:pPr marL="176213" lvl="0" indent="-176213">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Drive defensively</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nSpc>
                <a:spcPts val="26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lnSpc>
                <a:spcPct val="110000"/>
              </a:lnSpc>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Avoid alcohol beverages or drugs while driving or engaged in water, mountains or other sports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nSpc>
                <a:spcPts val="7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Observe the safety precautions for the specific activity</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ts val="21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IN" sz="3000" dirty="0">
              <a:solidFill>
                <a:schemeClr val="tx1"/>
              </a:solidFill>
            </a:endParaRPr>
          </a:p>
        </p:txBody>
      </p:sp>
    </p:spTree>
    <p:extLst>
      <p:ext uri="{BB962C8B-B14F-4D97-AF65-F5344CB8AC3E}">
        <p14:creationId xmlns:p14="http://schemas.microsoft.com/office/powerpoint/2010/main" val="297437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37BC-915C-4A9C-0F3B-00E53B0ADF5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307E777-B622-A063-66D4-450625AC924A}"/>
              </a:ext>
            </a:extLst>
          </p:cNvPr>
          <p:cNvSpPr>
            <a:spLocks noGrp="1"/>
          </p:cNvSpPr>
          <p:nvPr>
            <p:ph idx="1"/>
          </p:nvPr>
        </p:nvSpPr>
        <p:spPr>
          <a:xfrm>
            <a:off x="1097280" y="1845734"/>
            <a:ext cx="10058400" cy="4440766"/>
          </a:xfrm>
        </p:spPr>
        <p:txBody>
          <a:bodyPr>
            <a:noAutofit/>
          </a:bodyPr>
          <a:lstStyle/>
          <a:p>
            <a:pPr marL="176213" lvl="0" indent="-176213" algn="just">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Educate about home safety</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gn="just">
              <a:lnSpc>
                <a:spcPts val="20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lgn="just">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Follow speed limits and traffic rules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gn="just">
              <a:lnSpc>
                <a:spcPts val="20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lgn="just">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Avoid using cell phone while driving</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gn="just">
              <a:lnSpc>
                <a:spcPts val="20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0488" lvl="0" indent="-90488" algn="just">
              <a:lnSpc>
                <a:spcPct val="150000"/>
              </a:lnSpc>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At the bus stop, always follow the queue</a:t>
            </a:r>
          </a:p>
          <a:p>
            <a:pPr marL="90488" lvl="0" indent="-90488">
              <a:lnSpc>
                <a:spcPct val="150000"/>
              </a:lnSpc>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Maintain safe distance for the speed with other vehicles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ts val="26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lgn="just">
              <a:buFont typeface="Arial" panose="020B0604020202020204" pitchFamily="34" charset="0"/>
              <a:buChar char="•"/>
              <a:tabLst>
                <a:tab pos="457200" algn="l"/>
              </a:tabLst>
            </a:pPr>
            <a:endPar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a:lnSpc>
                <a:spcPts val="20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lgn="just">
              <a:buFont typeface="Arial" panose="020B0604020202020204" pitchFamily="34" charset="0"/>
              <a:buChar char="•"/>
              <a:tabLst>
                <a:tab pos="457200" algn="l"/>
              </a:tabLst>
            </a:pP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gn="just"/>
            <a:endParaRPr lang="en-IN" sz="3000" dirty="0">
              <a:solidFill>
                <a:schemeClr val="tx1"/>
              </a:solidFill>
            </a:endParaRPr>
          </a:p>
        </p:txBody>
      </p:sp>
    </p:spTree>
    <p:extLst>
      <p:ext uri="{BB962C8B-B14F-4D97-AF65-F5344CB8AC3E}">
        <p14:creationId xmlns:p14="http://schemas.microsoft.com/office/powerpoint/2010/main" val="41734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1BBD-F340-71AA-0F89-5130D2DD448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8CB8CAA-B298-A1B1-6F0A-4F86DE2FF173}"/>
              </a:ext>
            </a:extLst>
          </p:cNvPr>
          <p:cNvSpPr>
            <a:spLocks noGrp="1"/>
          </p:cNvSpPr>
          <p:nvPr>
            <p:ph idx="1"/>
          </p:nvPr>
        </p:nvSpPr>
        <p:spPr/>
        <p:txBody>
          <a:bodyPr>
            <a:noAutofit/>
          </a:bodyPr>
          <a:lstStyle/>
          <a:p>
            <a:pPr marL="176213" lvl="0" indent="-176213">
              <a:buFont typeface="Arial" panose="020B0604020202020204" pitchFamily="34" charset="0"/>
              <a:buChar char="•"/>
              <a:tabLst>
                <a:tab pos="93663" algn="l"/>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Do not sit, stand or travel on the footboard of the bus.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nSpc>
                <a:spcPts val="200"/>
              </a:lnSpc>
              <a:tabLst>
                <a:tab pos="93663" algn="l"/>
                <a:tab pos="457200" algn="l"/>
              </a:tabLst>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buFont typeface="Arial" panose="020B0604020202020204" pitchFamily="34" charset="0"/>
              <a:buChar char="•"/>
              <a:tabLst>
                <a:tab pos="93663" algn="l"/>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Do not put any part of your body outside a moving or a stationary bus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nSpc>
                <a:spcPts val="200"/>
              </a:lnSpc>
              <a:tabLst>
                <a:tab pos="93663" algn="l"/>
                <a:tab pos="457200" algn="l"/>
              </a:tabLst>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buFont typeface="Arial" panose="020B0604020202020204" pitchFamily="34" charset="0"/>
              <a:buChar char="•"/>
              <a:tabLst>
                <a:tab pos="93663" algn="l"/>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Avoid shouting or making noise while travelling in a vehicle as it can distract the driver</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lnSpc>
                <a:spcPts val="200"/>
              </a:lnSpc>
              <a:tabLst>
                <a:tab pos="93663" algn="l"/>
                <a:tab pos="457200" algn="l"/>
              </a:tabLst>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lvl="0" indent="-176213">
              <a:buFont typeface="Arial" panose="020B0604020202020204" pitchFamily="34" charset="0"/>
              <a:buChar char="•"/>
              <a:tabLst>
                <a:tab pos="93663" algn="l"/>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Always hold onto the handrail if standing in a moving bus, especially on sharp turns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indent="-176213">
              <a:tabLst>
                <a:tab pos="93663" algn="l"/>
                <a:tab pos="457200" algn="l"/>
              </a:tabLst>
            </a:pPr>
            <a:endParaRPr lang="en-IN" sz="3000" dirty="0">
              <a:solidFill>
                <a:schemeClr val="tx1"/>
              </a:solidFill>
            </a:endParaRPr>
          </a:p>
        </p:txBody>
      </p:sp>
    </p:spTree>
    <p:extLst>
      <p:ext uri="{BB962C8B-B14F-4D97-AF65-F5344CB8AC3E}">
        <p14:creationId xmlns:p14="http://schemas.microsoft.com/office/powerpoint/2010/main" val="2731290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0183-3217-C894-04A2-B5346343F3B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5A823D-50F8-7AFF-8038-FD9C529A8599}"/>
              </a:ext>
            </a:extLst>
          </p:cNvPr>
          <p:cNvSpPr>
            <a:spLocks noGrp="1"/>
          </p:cNvSpPr>
          <p:nvPr>
            <p:ph idx="1"/>
          </p:nvPr>
        </p:nvSpPr>
        <p:spPr/>
        <p:txBody>
          <a:bodyPr>
            <a:noAutofit/>
          </a:bodyPr>
          <a:lstStyle/>
          <a:p>
            <a:pPr marL="93663" indent="-93663">
              <a:lnSpc>
                <a:spcPts val="26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lvl="0" indent="-93663">
              <a:lnSpc>
                <a:spcPct val="110000"/>
              </a:lnSpc>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Discuss stresses associated with work and how negative attitudes can contribute to accidents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indent="-93663">
              <a:lnSpc>
                <a:spcPts val="7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lvl="0" indent="-93663">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Explore factors that increase anger and aggressive feeling</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indent="-93663">
              <a:lnSpc>
                <a:spcPts val="215"/>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lvl="0" indent="-93663">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Use protective devices while performing risks associated activities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indent="-93663">
              <a:lnSpc>
                <a:spcPts val="200"/>
              </a:lnSpc>
            </a:pPr>
            <a:r>
              <a:rPr lang="en-US" sz="3000" dirty="0">
                <a:solidFill>
                  <a:schemeClr val="tx1"/>
                </a:solidFill>
                <a:effectLst/>
                <a:latin typeface="Symbol" panose="05050102010706020507" pitchFamily="18" charset="2"/>
                <a:ea typeface="Symbol" panose="05050102010706020507" pitchFamily="18" charset="2"/>
                <a:cs typeface="Arial" panose="020B0604020202020204" pitchFamily="34" charset="0"/>
              </a:rPr>
              <a:t> </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lvl="0" indent="-93663">
              <a:buFont typeface="Arial" panose="020B0604020202020204" pitchFamily="34" charset="0"/>
              <a:buChar char="•"/>
              <a:tabLst>
                <a:tab pos="457200" algn="l"/>
              </a:tabLst>
            </a:pPr>
            <a:r>
              <a:rPr lang="en-US" sz="30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Initiate safety programs in various setting to avoid accidents and injuries.</a:t>
            </a:r>
            <a:endParaRPr lang="en-IN" sz="3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93663" indent="-93663"/>
            <a:endParaRPr lang="en-IN" sz="3000" dirty="0">
              <a:solidFill>
                <a:schemeClr val="tx1"/>
              </a:solidFill>
            </a:endParaRPr>
          </a:p>
        </p:txBody>
      </p:sp>
    </p:spTree>
    <p:extLst>
      <p:ext uri="{BB962C8B-B14F-4D97-AF65-F5344CB8AC3E}">
        <p14:creationId xmlns:p14="http://schemas.microsoft.com/office/powerpoint/2010/main" val="3490778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F0D0-386F-1240-5EFD-82799EFDABFE}"/>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Screening</a:t>
            </a:r>
          </a:p>
        </p:txBody>
      </p:sp>
      <p:sp>
        <p:nvSpPr>
          <p:cNvPr id="3" name="Content Placeholder 2">
            <a:extLst>
              <a:ext uri="{FF2B5EF4-FFF2-40B4-BE49-F238E27FC236}">
                <a16:creationId xmlns:a16="http://schemas.microsoft.com/office/drawing/2014/main" id="{29BFE192-6366-D1BE-C580-23D1CB95B0CF}"/>
              </a:ext>
            </a:extLst>
          </p:cNvPr>
          <p:cNvSpPr>
            <a:spLocks noGrp="1"/>
          </p:cNvSpPr>
          <p:nvPr>
            <p:ph idx="1"/>
          </p:nvPr>
        </p:nvSpPr>
        <p:spPr/>
        <p:txBody>
          <a:bodyPr>
            <a:normAutofit/>
          </a:bodyPr>
          <a:lstStyle/>
          <a:p>
            <a:pPr algn="just">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It is defined as the presumptive identification of unrecognized disease in an apparently healthy, asymptomatic population by means of tests ,examinations or other procedures that can be applied rapidly and easily to the target population.</a:t>
            </a:r>
          </a:p>
          <a:p>
            <a:pPr algn="just">
              <a:buFont typeface="Arial" panose="020B0604020202020204" pitchFamily="34" charset="0"/>
              <a:buChar char="•"/>
            </a:pPr>
            <a:endParaRPr lang="en-US" sz="3000" dirty="0">
              <a:solidFill>
                <a:schemeClr val="tx1"/>
              </a:solidFill>
              <a:ea typeface="Calibri" panose="020F0502020204030204" pitchFamily="34" charset="0"/>
              <a:cs typeface="Arial" panose="020B0604020202020204" pitchFamily="34" charset="0"/>
            </a:endParaRPr>
          </a:p>
          <a:p>
            <a:pPr algn="just">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For e.g.-Pap smear for cervical cancer, X-ray for T.B, blood pressure for Hypertension etc. </a:t>
            </a:r>
            <a:endParaRPr lang="en-IN" sz="3000" dirty="0">
              <a:solidFill>
                <a:schemeClr val="tx1"/>
              </a:solidFill>
              <a:effectLst/>
              <a:ea typeface="Calibri" panose="020F0502020204030204" pitchFamily="34" charset="0"/>
              <a:cs typeface="Arial" panose="020B0604020202020204" pitchFamily="34" charset="0"/>
            </a:endParaRPr>
          </a:p>
          <a:p>
            <a:pPr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23824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5D7F-EC2D-DA47-3806-6210B94862F5}"/>
              </a:ext>
            </a:extLst>
          </p:cNvPr>
          <p:cNvSpPr>
            <a:spLocks noGrp="1"/>
          </p:cNvSpPr>
          <p:nvPr>
            <p:ph type="title"/>
          </p:nvPr>
        </p:nvSpPr>
        <p:spPr/>
        <p:txBody>
          <a:bodyPr>
            <a:normAutofit/>
          </a:bodyPr>
          <a:lstStyle/>
          <a:p>
            <a:r>
              <a:rPr lang="en-IN" sz="4200" b="1" dirty="0">
                <a:solidFill>
                  <a:schemeClr val="tx1"/>
                </a:solidFill>
                <a:effectLst>
                  <a:outerShdw blurRad="38100" dist="38100" dir="2700000" algn="tl">
                    <a:srgbClr val="000000">
                      <a:alpha val="43137"/>
                    </a:srgbClr>
                  </a:outerShdw>
                </a:effectLst>
              </a:rPr>
              <a:t>Uses of Screening</a:t>
            </a:r>
          </a:p>
        </p:txBody>
      </p:sp>
      <p:sp>
        <p:nvSpPr>
          <p:cNvPr id="3" name="Content Placeholder 2">
            <a:extLst>
              <a:ext uri="{FF2B5EF4-FFF2-40B4-BE49-F238E27FC236}">
                <a16:creationId xmlns:a16="http://schemas.microsoft.com/office/drawing/2014/main" id="{16CA52D1-F146-75E0-3275-35522F549568}"/>
              </a:ext>
            </a:extLst>
          </p:cNvPr>
          <p:cNvSpPr>
            <a:spLocks noGrp="1"/>
          </p:cNvSpPr>
          <p:nvPr>
            <p:ph idx="1"/>
          </p:nvPr>
        </p:nvSpPr>
        <p:spPr/>
        <p:txBody>
          <a:bodyPr>
            <a:normAutofit/>
          </a:bodyPr>
          <a:lstStyle/>
          <a:p>
            <a:pPr marL="93663" marR="101600" indent="84138" algn="just">
              <a:lnSpc>
                <a:spcPct val="105000"/>
              </a:lnSpc>
              <a:spcAft>
                <a:spcPts val="0"/>
              </a:spcAft>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Case Detection</a:t>
            </a:r>
            <a:endParaRPr lang="en-IN" sz="3000" dirty="0">
              <a:solidFill>
                <a:schemeClr val="tx1"/>
              </a:solidFill>
              <a:effectLst/>
              <a:ea typeface="Calibri" panose="020F0502020204030204" pitchFamily="34" charset="0"/>
              <a:cs typeface="Arial" panose="020B0604020202020204" pitchFamily="34" charset="0"/>
            </a:endParaRPr>
          </a:p>
          <a:p>
            <a:pPr marL="93663" marR="101600" indent="84138" algn="just">
              <a:lnSpc>
                <a:spcPct val="105000"/>
              </a:lnSpc>
              <a:spcAft>
                <a:spcPts val="0"/>
              </a:spcAft>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Control of Disease</a:t>
            </a:r>
            <a:endParaRPr lang="en-IN" sz="3000" dirty="0">
              <a:solidFill>
                <a:schemeClr val="tx1"/>
              </a:solidFill>
              <a:effectLst/>
              <a:ea typeface="Calibri" panose="020F0502020204030204" pitchFamily="34" charset="0"/>
              <a:cs typeface="Arial" panose="020B0604020202020204" pitchFamily="34" charset="0"/>
            </a:endParaRPr>
          </a:p>
          <a:p>
            <a:pPr marL="93663" marR="101600" indent="84138" algn="just">
              <a:lnSpc>
                <a:spcPct val="105000"/>
              </a:lnSpc>
              <a:spcAft>
                <a:spcPts val="0"/>
              </a:spcAft>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Research Purpose</a:t>
            </a:r>
            <a:endParaRPr lang="en-IN" sz="3000" dirty="0">
              <a:solidFill>
                <a:schemeClr val="tx1"/>
              </a:solidFill>
              <a:effectLst/>
              <a:ea typeface="Calibri" panose="020F0502020204030204" pitchFamily="34" charset="0"/>
              <a:cs typeface="Arial" panose="020B0604020202020204" pitchFamily="34" charset="0"/>
            </a:endParaRPr>
          </a:p>
          <a:p>
            <a:pPr marL="93663" marR="101600" indent="84138" algn="just">
              <a:lnSpc>
                <a:spcPct val="105000"/>
              </a:lnSpc>
              <a:spcAft>
                <a:spcPts val="0"/>
              </a:spcAft>
              <a:buFont typeface="Arial" panose="020B0604020202020204" pitchFamily="34" charset="0"/>
              <a:buChar char="•"/>
            </a:pPr>
            <a:r>
              <a:rPr lang="en-US" sz="3000" dirty="0">
                <a:solidFill>
                  <a:schemeClr val="tx1"/>
                </a:solidFill>
                <a:ea typeface="Times New Roman" panose="02020603050405020304" pitchFamily="18" charset="0"/>
                <a:cs typeface="Arial" panose="020B0604020202020204" pitchFamily="34" charset="0"/>
              </a:rPr>
              <a:t>E</a:t>
            </a:r>
            <a:r>
              <a:rPr lang="en-US" sz="3000" dirty="0">
                <a:solidFill>
                  <a:schemeClr val="tx1"/>
                </a:solidFill>
                <a:effectLst/>
                <a:ea typeface="Times New Roman" panose="02020603050405020304" pitchFamily="18" charset="0"/>
                <a:cs typeface="Arial" panose="020B0604020202020204" pitchFamily="34" charset="0"/>
              </a:rPr>
              <a:t>ducational Opportunities</a:t>
            </a:r>
            <a:endParaRPr lang="en-IN" sz="3000" dirty="0">
              <a:solidFill>
                <a:schemeClr val="tx1"/>
              </a:solidFill>
              <a:effectLst/>
              <a:ea typeface="Calibri" panose="020F0502020204030204" pitchFamily="34" charset="0"/>
              <a:cs typeface="Arial" panose="020B0604020202020204" pitchFamily="34" charset="0"/>
            </a:endParaRPr>
          </a:p>
          <a:p>
            <a:pPr marL="93663" marR="101600" indent="84138" algn="just">
              <a:lnSpc>
                <a:spcPct val="105000"/>
              </a:lnSpc>
              <a:spcAft>
                <a:spcPts val="0"/>
              </a:spcAft>
              <a:buNone/>
            </a:pPr>
            <a:r>
              <a:rPr lang="en-US" sz="3000" dirty="0">
                <a:solidFill>
                  <a:schemeClr val="tx1"/>
                </a:solidFill>
                <a:effectLst/>
                <a:ea typeface="Times New Roman" panose="02020603050405020304" pitchFamily="18" charset="0"/>
                <a:cs typeface="Arial" panose="020B0604020202020204" pitchFamily="34" charset="0"/>
              </a:rPr>
              <a:t> </a:t>
            </a:r>
            <a:endParaRPr lang="en-IN" sz="3000" dirty="0">
              <a:solidFill>
                <a:schemeClr val="tx1"/>
              </a:solidFill>
              <a:effectLst/>
              <a:ea typeface="Calibri" panose="020F0502020204030204" pitchFamily="34" charset="0"/>
              <a:cs typeface="Arial" panose="020B0604020202020204" pitchFamily="34" charset="0"/>
            </a:endParaRPr>
          </a:p>
          <a:p>
            <a:pPr marL="93663" indent="84138">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17833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E67B-58CE-9961-B900-55FAA98F2C6E}"/>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Specific Objectives</a:t>
            </a:r>
          </a:p>
        </p:txBody>
      </p:sp>
      <p:sp>
        <p:nvSpPr>
          <p:cNvPr id="3" name="Content Placeholder 2">
            <a:extLst>
              <a:ext uri="{FF2B5EF4-FFF2-40B4-BE49-F238E27FC236}">
                <a16:creationId xmlns:a16="http://schemas.microsoft.com/office/drawing/2014/main" id="{68056315-9D16-34A7-1EAA-5C6F99CF14B9}"/>
              </a:ext>
            </a:extLst>
          </p:cNvPr>
          <p:cNvSpPr>
            <a:spLocks noGrp="1"/>
          </p:cNvSpPr>
          <p:nvPr>
            <p:ph idx="1"/>
          </p:nvPr>
        </p:nvSpPr>
        <p:spPr/>
        <p:txBody>
          <a:bodyPr/>
          <a:lstStyle/>
          <a:p>
            <a:r>
              <a:rPr lang="en-IN" dirty="0"/>
              <a:t>At the end of the teaching session, BNS 1</a:t>
            </a:r>
            <a:r>
              <a:rPr lang="en-IN" baseline="30000" dirty="0"/>
              <a:t>st</a:t>
            </a:r>
            <a:r>
              <a:rPr lang="en-IN" dirty="0"/>
              <a:t> year students will able to:</a:t>
            </a:r>
          </a:p>
          <a:p>
            <a:endParaRPr lang="en-IN" dirty="0"/>
          </a:p>
        </p:txBody>
      </p:sp>
    </p:spTree>
    <p:extLst>
      <p:ext uri="{BB962C8B-B14F-4D97-AF65-F5344CB8AC3E}">
        <p14:creationId xmlns:p14="http://schemas.microsoft.com/office/powerpoint/2010/main" val="212986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87BB77-BBA9-691A-6C12-466A0CC1D700}"/>
              </a:ext>
            </a:extLst>
          </p:cNvPr>
          <p:cNvSpPr>
            <a:spLocks noGrp="1"/>
          </p:cNvSpPr>
          <p:nvPr>
            <p:ph type="title"/>
          </p:nvPr>
        </p:nvSpPr>
        <p:spPr/>
        <p:txBody>
          <a:bodyPr>
            <a:normAutofit/>
          </a:bodyPr>
          <a:lstStyle/>
          <a:p>
            <a:r>
              <a:rPr lang="en-IN" sz="3800" b="1" dirty="0">
                <a:solidFill>
                  <a:schemeClr val="tx1"/>
                </a:solidFill>
                <a:effectLst>
                  <a:outerShdw blurRad="38100" dist="38100" dir="2700000" algn="tl">
                    <a:srgbClr val="000000">
                      <a:alpha val="43137"/>
                    </a:srgbClr>
                  </a:outerShdw>
                </a:effectLst>
              </a:rPr>
              <a:t>Difference between screening test and diagnostic test</a:t>
            </a:r>
          </a:p>
        </p:txBody>
      </p:sp>
      <p:sp>
        <p:nvSpPr>
          <p:cNvPr id="4" name="Rectangle 2">
            <a:extLst>
              <a:ext uri="{FF2B5EF4-FFF2-40B4-BE49-F238E27FC236}">
                <a16:creationId xmlns:a16="http://schemas.microsoft.com/office/drawing/2014/main" id="{6DB712A9-BCD2-5FD3-2BB9-817CC46A3430}"/>
              </a:ext>
            </a:extLst>
          </p:cNvPr>
          <p:cNvSpPr>
            <a:spLocks noChangeArrowheads="1"/>
          </p:cNvSpPr>
          <p:nvPr/>
        </p:nvSpPr>
        <p:spPr bwMode="auto">
          <a:xfrm>
            <a:off x="465494" y="704917"/>
            <a:ext cx="111112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8FB72E21-0B9E-DEA1-6AD3-019BF7BD7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98" y="1737360"/>
            <a:ext cx="10170604" cy="4734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9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D822-51BB-1A5C-84F2-5D288D3F71C9}"/>
              </a:ext>
            </a:extLst>
          </p:cNvPr>
          <p:cNvSpPr>
            <a:spLocks noGrp="1"/>
          </p:cNvSpPr>
          <p:nvPr>
            <p:ph type="title"/>
          </p:nvPr>
        </p:nvSpPr>
        <p:spPr/>
        <p:txBody>
          <a:bodyPr>
            <a:normAutofit/>
          </a:bodyPr>
          <a:lstStyle/>
          <a:p>
            <a:r>
              <a:rPr lang="en-IN" sz="3800" b="1" dirty="0">
                <a:solidFill>
                  <a:schemeClr val="tx1"/>
                </a:solidFill>
              </a:rPr>
              <a:t>Types of screening</a:t>
            </a:r>
          </a:p>
        </p:txBody>
      </p:sp>
      <p:sp>
        <p:nvSpPr>
          <p:cNvPr id="3" name="Content Placeholder 2">
            <a:extLst>
              <a:ext uri="{FF2B5EF4-FFF2-40B4-BE49-F238E27FC236}">
                <a16:creationId xmlns:a16="http://schemas.microsoft.com/office/drawing/2014/main" id="{7049069B-9875-C564-4508-73840B04D100}"/>
              </a:ext>
            </a:extLst>
          </p:cNvPr>
          <p:cNvSpPr>
            <a:spLocks noGrp="1"/>
          </p:cNvSpPr>
          <p:nvPr>
            <p:ph idx="1"/>
          </p:nvPr>
        </p:nvSpPr>
        <p:spPr/>
        <p:txBody>
          <a:bodyPr>
            <a:normAutofit/>
          </a:bodyPr>
          <a:lstStyle/>
          <a:p>
            <a:pPr>
              <a:buFont typeface="Arial" panose="020B0604020202020204" pitchFamily="34" charset="0"/>
              <a:buChar char="•"/>
            </a:pPr>
            <a:r>
              <a:rPr lang="en-IN" sz="3000" dirty="0">
                <a:solidFill>
                  <a:schemeClr val="tx1"/>
                </a:solidFill>
              </a:rPr>
              <a:t>Mass screening</a:t>
            </a:r>
          </a:p>
          <a:p>
            <a:pPr>
              <a:buFont typeface="Arial" panose="020B0604020202020204" pitchFamily="34" charset="0"/>
              <a:buChar char="•"/>
            </a:pPr>
            <a:r>
              <a:rPr lang="en-IN" sz="3000" dirty="0">
                <a:solidFill>
                  <a:schemeClr val="tx1"/>
                </a:solidFill>
              </a:rPr>
              <a:t>High Risk/ selective/ Target screening</a:t>
            </a:r>
          </a:p>
          <a:p>
            <a:pPr>
              <a:buFont typeface="Arial" panose="020B0604020202020204" pitchFamily="34" charset="0"/>
              <a:buChar char="•"/>
            </a:pPr>
            <a:r>
              <a:rPr lang="en-IN" sz="3000" dirty="0">
                <a:solidFill>
                  <a:schemeClr val="tx1"/>
                </a:solidFill>
              </a:rPr>
              <a:t>Multipurpose screening</a:t>
            </a:r>
          </a:p>
          <a:p>
            <a:pPr>
              <a:buFont typeface="Arial" panose="020B0604020202020204" pitchFamily="34" charset="0"/>
              <a:buChar char="•"/>
            </a:pPr>
            <a:r>
              <a:rPr lang="en-IN" sz="3000" dirty="0">
                <a:solidFill>
                  <a:schemeClr val="tx1"/>
                </a:solidFill>
              </a:rPr>
              <a:t>Multiphasic screening</a:t>
            </a:r>
          </a:p>
        </p:txBody>
      </p:sp>
    </p:spTree>
    <p:extLst>
      <p:ext uri="{BB962C8B-B14F-4D97-AF65-F5344CB8AC3E}">
        <p14:creationId xmlns:p14="http://schemas.microsoft.com/office/powerpoint/2010/main" val="3037356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539D-E562-FC94-D188-90F7BBA9F8C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A69C366-DA29-D747-B5D7-0592EEEB14E0}"/>
              </a:ext>
            </a:extLst>
          </p:cNvPr>
          <p:cNvSpPr>
            <a:spLocks noGrp="1"/>
          </p:cNvSpPr>
          <p:nvPr>
            <p:ph idx="1"/>
          </p:nvPr>
        </p:nvSpPr>
        <p:spPr/>
        <p:txBody>
          <a:bodyPr>
            <a:normAutofit/>
          </a:bodyPr>
          <a:lstStyle/>
          <a:p>
            <a:pPr marL="176213" indent="-176213" algn="just">
              <a:buNone/>
            </a:pPr>
            <a:r>
              <a:rPr lang="en-IN" sz="3000" dirty="0">
                <a:solidFill>
                  <a:schemeClr val="tx1"/>
                </a:solidFill>
              </a:rPr>
              <a:t>  Different screening are performed in adults to monitor proper functioning of the body organs and to detect any abnormal condition are given below:</a:t>
            </a:r>
          </a:p>
          <a:p>
            <a:pPr marL="176213" indent="-176213" algn="just">
              <a:buFont typeface="Arial" panose="020B0604020202020204" pitchFamily="34" charset="0"/>
              <a:buChar char="•"/>
            </a:pPr>
            <a:r>
              <a:rPr lang="en-IN" sz="3000" dirty="0">
                <a:solidFill>
                  <a:schemeClr val="tx1"/>
                </a:solidFill>
              </a:rPr>
              <a:t>Blood pressure testing</a:t>
            </a:r>
          </a:p>
          <a:p>
            <a:pPr marL="176213" indent="-176213" algn="just">
              <a:buFont typeface="Arial" panose="020B0604020202020204" pitchFamily="34" charset="0"/>
              <a:buChar char="•"/>
            </a:pPr>
            <a:r>
              <a:rPr lang="en-IN" sz="3000" dirty="0">
                <a:solidFill>
                  <a:schemeClr val="tx1"/>
                </a:solidFill>
              </a:rPr>
              <a:t>Cholesterol screening and heart disease prevention</a:t>
            </a:r>
          </a:p>
          <a:p>
            <a:pPr marL="176213" indent="-176213" algn="just">
              <a:buFont typeface="Arial" panose="020B0604020202020204" pitchFamily="34" charset="0"/>
              <a:buChar char="•"/>
            </a:pPr>
            <a:r>
              <a:rPr lang="en-IN" sz="3000" dirty="0">
                <a:solidFill>
                  <a:schemeClr val="tx1"/>
                </a:solidFill>
              </a:rPr>
              <a:t>Diabetes screening</a:t>
            </a:r>
          </a:p>
          <a:p>
            <a:pPr marL="176213" indent="-176213" algn="just">
              <a:buFont typeface="Arial" panose="020B0604020202020204" pitchFamily="34" charset="0"/>
              <a:buChar char="•"/>
            </a:pPr>
            <a:r>
              <a:rPr lang="en-IN" sz="3000" dirty="0">
                <a:solidFill>
                  <a:schemeClr val="tx1"/>
                </a:solidFill>
              </a:rPr>
              <a:t>Kidney function test</a:t>
            </a:r>
          </a:p>
          <a:p>
            <a:pPr marL="176213" indent="-176213"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4134812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B726-1931-8494-2A71-EE4182F97B2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D16F328-95C9-31B1-894B-43ECDD65DB7E}"/>
              </a:ext>
            </a:extLst>
          </p:cNvPr>
          <p:cNvSpPr>
            <a:spLocks noGrp="1"/>
          </p:cNvSpPr>
          <p:nvPr>
            <p:ph idx="1"/>
          </p:nvPr>
        </p:nvSpPr>
        <p:spPr/>
        <p:txBody>
          <a:bodyPr>
            <a:normAutofit lnSpcReduction="10000"/>
          </a:bodyPr>
          <a:lstStyle/>
          <a:p>
            <a:pPr algn="just">
              <a:lnSpc>
                <a:spcPct val="150000"/>
              </a:lnSpc>
              <a:buFont typeface="Arial" panose="020B0604020202020204" pitchFamily="34" charset="0"/>
              <a:buChar char="•"/>
            </a:pPr>
            <a:r>
              <a:rPr lang="en-IN" sz="3000" dirty="0">
                <a:solidFill>
                  <a:schemeClr val="tx1"/>
                </a:solidFill>
              </a:rPr>
              <a:t>Osteoporosis screening</a:t>
            </a:r>
          </a:p>
          <a:p>
            <a:pPr algn="just">
              <a:lnSpc>
                <a:spcPct val="150000"/>
              </a:lnSpc>
              <a:buFont typeface="Arial" panose="020B0604020202020204" pitchFamily="34" charset="0"/>
              <a:buChar char="•"/>
            </a:pPr>
            <a:r>
              <a:rPr lang="en-IN" sz="3000" dirty="0">
                <a:solidFill>
                  <a:schemeClr val="tx1"/>
                </a:solidFill>
              </a:rPr>
              <a:t>Female: Breast, Uterus and Cervix</a:t>
            </a:r>
          </a:p>
          <a:p>
            <a:pPr algn="just">
              <a:lnSpc>
                <a:spcPct val="150000"/>
              </a:lnSpc>
              <a:buFont typeface="Arial" panose="020B0604020202020204" pitchFamily="34" charset="0"/>
              <a:buChar char="•"/>
            </a:pPr>
            <a:r>
              <a:rPr lang="en-IN" sz="3000" dirty="0">
                <a:solidFill>
                  <a:schemeClr val="tx1"/>
                </a:solidFill>
              </a:rPr>
              <a:t>Male: scrotum, penis, prostate</a:t>
            </a:r>
          </a:p>
          <a:p>
            <a:pPr algn="just">
              <a:lnSpc>
                <a:spcPct val="150000"/>
              </a:lnSpc>
              <a:buFont typeface="Arial" panose="020B0604020202020204" pitchFamily="34" charset="0"/>
              <a:buChar char="•"/>
            </a:pPr>
            <a:r>
              <a:rPr lang="en-IN" sz="3000" dirty="0">
                <a:solidFill>
                  <a:schemeClr val="tx1"/>
                </a:solidFill>
              </a:rPr>
              <a:t>Male and female: Skin</a:t>
            </a:r>
          </a:p>
          <a:p>
            <a:pPr algn="just">
              <a:lnSpc>
                <a:spcPct val="150000"/>
              </a:lnSpc>
              <a:buFont typeface="Arial" panose="020B0604020202020204" pitchFamily="34" charset="0"/>
              <a:buChar char="•"/>
            </a:pPr>
            <a:r>
              <a:rPr lang="en-IN" sz="3000" dirty="0">
                <a:solidFill>
                  <a:schemeClr val="tx1"/>
                </a:solidFill>
              </a:rPr>
              <a:t>Thyroid screening</a:t>
            </a:r>
          </a:p>
        </p:txBody>
      </p:sp>
    </p:spTree>
    <p:extLst>
      <p:ext uri="{BB962C8B-B14F-4D97-AF65-F5344CB8AC3E}">
        <p14:creationId xmlns:p14="http://schemas.microsoft.com/office/powerpoint/2010/main" val="4270042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8C70-134A-13CD-CE2C-C7BD3883042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7ACE608-8F42-4C77-68E8-30D5048C241A}"/>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IN" sz="3000" dirty="0">
                <a:solidFill>
                  <a:schemeClr val="tx1"/>
                </a:solidFill>
              </a:rPr>
              <a:t>Colon cancer screening</a:t>
            </a:r>
          </a:p>
          <a:p>
            <a:pPr algn="just">
              <a:lnSpc>
                <a:spcPct val="150000"/>
              </a:lnSpc>
              <a:buFont typeface="Arial" panose="020B0604020202020204" pitchFamily="34" charset="0"/>
              <a:buChar char="•"/>
            </a:pPr>
            <a:r>
              <a:rPr lang="en-IN" sz="3000" dirty="0">
                <a:solidFill>
                  <a:schemeClr val="tx1"/>
                </a:solidFill>
              </a:rPr>
              <a:t>Dental examination</a:t>
            </a:r>
          </a:p>
          <a:p>
            <a:pPr algn="just">
              <a:lnSpc>
                <a:spcPct val="150000"/>
              </a:lnSpc>
              <a:buFont typeface="Arial" panose="020B0604020202020204" pitchFamily="34" charset="0"/>
              <a:buChar char="•"/>
            </a:pPr>
            <a:r>
              <a:rPr lang="en-IN" sz="3000" dirty="0">
                <a:solidFill>
                  <a:schemeClr val="tx1"/>
                </a:solidFill>
              </a:rPr>
              <a:t>Eye exam</a:t>
            </a:r>
          </a:p>
          <a:p>
            <a:pPr algn="just">
              <a:lnSpc>
                <a:spcPct val="150000"/>
              </a:lnSpc>
              <a:buFont typeface="Arial" panose="020B0604020202020204" pitchFamily="34" charset="0"/>
              <a:buChar char="•"/>
            </a:pPr>
            <a:endParaRPr lang="en-IN" sz="3000" dirty="0">
              <a:solidFill>
                <a:schemeClr val="tx1"/>
              </a:solidFill>
            </a:endParaRPr>
          </a:p>
          <a:p>
            <a:pPr algn="just">
              <a:lnSpc>
                <a:spcPct val="150000"/>
              </a:lnSpc>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1260304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33BC-6AD0-B56F-C3A3-E0F65157DA7B}"/>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DBDB949-CC77-0058-06F8-571510911A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3052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C0C8-3594-9E86-0721-6502FEB0F7E8}"/>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19B3A2C3-8790-8195-DB15-BE369859A91C}"/>
              </a:ext>
            </a:extLst>
          </p:cNvPr>
          <p:cNvSpPr>
            <a:spLocks noGrp="1"/>
          </p:cNvSpPr>
          <p:nvPr>
            <p:ph idx="1"/>
          </p:nvPr>
        </p:nvSpPr>
        <p:spPr>
          <a:xfrm>
            <a:off x="1097280" y="1417320"/>
            <a:ext cx="10058400" cy="4023360"/>
          </a:xfrm>
        </p:spPr>
        <p:txBody>
          <a:bodyPr>
            <a:noAutofit/>
          </a:bodyPr>
          <a:lstStyle/>
          <a:p>
            <a:pPr marL="90488" indent="-90488" algn="just">
              <a:lnSpc>
                <a:spcPts val="970"/>
              </a:lnSpc>
            </a:pPr>
            <a:r>
              <a:rPr lang="en-US" sz="2800" dirty="0">
                <a:solidFill>
                  <a:schemeClr val="tx1"/>
                </a:solidFill>
                <a:effectLst/>
                <a:ea typeface="Times New Roman" panose="02020603050405020304" pitchFamily="18" charset="0"/>
                <a:cs typeface="Arial" panose="020B0604020202020204" pitchFamily="34" charset="0"/>
              </a:rPr>
              <a:t> </a:t>
            </a:r>
            <a:endParaRPr lang="en-IN" sz="2800" dirty="0">
              <a:solidFill>
                <a:schemeClr val="tx1"/>
              </a:solidFill>
              <a:effectLst/>
              <a:ea typeface="Calibri" panose="020F0502020204030204" pitchFamily="34" charset="0"/>
              <a:cs typeface="Arial" panose="020B0604020202020204" pitchFamily="34" charset="0"/>
            </a:endParaRPr>
          </a:p>
          <a:p>
            <a:pPr marL="90488" marR="292100" lvl="0" indent="-90488" algn="just">
              <a:lnSpc>
                <a:spcPct val="90000"/>
              </a:lnSpc>
              <a:spcAft>
                <a:spcPts val="0"/>
              </a:spcAft>
              <a:buFont typeface="Arial" panose="020B0604020202020204" pitchFamily="34" charset="0"/>
              <a:buChar char="•"/>
              <a:tabLst>
                <a:tab pos="457200" algn="l"/>
              </a:tabLst>
            </a:pPr>
            <a:r>
              <a:rPr lang="en-US" sz="2800" dirty="0" err="1">
                <a:solidFill>
                  <a:schemeClr val="tx1"/>
                </a:solidFill>
                <a:effectLst/>
                <a:ea typeface="Times New Roman" panose="02020603050405020304" pitchFamily="18" charset="0"/>
                <a:cs typeface="Arial" panose="020B0604020202020204" pitchFamily="34" charset="0"/>
              </a:rPr>
              <a:t>Murray.B.R.“Health</a:t>
            </a:r>
            <a:r>
              <a:rPr lang="en-US" sz="2800" dirty="0">
                <a:solidFill>
                  <a:schemeClr val="tx1"/>
                </a:solidFill>
                <a:effectLst/>
                <a:ea typeface="Times New Roman" panose="02020603050405020304" pitchFamily="18" charset="0"/>
                <a:cs typeface="Arial" panose="020B0604020202020204" pitchFamily="34" charset="0"/>
              </a:rPr>
              <a:t> promotion strategies through the life span”, (1985), 8</a:t>
            </a:r>
            <a:r>
              <a:rPr lang="en-US" sz="2800" baseline="30000" dirty="0">
                <a:solidFill>
                  <a:schemeClr val="tx1"/>
                </a:solidFill>
                <a:effectLst/>
                <a:ea typeface="Times New Roman" panose="02020603050405020304" pitchFamily="18" charset="0"/>
                <a:cs typeface="Arial" panose="020B0604020202020204" pitchFamily="34" charset="0"/>
              </a:rPr>
              <a:t>th</a:t>
            </a:r>
            <a:r>
              <a:rPr lang="en-US" sz="2800" dirty="0">
                <a:solidFill>
                  <a:schemeClr val="tx1"/>
                </a:solidFill>
                <a:effectLst/>
                <a:ea typeface="Times New Roman" panose="02020603050405020304" pitchFamily="18" charset="0"/>
                <a:cs typeface="Arial" panose="020B0604020202020204" pitchFamily="34" charset="0"/>
              </a:rPr>
              <a:t> edition, USA: Whitehouse book Ltd, page no;536-539,573.</a:t>
            </a:r>
            <a:endParaRPr lang="en-IN" sz="2800" dirty="0">
              <a:solidFill>
                <a:schemeClr val="tx1"/>
              </a:solidFill>
              <a:effectLst/>
              <a:ea typeface="Calibri" panose="020F0502020204030204" pitchFamily="34" charset="0"/>
              <a:cs typeface="Arial" panose="020B0604020202020204" pitchFamily="34" charset="0"/>
            </a:endParaRPr>
          </a:p>
          <a:p>
            <a:pPr marL="90488" indent="-90488" algn="just">
              <a:lnSpc>
                <a:spcPts val="205"/>
              </a:lnSpc>
            </a:pPr>
            <a:r>
              <a:rPr lang="en-US" sz="2800" dirty="0">
                <a:solidFill>
                  <a:schemeClr val="tx1"/>
                </a:solidFill>
                <a:effectLst/>
                <a:ea typeface="Arial" panose="020B0604020202020204" pitchFamily="34" charset="0"/>
                <a:cs typeface="Arial" panose="020B0604020202020204" pitchFamily="34" charset="0"/>
              </a:rPr>
              <a:t> </a:t>
            </a:r>
            <a:endParaRPr lang="en-IN" sz="2800" dirty="0">
              <a:solidFill>
                <a:schemeClr val="tx1"/>
              </a:solidFill>
              <a:effectLst/>
              <a:ea typeface="Calibri" panose="020F0502020204030204" pitchFamily="34" charset="0"/>
              <a:cs typeface="Arial" panose="020B0604020202020204" pitchFamily="34" charset="0"/>
            </a:endParaRPr>
          </a:p>
          <a:p>
            <a:pPr marL="90488" lvl="0" indent="-90488" algn="just">
              <a:buFont typeface="Arial" panose="020B0604020202020204" pitchFamily="34" charset="0"/>
              <a:buChar char="•"/>
              <a:tabLst>
                <a:tab pos="457200" algn="l"/>
              </a:tabLst>
            </a:pPr>
            <a:r>
              <a:rPr lang="en-US" sz="2800" dirty="0">
                <a:solidFill>
                  <a:schemeClr val="tx1"/>
                </a:solidFill>
                <a:effectLst/>
                <a:ea typeface="Arial" panose="020B0604020202020204" pitchFamily="34" charset="0"/>
                <a:cs typeface="Arial" panose="020B0604020202020204" pitchFamily="34" charset="0"/>
              </a:rPr>
              <a:t>Thapa ,u.(2010).common health problems of adulthood. Second edition. press, Kathmandu</a:t>
            </a:r>
            <a:endParaRPr lang="en-IN" sz="2800" dirty="0">
              <a:solidFill>
                <a:schemeClr val="tx1"/>
              </a:solidFill>
              <a:effectLst/>
              <a:ea typeface="Calibri" panose="020F0502020204030204" pitchFamily="34" charset="0"/>
              <a:cs typeface="Arial" panose="020B0604020202020204" pitchFamily="34" charset="0"/>
            </a:endParaRPr>
          </a:p>
          <a:p>
            <a:pPr marL="90488" lvl="0" indent="-90488" algn="just">
              <a:buFont typeface="Arial" panose="020B0604020202020204" pitchFamily="34" charset="0"/>
              <a:buChar char="•"/>
              <a:tabLst>
                <a:tab pos="495300" algn="l"/>
              </a:tabLst>
            </a:pPr>
            <a:r>
              <a:rPr lang="en-US" sz="2800" dirty="0">
                <a:solidFill>
                  <a:schemeClr val="tx1"/>
                </a:solidFill>
                <a:effectLst/>
                <a:ea typeface="Times New Roman" panose="02020603050405020304" pitchFamily="18" charset="0"/>
                <a:cs typeface="Arial" panose="020B0604020202020204" pitchFamily="34" charset="0"/>
              </a:rPr>
              <a:t>Retrieved from </a:t>
            </a:r>
            <a:r>
              <a:rPr lang="en-US" sz="2800" dirty="0">
                <a:solidFill>
                  <a:schemeClr val="tx1"/>
                </a:solidFill>
                <a:effectLst/>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www.merinews.com/article/counselling,retrieved </a:t>
            </a:r>
            <a:r>
              <a:rPr lang="en-US" sz="2800" dirty="0">
                <a:solidFill>
                  <a:schemeClr val="tx1"/>
                </a:solidFill>
                <a:effectLst/>
                <a:ea typeface="Times New Roman" panose="02020603050405020304" pitchFamily="18" charset="0"/>
                <a:cs typeface="Arial" panose="020B0604020202020204" pitchFamily="34" charset="0"/>
              </a:rPr>
              <a:t>on December 1,2020.</a:t>
            </a:r>
            <a:endParaRPr lang="en-IN" sz="2800" dirty="0">
              <a:solidFill>
                <a:schemeClr val="tx1"/>
              </a:solidFill>
              <a:effectLst/>
              <a:ea typeface="Calibri" panose="020F0502020204030204" pitchFamily="34" charset="0"/>
              <a:cs typeface="Arial" panose="020B0604020202020204" pitchFamily="34" charset="0"/>
            </a:endParaRPr>
          </a:p>
          <a:p>
            <a:pPr marL="90488" indent="-90488" algn="just">
              <a:lnSpc>
                <a:spcPts val="250"/>
              </a:lnSpc>
            </a:pPr>
            <a:r>
              <a:rPr lang="en-US" sz="2800" dirty="0">
                <a:solidFill>
                  <a:schemeClr val="tx1"/>
                </a:solidFill>
                <a:effectLst/>
                <a:ea typeface="Times New Roman" panose="02020603050405020304" pitchFamily="18" charset="0"/>
                <a:cs typeface="Arial" panose="020B0604020202020204" pitchFamily="34" charset="0"/>
              </a:rPr>
              <a:t> </a:t>
            </a:r>
            <a:endParaRPr lang="en-IN" sz="2800" dirty="0">
              <a:solidFill>
                <a:schemeClr val="tx1"/>
              </a:solidFill>
              <a:effectLst/>
              <a:ea typeface="Calibri" panose="020F0502020204030204" pitchFamily="34" charset="0"/>
              <a:cs typeface="Arial" panose="020B0604020202020204" pitchFamily="34" charset="0"/>
            </a:endParaRPr>
          </a:p>
          <a:p>
            <a:pPr marL="90488" indent="-90488" algn="just"/>
            <a:endParaRPr lang="en-IN" sz="2800" dirty="0">
              <a:solidFill>
                <a:schemeClr val="tx1"/>
              </a:solidFill>
            </a:endParaRPr>
          </a:p>
        </p:txBody>
      </p:sp>
    </p:spTree>
    <p:extLst>
      <p:ext uri="{BB962C8B-B14F-4D97-AF65-F5344CB8AC3E}">
        <p14:creationId xmlns:p14="http://schemas.microsoft.com/office/powerpoint/2010/main" val="1800521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C417-665E-C56E-8B8A-A5996C9DC42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08D313-26EB-4433-6BA1-45456327A61A}"/>
              </a:ext>
            </a:extLst>
          </p:cNvPr>
          <p:cNvSpPr>
            <a:spLocks noGrp="1"/>
          </p:cNvSpPr>
          <p:nvPr>
            <p:ph idx="1"/>
          </p:nvPr>
        </p:nvSpPr>
        <p:spPr/>
        <p:txBody>
          <a:bodyPr>
            <a:normAutofit fontScale="92500" lnSpcReduction="10000"/>
          </a:bodyPr>
          <a:lstStyle/>
          <a:p>
            <a:pPr marL="176213" marR="533400" lvl="0" indent="-176213" algn="just">
              <a:lnSpc>
                <a:spcPct val="102000"/>
              </a:lnSpc>
              <a:spcAft>
                <a:spcPts val="0"/>
              </a:spcAft>
              <a:buFont typeface="Arial" panose="020B0604020202020204" pitchFamily="34" charset="0"/>
              <a:buChar char="•"/>
              <a:tabLst>
                <a:tab pos="457200" algn="l"/>
              </a:tabLst>
            </a:pPr>
            <a:r>
              <a:rPr lang="en-US" sz="2800" dirty="0">
                <a:solidFill>
                  <a:schemeClr val="tx1"/>
                </a:solidFill>
                <a:effectLst/>
                <a:ea typeface="Times New Roman" panose="02020603050405020304" pitchFamily="18" charset="0"/>
                <a:cs typeface="Arial" panose="020B0604020202020204" pitchFamily="34" charset="0"/>
              </a:rPr>
              <a:t>World health organization, Road traffic injuries, retrieved from </a:t>
            </a:r>
            <a:r>
              <a:rPr lang="en-US" sz="2800" dirty="0">
                <a:solidFill>
                  <a:schemeClr val="tx1"/>
                </a:solidFill>
                <a:effectLst/>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www.who.int </a:t>
            </a:r>
            <a:r>
              <a:rPr lang="en-US" sz="2800" dirty="0">
                <a:solidFill>
                  <a:schemeClr val="tx1"/>
                </a:solidFill>
                <a:effectLst/>
                <a:ea typeface="Times New Roman" panose="02020603050405020304" pitchFamily="18" charset="0"/>
                <a:cs typeface="Arial" panose="020B0604020202020204" pitchFamily="34" charset="0"/>
              </a:rPr>
              <a:t>on December 1,2020.</a:t>
            </a:r>
            <a:endParaRPr lang="en-IN" sz="2800" dirty="0">
              <a:solidFill>
                <a:schemeClr val="tx1"/>
              </a:solidFill>
              <a:effectLst/>
              <a:ea typeface="Calibri" panose="020F0502020204030204" pitchFamily="34" charset="0"/>
              <a:cs typeface="Arial" panose="020B0604020202020204" pitchFamily="34" charset="0"/>
            </a:endParaRPr>
          </a:p>
          <a:p>
            <a:pPr marL="176213" marR="177800" lvl="0" indent="-176213" algn="just">
              <a:lnSpc>
                <a:spcPct val="102000"/>
              </a:lnSpc>
              <a:spcAft>
                <a:spcPts val="0"/>
              </a:spcAft>
              <a:buFont typeface="Arial" panose="020B0604020202020204" pitchFamily="34" charset="0"/>
              <a:buChar char="•"/>
              <a:tabLst>
                <a:tab pos="457200" algn="l"/>
              </a:tabLst>
            </a:pPr>
            <a:r>
              <a:rPr lang="en-US" sz="2800" dirty="0">
                <a:solidFill>
                  <a:schemeClr val="tx1"/>
                </a:solidFill>
                <a:effectLst/>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https://www.cdc.gov/vaccines/schedules/hcp/imz/adult.html</a:t>
            </a:r>
            <a:endParaRPr lang="en-US" sz="2800" dirty="0">
              <a:solidFill>
                <a:schemeClr val="tx1"/>
              </a:solidFill>
              <a:effectLst/>
              <a:ea typeface="Times New Roman" panose="02020603050405020304" pitchFamily="18" charset="0"/>
              <a:cs typeface="Arial" panose="020B0604020202020204" pitchFamily="34" charset="0"/>
            </a:endParaRPr>
          </a:p>
          <a:p>
            <a:pPr marL="176213" marR="177800" lvl="0" indent="-176213" algn="just">
              <a:lnSpc>
                <a:spcPct val="102000"/>
              </a:lnSpc>
              <a:spcAft>
                <a:spcPts val="0"/>
              </a:spcAft>
              <a:buFont typeface="Arial" panose="020B0604020202020204" pitchFamily="34" charset="0"/>
              <a:buChar char="•"/>
              <a:tabLst>
                <a:tab pos="457200" algn="l"/>
              </a:tabLst>
            </a:pPr>
            <a:r>
              <a:rPr lang="en-US" sz="2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http://www.adultvaccination.org/</a:t>
            </a:r>
            <a:endParaRPr lang="en-IN"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marR="177800" lvl="0" indent="-176213" algn="just">
              <a:lnSpc>
                <a:spcPct val="102000"/>
              </a:lnSpc>
              <a:spcAft>
                <a:spcPts val="0"/>
              </a:spcAft>
              <a:buFont typeface="Arial" panose="020B0604020202020204" pitchFamily="34" charset="0"/>
              <a:buChar char="•"/>
              <a:tabLst>
                <a:tab pos="457200" algn="l"/>
              </a:tabLst>
            </a:pPr>
            <a:r>
              <a:rPr lang="en-US" sz="2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https://www.who.int/immunization/policy/immunization_tables/en/</a:t>
            </a:r>
            <a:endParaRPr lang="en-IN"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marR="177800" lvl="0" indent="-176213" algn="just">
              <a:lnSpc>
                <a:spcPct val="102000"/>
              </a:lnSpc>
              <a:spcAft>
                <a:spcPts val="0"/>
              </a:spcAft>
              <a:buFont typeface="Arial" panose="020B0604020202020204" pitchFamily="34" charset="0"/>
              <a:buChar char="•"/>
              <a:tabLst>
                <a:tab pos="457200" algn="l"/>
              </a:tabLst>
            </a:pPr>
            <a:r>
              <a:rPr lang="en-US" sz="2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https://www.jwatch.org/na48462/2019/02/19/2019-us-adult-immunization-schedule</a:t>
            </a:r>
            <a:endParaRPr lang="en-IN"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marR="177800" indent="-176213" algn="just">
              <a:lnSpc>
                <a:spcPct val="102000"/>
              </a:lnSpc>
              <a:spcAft>
                <a:spcPts val="0"/>
              </a:spcAft>
              <a:tabLst>
                <a:tab pos="457200" algn="l"/>
              </a:tabLst>
            </a:pPr>
            <a:r>
              <a:rPr lang="en-US" sz="28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IN"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6213" marR="177800" lvl="0" indent="-176213" algn="just">
              <a:lnSpc>
                <a:spcPct val="102000"/>
              </a:lnSpc>
              <a:spcAft>
                <a:spcPts val="0"/>
              </a:spcAft>
              <a:buFont typeface="Arial" panose="020B0604020202020204" pitchFamily="34" charset="0"/>
              <a:buChar char="•"/>
              <a:tabLst>
                <a:tab pos="457200" algn="l"/>
              </a:tabLst>
            </a:pPr>
            <a:endParaRPr lang="en-IN" sz="2800" dirty="0">
              <a:solidFill>
                <a:schemeClr val="tx1"/>
              </a:solidFill>
              <a:effectLst/>
              <a:ea typeface="Calibri" panose="020F0502020204030204" pitchFamily="34" charset="0"/>
              <a:cs typeface="Arial" panose="020B0604020202020204" pitchFamily="34" charset="0"/>
            </a:endParaRPr>
          </a:p>
          <a:p>
            <a:pPr marL="176213" indent="-176213"/>
            <a:endParaRPr lang="en-IN" sz="2800" dirty="0">
              <a:solidFill>
                <a:schemeClr val="tx1"/>
              </a:solidFill>
            </a:endParaRPr>
          </a:p>
        </p:txBody>
      </p:sp>
    </p:spTree>
    <p:extLst>
      <p:ext uri="{BB962C8B-B14F-4D97-AF65-F5344CB8AC3E}">
        <p14:creationId xmlns:p14="http://schemas.microsoft.com/office/powerpoint/2010/main" val="2574577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0397-E860-5633-2CAC-7219A893C5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F72E43A-0837-69F3-D326-55BB37BB1889}"/>
              </a:ext>
            </a:extLst>
          </p:cNvPr>
          <p:cNvSpPr>
            <a:spLocks noGrp="1"/>
          </p:cNvSpPr>
          <p:nvPr>
            <p:ph idx="1"/>
          </p:nvPr>
        </p:nvSpPr>
        <p:spPr>
          <a:xfrm>
            <a:off x="1097280" y="1845734"/>
            <a:ext cx="10058400" cy="4347248"/>
          </a:xfrm>
        </p:spPr>
        <p:txBody>
          <a:bodyPr>
            <a:normAutofit/>
          </a:bodyPr>
          <a:lstStyle/>
          <a:p>
            <a:pPr marL="0" indent="0" algn="just">
              <a:buNone/>
            </a:pPr>
            <a:r>
              <a:rPr lang="en-IN" sz="3000" dirty="0">
                <a:solidFill>
                  <a:schemeClr val="tx1"/>
                </a:solidFill>
              </a:rPr>
              <a:t>  </a:t>
            </a:r>
            <a:r>
              <a:rPr lang="en-IN" sz="3000" b="1" dirty="0">
                <a:solidFill>
                  <a:schemeClr val="tx1"/>
                </a:solidFill>
              </a:rPr>
              <a:t>Home assignment:</a:t>
            </a:r>
          </a:p>
          <a:p>
            <a:pPr algn="just">
              <a:buFont typeface="Arial" panose="020B0604020202020204" pitchFamily="34" charset="0"/>
              <a:buChar char="•"/>
            </a:pPr>
            <a:r>
              <a:rPr lang="en-IN" sz="3000" dirty="0">
                <a:solidFill>
                  <a:schemeClr val="tx1"/>
                </a:solidFill>
              </a:rPr>
              <a:t>Define accident. Enlist the preventive measures of Accidents</a:t>
            </a:r>
          </a:p>
          <a:p>
            <a:pPr algn="just">
              <a:buFont typeface="Arial" panose="020B0604020202020204" pitchFamily="34" charset="0"/>
              <a:buChar char="•"/>
            </a:pPr>
            <a:r>
              <a:rPr lang="en-IN" sz="3000" dirty="0">
                <a:solidFill>
                  <a:schemeClr val="tx1"/>
                </a:solidFill>
              </a:rPr>
              <a:t>Define screening and list out the types of screening.</a:t>
            </a:r>
          </a:p>
          <a:p>
            <a:pPr algn="just">
              <a:buFont typeface="Arial" panose="020B0604020202020204" pitchFamily="34" charset="0"/>
              <a:buChar char="•"/>
            </a:pPr>
            <a:endParaRPr lang="en-IN" sz="3000" dirty="0">
              <a:solidFill>
                <a:schemeClr val="tx1"/>
              </a:solidFill>
            </a:endParaRPr>
          </a:p>
          <a:p>
            <a:pPr marL="0" indent="0" algn="just">
              <a:buNone/>
            </a:pPr>
            <a:r>
              <a:rPr lang="en-IN" sz="3000" b="1" dirty="0">
                <a:solidFill>
                  <a:schemeClr val="tx1"/>
                </a:solidFill>
              </a:rPr>
              <a:t>  Plan for next class:</a:t>
            </a:r>
          </a:p>
          <a:p>
            <a:pPr algn="just">
              <a:buFont typeface="Arial" panose="020B0604020202020204" pitchFamily="34" charset="0"/>
              <a:buChar char="•"/>
            </a:pPr>
            <a:r>
              <a:rPr lang="en-IN" sz="3000" dirty="0">
                <a:solidFill>
                  <a:schemeClr val="tx1"/>
                </a:solidFill>
              </a:rPr>
              <a:t>We will discuss about remaining nursing responsibilities in health promotion measures of adulthood.</a:t>
            </a:r>
          </a:p>
        </p:txBody>
      </p:sp>
    </p:spTree>
    <p:extLst>
      <p:ext uri="{BB962C8B-B14F-4D97-AF65-F5344CB8AC3E}">
        <p14:creationId xmlns:p14="http://schemas.microsoft.com/office/powerpoint/2010/main" val="84863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2457-A960-3345-87E7-754B99332F29}"/>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Health promotion</a:t>
            </a:r>
          </a:p>
        </p:txBody>
      </p:sp>
      <p:sp>
        <p:nvSpPr>
          <p:cNvPr id="3" name="Content Placeholder 2">
            <a:extLst>
              <a:ext uri="{FF2B5EF4-FFF2-40B4-BE49-F238E27FC236}">
                <a16:creationId xmlns:a16="http://schemas.microsoft.com/office/drawing/2014/main" id="{516D0FFB-D6DA-AE88-3165-9BE14AC04822}"/>
              </a:ext>
            </a:extLst>
          </p:cNvPr>
          <p:cNvSpPr>
            <a:spLocks noGrp="1"/>
          </p:cNvSpPr>
          <p:nvPr>
            <p:ph idx="1"/>
          </p:nvPr>
        </p:nvSpPr>
        <p:spPr>
          <a:xfrm>
            <a:off x="1097280" y="1845734"/>
            <a:ext cx="10058400" cy="4319092"/>
          </a:xfrm>
        </p:spPr>
        <p:txBody>
          <a:bodyPr>
            <a:noAutofit/>
          </a:bodyPr>
          <a:lstStyle/>
          <a:p>
            <a:pPr marL="176213" indent="-176213" algn="just">
              <a:buFont typeface="Arial" panose="020B0604020202020204" pitchFamily="34" charset="0"/>
              <a:buChar char="•"/>
            </a:pPr>
            <a:r>
              <a:rPr lang="en-IN" sz="3000" dirty="0">
                <a:solidFill>
                  <a:schemeClr val="tx1"/>
                </a:solidFill>
              </a:rPr>
              <a:t>Health promotion is the process of enabling people to increase control over and to improve their health.                                                                          </a:t>
            </a:r>
          </a:p>
          <a:p>
            <a:pPr marL="0" indent="0" algn="just">
              <a:buNone/>
            </a:pPr>
            <a:r>
              <a:rPr lang="en-IN" sz="3000" b="1" dirty="0">
                <a:solidFill>
                  <a:schemeClr val="tx1"/>
                </a:solidFill>
                <a:effectLst>
                  <a:outerShdw blurRad="38100" dist="38100" dir="2700000" algn="tl">
                    <a:srgbClr val="000000">
                      <a:alpha val="43137"/>
                    </a:srgbClr>
                  </a:outerShdw>
                </a:effectLst>
              </a:rPr>
              <a:t>                                                                              (WHO 1986)</a:t>
            </a:r>
          </a:p>
          <a:p>
            <a:pPr marL="176213" indent="-176213" algn="just">
              <a:buFont typeface="Arial" panose="020B0604020202020204" pitchFamily="34" charset="0"/>
              <a:buChar char="•"/>
            </a:pPr>
            <a:endParaRPr lang="en-IN" sz="3000" dirty="0">
              <a:solidFill>
                <a:schemeClr val="tx1"/>
              </a:solidFill>
            </a:endParaRPr>
          </a:p>
          <a:p>
            <a:pPr marL="176213" marR="203200" indent="-176213" algn="just">
              <a:lnSpc>
                <a:spcPct val="105000"/>
              </a:lnSpc>
              <a:spcAft>
                <a:spcPts val="0"/>
              </a:spcAft>
              <a:buFont typeface="Arial" panose="020B0604020202020204" pitchFamily="34" charset="0"/>
              <a:buChar char="•"/>
              <a:tabLst>
                <a:tab pos="10047288" algn="l"/>
              </a:tabLst>
            </a:pPr>
            <a:r>
              <a:rPr lang="en-US" sz="3000" dirty="0">
                <a:solidFill>
                  <a:schemeClr val="tx1"/>
                </a:solidFill>
                <a:effectLst/>
                <a:ea typeface="Times New Roman" panose="02020603050405020304" pitchFamily="18" charset="0"/>
                <a:cs typeface="Arial" panose="020B0604020202020204" pitchFamily="34" charset="0"/>
              </a:rPr>
              <a:t>It is the process which empowers families and communities to improve their quality of life, achieve and maintain health and wellness. It emphasizes not only prevention of disease, but the promotion of positive good health.</a:t>
            </a:r>
            <a:endParaRPr lang="en-IN" sz="3000" dirty="0">
              <a:solidFill>
                <a:schemeClr val="tx1"/>
              </a:solidFill>
              <a:effectLst/>
              <a:ea typeface="Calibri" panose="020F0502020204030204" pitchFamily="34" charset="0"/>
              <a:cs typeface="Arial" panose="020B0604020202020204" pitchFamily="34" charset="0"/>
            </a:endParaRPr>
          </a:p>
          <a:p>
            <a:pPr marL="0" indent="0" algn="just">
              <a:lnSpc>
                <a:spcPts val="1000"/>
              </a:lnSpc>
              <a:buNone/>
              <a:tabLst>
                <a:tab pos="10047288" algn="l"/>
              </a:tabLst>
            </a:pPr>
            <a:endParaRPr lang="en-IN" sz="3000" dirty="0">
              <a:solidFill>
                <a:schemeClr val="tx1"/>
              </a:solidFill>
              <a:effectLst/>
              <a:ea typeface="Calibri" panose="020F0502020204030204" pitchFamily="34" charset="0"/>
              <a:cs typeface="Arial" panose="020B0604020202020204" pitchFamily="34" charset="0"/>
            </a:endParaRPr>
          </a:p>
          <a:p>
            <a:pPr algn="just">
              <a:buFont typeface="Arial" panose="020B0604020202020204" pitchFamily="34" charset="0"/>
              <a:buChar char="•"/>
            </a:pPr>
            <a:endParaRPr lang="en-IN" sz="3000" dirty="0">
              <a:solidFill>
                <a:schemeClr val="tx1"/>
              </a:solidFill>
            </a:endParaRPr>
          </a:p>
          <a:p>
            <a:pPr algn="just">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140519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A1F7-474F-4D22-1F9E-47F6B5B33E0D}"/>
              </a:ext>
            </a:extLst>
          </p:cNvPr>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rPr>
              <a:t>Health promotional activities </a:t>
            </a:r>
          </a:p>
        </p:txBody>
      </p:sp>
      <p:sp>
        <p:nvSpPr>
          <p:cNvPr id="3" name="Content Placeholder 2">
            <a:extLst>
              <a:ext uri="{FF2B5EF4-FFF2-40B4-BE49-F238E27FC236}">
                <a16:creationId xmlns:a16="http://schemas.microsoft.com/office/drawing/2014/main" id="{8B3774F6-DC2B-F70F-A8B2-58150080E91A}"/>
              </a:ext>
            </a:extLst>
          </p:cNvPr>
          <p:cNvSpPr>
            <a:spLocks noGrp="1"/>
          </p:cNvSpPr>
          <p:nvPr>
            <p:ph idx="1"/>
          </p:nvPr>
        </p:nvSpPr>
        <p:spPr/>
        <p:txBody>
          <a:bodyPr>
            <a:normAutofit/>
          </a:bodyPr>
          <a:lstStyle/>
          <a:p>
            <a:pPr>
              <a:buFont typeface="Arial" panose="020B0604020202020204" pitchFamily="34" charset="0"/>
              <a:buChar char="•"/>
            </a:pPr>
            <a:r>
              <a:rPr lang="en-IN" sz="3000" dirty="0">
                <a:solidFill>
                  <a:schemeClr val="tx1"/>
                </a:solidFill>
              </a:rPr>
              <a:t> Immunization</a:t>
            </a:r>
          </a:p>
          <a:p>
            <a:pPr>
              <a:buFont typeface="Arial" panose="020B0604020202020204" pitchFamily="34" charset="0"/>
              <a:buChar char="•"/>
            </a:pPr>
            <a:r>
              <a:rPr lang="en-IN" sz="3000" dirty="0">
                <a:solidFill>
                  <a:schemeClr val="tx1"/>
                </a:solidFill>
              </a:rPr>
              <a:t> Safety and accident prevention</a:t>
            </a:r>
          </a:p>
          <a:p>
            <a:pPr>
              <a:buFont typeface="Arial" panose="020B0604020202020204" pitchFamily="34" charset="0"/>
              <a:buChar char="•"/>
            </a:pPr>
            <a:r>
              <a:rPr lang="en-IN" sz="3000" dirty="0">
                <a:solidFill>
                  <a:schemeClr val="tx1"/>
                </a:solidFill>
              </a:rPr>
              <a:t> Screening </a:t>
            </a:r>
          </a:p>
          <a:p>
            <a:pPr>
              <a:buFont typeface="Arial" panose="020B0604020202020204" pitchFamily="34" charset="0"/>
              <a:buChar char="•"/>
            </a:pPr>
            <a:r>
              <a:rPr lang="en-IN" sz="3000" dirty="0">
                <a:solidFill>
                  <a:schemeClr val="tx1"/>
                </a:solidFill>
              </a:rPr>
              <a:t> Counselling</a:t>
            </a:r>
          </a:p>
          <a:p>
            <a:pPr>
              <a:buFont typeface="Arial" panose="020B0604020202020204" pitchFamily="34" charset="0"/>
              <a:buChar char="•"/>
            </a:pPr>
            <a:r>
              <a:rPr lang="en-IN" sz="3000" dirty="0">
                <a:solidFill>
                  <a:schemeClr val="tx1"/>
                </a:solidFill>
              </a:rPr>
              <a:t> Life style changes</a:t>
            </a:r>
          </a:p>
          <a:p>
            <a:pPr>
              <a:buFont typeface="Arial" panose="020B0604020202020204" pitchFamily="34" charset="0"/>
              <a:buChar char="•"/>
            </a:pPr>
            <a:r>
              <a:rPr lang="en-IN" sz="3000" dirty="0">
                <a:solidFill>
                  <a:schemeClr val="tx1"/>
                </a:solidFill>
              </a:rPr>
              <a:t> Stress management</a:t>
            </a:r>
          </a:p>
          <a:p>
            <a:pPr>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363360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82DE-E751-E506-07F3-6B3D09A6D151}"/>
              </a:ext>
            </a:extLst>
          </p:cNvPr>
          <p:cNvSpPr>
            <a:spLocks noGrp="1"/>
          </p:cNvSpPr>
          <p:nvPr>
            <p:ph type="title"/>
          </p:nvPr>
        </p:nvSpPr>
        <p:spPr/>
        <p:txBody>
          <a:bodyPr>
            <a:normAutofit/>
          </a:bodyPr>
          <a:lstStyle/>
          <a:p>
            <a:r>
              <a:rPr lang="en-IN" sz="3800" b="1" dirty="0">
                <a:solidFill>
                  <a:schemeClr val="tx1"/>
                </a:solidFill>
                <a:effectLst>
                  <a:outerShdw blurRad="38100" dist="38100" dir="2700000" algn="tl">
                    <a:srgbClr val="000000">
                      <a:alpha val="43137"/>
                    </a:srgbClr>
                  </a:outerShdw>
                </a:effectLst>
              </a:rPr>
              <a:t>Immunization</a:t>
            </a:r>
          </a:p>
        </p:txBody>
      </p:sp>
      <p:sp>
        <p:nvSpPr>
          <p:cNvPr id="3" name="Content Placeholder 2">
            <a:extLst>
              <a:ext uri="{FF2B5EF4-FFF2-40B4-BE49-F238E27FC236}">
                <a16:creationId xmlns:a16="http://schemas.microsoft.com/office/drawing/2014/main" id="{F5624942-AE2C-8606-228D-A68F484E84D7}"/>
              </a:ext>
            </a:extLst>
          </p:cNvPr>
          <p:cNvSpPr>
            <a:spLocks noGrp="1"/>
          </p:cNvSpPr>
          <p:nvPr>
            <p:ph idx="1"/>
          </p:nvPr>
        </p:nvSpPr>
        <p:spPr/>
        <p:txBody>
          <a:bodyPr>
            <a:normAutofit/>
          </a:bodyPr>
          <a:lstStyle/>
          <a:p>
            <a:pPr marL="176213" indent="-176213">
              <a:buFont typeface="Arial" panose="020B0604020202020204" pitchFamily="34" charset="0"/>
              <a:buChar char="•"/>
            </a:pPr>
            <a:r>
              <a:rPr lang="en-US" sz="3000" dirty="0">
                <a:solidFill>
                  <a:schemeClr val="tx1"/>
                </a:solidFill>
                <a:effectLst/>
                <a:ea typeface="Times New Roman" panose="02020603050405020304" pitchFamily="18" charset="0"/>
                <a:cs typeface="Arial" panose="020B0604020202020204" pitchFamily="34" charset="0"/>
              </a:rPr>
              <a:t>Immunization refers to the process of acquiring immunity against a specific disease, with the aim of avoiding and reducing infections.</a:t>
            </a:r>
            <a:endParaRPr lang="en-IN" sz="3000" dirty="0">
              <a:solidFill>
                <a:schemeClr val="tx1"/>
              </a:solidFill>
              <a:effectLst/>
              <a:ea typeface="Calibri" panose="020F0502020204030204" pitchFamily="34" charset="0"/>
              <a:cs typeface="Times New Roman" panose="02020603050405020304" pitchFamily="18" charset="0"/>
            </a:endParaRPr>
          </a:p>
          <a:p>
            <a:pPr marL="176213" indent="-176213">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71523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3E87-0F1F-9198-9789-F5A0A2A6F1FE}"/>
              </a:ext>
            </a:extLst>
          </p:cNvPr>
          <p:cNvSpPr>
            <a:spLocks noGrp="1"/>
          </p:cNvSpPr>
          <p:nvPr>
            <p:ph type="title"/>
          </p:nvPr>
        </p:nvSpPr>
        <p:spPr/>
        <p:txBody>
          <a:bodyPr>
            <a:normAutofit/>
          </a:bodyPr>
          <a:lstStyle/>
          <a:p>
            <a:r>
              <a:rPr lang="en-IN" sz="3800" b="1" dirty="0">
                <a:solidFill>
                  <a:schemeClr val="tx1"/>
                </a:solidFill>
                <a:effectLst>
                  <a:outerShdw blurRad="38100" dist="38100" dir="2700000" algn="tl">
                    <a:srgbClr val="000000">
                      <a:alpha val="43137"/>
                    </a:srgbClr>
                  </a:outerShdw>
                </a:effectLst>
              </a:rPr>
              <a:t>Purposes of Immunization</a:t>
            </a:r>
          </a:p>
        </p:txBody>
      </p:sp>
      <p:sp>
        <p:nvSpPr>
          <p:cNvPr id="3" name="Content Placeholder 2">
            <a:extLst>
              <a:ext uri="{FF2B5EF4-FFF2-40B4-BE49-F238E27FC236}">
                <a16:creationId xmlns:a16="http://schemas.microsoft.com/office/drawing/2014/main" id="{46CFAC77-99C6-5ECB-1372-99176F78A598}"/>
              </a:ext>
            </a:extLst>
          </p:cNvPr>
          <p:cNvSpPr>
            <a:spLocks noGrp="1"/>
          </p:cNvSpPr>
          <p:nvPr>
            <p:ph idx="1"/>
          </p:nvPr>
        </p:nvSpPr>
        <p:spPr>
          <a:xfrm>
            <a:off x="1097280" y="1737360"/>
            <a:ext cx="10058400" cy="4023360"/>
          </a:xfrm>
        </p:spPr>
        <p:txBody>
          <a:bodyPr>
            <a:normAutofit/>
          </a:bodyPr>
          <a:lstStyle/>
          <a:p>
            <a:pPr lvl="0">
              <a:lnSpc>
                <a:spcPts val="1455"/>
              </a:lnSpc>
              <a:buFont typeface="Arial" panose="020B0604020202020204" pitchFamily="34" charset="0"/>
              <a:buChar char="•"/>
              <a:tabLst>
                <a:tab pos="457200" algn="l"/>
              </a:tabLst>
            </a:pPr>
            <a:endParaRPr lang="en-US" sz="3000" dirty="0">
              <a:solidFill>
                <a:schemeClr val="tx1"/>
              </a:solidFill>
              <a:effectLst/>
              <a:ea typeface="Times New Roman" panose="02020603050405020304" pitchFamily="18" charset="0"/>
              <a:cs typeface="Arial" panose="020B0604020202020204" pitchFamily="34" charset="0"/>
            </a:endParaRPr>
          </a:p>
          <a:p>
            <a:pPr lvl="0">
              <a:lnSpc>
                <a:spcPts val="1455"/>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Vaccines greatly reduce the risk of infection.</a:t>
            </a:r>
          </a:p>
          <a:p>
            <a:pPr marL="0" lvl="0" indent="0">
              <a:lnSpc>
                <a:spcPts val="1455"/>
              </a:lnSpc>
              <a:buNone/>
              <a:tabLst>
                <a:tab pos="457200" algn="l"/>
              </a:tabLst>
            </a:pPr>
            <a:endParaRPr lang="en-IN" sz="3000" dirty="0">
              <a:solidFill>
                <a:schemeClr val="tx1"/>
              </a:solidFill>
              <a:effectLst/>
              <a:ea typeface="Calibri" panose="020F0502020204030204" pitchFamily="34" charset="0"/>
              <a:cs typeface="Arial" panose="020B0604020202020204" pitchFamily="34" charset="0"/>
            </a:endParaRPr>
          </a:p>
          <a:p>
            <a:pPr lvl="0">
              <a:lnSpc>
                <a:spcPts val="1455"/>
              </a:lnSpc>
              <a:buFont typeface="Arial" panose="020B0604020202020204" pitchFamily="34" charset="0"/>
              <a:buChar char="•"/>
              <a:tabLst>
                <a:tab pos="457200" algn="l"/>
              </a:tabLst>
            </a:pPr>
            <a:r>
              <a:rPr lang="en-US" sz="3000" dirty="0">
                <a:solidFill>
                  <a:schemeClr val="tx1"/>
                </a:solidFill>
                <a:effectLst/>
                <a:ea typeface="Times New Roman" panose="02020603050405020304" pitchFamily="18" charset="0"/>
                <a:cs typeface="Arial" panose="020B0604020202020204" pitchFamily="34" charset="0"/>
              </a:rPr>
              <a:t>Vaccines prevents infection and its spread to others.</a:t>
            </a:r>
          </a:p>
          <a:p>
            <a:pPr marL="0" lvl="0" indent="0">
              <a:lnSpc>
                <a:spcPts val="1455"/>
              </a:lnSpc>
              <a:buNone/>
              <a:tabLst>
                <a:tab pos="457200" algn="l"/>
              </a:tabLst>
            </a:pPr>
            <a:endParaRPr lang="en-IN" sz="3000" dirty="0">
              <a:solidFill>
                <a:schemeClr val="tx1"/>
              </a:solidFill>
              <a:effectLst/>
              <a:ea typeface="Calibri" panose="020F0502020204030204" pitchFamily="34" charset="0"/>
              <a:cs typeface="Arial" panose="020B0604020202020204" pitchFamily="34" charset="0"/>
            </a:endParaRPr>
          </a:p>
          <a:p>
            <a:pPr lvl="0">
              <a:lnSpc>
                <a:spcPts val="1455"/>
              </a:lnSpc>
              <a:buFont typeface="Arial" panose="020B0604020202020204" pitchFamily="34" charset="0"/>
              <a:buChar char="•"/>
              <a:tabLst>
                <a:tab pos="457200" algn="l"/>
              </a:tabLst>
            </a:pPr>
            <a:endParaRPr lang="en-IN" sz="3000" dirty="0">
              <a:solidFill>
                <a:schemeClr val="tx1"/>
              </a:solidFill>
              <a:effectLst/>
              <a:ea typeface="Calibri" panose="020F0502020204030204" pitchFamily="34" charset="0"/>
              <a:cs typeface="Arial" panose="020B0604020202020204" pitchFamily="34" charset="0"/>
            </a:endParaRPr>
          </a:p>
          <a:p>
            <a:pPr marL="365760" indent="0">
              <a:lnSpc>
                <a:spcPts val="1455"/>
              </a:lnSpc>
              <a:buNone/>
            </a:pPr>
            <a:r>
              <a:rPr lang="en-US" sz="3000" dirty="0">
                <a:solidFill>
                  <a:schemeClr val="tx1"/>
                </a:solidFill>
                <a:effectLst/>
                <a:ea typeface="Times New Roman" panose="02020603050405020304" pitchFamily="18" charset="0"/>
                <a:cs typeface="Arial" panose="020B0604020202020204" pitchFamily="34" charset="0"/>
              </a:rPr>
              <a:t> </a:t>
            </a:r>
            <a:endParaRPr lang="en-IN" sz="3000" dirty="0">
              <a:solidFill>
                <a:schemeClr val="tx1"/>
              </a:solidFill>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IN" sz="3000" dirty="0">
              <a:solidFill>
                <a:schemeClr val="tx1"/>
              </a:solidFill>
            </a:endParaRPr>
          </a:p>
        </p:txBody>
      </p:sp>
    </p:spTree>
    <p:extLst>
      <p:ext uri="{BB962C8B-B14F-4D97-AF65-F5344CB8AC3E}">
        <p14:creationId xmlns:p14="http://schemas.microsoft.com/office/powerpoint/2010/main" val="85470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E36E-2C05-92A9-2E41-2416952A5A18}"/>
              </a:ext>
            </a:extLst>
          </p:cNvPr>
          <p:cNvSpPr>
            <a:spLocks noGrp="1"/>
          </p:cNvSpPr>
          <p:nvPr>
            <p:ph type="title"/>
          </p:nvPr>
        </p:nvSpPr>
        <p:spPr/>
        <p:txBody>
          <a:bodyPr>
            <a:normAutofit/>
          </a:bodyPr>
          <a:lstStyle/>
          <a:p>
            <a:r>
              <a:rPr lang="en-IN" sz="3800" b="1" dirty="0">
                <a:solidFill>
                  <a:schemeClr val="tx1"/>
                </a:solidFill>
                <a:effectLst>
                  <a:outerShdw blurRad="38100" dist="38100" dir="2700000" algn="tl">
                    <a:srgbClr val="000000">
                      <a:alpha val="43137"/>
                    </a:srgbClr>
                  </a:outerShdw>
                </a:effectLst>
              </a:rPr>
              <a:t>Recommended immunization for adult</a:t>
            </a:r>
          </a:p>
        </p:txBody>
      </p:sp>
      <p:sp>
        <p:nvSpPr>
          <p:cNvPr id="3" name="Content Placeholder 2">
            <a:extLst>
              <a:ext uri="{FF2B5EF4-FFF2-40B4-BE49-F238E27FC236}">
                <a16:creationId xmlns:a16="http://schemas.microsoft.com/office/drawing/2014/main" id="{786524C4-FFC8-6184-44BF-97757C1AEC5F}"/>
              </a:ext>
            </a:extLst>
          </p:cNvPr>
          <p:cNvSpPr>
            <a:spLocks noGrp="1"/>
          </p:cNvSpPr>
          <p:nvPr>
            <p:ph idx="1"/>
          </p:nvPr>
        </p:nvSpPr>
        <p:spPr/>
        <p:txBody>
          <a:bodyPr>
            <a:noAutofit/>
          </a:bodyPr>
          <a:lstStyle/>
          <a:p>
            <a:pPr marL="0" indent="0" algn="just">
              <a:buNone/>
            </a:pPr>
            <a:r>
              <a:rPr lang="en-IN" sz="3000" b="1" dirty="0">
                <a:solidFill>
                  <a:schemeClr val="tx1"/>
                </a:solidFill>
              </a:rPr>
              <a:t> Flu Influenza Vaccine</a:t>
            </a:r>
          </a:p>
          <a:p>
            <a:pPr algn="just">
              <a:buFont typeface="Arial" panose="020B0604020202020204" pitchFamily="34" charset="0"/>
              <a:buChar char="•"/>
            </a:pPr>
            <a:r>
              <a:rPr lang="en-IN" sz="3000" dirty="0">
                <a:solidFill>
                  <a:schemeClr val="tx1"/>
                </a:solidFill>
              </a:rPr>
              <a:t>To prevent Flu get vaccinated each year.</a:t>
            </a:r>
          </a:p>
          <a:p>
            <a:pPr algn="just">
              <a:buFont typeface="Arial" panose="020B0604020202020204" pitchFamily="34" charset="0"/>
              <a:buChar char="•"/>
            </a:pPr>
            <a:r>
              <a:rPr lang="en-IN" sz="3000" dirty="0">
                <a:solidFill>
                  <a:schemeClr val="tx1"/>
                </a:solidFill>
              </a:rPr>
              <a:t>Administer 1 dose of age appropriate inactivated influenza vaccine or recombinant influenza vaccine annually.</a:t>
            </a:r>
          </a:p>
          <a:p>
            <a:pPr algn="just">
              <a:buFont typeface="Arial" panose="020B0604020202020204" pitchFamily="34" charset="0"/>
              <a:buChar char="•"/>
            </a:pPr>
            <a:r>
              <a:rPr lang="en-IN" sz="3000" dirty="0">
                <a:solidFill>
                  <a:schemeClr val="tx1"/>
                </a:solidFill>
              </a:rPr>
              <a:t>Age group: 19 to 65years and above</a:t>
            </a:r>
          </a:p>
          <a:p>
            <a:pPr algn="just">
              <a:buFont typeface="Arial" panose="020B0604020202020204" pitchFamily="34" charset="0"/>
              <a:buChar char="•"/>
            </a:pPr>
            <a:r>
              <a:rPr lang="en-IN" sz="3000" dirty="0">
                <a:solidFill>
                  <a:schemeClr val="tx1"/>
                </a:solidFill>
              </a:rPr>
              <a:t>Recommended dose:</a:t>
            </a:r>
          </a:p>
          <a:p>
            <a:pPr algn="just">
              <a:buFont typeface="Wingdings" panose="05000000000000000000" pitchFamily="2" charset="2"/>
              <a:buChar char="ü"/>
            </a:pPr>
            <a:r>
              <a:rPr lang="en-IN" sz="2800" dirty="0">
                <a:solidFill>
                  <a:schemeClr val="tx1"/>
                </a:solidFill>
              </a:rPr>
              <a:t>Influenza live attenuated (LAIV) :0.2ml (0.1 ml into each nostril)</a:t>
            </a:r>
          </a:p>
          <a:p>
            <a:pPr algn="just">
              <a:buFont typeface="Wingdings" panose="05000000000000000000" pitchFamily="2" charset="2"/>
              <a:buChar char="ü"/>
            </a:pPr>
            <a:r>
              <a:rPr lang="en-IN" sz="2800" dirty="0">
                <a:solidFill>
                  <a:schemeClr val="tx1"/>
                </a:solidFill>
              </a:rPr>
              <a:t>Influenza inactivated (HV) and recombinant (RIV): 0.5 ml/IM</a:t>
            </a:r>
          </a:p>
        </p:txBody>
      </p:sp>
    </p:spTree>
    <p:extLst>
      <p:ext uri="{BB962C8B-B14F-4D97-AF65-F5344CB8AC3E}">
        <p14:creationId xmlns:p14="http://schemas.microsoft.com/office/powerpoint/2010/main" val="136736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960F-A144-792E-21A5-CA72F5E56D0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90A01C5-FA13-306A-C57A-D67582199DFE}"/>
              </a:ext>
            </a:extLst>
          </p:cNvPr>
          <p:cNvSpPr>
            <a:spLocks noGrp="1"/>
          </p:cNvSpPr>
          <p:nvPr>
            <p:ph idx="1"/>
          </p:nvPr>
        </p:nvSpPr>
        <p:spPr/>
        <p:txBody>
          <a:bodyPr>
            <a:noAutofit/>
          </a:bodyPr>
          <a:lstStyle/>
          <a:p>
            <a:pPr marL="0" indent="0" algn="just">
              <a:buNone/>
            </a:pPr>
            <a:r>
              <a:rPr lang="en-IN" sz="3000" b="1" dirty="0">
                <a:solidFill>
                  <a:schemeClr val="tx1"/>
                </a:solidFill>
              </a:rPr>
              <a:t> Tdap or TD (Tetanus, diphtheria, pertussis)</a:t>
            </a:r>
          </a:p>
          <a:p>
            <a:pPr algn="just">
              <a:buFont typeface="Arial" panose="020B0604020202020204" pitchFamily="34" charset="0"/>
              <a:buChar char="•"/>
            </a:pPr>
            <a:r>
              <a:rPr lang="en-IN" sz="3000" dirty="0">
                <a:solidFill>
                  <a:schemeClr val="tx1"/>
                </a:solidFill>
              </a:rPr>
              <a:t>Age group: 19 to 65 years +years.</a:t>
            </a:r>
          </a:p>
          <a:p>
            <a:pPr algn="just">
              <a:buFont typeface="Arial" panose="020B0604020202020204" pitchFamily="34" charset="0"/>
              <a:buChar char="•"/>
            </a:pPr>
            <a:r>
              <a:rPr lang="en-IN" sz="3000" dirty="0">
                <a:solidFill>
                  <a:schemeClr val="tx1"/>
                </a:solidFill>
              </a:rPr>
              <a:t>Recommended dose : 1 dose of TD or Tdap if you do not get it as a child or adult.</a:t>
            </a:r>
          </a:p>
          <a:p>
            <a:pPr algn="just">
              <a:buFont typeface="Arial" panose="020B0604020202020204" pitchFamily="34" charset="0"/>
              <a:buChar char="•"/>
            </a:pPr>
            <a:r>
              <a:rPr lang="en-IN" sz="3000" dirty="0">
                <a:solidFill>
                  <a:schemeClr val="tx1"/>
                </a:solidFill>
              </a:rPr>
              <a:t>Should get a Td booster dose every 10 years.</a:t>
            </a:r>
          </a:p>
          <a:p>
            <a:pPr algn="just">
              <a:buFont typeface="Arial" panose="020B0604020202020204" pitchFamily="34" charset="0"/>
              <a:buChar char="•"/>
            </a:pPr>
            <a:r>
              <a:rPr lang="en-IN" sz="3000" dirty="0">
                <a:solidFill>
                  <a:schemeClr val="tx1"/>
                </a:solidFill>
              </a:rPr>
              <a:t>Women should get 1 dose of Tdap during every pregnancy  (as soon as possible after confirmed pregnancy)</a:t>
            </a:r>
          </a:p>
          <a:p>
            <a:pPr algn="just">
              <a:buFont typeface="Arial" panose="020B0604020202020204" pitchFamily="34" charset="0"/>
              <a:buChar char="•"/>
            </a:pPr>
            <a:r>
              <a:rPr lang="en-IN" sz="3000" dirty="0">
                <a:solidFill>
                  <a:schemeClr val="tx1"/>
                </a:solidFill>
              </a:rPr>
              <a:t>Recommended dose: 0.5ml/IM</a:t>
            </a:r>
          </a:p>
        </p:txBody>
      </p:sp>
    </p:spTree>
    <p:extLst>
      <p:ext uri="{BB962C8B-B14F-4D97-AF65-F5344CB8AC3E}">
        <p14:creationId xmlns:p14="http://schemas.microsoft.com/office/powerpoint/2010/main" val="25049919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269</TotalTime>
  <Words>1441</Words>
  <Application>Microsoft Office PowerPoint</Application>
  <PresentationFormat>Widescreen</PresentationFormat>
  <Paragraphs>205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Symbol</vt:lpstr>
      <vt:lpstr>Times New Roman</vt:lpstr>
      <vt:lpstr>Wingdings</vt:lpstr>
      <vt:lpstr>Retrospect</vt:lpstr>
      <vt:lpstr>PowerPoint Presentation</vt:lpstr>
      <vt:lpstr>General Objective</vt:lpstr>
      <vt:lpstr>Specific Objectives</vt:lpstr>
      <vt:lpstr>Health promotion</vt:lpstr>
      <vt:lpstr>Health promotional activities </vt:lpstr>
      <vt:lpstr>Immunization</vt:lpstr>
      <vt:lpstr>Purposes of Immunization</vt:lpstr>
      <vt:lpstr>Recommended immunization for adult</vt:lpstr>
      <vt:lpstr>PowerPoint Presentation</vt:lpstr>
      <vt:lpstr>PowerPoint Presentation</vt:lpstr>
      <vt:lpstr>Continue of Human Papilloma Virus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Nursing Implication in Immunization</vt:lpstr>
      <vt:lpstr>PowerPoint Presentation</vt:lpstr>
      <vt:lpstr>Accident</vt:lpstr>
      <vt:lpstr>Types of accidents</vt:lpstr>
      <vt:lpstr>Prevention of accidents</vt:lpstr>
      <vt:lpstr>Nursing responsibility</vt:lpstr>
      <vt:lpstr>PowerPoint Presentation</vt:lpstr>
      <vt:lpstr>PowerPoint Presentation</vt:lpstr>
      <vt:lpstr>PowerPoint Presentation</vt:lpstr>
      <vt:lpstr>Screening</vt:lpstr>
      <vt:lpstr>Uses of Screening</vt:lpstr>
      <vt:lpstr>Difference between screening test and diagnostic test</vt:lpstr>
      <vt:lpstr>Types of screening</vt:lpstr>
      <vt:lpstr>PowerPoint Presentation</vt:lpstr>
      <vt:lpstr>PowerPoint Presentation</vt:lpstr>
      <vt:lpstr>PowerPoint Presentation</vt:lpstr>
      <vt:lpstr>Summary</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SushmitaGurung23@outlook.com</dc:creator>
  <cp:lastModifiedBy>SushmitaGurung23@outlook.com</cp:lastModifiedBy>
  <cp:revision>5</cp:revision>
  <dcterms:created xsi:type="dcterms:W3CDTF">2023-03-13T09:41:19Z</dcterms:created>
  <dcterms:modified xsi:type="dcterms:W3CDTF">2023-03-13T17:50:53Z</dcterms:modified>
</cp:coreProperties>
</file>