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3" r:id="rId3"/>
    <p:sldId id="295" r:id="rId4"/>
    <p:sldId id="294" r:id="rId5"/>
    <p:sldId id="256" r:id="rId6"/>
    <p:sldId id="257" r:id="rId7"/>
    <p:sldId id="258" r:id="rId8"/>
    <p:sldId id="259" r:id="rId9"/>
    <p:sldId id="260" r:id="rId10"/>
    <p:sldId id="261" r:id="rId11"/>
    <p:sldId id="262" r:id="rId12"/>
    <p:sldId id="263" r:id="rId13"/>
    <p:sldId id="264" r:id="rId14"/>
    <p:sldId id="265" r:id="rId15"/>
    <p:sldId id="266" r:id="rId16"/>
    <p:sldId id="268" r:id="rId17"/>
    <p:sldId id="269" r:id="rId18"/>
    <p:sldId id="270" r:id="rId19"/>
    <p:sldId id="271" r:id="rId20"/>
    <p:sldId id="272" r:id="rId21"/>
    <p:sldId id="273" r:id="rId22"/>
    <p:sldId id="274" r:id="rId23"/>
    <p:sldId id="275"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varScale="1">
        <p:scale>
          <a:sx n="68" d="100"/>
          <a:sy n="68" d="100"/>
        </p:scale>
        <p:origin x="6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560FB7-3F9E-4B15-BDFF-68FA4696E3AA}"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983FBB-2CA0-4AC4-B999-9B5F531BBCAC}" type="slidenum">
              <a:rPr lang="en-US" smtClean="0"/>
              <a:t>‹#›</a:t>
            </a:fld>
            <a:endParaRPr lang="en-US"/>
          </a:p>
        </p:txBody>
      </p:sp>
    </p:spTree>
    <p:extLst>
      <p:ext uri="{BB962C8B-B14F-4D97-AF65-F5344CB8AC3E}">
        <p14:creationId xmlns:p14="http://schemas.microsoft.com/office/powerpoint/2010/main" val="42303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560FB7-3F9E-4B15-BDFF-68FA4696E3AA}"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983FBB-2CA0-4AC4-B999-9B5F531BBCAC}" type="slidenum">
              <a:rPr lang="en-US" smtClean="0"/>
              <a:t>‹#›</a:t>
            </a:fld>
            <a:endParaRPr lang="en-US"/>
          </a:p>
        </p:txBody>
      </p:sp>
    </p:spTree>
    <p:extLst>
      <p:ext uri="{BB962C8B-B14F-4D97-AF65-F5344CB8AC3E}">
        <p14:creationId xmlns:p14="http://schemas.microsoft.com/office/powerpoint/2010/main" val="391708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560FB7-3F9E-4B15-BDFF-68FA4696E3AA}"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983FBB-2CA0-4AC4-B999-9B5F531BBCAC}" type="slidenum">
              <a:rPr lang="en-US" smtClean="0"/>
              <a:t>‹#›</a:t>
            </a:fld>
            <a:endParaRPr lang="en-US"/>
          </a:p>
        </p:txBody>
      </p:sp>
    </p:spTree>
    <p:extLst>
      <p:ext uri="{BB962C8B-B14F-4D97-AF65-F5344CB8AC3E}">
        <p14:creationId xmlns:p14="http://schemas.microsoft.com/office/powerpoint/2010/main" val="299908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560FB7-3F9E-4B15-BDFF-68FA4696E3AA}"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983FBB-2CA0-4AC4-B999-9B5F531BBCAC}" type="slidenum">
              <a:rPr lang="en-US" smtClean="0"/>
              <a:t>‹#›</a:t>
            </a:fld>
            <a:endParaRPr lang="en-US"/>
          </a:p>
        </p:txBody>
      </p:sp>
    </p:spTree>
    <p:extLst>
      <p:ext uri="{BB962C8B-B14F-4D97-AF65-F5344CB8AC3E}">
        <p14:creationId xmlns:p14="http://schemas.microsoft.com/office/powerpoint/2010/main" val="1159543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560FB7-3F9E-4B15-BDFF-68FA4696E3AA}"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983FBB-2CA0-4AC4-B999-9B5F531BBCAC}" type="slidenum">
              <a:rPr lang="en-US" smtClean="0"/>
              <a:t>‹#›</a:t>
            </a:fld>
            <a:endParaRPr lang="en-US"/>
          </a:p>
        </p:txBody>
      </p:sp>
    </p:spTree>
    <p:extLst>
      <p:ext uri="{BB962C8B-B14F-4D97-AF65-F5344CB8AC3E}">
        <p14:creationId xmlns:p14="http://schemas.microsoft.com/office/powerpoint/2010/main" val="44779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560FB7-3F9E-4B15-BDFF-68FA4696E3AA}"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983FBB-2CA0-4AC4-B999-9B5F531BBCAC}" type="slidenum">
              <a:rPr lang="en-US" smtClean="0"/>
              <a:t>‹#›</a:t>
            </a:fld>
            <a:endParaRPr lang="en-US"/>
          </a:p>
        </p:txBody>
      </p:sp>
    </p:spTree>
    <p:extLst>
      <p:ext uri="{BB962C8B-B14F-4D97-AF65-F5344CB8AC3E}">
        <p14:creationId xmlns:p14="http://schemas.microsoft.com/office/powerpoint/2010/main" val="3165339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560FB7-3F9E-4B15-BDFF-68FA4696E3AA}"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983FBB-2CA0-4AC4-B999-9B5F531BBCAC}" type="slidenum">
              <a:rPr lang="en-US" smtClean="0"/>
              <a:t>‹#›</a:t>
            </a:fld>
            <a:endParaRPr lang="en-US"/>
          </a:p>
        </p:txBody>
      </p:sp>
    </p:spTree>
    <p:extLst>
      <p:ext uri="{BB962C8B-B14F-4D97-AF65-F5344CB8AC3E}">
        <p14:creationId xmlns:p14="http://schemas.microsoft.com/office/powerpoint/2010/main" val="503691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560FB7-3F9E-4B15-BDFF-68FA4696E3AA}"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983FBB-2CA0-4AC4-B999-9B5F531BBCAC}" type="slidenum">
              <a:rPr lang="en-US" smtClean="0"/>
              <a:t>‹#›</a:t>
            </a:fld>
            <a:endParaRPr lang="en-US"/>
          </a:p>
        </p:txBody>
      </p:sp>
    </p:spTree>
    <p:extLst>
      <p:ext uri="{BB962C8B-B14F-4D97-AF65-F5344CB8AC3E}">
        <p14:creationId xmlns:p14="http://schemas.microsoft.com/office/powerpoint/2010/main" val="4290620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60FB7-3F9E-4B15-BDFF-68FA4696E3AA}" type="datetimeFigureOut">
              <a:rPr lang="en-US" smtClean="0"/>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983FBB-2CA0-4AC4-B999-9B5F531BBCAC}" type="slidenum">
              <a:rPr lang="en-US" smtClean="0"/>
              <a:t>‹#›</a:t>
            </a:fld>
            <a:endParaRPr lang="en-US"/>
          </a:p>
        </p:txBody>
      </p:sp>
    </p:spTree>
    <p:extLst>
      <p:ext uri="{BB962C8B-B14F-4D97-AF65-F5344CB8AC3E}">
        <p14:creationId xmlns:p14="http://schemas.microsoft.com/office/powerpoint/2010/main" val="44940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560FB7-3F9E-4B15-BDFF-68FA4696E3AA}"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983FBB-2CA0-4AC4-B999-9B5F531BBCAC}" type="slidenum">
              <a:rPr lang="en-US" smtClean="0"/>
              <a:t>‹#›</a:t>
            </a:fld>
            <a:endParaRPr lang="en-US"/>
          </a:p>
        </p:txBody>
      </p:sp>
    </p:spTree>
    <p:extLst>
      <p:ext uri="{BB962C8B-B14F-4D97-AF65-F5344CB8AC3E}">
        <p14:creationId xmlns:p14="http://schemas.microsoft.com/office/powerpoint/2010/main" val="171685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560FB7-3F9E-4B15-BDFF-68FA4696E3AA}"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983FBB-2CA0-4AC4-B999-9B5F531BBCAC}" type="slidenum">
              <a:rPr lang="en-US" smtClean="0"/>
              <a:t>‹#›</a:t>
            </a:fld>
            <a:endParaRPr lang="en-US"/>
          </a:p>
        </p:txBody>
      </p:sp>
    </p:spTree>
    <p:extLst>
      <p:ext uri="{BB962C8B-B14F-4D97-AF65-F5344CB8AC3E}">
        <p14:creationId xmlns:p14="http://schemas.microsoft.com/office/powerpoint/2010/main" val="307204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60FB7-3F9E-4B15-BDFF-68FA4696E3AA}" type="datetimeFigureOut">
              <a:rPr lang="en-US" smtClean="0"/>
              <a:t>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983FBB-2CA0-4AC4-B999-9B5F531BBCAC}" type="slidenum">
              <a:rPr lang="en-US" smtClean="0"/>
              <a:t>‹#›</a:t>
            </a:fld>
            <a:endParaRPr lang="en-US"/>
          </a:p>
        </p:txBody>
      </p:sp>
    </p:spTree>
    <p:extLst>
      <p:ext uri="{BB962C8B-B14F-4D97-AF65-F5344CB8AC3E}">
        <p14:creationId xmlns:p14="http://schemas.microsoft.com/office/powerpoint/2010/main" val="3494942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health/"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526384" y="335689"/>
            <a:ext cx="6890993" cy="5933135"/>
          </a:xfrm>
          <a:prstGeom prst="rect">
            <a:avLst/>
          </a:prstGeom>
        </p:spPr>
      </p:pic>
    </p:spTree>
    <p:extLst>
      <p:ext uri="{BB962C8B-B14F-4D97-AF65-F5344CB8AC3E}">
        <p14:creationId xmlns:p14="http://schemas.microsoft.com/office/powerpoint/2010/main" val="1491021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1500"/>
            <a:ext cx="10515600" cy="5605463"/>
          </a:xfrm>
        </p:spPr>
        <p:txBody>
          <a:bodyPr/>
          <a:lstStyle/>
          <a:p>
            <a:pPr lvl="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Slippery or uneven surfaces</a:t>
            </a:r>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Children may slip </a:t>
            </a:r>
            <a:r>
              <a:rPr lang="en-US" sz="3200" dirty="0" smtClean="0">
                <a:latin typeface="Times New Roman" panose="02020603050405020304" pitchFamily="18" charset="0"/>
                <a:cs typeface="Times New Roman" panose="02020603050405020304" pitchFamily="18" charset="0"/>
              </a:rPr>
              <a:t> on </a:t>
            </a: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surfaces </a:t>
            </a:r>
            <a:r>
              <a:rPr lang="en-US" sz="3200" dirty="0">
                <a:latin typeface="Times New Roman" panose="02020603050405020304" pitchFamily="18" charset="0"/>
                <a:cs typeface="Times New Roman" panose="02020603050405020304" pitchFamily="18" charset="0"/>
              </a:rPr>
              <a:t>that are wet, slippery, or uneven, such as a wet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floor </a:t>
            </a:r>
            <a:r>
              <a:rPr lang="en-US" sz="3200" dirty="0">
                <a:latin typeface="Times New Roman" panose="02020603050405020304" pitchFamily="18" charset="0"/>
                <a:cs typeface="Times New Roman" panose="02020603050405020304" pitchFamily="18" charset="0"/>
              </a:rPr>
              <a:t>or a playground surface that has not been properly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maintained</a:t>
            </a:r>
            <a:r>
              <a:rPr lang="en-US" dirty="0" smtClean="0">
                <a:latin typeface="Times New Roman" panose="02020603050405020304" pitchFamily="18" charset="0"/>
                <a:cs typeface="Times New Roman" panose="02020603050405020304" pitchFamily="18" charset="0"/>
              </a:rPr>
              <a:t>.</a:t>
            </a:r>
          </a:p>
          <a:p>
            <a:pPr marL="0" lvl="0" indent="0">
              <a:buNone/>
            </a:pP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Poor lighting</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Inadequate lighting can make it difficult </a:t>
            </a:r>
            <a:r>
              <a:rPr lang="en-US" sz="3200" dirty="0" smtClean="0">
                <a:latin typeface="Times New Roman" panose="02020603050405020304" pitchFamily="18" charset="0"/>
                <a:cs typeface="Times New Roman" panose="02020603050405020304" pitchFamily="18" charset="0"/>
              </a:rPr>
              <a:t>for</a:t>
            </a: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children </a:t>
            </a:r>
            <a:r>
              <a:rPr lang="en-US" sz="3200" dirty="0">
                <a:latin typeface="Times New Roman" panose="02020603050405020304" pitchFamily="18" charset="0"/>
                <a:cs typeface="Times New Roman" panose="02020603050405020304" pitchFamily="18" charset="0"/>
              </a:rPr>
              <a:t>to see obstacles or hazards, increasing their risk of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falling</a:t>
            </a:r>
            <a:r>
              <a:rPr lang="en-US" sz="3200" dirty="0">
                <a:latin typeface="Times New Roman" panose="02020603050405020304" pitchFamily="18" charset="0"/>
                <a:cs typeface="Times New Roman" panose="02020603050405020304" pitchFamily="18" charset="0"/>
              </a:rPr>
              <a:t>. </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601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2129"/>
            <a:ext cx="10515600" cy="5474834"/>
          </a:xfrm>
        </p:spPr>
        <p:txBody>
          <a:bodyPr/>
          <a:lstStyle/>
          <a:p>
            <a:pPr>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Lack of adult supervision</a:t>
            </a:r>
            <a:r>
              <a:rPr lang="en-US" b="1" dirty="0"/>
              <a:t>: </a:t>
            </a:r>
            <a:r>
              <a:rPr lang="en-US" sz="3200" dirty="0">
                <a:latin typeface="Times New Roman" panose="02020603050405020304" pitchFamily="18" charset="0"/>
                <a:cs typeface="Times New Roman" panose="02020603050405020304" pitchFamily="18" charset="0"/>
              </a:rPr>
              <a:t>A lack of adult supervision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can </a:t>
            </a:r>
            <a:r>
              <a:rPr lang="en-US" sz="3200" dirty="0">
                <a:latin typeface="Times New Roman" panose="02020603050405020304" pitchFamily="18" charset="0"/>
                <a:cs typeface="Times New Roman" panose="02020603050405020304" pitchFamily="18" charset="0"/>
              </a:rPr>
              <a:t>increase the risk of falls, as children may engage in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unsafe </a:t>
            </a:r>
            <a:r>
              <a:rPr lang="en-US" sz="3200" dirty="0">
                <a:latin typeface="Times New Roman" panose="02020603050405020304" pitchFamily="18" charset="0"/>
                <a:cs typeface="Times New Roman" panose="02020603050405020304" pitchFamily="18" charset="0"/>
              </a:rPr>
              <a:t>behaviors or activities without proper guidance</a:t>
            </a:r>
            <a:r>
              <a:rPr lang="en-US" sz="3200" dirty="0" smtClean="0">
                <a:latin typeface="Times New Roman" panose="02020603050405020304" pitchFamily="18" charset="0"/>
                <a:cs typeface="Times New Roman" panose="02020603050405020304" pitchFamily="18" charset="0"/>
              </a:rPr>
              <a:t>.</a:t>
            </a:r>
          </a:p>
          <a:p>
            <a:pPr marL="0" indent="0">
              <a:buNone/>
            </a:pPr>
            <a:endParaRPr lang="en-US" sz="3200" dirty="0" smtClean="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Health or medical conditions</a:t>
            </a:r>
            <a:r>
              <a:rPr lang="en-US" b="1" dirty="0"/>
              <a:t>: </a:t>
            </a:r>
            <a:r>
              <a:rPr lang="en-US" sz="3200" dirty="0">
                <a:latin typeface="Times New Roman" panose="02020603050405020304" pitchFamily="18" charset="0"/>
                <a:cs typeface="Times New Roman" panose="02020603050405020304" pitchFamily="18" charset="0"/>
              </a:rPr>
              <a:t>Certain health or </a:t>
            </a:r>
            <a:r>
              <a:rPr lang="en-US" sz="3200" dirty="0" smtClean="0">
                <a:latin typeface="Times New Roman" panose="02020603050405020304" pitchFamily="18" charset="0"/>
                <a:cs typeface="Times New Roman" panose="02020603050405020304" pitchFamily="18" charset="0"/>
              </a:rPr>
              <a:t>medical</a:t>
            </a: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conditions can affect a child's balance and coordination,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increasing </a:t>
            </a:r>
            <a:r>
              <a:rPr lang="en-US" sz="3200" dirty="0">
                <a:latin typeface="Times New Roman" panose="02020603050405020304" pitchFamily="18" charset="0"/>
                <a:cs typeface="Times New Roman" panose="02020603050405020304" pitchFamily="18" charset="0"/>
              </a:rPr>
              <a:t>their risk of falling.</a:t>
            </a:r>
          </a:p>
        </p:txBody>
      </p:sp>
    </p:spTree>
    <p:extLst>
      <p:ext uri="{BB962C8B-B14F-4D97-AF65-F5344CB8AC3E}">
        <p14:creationId xmlns:p14="http://schemas.microsoft.com/office/powerpoint/2010/main" val="2986963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4995"/>
            <a:ext cx="10515600" cy="5561968"/>
          </a:xfrm>
        </p:spPr>
        <p:txBody>
          <a:bodyPr>
            <a:normAutofit fontScale="55000" lnSpcReduction="20000"/>
          </a:bodyPr>
          <a:lstStyle/>
          <a:p>
            <a:pPr marL="0" indent="0">
              <a:buNone/>
            </a:pPr>
            <a:r>
              <a:rPr lang="en-US" sz="6500" b="1" dirty="0">
                <a:latin typeface="Times New Roman" panose="02020603050405020304" pitchFamily="18" charset="0"/>
                <a:cs typeface="Times New Roman" panose="02020603050405020304" pitchFamily="18" charset="0"/>
              </a:rPr>
              <a:t>Prevention of </a:t>
            </a:r>
            <a:r>
              <a:rPr lang="en-US" sz="6500" b="1" dirty="0" smtClean="0">
                <a:latin typeface="Times New Roman" panose="02020603050405020304" pitchFamily="18" charset="0"/>
                <a:cs typeface="Times New Roman" panose="02020603050405020304" pitchFamily="18" charset="0"/>
              </a:rPr>
              <a:t>fall</a:t>
            </a:r>
          </a:p>
          <a:p>
            <a:pPr marL="0" indent="0">
              <a:buNone/>
            </a:pPr>
            <a:endParaRPr lang="en-US" sz="39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5100" dirty="0">
                <a:latin typeface="Times New Roman" panose="02020603050405020304" pitchFamily="18" charset="0"/>
                <a:cs typeface="Times New Roman" panose="02020603050405020304" pitchFamily="18" charset="0"/>
              </a:rPr>
              <a:t>Ensure  appropriate  size  of  clothes  and  shoes  for  child.</a:t>
            </a:r>
          </a:p>
          <a:p>
            <a:pPr marL="0" indent="0">
              <a:buNone/>
            </a:pPr>
            <a:r>
              <a:rPr lang="en-US" sz="5100" dirty="0">
                <a:latin typeface="Times New Roman" panose="02020603050405020304" pitchFamily="18" charset="0"/>
                <a:cs typeface="Times New Roman" panose="02020603050405020304" pitchFamily="18" charset="0"/>
              </a:rPr>
              <a:t> </a:t>
            </a:r>
          </a:p>
          <a:p>
            <a:pPr lvl="0">
              <a:buFont typeface="Wingdings" panose="05000000000000000000" pitchFamily="2" charset="2"/>
              <a:buChar char="Ø"/>
            </a:pPr>
            <a:r>
              <a:rPr lang="en-US" sz="5100" dirty="0">
                <a:latin typeface="Times New Roman" panose="02020603050405020304" pitchFamily="18" charset="0"/>
                <a:cs typeface="Times New Roman" panose="02020603050405020304" pitchFamily="18" charset="0"/>
              </a:rPr>
              <a:t>Keep  the  floor  clean  and  dry.</a:t>
            </a:r>
          </a:p>
          <a:p>
            <a:pPr marL="0" indent="0">
              <a:buNone/>
            </a:pPr>
            <a:r>
              <a:rPr lang="en-US" sz="5100" dirty="0">
                <a:latin typeface="Times New Roman" panose="02020603050405020304" pitchFamily="18" charset="0"/>
                <a:cs typeface="Times New Roman" panose="02020603050405020304" pitchFamily="18" charset="0"/>
              </a:rPr>
              <a:t> </a:t>
            </a:r>
          </a:p>
          <a:p>
            <a:pPr lvl="0">
              <a:buFont typeface="Wingdings" panose="05000000000000000000" pitchFamily="2" charset="2"/>
              <a:buChar char="Ø"/>
            </a:pPr>
            <a:r>
              <a:rPr lang="en-US" sz="5100" dirty="0">
                <a:latin typeface="Times New Roman" panose="02020603050405020304" pitchFamily="18" charset="0"/>
                <a:cs typeface="Times New Roman" panose="02020603050405020304" pitchFamily="18" charset="0"/>
              </a:rPr>
              <a:t>Provide  safe  play  areas  and  safe  play  materials.</a:t>
            </a:r>
          </a:p>
          <a:p>
            <a:pPr marL="0" indent="0">
              <a:buNone/>
            </a:pPr>
            <a:r>
              <a:rPr lang="en-US" sz="5100" dirty="0">
                <a:latin typeface="Times New Roman" panose="02020603050405020304" pitchFamily="18" charset="0"/>
                <a:cs typeface="Times New Roman" panose="02020603050405020304" pitchFamily="18" charset="0"/>
              </a:rPr>
              <a:t> </a:t>
            </a:r>
          </a:p>
          <a:p>
            <a:pPr lvl="0">
              <a:buFont typeface="Wingdings" panose="05000000000000000000" pitchFamily="2" charset="2"/>
              <a:buChar char="Ø"/>
            </a:pPr>
            <a:r>
              <a:rPr lang="en-US" sz="5100" dirty="0">
                <a:latin typeface="Times New Roman" panose="02020603050405020304" pitchFamily="18" charset="0"/>
                <a:cs typeface="Times New Roman" panose="02020603050405020304" pitchFamily="18" charset="0"/>
              </a:rPr>
              <a:t>Keep  supervision  of  children’s  play  activities.</a:t>
            </a:r>
          </a:p>
          <a:p>
            <a:pPr marL="0" indent="0">
              <a:buNone/>
            </a:pPr>
            <a:endParaRPr lang="en-US" sz="51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5100" dirty="0">
                <a:latin typeface="Times New Roman" panose="02020603050405020304" pitchFamily="18" charset="0"/>
                <a:cs typeface="Times New Roman" panose="02020603050405020304" pitchFamily="18" charset="0"/>
              </a:rPr>
              <a:t>Teaching  balance  and  coordination .</a:t>
            </a:r>
          </a:p>
          <a:p>
            <a:pPr marL="0" indent="0">
              <a:buNone/>
            </a:pPr>
            <a:r>
              <a:rPr lang="en-US" sz="5100" dirty="0">
                <a:latin typeface="Times New Roman" panose="02020603050405020304" pitchFamily="18" charset="0"/>
                <a:cs typeface="Times New Roman" panose="02020603050405020304" pitchFamily="18" charset="0"/>
              </a:rPr>
              <a:t>      </a:t>
            </a:r>
          </a:p>
          <a:p>
            <a:pPr marL="0" indent="0">
              <a:buNone/>
            </a:pPr>
            <a:r>
              <a:rPr lang="en-US" dirty="0"/>
              <a:t> </a:t>
            </a: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486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2.Road traffic accidents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 road traffic accident (RTA) refer to any  accident </a:t>
            </a:r>
            <a:r>
              <a:rPr lang="en-US" sz="3200" dirty="0" smtClean="0">
                <a:latin typeface="Times New Roman" panose="02020603050405020304" pitchFamily="18" charset="0"/>
                <a:cs typeface="Times New Roman" panose="02020603050405020304" pitchFamily="18" charset="0"/>
              </a:rPr>
              <a:t>involving</a:t>
            </a: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at least one road </a:t>
            </a:r>
            <a:r>
              <a:rPr lang="en-US" sz="3200" dirty="0" err="1">
                <a:latin typeface="Times New Roman" panose="02020603050405020304" pitchFamily="18" charset="0"/>
                <a:cs typeface="Times New Roman" panose="02020603050405020304" pitchFamily="18" charset="0"/>
              </a:rPr>
              <a:t>vechicle</a:t>
            </a:r>
            <a:r>
              <a:rPr lang="en-US" sz="3200" dirty="0">
                <a:latin typeface="Times New Roman" panose="02020603050405020304" pitchFamily="18" charset="0"/>
                <a:cs typeface="Times New Roman" panose="02020603050405020304" pitchFamily="18" charset="0"/>
              </a:rPr>
              <a:t>, occurring on a road open to public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circulation</a:t>
            </a:r>
            <a:r>
              <a:rPr lang="en-US" sz="3200" dirty="0">
                <a:latin typeface="Times New Roman" panose="02020603050405020304" pitchFamily="18" charset="0"/>
                <a:cs typeface="Times New Roman" panose="02020603050405020304" pitchFamily="18" charset="0"/>
              </a:rPr>
              <a:t>, and in which at least one person is injured or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killed</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 Among </a:t>
            </a:r>
            <a:r>
              <a:rPr lang="en-US" sz="3200" dirty="0">
                <a:latin typeface="Times New Roman" panose="02020603050405020304" pitchFamily="18" charset="0"/>
                <a:cs typeface="Times New Roman" panose="02020603050405020304" pitchFamily="18" charset="0"/>
              </a:rPr>
              <a:t>road traffic accidents, motor </a:t>
            </a:r>
            <a:r>
              <a:rPr lang="en-US" sz="3200" dirty="0" err="1">
                <a:latin typeface="Times New Roman" panose="02020603050405020304" pitchFamily="18" charset="0"/>
                <a:cs typeface="Times New Roman" panose="02020603050405020304" pitchFamily="18" charset="0"/>
              </a:rPr>
              <a:t>vechicle</a:t>
            </a:r>
            <a:r>
              <a:rPr lang="en-US" sz="3200" dirty="0">
                <a:latin typeface="Times New Roman" panose="02020603050405020304" pitchFamily="18" charset="0"/>
                <a:cs typeface="Times New Roman" panose="02020603050405020304" pitchFamily="18" charset="0"/>
              </a:rPr>
              <a:t> accident </a:t>
            </a:r>
            <a:r>
              <a:rPr lang="en-US" sz="3200" dirty="0" smtClean="0">
                <a:latin typeface="Times New Roman" panose="02020603050405020304" pitchFamily="18" charset="0"/>
                <a:cs typeface="Times New Roman" panose="02020603050405020304" pitchFamily="18" charset="0"/>
              </a:rPr>
              <a:t> is </a:t>
            </a:r>
          </a:p>
          <a:p>
            <a:pPr marL="0" indent="0">
              <a:buNone/>
            </a:pPr>
            <a:r>
              <a:rPr lang="en-US" sz="3200" dirty="0" smtClean="0">
                <a:latin typeface="Times New Roman" panose="02020603050405020304" pitchFamily="18" charset="0"/>
                <a:cs typeface="Times New Roman" panose="02020603050405020304" pitchFamily="18" charset="0"/>
              </a:rPr>
              <a:t>   the  most </a:t>
            </a:r>
            <a:r>
              <a:rPr lang="en-US" sz="3200" dirty="0">
                <a:latin typeface="Times New Roman" panose="02020603050405020304" pitchFamily="18" charset="0"/>
                <a:cs typeface="Times New Roman" panose="02020603050405020304" pitchFamily="18" charset="0"/>
              </a:rPr>
              <a:t>common .</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407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Causes  of  road  traffic  accident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endParaRPr lang="en-US" sz="32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Unrestricted  </a:t>
            </a:r>
            <a:r>
              <a:rPr lang="en-US" sz="3200" dirty="0">
                <a:latin typeface="Times New Roman" panose="02020603050405020304" pitchFamily="18" charset="0"/>
                <a:cs typeface="Times New Roman" panose="02020603050405020304" pitchFamily="18" charset="0"/>
              </a:rPr>
              <a:t>freedom </a:t>
            </a:r>
            <a:endParaRPr lang="en-US" sz="3200" dirty="0" smtClean="0">
              <a:latin typeface="Times New Roman" panose="02020603050405020304" pitchFamily="18" charset="0"/>
              <a:cs typeface="Times New Roman" panose="02020603050405020304" pitchFamily="18" charset="0"/>
            </a:endParaRPr>
          </a:p>
          <a:p>
            <a:pPr marL="0" lvl="0" indent="0">
              <a:buNone/>
            </a:pPr>
            <a:endParaRPr lang="en-US" sz="3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Unawareness of danger within the </a:t>
            </a:r>
            <a:r>
              <a:rPr lang="en-US" sz="3200" dirty="0" smtClean="0">
                <a:latin typeface="Times New Roman" panose="02020603050405020304" pitchFamily="18" charset="0"/>
                <a:cs typeface="Times New Roman" panose="02020603050405020304" pitchFamily="18" charset="0"/>
              </a:rPr>
              <a:t>environment</a:t>
            </a:r>
          </a:p>
          <a:p>
            <a:pPr marL="0" lvl="0" indent="0">
              <a:buNone/>
            </a:pPr>
            <a:endParaRPr lang="en-US" sz="3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Development of motor activities with increasing age</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97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651" y="-129472"/>
            <a:ext cx="10593149" cy="1464658"/>
          </a:xfrm>
        </p:spPr>
        <p:txBody>
          <a:bodyPr>
            <a:normAutofit/>
          </a:bodyPr>
          <a:lstStyle/>
          <a:p>
            <a:r>
              <a:rPr lang="en-US" sz="3600" b="1" dirty="0">
                <a:latin typeface="Times New Roman" panose="02020603050405020304" pitchFamily="18" charset="0"/>
                <a:cs typeface="Times New Roman" panose="02020603050405020304" pitchFamily="18" charset="0"/>
              </a:rPr>
              <a:t>Prevention of road traffic accident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1830"/>
            <a:ext cx="10515600" cy="4785133"/>
          </a:xfrm>
        </p:spPr>
        <p:txBody>
          <a:bodyPr/>
          <a:lstStyle/>
          <a:p>
            <a:pPr lvl="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Educate children on road safety:</a:t>
            </a:r>
            <a:r>
              <a:rPr lang="en-US" sz="3200" dirty="0">
                <a:latin typeface="Times New Roman" panose="02020603050405020304" pitchFamily="18" charset="0"/>
                <a:cs typeface="Times New Roman" panose="02020603050405020304" pitchFamily="18" charset="0"/>
              </a:rPr>
              <a:t> Teach children about </a:t>
            </a:r>
            <a:r>
              <a:rPr lang="en-US" sz="3200" dirty="0" smtClean="0">
                <a:latin typeface="Times New Roman" panose="02020603050405020304" pitchFamily="18" charset="0"/>
                <a:cs typeface="Times New Roman" panose="02020603050405020304" pitchFamily="18" charset="0"/>
              </a:rPr>
              <a:t>road</a:t>
            </a: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safety rules, such as looking both ways before crossing the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street</a:t>
            </a:r>
            <a:r>
              <a:rPr lang="en-US" sz="3200" dirty="0">
                <a:latin typeface="Times New Roman" panose="02020603050405020304" pitchFamily="18" charset="0"/>
                <a:cs typeface="Times New Roman" panose="02020603050405020304" pitchFamily="18" charset="0"/>
              </a:rPr>
              <a:t>, using pedestrian crossings, and holding hands with an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adult </a:t>
            </a:r>
            <a:r>
              <a:rPr lang="en-US" sz="3200" dirty="0">
                <a:latin typeface="Times New Roman" panose="02020603050405020304" pitchFamily="18" charset="0"/>
                <a:cs typeface="Times New Roman" panose="02020603050405020304" pitchFamily="18" charset="0"/>
              </a:rPr>
              <a:t>while crossing the road.</a:t>
            </a:r>
          </a:p>
          <a:p>
            <a:pPr marL="0" indent="0">
              <a:buNone/>
            </a:pPr>
            <a:endParaRPr lang="en-US" dirty="0"/>
          </a:p>
          <a:p>
            <a:pPr>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Supervise children</a:t>
            </a:r>
            <a:r>
              <a:rPr lang="en-US" sz="3200" dirty="0">
                <a:latin typeface="Times New Roman" panose="02020603050405020304" pitchFamily="18" charset="0"/>
                <a:cs typeface="Times New Roman" panose="02020603050405020304" pitchFamily="18" charset="0"/>
              </a:rPr>
              <a:t>: Ensure that children are always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supervised </a:t>
            </a:r>
            <a:r>
              <a:rPr lang="en-US" sz="3200" dirty="0">
                <a:latin typeface="Times New Roman" panose="02020603050405020304" pitchFamily="18" charset="0"/>
                <a:cs typeface="Times New Roman" panose="02020603050405020304" pitchFamily="18" charset="0"/>
              </a:rPr>
              <a:t>while crossing the road . This can be done by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teachers</a:t>
            </a:r>
            <a:r>
              <a:rPr lang="en-US" sz="3200" dirty="0">
                <a:latin typeface="Times New Roman" panose="02020603050405020304" pitchFamily="18" charset="0"/>
                <a:cs typeface="Times New Roman" panose="02020603050405020304" pitchFamily="18" charset="0"/>
              </a:rPr>
              <a:t>, parents, or other responsible adults</a:t>
            </a:r>
          </a:p>
        </p:txBody>
      </p:sp>
    </p:spTree>
    <p:extLst>
      <p:ext uri="{BB962C8B-B14F-4D97-AF65-F5344CB8AC3E}">
        <p14:creationId xmlns:p14="http://schemas.microsoft.com/office/powerpoint/2010/main" val="3316941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3153"/>
            <a:ext cx="10515600" cy="5723809"/>
          </a:xfrm>
        </p:spPr>
        <p:txBody>
          <a:bodyPr/>
          <a:lstStyle/>
          <a:p>
            <a:pPr marL="0" indent="0">
              <a:buNone/>
            </a:pPr>
            <a:r>
              <a:rPr lang="en-US" dirty="0"/>
              <a:t> </a:t>
            </a:r>
          </a:p>
          <a:p>
            <a:pPr lvl="0">
              <a:buFont typeface="Wingdings" panose="05000000000000000000" pitchFamily="2" charset="2"/>
              <a:buChar char="Ø"/>
            </a:pPr>
            <a:r>
              <a:rPr lang="en-US" sz="3600" b="1" dirty="0" smtClean="0">
                <a:latin typeface="Times New Roman" panose="02020603050405020304" pitchFamily="18" charset="0"/>
                <a:cs typeface="Times New Roman" panose="02020603050405020304" pitchFamily="18" charset="0"/>
              </a:rPr>
              <a:t>Install speed bumps</a:t>
            </a:r>
            <a:r>
              <a:rPr lang="en-US" b="1" dirty="0" smtClean="0"/>
              <a:t>:</a:t>
            </a:r>
            <a:r>
              <a:rPr lang="en-US" dirty="0" smtClean="0"/>
              <a:t> </a:t>
            </a:r>
            <a:r>
              <a:rPr lang="en-US" sz="3200" dirty="0" smtClean="0">
                <a:latin typeface="Times New Roman" panose="02020603050405020304" pitchFamily="18" charset="0"/>
                <a:cs typeface="Times New Roman" panose="02020603050405020304" pitchFamily="18" charset="0"/>
              </a:rPr>
              <a:t>Install speed bumps or other traffic</a:t>
            </a: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calming measures to reduce the speed of vehicles near the </a:t>
            </a: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preschool</a:t>
            </a:r>
            <a:r>
              <a:rPr lang="en-US" dirty="0" smtClean="0"/>
              <a:t>.</a:t>
            </a:r>
          </a:p>
          <a:p>
            <a:pPr lvl="0">
              <a:buFont typeface="Wingdings" panose="05000000000000000000" pitchFamily="2" charset="2"/>
              <a:buChar char="Ø"/>
            </a:pPr>
            <a:endParaRPr lang="en-US" dirty="0"/>
          </a:p>
          <a:p>
            <a:pPr marL="0" lvl="0" indent="0">
              <a:buNone/>
            </a:pPr>
            <a:endParaRPr lang="en-US" dirty="0" smtClean="0"/>
          </a:p>
          <a:p>
            <a:pPr lvl="0">
              <a:buFont typeface="Wingdings" panose="05000000000000000000" pitchFamily="2" charset="2"/>
              <a:buChar char="Ø"/>
            </a:pPr>
            <a:r>
              <a:rPr lang="en-US" sz="3600" b="1" dirty="0" smtClean="0">
                <a:latin typeface="Times New Roman" panose="02020603050405020304" pitchFamily="18" charset="0"/>
                <a:cs typeface="Times New Roman" panose="02020603050405020304" pitchFamily="18" charset="0"/>
              </a:rPr>
              <a:t>Use </a:t>
            </a:r>
            <a:r>
              <a:rPr lang="en-US" sz="3600" b="1" dirty="0">
                <a:latin typeface="Times New Roman" panose="02020603050405020304" pitchFamily="18" charset="0"/>
                <a:cs typeface="Times New Roman" panose="02020603050405020304" pitchFamily="18" charset="0"/>
              </a:rPr>
              <a:t>reflective materials</a:t>
            </a:r>
            <a:r>
              <a:rPr lang="en-US" b="1" dirty="0"/>
              <a:t>:</a:t>
            </a:r>
            <a:r>
              <a:rPr lang="en-US" dirty="0"/>
              <a:t> </a:t>
            </a:r>
            <a:r>
              <a:rPr lang="en-US" sz="3200" dirty="0">
                <a:latin typeface="Times New Roman" panose="02020603050405020304" pitchFamily="18" charset="0"/>
                <a:cs typeface="Times New Roman" panose="02020603050405020304" pitchFamily="18" charset="0"/>
              </a:rPr>
              <a:t>Ensure that children are </a:t>
            </a:r>
            <a:r>
              <a:rPr lang="en-US" sz="3200" dirty="0" smtClean="0">
                <a:latin typeface="Times New Roman" panose="02020603050405020304" pitchFamily="18" charset="0"/>
                <a:cs typeface="Times New Roman" panose="02020603050405020304" pitchFamily="18" charset="0"/>
              </a:rPr>
              <a:t>visible</a:t>
            </a: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to drivers by using reflective materials on their clothing or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backpacks</a:t>
            </a:r>
            <a:r>
              <a:rPr lang="en-US" sz="3200" dirty="0">
                <a:latin typeface="Times New Roman" panose="02020603050405020304" pitchFamily="18" charset="0"/>
                <a:cs typeface="Times New Roman" panose="02020603050405020304" pitchFamily="18" charset="0"/>
              </a:rPr>
              <a:t>.</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826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0258"/>
            <a:ext cx="10515600" cy="5626705"/>
          </a:xfrm>
        </p:spPr>
        <p:txBody>
          <a:bodyPr/>
          <a:lstStyle/>
          <a:p>
            <a:pPr lvl="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Modify the environment</a:t>
            </a:r>
            <a:r>
              <a:rPr lang="en-US" b="1" dirty="0"/>
              <a:t>:</a:t>
            </a:r>
            <a:r>
              <a:rPr lang="en-US" dirty="0"/>
              <a:t> </a:t>
            </a:r>
            <a:r>
              <a:rPr lang="en-US" sz="3200" dirty="0">
                <a:latin typeface="Times New Roman" panose="02020603050405020304" pitchFamily="18" charset="0"/>
                <a:cs typeface="Times New Roman" panose="02020603050405020304" pitchFamily="18" charset="0"/>
              </a:rPr>
              <a:t>Make the preschool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environment </a:t>
            </a:r>
            <a:r>
              <a:rPr lang="en-US" sz="3200" dirty="0">
                <a:latin typeface="Times New Roman" panose="02020603050405020304" pitchFamily="18" charset="0"/>
                <a:cs typeface="Times New Roman" panose="02020603050405020304" pitchFamily="18" charset="0"/>
              </a:rPr>
              <a:t>safe by ensuring that the area near the school is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free </a:t>
            </a:r>
            <a:r>
              <a:rPr lang="en-US" sz="3200" dirty="0">
                <a:latin typeface="Times New Roman" panose="02020603050405020304" pitchFamily="18" charset="0"/>
                <a:cs typeface="Times New Roman" panose="02020603050405020304" pitchFamily="18" charset="0"/>
              </a:rPr>
              <a:t>from traffic congestion and that there are designated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areas </a:t>
            </a:r>
            <a:r>
              <a:rPr lang="en-US" sz="3200" dirty="0">
                <a:latin typeface="Times New Roman" panose="02020603050405020304" pitchFamily="18" charset="0"/>
                <a:cs typeface="Times New Roman" panose="02020603050405020304" pitchFamily="18" charset="0"/>
              </a:rPr>
              <a:t>for children to cross the road safely</a:t>
            </a:r>
            <a:r>
              <a:rPr lang="en-US" sz="3200" dirty="0" smtClean="0">
                <a:latin typeface="Times New Roman" panose="02020603050405020304" pitchFamily="18" charset="0"/>
                <a:cs typeface="Times New Roman" panose="02020603050405020304" pitchFamily="18" charset="0"/>
              </a:rPr>
              <a:t>.</a:t>
            </a:r>
          </a:p>
          <a:p>
            <a:pPr marL="0" lv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dirty="0" smtClean="0"/>
          </a:p>
          <a:p>
            <a:pPr lvl="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Use safety measures</a:t>
            </a:r>
            <a:r>
              <a:rPr lang="en-US" b="1" dirty="0"/>
              <a:t>: </a:t>
            </a:r>
            <a:r>
              <a:rPr lang="en-US" sz="3200" dirty="0">
                <a:latin typeface="Times New Roman" panose="02020603050405020304" pitchFamily="18" charset="0"/>
                <a:cs typeface="Times New Roman" panose="02020603050405020304" pitchFamily="18" charset="0"/>
              </a:rPr>
              <a:t>Ensure that children are using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helmet </a:t>
            </a:r>
            <a:r>
              <a:rPr lang="en-US" sz="3200" dirty="0">
                <a:latin typeface="Times New Roman" panose="02020603050405020304" pitchFamily="18" charset="0"/>
                <a:cs typeface="Times New Roman" panose="02020603050405020304" pitchFamily="18" charset="0"/>
              </a:rPr>
              <a:t>while riding bicycle.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60235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109"/>
            <a:ext cx="10515600" cy="1084083"/>
          </a:xfrm>
        </p:spPr>
        <p:txBody>
          <a:bodyPr>
            <a:normAutofit/>
          </a:bodyPr>
          <a:lstStyle/>
          <a:p>
            <a:r>
              <a:rPr lang="en-US" sz="3600" b="1" dirty="0">
                <a:latin typeface="Times New Roman" panose="02020603050405020304" pitchFamily="18" charset="0"/>
                <a:cs typeface="Times New Roman" panose="02020603050405020304" pitchFamily="18" charset="0"/>
              </a:rPr>
              <a:t>3.Drowning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6313"/>
            <a:ext cx="10515600" cy="4800650"/>
          </a:xfrm>
        </p:spPr>
        <p:txBody>
          <a:bodyPr/>
          <a:lstStyle/>
          <a:p>
            <a:pPr>
              <a:buFont typeface="Wingdings" panose="05000000000000000000" pitchFamily="2" charset="2"/>
              <a:buChar char="Ø"/>
            </a:pPr>
            <a:r>
              <a:rPr lang="en-US" b="1" dirty="0"/>
              <a:t> </a:t>
            </a:r>
            <a:r>
              <a:rPr lang="en-US" sz="3200" dirty="0">
                <a:latin typeface="Times New Roman" panose="02020603050405020304" pitchFamily="18" charset="0"/>
                <a:cs typeface="Times New Roman" panose="02020603050405020304" pitchFamily="18" charset="0"/>
              </a:rPr>
              <a:t>Drowning is the process of experiencing </a:t>
            </a:r>
            <a:r>
              <a:rPr lang="en-US" sz="3200" dirty="0" smtClean="0">
                <a:latin typeface="Times New Roman" panose="02020603050405020304" pitchFamily="18" charset="0"/>
                <a:cs typeface="Times New Roman" panose="02020603050405020304" pitchFamily="18" charset="0"/>
              </a:rPr>
              <a:t>respiratory </a:t>
            </a: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impairment </a:t>
            </a:r>
            <a:r>
              <a:rPr lang="en-US" sz="3200" dirty="0">
                <a:latin typeface="Times New Roman" panose="02020603050405020304" pitchFamily="18" charset="0"/>
                <a:cs typeface="Times New Roman" panose="02020603050405020304" pitchFamily="18" charset="0"/>
              </a:rPr>
              <a:t>from submersion or immersion in liquid </a:t>
            </a:r>
            <a:r>
              <a:rPr lang="en-US" dirty="0"/>
              <a:t>. </a:t>
            </a:r>
            <a:endParaRPr lang="en-US" dirty="0" smtClean="0"/>
          </a:p>
          <a:p>
            <a:pPr marL="0" indent="0">
              <a:buNone/>
            </a:pPr>
            <a:endParaRPr lang="en-US" dirty="0" smtClean="0"/>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causes aspiration of liquid  in respiratory tract and alveoli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which </a:t>
            </a:r>
            <a:r>
              <a:rPr lang="en-US" sz="3200" dirty="0">
                <a:latin typeface="Times New Roman" panose="02020603050405020304" pitchFamily="18" charset="0"/>
                <a:cs typeface="Times New Roman" panose="02020603050405020304" pitchFamily="18" charset="0"/>
              </a:rPr>
              <a:t>leads to </a:t>
            </a:r>
            <a:r>
              <a:rPr lang="en-US" sz="3200" dirty="0" smtClean="0">
                <a:latin typeface="Times New Roman" panose="02020603050405020304" pitchFamily="18" charset="0"/>
                <a:cs typeface="Times New Roman" panose="02020603050405020304" pitchFamily="18" charset="0"/>
              </a:rPr>
              <a:t>decreased </a:t>
            </a:r>
            <a:r>
              <a:rPr lang="en-US" sz="3200" dirty="0">
                <a:latin typeface="Times New Roman" panose="02020603050405020304" pitchFamily="18" charset="0"/>
                <a:cs typeface="Times New Roman" panose="02020603050405020304" pitchFamily="18" charset="0"/>
              </a:rPr>
              <a:t>oxygen concentration in alveoli and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impairment </a:t>
            </a:r>
            <a:r>
              <a:rPr lang="en-US" sz="3200" dirty="0">
                <a:latin typeface="Times New Roman" panose="02020603050405020304" pitchFamily="18" charset="0"/>
                <a:cs typeface="Times New Roman" panose="02020603050405020304" pitchFamily="18" charset="0"/>
              </a:rPr>
              <a:t>in normal expiration and inspiration function. It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leads </a:t>
            </a:r>
            <a:r>
              <a:rPr lang="en-US" sz="3200" dirty="0">
                <a:latin typeface="Times New Roman" panose="02020603050405020304" pitchFamily="18" charset="0"/>
                <a:cs typeface="Times New Roman" panose="02020603050405020304" pitchFamily="18" charset="0"/>
              </a:rPr>
              <a:t>to hypoxemia. Hypoxemia for long time damage the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vital </a:t>
            </a:r>
            <a:r>
              <a:rPr lang="en-US" sz="3200" dirty="0">
                <a:latin typeface="Times New Roman" panose="02020603050405020304" pitchFamily="18" charset="0"/>
                <a:cs typeface="Times New Roman" panose="02020603050405020304" pitchFamily="18" charset="0"/>
              </a:rPr>
              <a:t>organs and death may results.</a:t>
            </a:r>
          </a:p>
        </p:txBody>
      </p:sp>
    </p:spTree>
    <p:extLst>
      <p:ext uri="{BB962C8B-B14F-4D97-AF65-F5344CB8AC3E}">
        <p14:creationId xmlns:p14="http://schemas.microsoft.com/office/powerpoint/2010/main" val="2804101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Causes  of  drowning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Negligence of </a:t>
            </a:r>
            <a:r>
              <a:rPr lang="en-US" sz="3200" dirty="0" smtClean="0">
                <a:latin typeface="Times New Roman" panose="02020603050405020304" pitchFamily="18" charset="0"/>
                <a:cs typeface="Times New Roman" panose="02020603050405020304" pitchFamily="18" charset="0"/>
              </a:rPr>
              <a:t>parents</a:t>
            </a:r>
          </a:p>
          <a:p>
            <a:pPr marL="0" lvl="0" indent="0">
              <a:buNone/>
            </a:pPr>
            <a:endParaRPr lang="en-US" sz="3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Water resources near home and unsafe swimming </a:t>
            </a:r>
            <a:r>
              <a:rPr lang="en-US" sz="3200" dirty="0" smtClean="0">
                <a:latin typeface="Times New Roman" panose="02020603050405020304" pitchFamily="18" charset="0"/>
                <a:cs typeface="Times New Roman" panose="02020603050405020304" pitchFamily="18" charset="0"/>
              </a:rPr>
              <a:t>pool</a:t>
            </a:r>
          </a:p>
          <a:p>
            <a:pPr lvl="0">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Undefined </a:t>
            </a:r>
            <a:r>
              <a:rPr lang="en-US" sz="3200" dirty="0" err="1">
                <a:latin typeface="Times New Roman" panose="02020603050405020304" pitchFamily="18" charset="0"/>
                <a:cs typeface="Times New Roman" panose="02020603050405020304" pitchFamily="18" charset="0"/>
              </a:rPr>
              <a:t>curiousity</a:t>
            </a:r>
            <a:r>
              <a:rPr lang="en-US" sz="3200" dirty="0">
                <a:latin typeface="Times New Roman" panose="02020603050405020304" pitchFamily="18" charset="0"/>
                <a:cs typeface="Times New Roman" panose="02020603050405020304" pitchFamily="18" charset="0"/>
              </a:rPr>
              <a:t> of </a:t>
            </a:r>
            <a:r>
              <a:rPr lang="en-US" sz="3200" dirty="0" smtClean="0">
                <a:latin typeface="Times New Roman" panose="02020603050405020304" pitchFamily="18" charset="0"/>
                <a:cs typeface="Times New Roman" panose="02020603050405020304" pitchFamily="18" charset="0"/>
              </a:rPr>
              <a:t>children</a:t>
            </a:r>
          </a:p>
          <a:p>
            <a:pPr marL="0" lvl="0" indent="0">
              <a:buNone/>
            </a:pPr>
            <a:endParaRPr lang="en-US" sz="3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Disease condition of child such as seizure disorders</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502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0256" y="106146"/>
            <a:ext cx="6456147" cy="3589162"/>
          </a:xfrm>
          <a:prstGeom prst="rect">
            <a:avLst/>
          </a:prstGeom>
        </p:spPr>
      </p:pic>
      <p:pic>
        <p:nvPicPr>
          <p:cNvPr id="5" name="Picture 4"/>
          <p:cNvPicPr>
            <a:picLocks noChangeAspect="1"/>
          </p:cNvPicPr>
          <p:nvPr/>
        </p:nvPicPr>
        <p:blipFill>
          <a:blip r:embed="rId3"/>
          <a:stretch>
            <a:fillRect/>
          </a:stretch>
        </p:blipFill>
        <p:spPr>
          <a:xfrm>
            <a:off x="6787298" y="106147"/>
            <a:ext cx="5307291" cy="3589162"/>
          </a:xfrm>
          <a:prstGeom prst="rect">
            <a:avLst/>
          </a:prstGeom>
        </p:spPr>
      </p:pic>
      <p:pic>
        <p:nvPicPr>
          <p:cNvPr id="6" name="Picture 5"/>
          <p:cNvPicPr>
            <a:picLocks noChangeAspect="1"/>
          </p:cNvPicPr>
          <p:nvPr/>
        </p:nvPicPr>
        <p:blipFill>
          <a:blip r:embed="rId4"/>
          <a:stretch>
            <a:fillRect/>
          </a:stretch>
        </p:blipFill>
        <p:spPr>
          <a:xfrm>
            <a:off x="2771480" y="3695308"/>
            <a:ext cx="5872899" cy="3007151"/>
          </a:xfrm>
          <a:prstGeom prst="rect">
            <a:avLst/>
          </a:prstGeom>
        </p:spPr>
      </p:pic>
    </p:spTree>
    <p:extLst>
      <p:ext uri="{BB962C8B-B14F-4D97-AF65-F5344CB8AC3E}">
        <p14:creationId xmlns:p14="http://schemas.microsoft.com/office/powerpoint/2010/main" val="1999578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Types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8288"/>
            <a:ext cx="10515600" cy="4779389"/>
          </a:xfrm>
        </p:spPr>
        <p:txBody>
          <a:bodyPr>
            <a:normAutofit fontScale="92500" lnSpcReduction="10000"/>
          </a:bodyPr>
          <a:lstStyle/>
          <a:p>
            <a:pPr marL="0" indent="0">
              <a:buNone/>
            </a:pPr>
            <a:r>
              <a:rPr lang="en-US" sz="3200" dirty="0">
                <a:latin typeface="Times New Roman" panose="02020603050405020304" pitchFamily="18" charset="0"/>
                <a:cs typeface="Times New Roman" panose="02020603050405020304" pitchFamily="18" charset="0"/>
              </a:rPr>
              <a:t>Survivors with drowning can be grouped into three categories depending on their severity of illness. </a:t>
            </a:r>
            <a:endParaRPr lang="en-US" sz="3200" dirty="0" smtClean="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Category A</a:t>
            </a:r>
            <a:r>
              <a:rPr lang="en-US" sz="3200" dirty="0">
                <a:latin typeface="Times New Roman" panose="02020603050405020304" pitchFamily="18" charset="0"/>
                <a:cs typeface="Times New Roman" panose="02020603050405020304" pitchFamily="18" charset="0"/>
              </a:rPr>
              <a:t> patients are awake and conscious</a:t>
            </a:r>
            <a:r>
              <a:rPr lang="en-US" sz="3200" dirty="0" smtClean="0">
                <a:latin typeface="Times New Roman" panose="02020603050405020304" pitchFamily="18" charset="0"/>
                <a:cs typeface="Times New Roman" panose="02020603050405020304" pitchFamily="18" charset="0"/>
              </a:rPr>
              <a:t>.</a:t>
            </a:r>
          </a:p>
          <a:p>
            <a:pPr marL="0" indent="0">
              <a:buNone/>
            </a:pPr>
            <a:endParaRPr lang="en-US" sz="3200" dirty="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Category </a:t>
            </a:r>
            <a:r>
              <a:rPr lang="en-US" sz="3200" b="1" dirty="0">
                <a:latin typeface="Times New Roman" panose="02020603050405020304" pitchFamily="18" charset="0"/>
                <a:cs typeface="Times New Roman" panose="02020603050405020304" pitchFamily="18" charset="0"/>
              </a:rPr>
              <a:t>B</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patients are </a:t>
            </a:r>
            <a:r>
              <a:rPr lang="en-US" sz="3200" dirty="0" err="1">
                <a:latin typeface="Times New Roman" panose="02020603050405020304" pitchFamily="18" charset="0"/>
                <a:cs typeface="Times New Roman" panose="02020603050405020304" pitchFamily="18" charset="0"/>
              </a:rPr>
              <a:t>stuporous</a:t>
            </a:r>
            <a:r>
              <a:rPr lang="en-US" sz="3200" dirty="0">
                <a:latin typeface="Times New Roman" panose="02020603050405020304" pitchFamily="18" charset="0"/>
                <a:cs typeface="Times New Roman" panose="02020603050405020304" pitchFamily="18" charset="0"/>
              </a:rPr>
              <a:t>, have respiratory distress,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cyanosis</a:t>
            </a:r>
            <a:r>
              <a:rPr lang="en-US" sz="3200" dirty="0">
                <a:latin typeface="Times New Roman" panose="02020603050405020304" pitchFamily="18" charset="0"/>
                <a:cs typeface="Times New Roman" panose="02020603050405020304" pitchFamily="18" charset="0"/>
              </a:rPr>
              <a:t>, and hypothermia</a:t>
            </a:r>
            <a:r>
              <a:rPr lang="en-US" sz="3200" dirty="0" smtClean="0">
                <a:latin typeface="Times New Roman" panose="02020603050405020304" pitchFamily="18" charset="0"/>
                <a:cs typeface="Times New Roman" panose="02020603050405020304" pitchFamily="18" charset="0"/>
              </a:rPr>
              <a:t>.</a:t>
            </a: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Category C</a:t>
            </a:r>
            <a:r>
              <a:rPr lang="en-US" sz="3200" dirty="0">
                <a:latin typeface="Times New Roman" panose="02020603050405020304" pitchFamily="18" charset="0"/>
                <a:cs typeface="Times New Roman" panose="02020603050405020304" pitchFamily="18" charset="0"/>
              </a:rPr>
              <a:t> patients are comatose and may be in flaccid or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stiffness</a:t>
            </a:r>
            <a:r>
              <a:rPr lang="en-US" sz="3200" dirty="0">
                <a:latin typeface="Times New Roman" panose="02020603050405020304" pitchFamily="18" charset="0"/>
                <a:cs typeface="Times New Roman" panose="02020603050405020304" pitchFamily="18" charset="0"/>
              </a:rPr>
              <a:t>. Ultimately they have respiratory failure and apnea.</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6359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16436"/>
          </a:xfrm>
        </p:spPr>
        <p:txBody>
          <a:bodyPr>
            <a:normAutofit/>
          </a:bodyPr>
          <a:lstStyle/>
          <a:p>
            <a:r>
              <a:rPr lang="en-US" sz="3600" b="1" dirty="0">
                <a:latin typeface="Times New Roman" panose="02020603050405020304" pitchFamily="18" charset="0"/>
                <a:cs typeface="Times New Roman" panose="02020603050405020304" pitchFamily="18" charset="0"/>
              </a:rPr>
              <a:t>Treatment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41023"/>
            <a:ext cx="10515600" cy="6089715"/>
          </a:xfrm>
        </p:spPr>
        <p:txBody>
          <a:bodyPr>
            <a:noAutofit/>
          </a:bodyPr>
          <a:lstStyle/>
          <a:p>
            <a:pPr lvl="0"/>
            <a:r>
              <a:rPr lang="en-US" sz="3200" dirty="0">
                <a:latin typeface="Times New Roman" panose="02020603050405020304" pitchFamily="18" charset="0"/>
                <a:cs typeface="Times New Roman" panose="02020603050405020304" pitchFamily="18" charset="0"/>
              </a:rPr>
              <a:t>The net result of drowning is hypoxia, aspiration, and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hypothermia.</a:t>
            </a:r>
          </a:p>
          <a:p>
            <a:pPr marL="0" lvl="0" indent="0">
              <a:buNone/>
            </a:pPr>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Initial resuscitation</a:t>
            </a:r>
            <a:r>
              <a:rPr lang="en-US" sz="3200" dirty="0">
                <a:latin typeface="Times New Roman" panose="02020603050405020304" pitchFamily="18" charset="0"/>
                <a:cs typeface="Times New Roman" panose="02020603050405020304" pitchFamily="18" charset="0"/>
              </a:rPr>
              <a:t> should be started immediately as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described for </a:t>
            </a:r>
            <a:r>
              <a:rPr lang="en-US" sz="3200" dirty="0">
                <a:latin typeface="Times New Roman" panose="02020603050405020304" pitchFamily="18" charset="0"/>
                <a:cs typeface="Times New Roman" panose="02020603050405020304" pitchFamily="18" charset="0"/>
              </a:rPr>
              <a:t>basic life support protocol</a:t>
            </a:r>
            <a:r>
              <a:rPr lang="en-US" sz="3200" dirty="0" smtClean="0">
                <a:latin typeface="Times New Roman" panose="02020603050405020304" pitchFamily="18" charset="0"/>
                <a:cs typeface="Times New Roman" panose="02020603050405020304" pitchFamily="18" charset="0"/>
              </a:rPr>
              <a:t>.</a:t>
            </a:r>
          </a:p>
          <a:p>
            <a:pPr marL="0" indent="0">
              <a:buNone/>
            </a:pPr>
            <a:endParaRPr lang="en-US" sz="3200" dirty="0">
              <a:latin typeface="Times New Roman" panose="02020603050405020304" pitchFamily="18" charset="0"/>
              <a:cs typeface="Times New Roman" panose="02020603050405020304" pitchFamily="18" charset="0"/>
            </a:endParaRPr>
          </a:p>
          <a:p>
            <a:pPr lvl="0"/>
            <a:r>
              <a:rPr lang="en-US" sz="3200" b="1" dirty="0">
                <a:latin typeface="Times New Roman" panose="02020603050405020304" pitchFamily="18" charset="0"/>
                <a:cs typeface="Times New Roman" panose="02020603050405020304" pitchFamily="18" charset="0"/>
              </a:rPr>
              <a:t>Category A and B</a:t>
            </a:r>
            <a:r>
              <a:rPr lang="en-US" sz="3200" dirty="0">
                <a:latin typeface="Times New Roman" panose="02020603050405020304" pitchFamily="18" charset="0"/>
                <a:cs typeface="Times New Roman" panose="02020603050405020304" pitchFamily="18" charset="0"/>
              </a:rPr>
              <a:t> patients require </a:t>
            </a:r>
            <a:r>
              <a:rPr lang="en-US" sz="3200" b="1" dirty="0">
                <a:latin typeface="Times New Roman" panose="02020603050405020304" pitchFamily="18" charset="0"/>
                <a:cs typeface="Times New Roman" panose="02020603050405020304" pitchFamily="18" charset="0"/>
              </a:rPr>
              <a:t>supportive care</a:t>
            </a:r>
            <a:r>
              <a:rPr lang="en-US" sz="3200" dirty="0" smtClean="0">
                <a:latin typeface="Times New Roman" panose="02020603050405020304" pitchFamily="18" charset="0"/>
                <a:cs typeface="Times New Roman" panose="02020603050405020304" pitchFamily="18" charset="0"/>
              </a:rPr>
              <a:t>.</a:t>
            </a:r>
          </a:p>
          <a:p>
            <a:pPr marL="0" lvl="0" indent="0">
              <a:buNone/>
            </a:pP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lvl="0"/>
            <a:r>
              <a:rPr lang="en-US" sz="3200" b="1" dirty="0">
                <a:latin typeface="Times New Roman" panose="02020603050405020304" pitchFamily="18" charset="0"/>
                <a:cs typeface="Times New Roman" panose="02020603050405020304" pitchFamily="18" charset="0"/>
              </a:rPr>
              <a:t>Category C</a:t>
            </a:r>
            <a:r>
              <a:rPr lang="en-US" sz="3200" dirty="0">
                <a:latin typeface="Times New Roman" panose="02020603050405020304" pitchFamily="18" charset="0"/>
                <a:cs typeface="Times New Roman" panose="02020603050405020304" pitchFamily="18" charset="0"/>
              </a:rPr>
              <a:t> victims require </a:t>
            </a:r>
            <a:r>
              <a:rPr lang="en-US" sz="3200" b="1" dirty="0">
                <a:latin typeface="Times New Roman" panose="02020603050405020304" pitchFamily="18" charset="0"/>
                <a:cs typeface="Times New Roman" panose="02020603050405020304" pitchFamily="18" charset="0"/>
              </a:rPr>
              <a:t>advanced life support care</a:t>
            </a:r>
            <a:r>
              <a:rPr lang="en-US" sz="3200" dirty="0" smtClean="0">
                <a:latin typeface="Times New Roman" panose="02020603050405020304" pitchFamily="18" charset="0"/>
                <a:cs typeface="Times New Roman" panose="02020603050405020304" pitchFamily="18" charset="0"/>
              </a:rPr>
              <a:t>.</a:t>
            </a:r>
          </a:p>
          <a:p>
            <a:pPr marL="0" lvl="0" indent="0">
              <a:buNone/>
            </a:pP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Also look for any injuries of spine or neck.</a:t>
            </a:r>
          </a:p>
        </p:txBody>
      </p:sp>
    </p:spTree>
    <p:extLst>
      <p:ext uri="{BB962C8B-B14F-4D97-AF65-F5344CB8AC3E}">
        <p14:creationId xmlns:p14="http://schemas.microsoft.com/office/powerpoint/2010/main" val="25399343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838200" y="320510"/>
            <a:ext cx="10515600" cy="6537489"/>
          </a:xfrm>
        </p:spPr>
        <p:txBody>
          <a:bodyPr>
            <a:noAutofit/>
          </a:bodyPr>
          <a:lstStyle/>
          <a:p>
            <a:pPr lvl="0"/>
            <a:r>
              <a:rPr lang="en-US" b="1" dirty="0" smtClean="0">
                <a:latin typeface="Times New Roman" panose="02020603050405020304" pitchFamily="18" charset="0"/>
                <a:cs typeface="Times New Roman" panose="02020603050405020304" pitchFamily="18" charset="0"/>
              </a:rPr>
              <a:t>Diuretics </a:t>
            </a:r>
            <a:r>
              <a:rPr lang="en-US" dirty="0">
                <a:latin typeface="Times New Roman" panose="02020603050405020304" pitchFamily="18" charset="0"/>
                <a:cs typeface="Times New Roman" panose="02020603050405020304" pitchFamily="18" charset="0"/>
              </a:rPr>
              <a:t>are administered for pulmonary edema. </a:t>
            </a: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Sodium bicarbonate</a:t>
            </a:r>
            <a:r>
              <a:rPr lang="en-US" dirty="0">
                <a:latin typeface="Times New Roman" panose="02020603050405020304" pitchFamily="18" charset="0"/>
                <a:cs typeface="Times New Roman" panose="02020603050405020304" pitchFamily="18" charset="0"/>
              </a:rPr>
              <a:t> may be given for metabolic acidosis. </a:t>
            </a:r>
            <a:endParaRPr lang="en-US" dirty="0" smtClean="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Steroids are not indicated</a:t>
            </a:r>
            <a:r>
              <a:rPr lang="en-US" dirty="0" smtClean="0">
                <a:latin typeface="Times New Roman" panose="02020603050405020304" pitchFamily="18" charset="0"/>
                <a:cs typeface="Times New Roman" panose="02020603050405020304" pitchFamily="18" charset="0"/>
              </a:rPr>
              <a:t>.</a:t>
            </a:r>
          </a:p>
          <a:p>
            <a:pPr lvl="0"/>
            <a:endParaRPr lang="en-US" dirty="0">
              <a:latin typeface="Times New Roman" panose="02020603050405020304" pitchFamily="18" charset="0"/>
              <a:cs typeface="Times New Roman" panose="02020603050405020304" pitchFamily="18" charset="0"/>
            </a:endParaRPr>
          </a:p>
          <a:p>
            <a:pPr lvl="0"/>
            <a:r>
              <a:rPr lang="en-US" b="1" dirty="0"/>
              <a:t>Convulsions</a:t>
            </a:r>
            <a:r>
              <a:rPr lang="en-US" dirty="0"/>
              <a:t> are treated with diazepam and phenobarbital or phenytoin. </a:t>
            </a:r>
            <a:endParaRPr lang="en-US" dirty="0" smtClean="0"/>
          </a:p>
          <a:p>
            <a:pPr marL="0" lvl="0" indent="0">
              <a:buNone/>
            </a:pPr>
            <a:endParaRPr lang="en-US" dirty="0"/>
          </a:p>
          <a:p>
            <a:pPr lvl="0"/>
            <a:r>
              <a:rPr lang="en-US" b="1" dirty="0"/>
              <a:t>Morphine</a:t>
            </a:r>
            <a:r>
              <a:rPr lang="en-US" dirty="0"/>
              <a:t> is used for sedation in Category C patients</a:t>
            </a:r>
            <a:r>
              <a:rPr lang="en-US" dirty="0" smtClean="0"/>
              <a:t>.</a:t>
            </a:r>
          </a:p>
          <a:p>
            <a:pPr marL="0" lvl="0" indent="0">
              <a:buNone/>
            </a:pPr>
            <a:endParaRPr lang="en-US" dirty="0"/>
          </a:p>
        </p:txBody>
      </p:sp>
    </p:spTree>
    <p:extLst>
      <p:ext uri="{BB962C8B-B14F-4D97-AF65-F5344CB8AC3E}">
        <p14:creationId xmlns:p14="http://schemas.microsoft.com/office/powerpoint/2010/main" val="36047533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030" y="715321"/>
            <a:ext cx="10515600" cy="5480504"/>
          </a:xfrm>
        </p:spPr>
        <p:txBody>
          <a:bodyPr>
            <a:normAutofit fontScale="90000"/>
          </a:bodyPr>
          <a:lstStyle/>
          <a:p>
            <a:pPr marL="571500" lvl="0" indent="-571500">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Hypothermia</a:t>
            </a:r>
            <a:r>
              <a:rPr lang="en-US" b="1" dirty="0"/>
              <a:t> </a:t>
            </a:r>
            <a:r>
              <a:rPr lang="en-US" sz="3600" dirty="0">
                <a:latin typeface="Times New Roman" panose="02020603050405020304" pitchFamily="18" charset="0"/>
                <a:cs typeface="Times New Roman" panose="02020603050405020304" pitchFamily="18" charset="0"/>
              </a:rPr>
              <a:t>is managed by adequate warming. There is </a:t>
            </a:r>
            <a:r>
              <a:rPr lang="en-US" sz="3600" dirty="0" smtClean="0">
                <a:latin typeface="Times New Roman" panose="02020603050405020304" pitchFamily="18" charset="0"/>
                <a:cs typeface="Times New Roman" panose="02020603050405020304" pitchFamily="18" charset="0"/>
              </a:rPr>
              <a:t>still</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controversy </a:t>
            </a:r>
            <a:r>
              <a:rPr lang="en-US" sz="3600" dirty="0">
                <a:latin typeface="Times New Roman" panose="02020603050405020304" pitchFamily="18" charset="0"/>
                <a:cs typeface="Times New Roman" panose="02020603050405020304" pitchFamily="18" charset="0"/>
              </a:rPr>
              <a:t>over what temperature range should be </a:t>
            </a: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maintained </a:t>
            </a:r>
            <a:r>
              <a:rPr lang="en-US" sz="3600" dirty="0">
                <a:latin typeface="Times New Roman" panose="02020603050405020304" pitchFamily="18" charset="0"/>
                <a:cs typeface="Times New Roman" panose="02020603050405020304" pitchFamily="18" charset="0"/>
              </a:rPr>
              <a:t>in patients recovering from </a:t>
            </a:r>
            <a:r>
              <a:rPr lang="en-US" sz="3600" dirty="0" smtClean="0">
                <a:latin typeface="Times New Roman" panose="02020603050405020304" pitchFamily="18" charset="0"/>
                <a:cs typeface="Times New Roman" panose="02020603050405020304" pitchFamily="18" charset="0"/>
              </a:rPr>
              <a:t>drowning</a:t>
            </a:r>
            <a:r>
              <a:rPr lang="en-US" sz="3600" dirty="0">
                <a:latin typeface="Times New Roman" panose="02020603050405020304" pitchFamily="18" charset="0"/>
                <a:cs typeface="Times New Roman" panose="02020603050405020304" pitchFamily="18" charset="0"/>
              </a:rPr>
              <a:t>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Mechanical </a:t>
            </a:r>
            <a:r>
              <a:rPr lang="en-US" sz="4000" b="1" dirty="0">
                <a:latin typeface="Times New Roman" panose="02020603050405020304" pitchFamily="18" charset="0"/>
                <a:cs typeface="Times New Roman" panose="02020603050405020304" pitchFamily="18" charset="0"/>
              </a:rPr>
              <a:t>ventilation</a:t>
            </a:r>
            <a:r>
              <a:rPr lang="en-US" sz="40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may be needed for respiratory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compromise and should be directed towards providing </a:t>
            </a:r>
            <a:r>
              <a:rPr lang="en-US" sz="3600" dirty="0" err="1">
                <a:latin typeface="Times New Roman" panose="02020603050405020304" pitchFamily="18" charset="0"/>
                <a:cs typeface="Times New Roman" panose="02020603050405020304" pitchFamily="18" charset="0"/>
              </a:rPr>
              <a:t>normocarbia</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and adequate oxygenation.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174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Prevention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Victims of drowning have a very slim chance of survival </a:t>
            </a:r>
            <a:r>
              <a:rPr lang="en-US" sz="3200" dirty="0" smtClean="0">
                <a:latin typeface="Times New Roman" panose="02020603050405020304" pitchFamily="18" charset="0"/>
                <a:cs typeface="Times New Roman" panose="02020603050405020304" pitchFamily="18" charset="0"/>
              </a:rPr>
              <a:t>after</a:t>
            </a:r>
          </a:p>
          <a:p>
            <a:pPr marL="0" indent="0">
              <a:buNone/>
            </a:pPr>
            <a:r>
              <a:rPr lang="en-US" sz="3200" dirty="0" smtClean="0">
                <a:latin typeface="Times New Roman" panose="02020603050405020304" pitchFamily="18" charset="0"/>
                <a:cs typeface="Times New Roman" panose="02020603050405020304" pitchFamily="18" charset="0"/>
              </a:rPr>
              <a:t> immersion</a:t>
            </a:r>
            <a:r>
              <a:rPr lang="en-US" sz="3200" dirty="0">
                <a:latin typeface="Times New Roman" panose="02020603050405020304" pitchFamily="18" charset="0"/>
                <a:cs typeface="Times New Roman" panose="02020603050405020304" pitchFamily="18" charset="0"/>
              </a:rPr>
              <a:t>. The victim </a:t>
            </a:r>
            <a:r>
              <a:rPr lang="en-US" sz="3200" b="1" dirty="0">
                <a:latin typeface="Times New Roman" panose="02020603050405020304" pitchFamily="18" charset="0"/>
                <a:cs typeface="Times New Roman" panose="02020603050405020304" pitchFamily="18" charset="0"/>
              </a:rPr>
              <a:t>loses </a:t>
            </a:r>
            <a:r>
              <a:rPr lang="en-US" sz="3200" dirty="0">
                <a:latin typeface="Times New Roman" panose="02020603050405020304" pitchFamily="18" charset="0"/>
                <a:cs typeface="Times New Roman" panose="02020603050405020304" pitchFamily="18" charset="0"/>
              </a:rPr>
              <a:t>consciousness after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approximately </a:t>
            </a:r>
            <a:r>
              <a:rPr lang="en-US" sz="3200" b="1" dirty="0">
                <a:latin typeface="Times New Roman" panose="02020603050405020304" pitchFamily="18" charset="0"/>
                <a:cs typeface="Times New Roman" panose="02020603050405020304" pitchFamily="18" charset="0"/>
              </a:rPr>
              <a:t>2 minutes of immersion </a:t>
            </a:r>
            <a:r>
              <a:rPr lang="en-US" sz="3200" dirty="0">
                <a:latin typeface="Times New Roman" panose="02020603050405020304" pitchFamily="18" charset="0"/>
                <a:cs typeface="Times New Roman" panose="02020603050405020304" pitchFamily="18" charset="0"/>
              </a:rPr>
              <a:t>and </a:t>
            </a:r>
            <a:r>
              <a:rPr lang="en-US" sz="3200" b="1" dirty="0">
                <a:latin typeface="Times New Roman" panose="02020603050405020304" pitchFamily="18" charset="0"/>
                <a:cs typeface="Times New Roman" panose="02020603050405020304" pitchFamily="18" charset="0"/>
              </a:rPr>
              <a:t>irreversible </a:t>
            </a:r>
            <a:endParaRPr lang="en-US" sz="3200" b="1" dirty="0" smtClean="0">
              <a:latin typeface="Times New Roman" panose="02020603050405020304" pitchFamily="18" charset="0"/>
              <a:cs typeface="Times New Roman" panose="02020603050405020304" pitchFamily="18" charset="0"/>
            </a:endParaRPr>
          </a:p>
          <a:p>
            <a:pPr marL="0" indent="0">
              <a:buNone/>
            </a:pP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brain </a:t>
            </a:r>
            <a:r>
              <a:rPr lang="en-US" sz="3200" b="1" dirty="0">
                <a:latin typeface="Times New Roman" panose="02020603050405020304" pitchFamily="18" charset="0"/>
                <a:cs typeface="Times New Roman" panose="02020603050405020304" pitchFamily="18" charset="0"/>
              </a:rPr>
              <a:t>damage</a:t>
            </a:r>
            <a:r>
              <a:rPr lang="en-US" sz="3200" dirty="0">
                <a:latin typeface="Times New Roman" panose="02020603050405020304" pitchFamily="18" charset="0"/>
                <a:cs typeface="Times New Roman" panose="02020603050405020304" pitchFamily="18" charset="0"/>
              </a:rPr>
              <a:t> can take place </a:t>
            </a:r>
            <a:r>
              <a:rPr lang="en-US" sz="3200" b="1" dirty="0">
                <a:latin typeface="Times New Roman" panose="02020603050405020304" pitchFamily="18" charset="0"/>
                <a:cs typeface="Times New Roman" panose="02020603050405020304" pitchFamily="18" charset="0"/>
              </a:rPr>
              <a:t>after 4-6 minutes</a:t>
            </a:r>
            <a:r>
              <a:rPr lang="en-US" sz="3200" dirty="0">
                <a:latin typeface="Times New Roman" panose="02020603050405020304" pitchFamily="18" charset="0"/>
                <a:cs typeface="Times New Roman" panose="02020603050405020304" pitchFamily="18" charset="0"/>
              </a:rPr>
              <a:t>. Therefore,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prevention </a:t>
            </a:r>
            <a:r>
              <a:rPr lang="en-US" sz="3200" dirty="0">
                <a:latin typeface="Times New Roman" panose="02020603050405020304" pitchFamily="18" charset="0"/>
                <a:cs typeface="Times New Roman" panose="02020603050405020304" pitchFamily="18" charset="0"/>
              </a:rPr>
              <a:t>strategies are more important.</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9599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9621"/>
            <a:ext cx="10515600" cy="5677342"/>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Preventing drowning in preschool children requires a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combination </a:t>
            </a:r>
            <a:r>
              <a:rPr lang="en-US" sz="3200" dirty="0">
                <a:latin typeface="Times New Roman" panose="02020603050405020304" pitchFamily="18" charset="0"/>
                <a:cs typeface="Times New Roman" panose="02020603050405020304" pitchFamily="18" charset="0"/>
              </a:rPr>
              <a:t>of supervision, education, and environmental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modifications</a:t>
            </a:r>
            <a:r>
              <a:rPr lang="en-US" sz="3200" dirty="0">
                <a:latin typeface="Times New Roman" panose="02020603050405020304" pitchFamily="18" charset="0"/>
                <a:cs typeface="Times New Roman" panose="02020603050405020304" pitchFamily="18" charset="0"/>
              </a:rPr>
              <a:t>. Here are some preventive measures that can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help to reduce </a:t>
            </a:r>
            <a:r>
              <a:rPr lang="en-US" sz="3200" dirty="0">
                <a:latin typeface="Times New Roman" panose="02020603050405020304" pitchFamily="18" charset="0"/>
                <a:cs typeface="Times New Roman" panose="02020603050405020304" pitchFamily="18" charset="0"/>
              </a:rPr>
              <a:t>the risk of drowning in preschool </a:t>
            </a:r>
            <a:r>
              <a:rPr lang="en-US" sz="3200" dirty="0" smtClean="0">
                <a:latin typeface="Times New Roman" panose="02020603050405020304" pitchFamily="18" charset="0"/>
                <a:cs typeface="Times New Roman" panose="02020603050405020304" pitchFamily="18" charset="0"/>
              </a:rPr>
              <a:t>children</a:t>
            </a:r>
            <a:r>
              <a:rPr lang="en-US" dirty="0" smtClean="0"/>
              <a:t>.</a:t>
            </a:r>
          </a:p>
          <a:p>
            <a:pPr marL="0" indent="0">
              <a:buNone/>
            </a:pPr>
            <a:endParaRPr lang="en-US" dirty="0" smtClean="0"/>
          </a:p>
          <a:p>
            <a:pPr marL="0" indent="0">
              <a:buNone/>
            </a:pPr>
            <a:endParaRPr lang="en-US" dirty="0"/>
          </a:p>
          <a:p>
            <a:pPr lvl="0"/>
            <a:r>
              <a:rPr lang="en-US" sz="3600" b="1" dirty="0" smtClean="0">
                <a:latin typeface="Times New Roman" panose="02020603050405020304" pitchFamily="18" charset="0"/>
                <a:cs typeface="Times New Roman" panose="02020603050405020304" pitchFamily="18" charset="0"/>
              </a:rPr>
              <a:t>Supervise </a:t>
            </a:r>
            <a:r>
              <a:rPr lang="en-US" sz="3600" b="1" dirty="0">
                <a:latin typeface="Times New Roman" panose="02020603050405020304" pitchFamily="18" charset="0"/>
                <a:cs typeface="Times New Roman" panose="02020603050405020304" pitchFamily="18" charset="0"/>
              </a:rPr>
              <a:t>children</a:t>
            </a:r>
            <a:r>
              <a:rPr lang="en-US" b="1" dirty="0"/>
              <a:t>:</a:t>
            </a:r>
            <a:r>
              <a:rPr lang="en-US" dirty="0"/>
              <a:t> </a:t>
            </a:r>
            <a:r>
              <a:rPr lang="en-US" sz="3200" dirty="0">
                <a:latin typeface="Times New Roman" panose="02020603050405020304" pitchFamily="18" charset="0"/>
                <a:cs typeface="Times New Roman" panose="02020603050405020304" pitchFamily="18" charset="0"/>
              </a:rPr>
              <a:t>Always supervise children when </a:t>
            </a:r>
            <a:r>
              <a:rPr lang="en-US" sz="3200" dirty="0" smtClean="0">
                <a:latin typeface="Times New Roman" panose="02020603050405020304" pitchFamily="18" charset="0"/>
                <a:cs typeface="Times New Roman" panose="02020603050405020304" pitchFamily="18" charset="0"/>
              </a:rPr>
              <a:t>they</a:t>
            </a:r>
          </a:p>
          <a:p>
            <a:pPr marL="0" lvl="0" indent="0">
              <a:buNone/>
            </a:pP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are near water, whether it's a pool, bathtub, or any other body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of </a:t>
            </a:r>
            <a:r>
              <a:rPr lang="en-US" sz="3200" dirty="0">
                <a:latin typeface="Times New Roman" panose="02020603050405020304" pitchFamily="18" charset="0"/>
                <a:cs typeface="Times New Roman" panose="02020603050405020304" pitchFamily="18" charset="0"/>
              </a:rPr>
              <a:t>water. Supervision should be constant and attentive, with </a:t>
            </a:r>
            <a:r>
              <a:rPr lang="en-US" sz="3200" dirty="0" smtClean="0">
                <a:latin typeface="Times New Roman" panose="02020603050405020304" pitchFamily="18" charset="0"/>
                <a:cs typeface="Times New Roman" panose="02020603050405020304" pitchFamily="18" charset="0"/>
              </a:rPr>
              <a:t>no</a:t>
            </a:r>
          </a:p>
          <a:p>
            <a:pPr marL="0" lvl="0" indent="0">
              <a:buNone/>
            </a:pP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distractions such as phone calls or other activities.</a:t>
            </a:r>
          </a:p>
          <a:p>
            <a:endParaRPr lang="en-US" dirty="0"/>
          </a:p>
        </p:txBody>
      </p:sp>
    </p:spTree>
    <p:extLst>
      <p:ext uri="{BB962C8B-B14F-4D97-AF65-F5344CB8AC3E}">
        <p14:creationId xmlns:p14="http://schemas.microsoft.com/office/powerpoint/2010/main" val="721322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7072"/>
            <a:ext cx="10515600" cy="5799891"/>
          </a:xfrm>
        </p:spPr>
        <p:txBody>
          <a:bodyPr/>
          <a:lstStyle/>
          <a:p>
            <a:pPr lvl="0"/>
            <a:r>
              <a:rPr lang="en-US" sz="3600" b="1" dirty="0">
                <a:latin typeface="Times New Roman" panose="02020603050405020304" pitchFamily="18" charset="0"/>
                <a:cs typeface="Times New Roman" panose="02020603050405020304" pitchFamily="18" charset="0"/>
              </a:rPr>
              <a:t>Teach water safety</a:t>
            </a:r>
            <a:r>
              <a:rPr lang="en-US" sz="3200" b="1"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Teach children about water safety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rules</a:t>
            </a:r>
            <a:r>
              <a:rPr lang="en-US" sz="3200" dirty="0">
                <a:latin typeface="Times New Roman" panose="02020603050405020304" pitchFamily="18" charset="0"/>
                <a:cs typeface="Times New Roman" panose="02020603050405020304" pitchFamily="18" charset="0"/>
              </a:rPr>
              <a:t>, such as not running near water, not jumping into water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without </a:t>
            </a:r>
            <a:r>
              <a:rPr lang="en-US" sz="3200" dirty="0">
                <a:latin typeface="Times New Roman" panose="02020603050405020304" pitchFamily="18" charset="0"/>
                <a:cs typeface="Times New Roman" panose="02020603050405020304" pitchFamily="18" charset="0"/>
              </a:rPr>
              <a:t>adult supervision, and not swimming alone.</a:t>
            </a:r>
          </a:p>
          <a:p>
            <a:pPr marL="0" indent="0">
              <a:buNone/>
            </a:pPr>
            <a:endParaRPr lang="en-US" sz="3200" dirty="0">
              <a:latin typeface="Times New Roman" panose="02020603050405020304" pitchFamily="18" charset="0"/>
              <a:cs typeface="Times New Roman" panose="02020603050405020304" pitchFamily="18" charset="0"/>
            </a:endParaRPr>
          </a:p>
          <a:p>
            <a:pPr lvl="0"/>
            <a:r>
              <a:rPr lang="en-US" sz="3600" b="1" dirty="0">
                <a:latin typeface="Times New Roman" panose="02020603050405020304" pitchFamily="18" charset="0"/>
                <a:cs typeface="Times New Roman" panose="02020603050405020304" pitchFamily="18" charset="0"/>
              </a:rPr>
              <a:t>Use barriers</a:t>
            </a:r>
            <a:r>
              <a:rPr lang="en-US" sz="3200" b="1"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Install barriers such as fences or gates around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smtClean="0">
                <a:latin typeface="Times New Roman" panose="02020603050405020304" pitchFamily="18" charset="0"/>
                <a:cs typeface="Times New Roman" panose="02020603050405020304" pitchFamily="18" charset="0"/>
              </a:rPr>
              <a:t>   pools </a:t>
            </a:r>
            <a:r>
              <a:rPr lang="en-US" sz="3200" dirty="0">
                <a:latin typeface="Times New Roman" panose="02020603050405020304" pitchFamily="18" charset="0"/>
                <a:cs typeface="Times New Roman" panose="02020603050405020304" pitchFamily="18" charset="0"/>
              </a:rPr>
              <a:t>and other bodies of water to prevent access when not </a:t>
            </a:r>
            <a:r>
              <a:rPr lang="en-US" sz="3200" dirty="0" smtClean="0">
                <a:latin typeface="Times New Roman" panose="02020603050405020304" pitchFamily="18" charset="0"/>
                <a:cs typeface="Times New Roman" panose="02020603050405020304" pitchFamily="18" charset="0"/>
              </a:rPr>
              <a:t>in</a:t>
            </a: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use</a:t>
            </a:r>
            <a:r>
              <a:rPr lang="en-US" sz="3200" dirty="0" smtClean="0">
                <a:latin typeface="Times New Roman" panose="02020603050405020304" pitchFamily="18" charset="0"/>
                <a:cs typeface="Times New Roman" panose="02020603050405020304" pitchFamily="18" charset="0"/>
              </a:rPr>
              <a:t>.</a:t>
            </a:r>
          </a:p>
          <a:p>
            <a:pPr marL="0" lvl="0" indent="0">
              <a:buNone/>
            </a:pPr>
            <a:endParaRPr lang="en-US" sz="3200" dirty="0">
              <a:latin typeface="Times New Roman" panose="02020603050405020304" pitchFamily="18" charset="0"/>
              <a:cs typeface="Times New Roman" panose="02020603050405020304" pitchFamily="18" charset="0"/>
            </a:endParaRPr>
          </a:p>
          <a:p>
            <a:pPr lvl="0"/>
            <a:r>
              <a:rPr lang="en-US" sz="3600" b="1" dirty="0">
                <a:latin typeface="Times New Roman" panose="02020603050405020304" pitchFamily="18" charset="0"/>
                <a:cs typeface="Times New Roman" panose="02020603050405020304" pitchFamily="18" charset="0"/>
              </a:rPr>
              <a:t>Educate parents:</a:t>
            </a:r>
            <a:r>
              <a:rPr lang="en-US" dirty="0"/>
              <a:t> </a:t>
            </a:r>
            <a:r>
              <a:rPr lang="en-US" sz="3200" dirty="0">
                <a:latin typeface="Times New Roman" panose="02020603050405020304" pitchFamily="18" charset="0"/>
                <a:cs typeface="Times New Roman" panose="02020603050405020304" pitchFamily="18" charset="0"/>
              </a:rPr>
              <a:t>Educate parents about water safety and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encourage </a:t>
            </a:r>
            <a:r>
              <a:rPr lang="en-US" sz="3200" dirty="0">
                <a:latin typeface="Times New Roman" panose="02020603050405020304" pitchFamily="18" charset="0"/>
                <a:cs typeface="Times New Roman" panose="02020603050405020304" pitchFamily="18" charset="0"/>
              </a:rPr>
              <a:t>them to supervise their children when near water.   </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18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3529"/>
            <a:ext cx="10515600" cy="5703434"/>
          </a:xfrm>
        </p:spPr>
        <p:txBody>
          <a:bodyPr/>
          <a:lstStyle/>
          <a:p>
            <a:pPr lvl="0"/>
            <a:r>
              <a:rPr lang="en-US" sz="3600" b="1" dirty="0">
                <a:latin typeface="Times New Roman" panose="02020603050405020304" pitchFamily="18" charset="0"/>
                <a:cs typeface="Times New Roman" panose="02020603050405020304" pitchFamily="18" charset="0"/>
              </a:rPr>
              <a:t>Use life jackets:</a:t>
            </a:r>
            <a:r>
              <a:rPr lang="en-US" sz="36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Ensure children wear appropriately sized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and </a:t>
            </a:r>
            <a:r>
              <a:rPr lang="en-US" sz="3200" dirty="0">
                <a:latin typeface="Times New Roman" panose="02020603050405020304" pitchFamily="18" charset="0"/>
                <a:cs typeface="Times New Roman" panose="02020603050405020304" pitchFamily="18" charset="0"/>
              </a:rPr>
              <a:t>properly fitting life jackets when participating in water </a:t>
            </a:r>
            <a:endParaRPr lang="en-US" sz="3200" dirty="0" smtClean="0">
              <a:latin typeface="Times New Roman" panose="02020603050405020304" pitchFamily="18" charset="0"/>
              <a:cs typeface="Times New Roman" panose="02020603050405020304" pitchFamily="18" charset="0"/>
            </a:endParaRPr>
          </a:p>
          <a:p>
            <a:pPr marL="0" lvl="0" indent="0">
              <a:buNone/>
            </a:pPr>
            <a:r>
              <a:rPr lang="en-US" sz="3200" dirty="0" smtClean="0">
                <a:latin typeface="Times New Roman" panose="02020603050405020304" pitchFamily="18" charset="0"/>
                <a:cs typeface="Times New Roman" panose="02020603050405020304" pitchFamily="18" charset="0"/>
              </a:rPr>
              <a:t>  activities </a:t>
            </a:r>
            <a:r>
              <a:rPr lang="en-US" sz="3200" dirty="0">
                <a:latin typeface="Times New Roman" panose="02020603050405020304" pitchFamily="18" charset="0"/>
                <a:cs typeface="Times New Roman" panose="02020603050405020304" pitchFamily="18" charset="0"/>
              </a:rPr>
              <a:t>such </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as boating or swimming</a:t>
            </a:r>
            <a:r>
              <a:rPr lang="en-US" sz="3200" dirty="0" smtClean="0">
                <a:latin typeface="Times New Roman" panose="02020603050405020304" pitchFamily="18" charset="0"/>
                <a:cs typeface="Times New Roman" panose="02020603050405020304" pitchFamily="18" charset="0"/>
              </a:rPr>
              <a:t>.</a:t>
            </a:r>
          </a:p>
          <a:p>
            <a:pPr marL="0" lv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dirty="0"/>
          </a:p>
          <a:p>
            <a:pPr lvl="0"/>
            <a:r>
              <a:rPr lang="en-US" sz="3600" b="1" dirty="0">
                <a:latin typeface="Times New Roman" panose="02020603050405020304" pitchFamily="18" charset="0"/>
                <a:cs typeface="Times New Roman" panose="02020603050405020304" pitchFamily="18" charset="0"/>
              </a:rPr>
              <a:t>Teach swimming</a:t>
            </a:r>
            <a:r>
              <a:rPr lang="en-US" sz="3200" b="1"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Consider enrolling children </a:t>
            </a:r>
            <a:r>
              <a:rPr lang="en-US" sz="3200" dirty="0" smtClean="0">
                <a:latin typeface="Times New Roman" panose="02020603050405020304" pitchFamily="18" charset="0"/>
                <a:cs typeface="Times New Roman" panose="02020603050405020304" pitchFamily="18" charset="0"/>
              </a:rPr>
              <a:t>in</a:t>
            </a: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swimming </a:t>
            </a:r>
            <a:r>
              <a:rPr lang="en-US" sz="3200" dirty="0">
                <a:latin typeface="Times New Roman" panose="02020603050405020304" pitchFamily="18" charset="0"/>
                <a:cs typeface="Times New Roman" panose="02020603050405020304" pitchFamily="18" charset="0"/>
              </a:rPr>
              <a:t>lessons to teach them basic water safety skills </a:t>
            </a:r>
            <a:r>
              <a:rPr lang="en-US" sz="3200" dirty="0" smtClean="0">
                <a:latin typeface="Times New Roman" panose="02020603050405020304" pitchFamily="18" charset="0"/>
                <a:cs typeface="Times New Roman" panose="02020603050405020304" pitchFamily="18" charset="0"/>
              </a:rPr>
              <a:t>and</a:t>
            </a:r>
          </a:p>
          <a:p>
            <a:pPr marL="0" lv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how to swim.</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5464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4. Suffocation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Suffocation  </a:t>
            </a:r>
            <a:r>
              <a:rPr lang="en-US" sz="3200" dirty="0">
                <a:latin typeface="Times New Roman" panose="02020603050405020304" pitchFamily="18" charset="0"/>
                <a:cs typeface="Times New Roman" panose="02020603050405020304" pitchFamily="18" charset="0"/>
              </a:rPr>
              <a:t>is  defined  as  the  condition  of  being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deprived  of   oxygen ( as   by  having  breathing  stopped ) </a:t>
            </a:r>
            <a:r>
              <a:rPr lang="en-US" sz="3200" dirty="0" smtClean="0">
                <a:latin typeface="Times New Roman" panose="02020603050405020304" pitchFamily="18" charset="0"/>
                <a:cs typeface="Times New Roman" panose="02020603050405020304" pitchFamily="18" charset="0"/>
              </a:rPr>
              <a:t>.</a:t>
            </a:r>
          </a:p>
          <a:p>
            <a:pPr marL="0" indent="0">
              <a:buNone/>
            </a:pPr>
            <a:endParaRPr lang="en-US" dirty="0"/>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occurs  when  air   exchange  is  hindered  or  obstructed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due  to  covering  of  the  mouth  or  nose, or  applying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pressure  </a:t>
            </a:r>
            <a:r>
              <a:rPr lang="en-US" sz="3200" dirty="0">
                <a:latin typeface="Times New Roman" panose="02020603050405020304" pitchFamily="18" charset="0"/>
                <a:cs typeface="Times New Roman" panose="02020603050405020304" pitchFamily="18" charset="0"/>
              </a:rPr>
              <a:t>to  the  throat  and chest , or  due  to  entrapment  </a:t>
            </a:r>
            <a:r>
              <a:rPr lang="en-US" sz="3200" dirty="0" smtClean="0">
                <a:latin typeface="Times New Roman" panose="02020603050405020304" pitchFamily="18" charset="0"/>
                <a:cs typeface="Times New Roman" panose="02020603050405020304" pitchFamily="18" charset="0"/>
              </a:rPr>
              <a:t>in</a:t>
            </a: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closes  area </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561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3226"/>
          </a:xfrm>
        </p:spPr>
        <p:txBody>
          <a:bodyPr>
            <a:normAutofit fontScale="90000"/>
          </a:bodyPr>
          <a:lstStyle/>
          <a:p>
            <a:r>
              <a:rPr lang="en-US" sz="4000" b="1" dirty="0">
                <a:latin typeface="Times New Roman" panose="02020603050405020304" pitchFamily="18" charset="0"/>
                <a:cs typeface="Times New Roman" panose="02020603050405020304" pitchFamily="18" charset="0"/>
              </a:rPr>
              <a:t>Prevention </a:t>
            </a: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6375"/>
            <a:ext cx="10515600" cy="5130588"/>
          </a:xfrm>
        </p:spPr>
        <p:txBody>
          <a:bodyPr>
            <a:normAutofit fontScale="92500" lnSpcReduction="20000"/>
          </a:bodyPr>
          <a:lstStyle/>
          <a:p>
            <a:pPr lvl="0"/>
            <a:r>
              <a:rPr lang="en-US" dirty="0">
                <a:latin typeface="Times New Roman" panose="02020603050405020304" pitchFamily="18" charset="0"/>
                <a:cs typeface="Times New Roman" panose="02020603050405020304" pitchFamily="18" charset="0"/>
              </a:rPr>
              <a:t>Cut  food  into  small  pieces</a:t>
            </a:r>
            <a:r>
              <a:rPr lang="en-US" dirty="0" smtClean="0">
                <a:latin typeface="Times New Roman" panose="02020603050405020304" pitchFamily="18" charset="0"/>
                <a:cs typeface="Times New Roman" panose="02020603050405020304" pitchFamily="18" charset="0"/>
              </a:rPr>
              <a:t>.</a:t>
            </a:r>
          </a:p>
          <a:p>
            <a:pPr marL="0" lvl="0" indent="0">
              <a:buNone/>
            </a:pP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Avoid  foods  that  are  hard  to  swallow , and  chew  like  (hard  candy , </a:t>
            </a:r>
            <a:endParaRPr lang="en-US" dirty="0" smtClean="0">
              <a:latin typeface="Times New Roman" panose="02020603050405020304" pitchFamily="18" charset="0"/>
              <a:cs typeface="Times New Roman" panose="02020603050405020304" pitchFamily="18" charset="0"/>
            </a:endParaRPr>
          </a:p>
          <a:p>
            <a:pPr marL="0" lv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lollipops</a:t>
            </a:r>
            <a:r>
              <a:rPr lang="en-US" dirty="0">
                <a:latin typeface="Times New Roman" panose="02020603050405020304" pitchFamily="18" charset="0"/>
                <a:cs typeface="Times New Roman" panose="02020603050405020304" pitchFamily="18" charset="0"/>
              </a:rPr>
              <a:t>, nuts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a:t>
            </a:r>
          </a:p>
          <a:p>
            <a:pPr marL="0" lvl="0" indent="0">
              <a:buNone/>
            </a:pP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Make  sure  dentures  are  in  place . Report  loose  fitting  </a:t>
            </a:r>
            <a:r>
              <a:rPr lang="en-US" dirty="0" smtClean="0">
                <a:latin typeface="Times New Roman" panose="02020603050405020304" pitchFamily="18" charset="0"/>
                <a:cs typeface="Times New Roman" panose="02020603050405020304" pitchFamily="18" charset="0"/>
              </a:rPr>
              <a:t>dentures.</a:t>
            </a:r>
          </a:p>
          <a:p>
            <a:pPr marL="0" lvl="0" indent="0">
              <a:buNone/>
            </a:pP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Keep  small  objects  like  coins  and  marbles  out  of  reach </a:t>
            </a:r>
            <a:r>
              <a:rPr lang="en-US" dirty="0" smtClean="0">
                <a:latin typeface="Times New Roman" panose="02020603050405020304" pitchFamily="18" charset="0"/>
                <a:cs typeface="Times New Roman" panose="02020603050405020304" pitchFamily="18" charset="0"/>
              </a:rPr>
              <a:t>.</a:t>
            </a:r>
          </a:p>
          <a:p>
            <a:pPr marL="0" lvl="0" indent="0">
              <a:buNone/>
            </a:pP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Plastic  bags  of  any  size  should  be   kept  out  of  reach </a:t>
            </a:r>
            <a:r>
              <a:rPr lang="en-US" dirty="0" smtClean="0">
                <a:latin typeface="Times New Roman" panose="02020603050405020304" pitchFamily="18" charset="0"/>
                <a:cs typeface="Times New Roman" panose="02020603050405020304" pitchFamily="18" charset="0"/>
              </a:rPr>
              <a:t>.</a:t>
            </a:r>
          </a:p>
          <a:p>
            <a:pPr marL="0" lvl="0" indent="0">
              <a:buNone/>
            </a:pP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Keep  comforters , pillows  and  blankets  out of  baby’s  sleep  area.</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542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Times New Roman" panose="02020603050405020304" pitchFamily="18" charset="0"/>
                <a:cs typeface="Times New Roman" panose="02020603050405020304" pitchFamily="18" charset="0"/>
              </a:rPr>
              <a:t> General   Objectives</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At  the  end   of  the  teaching  learning  session , BNS  1</a:t>
            </a:r>
            <a:r>
              <a:rPr lang="en-US" sz="3200" baseline="30000" dirty="0" smtClean="0">
                <a:latin typeface="Times New Roman" panose="02020603050405020304" pitchFamily="18" charset="0"/>
                <a:cs typeface="Times New Roman" panose="02020603050405020304" pitchFamily="18" charset="0"/>
              </a:rPr>
              <a:t>st</a:t>
            </a:r>
            <a:r>
              <a:rPr lang="en-US" sz="3200" dirty="0" smtClean="0">
                <a:latin typeface="Times New Roman" panose="02020603050405020304" pitchFamily="18" charset="0"/>
                <a:cs typeface="Times New Roman" panose="02020603050405020304" pitchFamily="18" charset="0"/>
              </a:rPr>
              <a:t>  </a:t>
            </a: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year  students  will  be  able  to  explain  about  accident   and</a:t>
            </a:r>
          </a:p>
          <a:p>
            <a:pPr marL="0" indent="0">
              <a:buNone/>
            </a:pPr>
            <a:r>
              <a:rPr lang="en-US" sz="3200" dirty="0" smtClean="0">
                <a:latin typeface="Times New Roman" panose="02020603050405020304" pitchFamily="18" charset="0"/>
                <a:cs typeface="Times New Roman" panose="02020603050405020304" pitchFamily="18" charset="0"/>
              </a:rPr>
              <a:t>  injury  in  preschool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87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Summary</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lvl="0" indent="0">
              <a:buNone/>
            </a:pPr>
            <a:endParaRPr lang="en-US" dirty="0" smtClean="0"/>
          </a:p>
          <a:p>
            <a:pPr marL="0" lvl="0" indent="0">
              <a:buNone/>
            </a:pPr>
            <a:r>
              <a:rPr lang="en-US" sz="3200" dirty="0" smtClean="0">
                <a:latin typeface="Times New Roman" panose="02020603050405020304" pitchFamily="18" charset="0"/>
                <a:cs typeface="Times New Roman" panose="02020603050405020304" pitchFamily="18" charset="0"/>
              </a:rPr>
              <a:t>1.What </a:t>
            </a:r>
            <a:r>
              <a:rPr lang="en-US" sz="3200" dirty="0">
                <a:latin typeface="Times New Roman" panose="02020603050405020304" pitchFamily="18" charset="0"/>
                <a:cs typeface="Times New Roman" panose="02020603050405020304" pitchFamily="18" charset="0"/>
              </a:rPr>
              <a:t>are the common accidents and injuries in preschool? </a:t>
            </a:r>
          </a:p>
          <a:p>
            <a:pPr marL="0" indent="0">
              <a:buNone/>
            </a:pPr>
            <a:endParaRPr lang="en-US" sz="3200" dirty="0">
              <a:latin typeface="Times New Roman" panose="02020603050405020304" pitchFamily="18" charset="0"/>
              <a:cs typeface="Times New Roman" panose="02020603050405020304" pitchFamily="18" charset="0"/>
            </a:endParaRPr>
          </a:p>
          <a:p>
            <a:pPr marL="0" lvl="0" indent="0">
              <a:buNone/>
            </a:pPr>
            <a:r>
              <a:rPr lang="en-US" sz="3200" dirty="0" smtClean="0">
                <a:latin typeface="Times New Roman" panose="02020603050405020304" pitchFamily="18" charset="0"/>
                <a:cs typeface="Times New Roman" panose="02020603050405020304" pitchFamily="18" charset="0"/>
              </a:rPr>
              <a:t>2. What </a:t>
            </a:r>
            <a:r>
              <a:rPr lang="en-US" sz="3200" dirty="0">
                <a:latin typeface="Times New Roman" panose="02020603050405020304" pitchFamily="18" charset="0"/>
                <a:cs typeface="Times New Roman" panose="02020603050405020304" pitchFamily="18" charset="0"/>
              </a:rPr>
              <a:t>is road traffic accident and its causes</a:t>
            </a:r>
            <a:r>
              <a:rPr lang="en-US" dirty="0" smtClean="0"/>
              <a:t>?</a:t>
            </a:r>
            <a:endParaRPr lang="en-US" dirty="0"/>
          </a:p>
        </p:txBody>
      </p:sp>
    </p:spTree>
    <p:extLst>
      <p:ext uri="{BB962C8B-B14F-4D97-AF65-F5344CB8AC3E}">
        <p14:creationId xmlns:p14="http://schemas.microsoft.com/office/powerpoint/2010/main" val="4065275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a:lnSpc>
                <a:spcPct val="115000"/>
              </a:lnSpc>
              <a:spcBef>
                <a:spcPts val="0"/>
              </a:spcBef>
              <a:spcAft>
                <a:spcPts val="1000"/>
              </a:spcAft>
            </a:pPr>
            <a:r>
              <a:rPr lang="en-US" sz="4800" b="1" dirty="0" smtClean="0">
                <a:effectLst/>
                <a:latin typeface="Times New Roman" panose="02020603050405020304" pitchFamily="18" charset="0"/>
                <a:ea typeface="Calibri" panose="020F0502020204030204" pitchFamily="34" charset="0"/>
                <a:cs typeface="Times New Roman" panose="02020603050405020304" pitchFamily="18" charset="0"/>
              </a:rPr>
              <a:t>Home  Assignment</a:t>
            </a:r>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3200" dirty="0" smtClean="0">
                <a:latin typeface="Times New Roman" panose="02020603050405020304" pitchFamily="18" charset="0"/>
                <a:cs typeface="Times New Roman" panose="02020603050405020304" pitchFamily="18" charset="0"/>
              </a:rPr>
              <a:t>1. Write </a:t>
            </a:r>
            <a:r>
              <a:rPr lang="en-US" sz="3200" dirty="0">
                <a:latin typeface="Times New Roman" panose="02020603050405020304" pitchFamily="18" charset="0"/>
                <a:cs typeface="Times New Roman" panose="02020603050405020304" pitchFamily="18" charset="0"/>
              </a:rPr>
              <a:t>short notes on drowning </a:t>
            </a:r>
            <a:r>
              <a:rPr lang="en-US" dirty="0"/>
              <a:t>.</a:t>
            </a:r>
          </a:p>
        </p:txBody>
      </p:sp>
    </p:spTree>
    <p:extLst>
      <p:ext uri="{BB962C8B-B14F-4D97-AF65-F5344CB8AC3E}">
        <p14:creationId xmlns:p14="http://schemas.microsoft.com/office/powerpoint/2010/main" val="6482708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Plan  for  next  class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3200" dirty="0" smtClean="0">
                <a:latin typeface="Times New Roman" panose="02020603050405020304" pitchFamily="18" charset="0"/>
                <a:cs typeface="Times New Roman" panose="02020603050405020304" pitchFamily="18" charset="0"/>
              </a:rPr>
              <a:t>Aspiration</a:t>
            </a:r>
          </a:p>
          <a:p>
            <a:pPr lvl="0">
              <a:buFont typeface="Wingdings" panose="05000000000000000000" pitchFamily="2" charset="2"/>
              <a:buChar char="v"/>
            </a:pPr>
            <a:endParaRPr lang="en-US" sz="3200" dirty="0"/>
          </a:p>
          <a:p>
            <a:pPr lvl="0">
              <a:buFont typeface="Wingdings" panose="05000000000000000000" pitchFamily="2" charset="2"/>
              <a:buChar char="v"/>
            </a:pPr>
            <a:r>
              <a:rPr lang="en-US" sz="3200" dirty="0" smtClean="0"/>
              <a:t>Burn</a:t>
            </a:r>
            <a:endParaRPr lang="en-US" sz="3200" dirty="0"/>
          </a:p>
          <a:p>
            <a:pPr marL="0" indent="0">
              <a:buNone/>
            </a:pPr>
            <a:endParaRPr lang="en-US" dirty="0"/>
          </a:p>
        </p:txBody>
      </p:sp>
    </p:spTree>
    <p:extLst>
      <p:ext uri="{BB962C8B-B14F-4D97-AF65-F5344CB8AC3E}">
        <p14:creationId xmlns:p14="http://schemas.microsoft.com/office/powerpoint/2010/main" val="19823371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6982"/>
          </a:xfrm>
        </p:spPr>
        <p:txBody>
          <a:bodyPr>
            <a:normAutofit/>
          </a:bodyPr>
          <a:lstStyle/>
          <a:p>
            <a:r>
              <a:rPr lang="en-US" sz="3600" b="1" dirty="0">
                <a:latin typeface="Times New Roman" panose="02020603050405020304" pitchFamily="18" charset="0"/>
                <a:cs typeface="Times New Roman" panose="02020603050405020304" pitchFamily="18" charset="0"/>
              </a:rPr>
              <a:t>References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7777"/>
            <a:ext cx="10515600" cy="4989186"/>
          </a:xfrm>
        </p:spPr>
        <p:txBody>
          <a:bodyPr>
            <a:normAutofit/>
          </a:bodyPr>
          <a:lstStyle/>
          <a:p>
            <a:pPr lvl="0"/>
            <a:r>
              <a:rPr lang="en-US" dirty="0"/>
              <a:t> M. </a:t>
            </a:r>
            <a:r>
              <a:rPr lang="en-US" dirty="0" err="1"/>
              <a:t>Mankesari</a:t>
            </a:r>
            <a:r>
              <a:rPr lang="en-US" dirty="0"/>
              <a:t> (2022),Comprehensive  Textbook of Child Health Nursing,1</a:t>
            </a:r>
            <a:r>
              <a:rPr lang="en-US" baseline="30000" dirty="0"/>
              <a:t>st</a:t>
            </a:r>
            <a:r>
              <a:rPr lang="en-US" dirty="0"/>
              <a:t> edition, </a:t>
            </a:r>
            <a:r>
              <a:rPr lang="en-US" dirty="0" err="1"/>
              <a:t>Samikshya</a:t>
            </a:r>
            <a:r>
              <a:rPr lang="en-US" dirty="0"/>
              <a:t> publication, Page no:685,693,694,698</a:t>
            </a:r>
          </a:p>
          <a:p>
            <a:pPr marL="0" indent="0">
              <a:buNone/>
            </a:pPr>
            <a:r>
              <a:rPr lang="en-US" b="1" dirty="0"/>
              <a:t> </a:t>
            </a:r>
            <a:endParaRPr lang="en-US" dirty="0"/>
          </a:p>
          <a:p>
            <a:pPr lvl="0"/>
            <a:r>
              <a:rPr lang="en-US" dirty="0"/>
              <a:t>U. Kamala(2018),Essential of Child Health Nursing, 2</a:t>
            </a:r>
            <a:r>
              <a:rPr lang="en-US" baseline="30000" dirty="0"/>
              <a:t>nd</a:t>
            </a:r>
            <a:r>
              <a:rPr lang="en-US" dirty="0"/>
              <a:t> edition , </a:t>
            </a:r>
            <a:r>
              <a:rPr lang="en-US" dirty="0" err="1"/>
              <a:t>Akshav</a:t>
            </a:r>
            <a:r>
              <a:rPr lang="en-US" dirty="0"/>
              <a:t> publication, Page No : 719,725</a:t>
            </a:r>
          </a:p>
          <a:p>
            <a:pPr marL="0" indent="0">
              <a:buNone/>
            </a:pPr>
            <a:r>
              <a:rPr lang="en-US" b="1" dirty="0"/>
              <a:t> </a:t>
            </a:r>
            <a:endParaRPr lang="en-US" dirty="0"/>
          </a:p>
          <a:p>
            <a:pPr lvl="0"/>
            <a:r>
              <a:rPr lang="en-US" dirty="0" err="1"/>
              <a:t>Ghai</a:t>
            </a:r>
            <a:r>
              <a:rPr lang="en-US" dirty="0"/>
              <a:t> , O.P (2019), </a:t>
            </a:r>
            <a:r>
              <a:rPr lang="en-US" dirty="0" err="1"/>
              <a:t>Ghai</a:t>
            </a:r>
            <a:r>
              <a:rPr lang="en-US" dirty="0"/>
              <a:t>  Essentials  Pediatrics( 9</a:t>
            </a:r>
            <a:r>
              <a:rPr lang="en-US" baseline="30000" dirty="0"/>
              <a:t>th</a:t>
            </a:r>
            <a:r>
              <a:rPr lang="en-US" dirty="0"/>
              <a:t>  edition) , Page  No : 704, 707</a:t>
            </a:r>
          </a:p>
          <a:p>
            <a:pPr marL="0" indent="0">
              <a:buNone/>
            </a:pPr>
            <a:r>
              <a:rPr lang="en-US" b="1" dirty="0"/>
              <a:t> </a:t>
            </a:r>
            <a:endParaRPr lang="en-US" dirty="0"/>
          </a:p>
          <a:p>
            <a:pPr marL="0" indent="0">
              <a:buNone/>
            </a:pPr>
            <a:r>
              <a:rPr lang="en-US" dirty="0"/>
              <a:t> </a:t>
            </a:r>
          </a:p>
        </p:txBody>
      </p:sp>
    </p:spTree>
    <p:extLst>
      <p:ext uri="{BB962C8B-B14F-4D97-AF65-F5344CB8AC3E}">
        <p14:creationId xmlns:p14="http://schemas.microsoft.com/office/powerpoint/2010/main" val="18232830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1596"/>
            <a:ext cx="10515600" cy="5545367"/>
          </a:xfrm>
        </p:spPr>
        <p:txBody>
          <a:bodyPr>
            <a:normAutofit/>
          </a:bodyPr>
          <a:lstStyle/>
          <a:p>
            <a:pPr marL="0" lvl="0" indent="0">
              <a:buNone/>
            </a:pPr>
            <a:endParaRPr lang="en-US" dirty="0"/>
          </a:p>
          <a:p>
            <a:pPr lvl="0"/>
            <a:r>
              <a:rPr lang="en-US" dirty="0"/>
              <a:t>S</a:t>
            </a:r>
            <a:r>
              <a:rPr lang="en-US" dirty="0" smtClean="0"/>
              <a:t>. </a:t>
            </a:r>
            <a:r>
              <a:rPr lang="en-US" dirty="0" err="1" smtClean="0"/>
              <a:t>Tumla</a:t>
            </a:r>
            <a:r>
              <a:rPr lang="en-US" dirty="0"/>
              <a:t>, Nursing Care of Children, 1</a:t>
            </a:r>
            <a:r>
              <a:rPr lang="en-US" baseline="30000" dirty="0"/>
              <a:t>st</a:t>
            </a:r>
            <a:r>
              <a:rPr lang="en-US" dirty="0"/>
              <a:t> </a:t>
            </a:r>
            <a:r>
              <a:rPr lang="en-US" dirty="0" err="1"/>
              <a:t>edition,Medhavi</a:t>
            </a:r>
            <a:r>
              <a:rPr lang="en-US" dirty="0"/>
              <a:t> Publication, Page No: 490,492</a:t>
            </a:r>
          </a:p>
          <a:p>
            <a:pPr marL="0" indent="0">
              <a:buNone/>
            </a:pPr>
            <a:endParaRPr lang="en-US" dirty="0"/>
          </a:p>
          <a:p>
            <a:pPr lvl="0"/>
            <a:r>
              <a:rPr lang="en-US" b="1" dirty="0"/>
              <a:t> </a:t>
            </a:r>
            <a:r>
              <a:rPr lang="en-US" dirty="0"/>
              <a:t>S. </a:t>
            </a:r>
            <a:r>
              <a:rPr lang="en-US" dirty="0" err="1"/>
              <a:t>Bharati</a:t>
            </a:r>
            <a:r>
              <a:rPr lang="en-US" dirty="0"/>
              <a:t> , Essential  Textbook  of  Nursing Care  of  Children , </a:t>
            </a:r>
            <a:r>
              <a:rPr lang="en-US" dirty="0" err="1"/>
              <a:t>Samiksha</a:t>
            </a:r>
            <a:r>
              <a:rPr lang="en-US" dirty="0"/>
              <a:t>  Publication , Page No :338</a:t>
            </a:r>
          </a:p>
          <a:p>
            <a:pPr marL="0" indent="0">
              <a:buNone/>
            </a:pPr>
            <a:endParaRPr lang="en-US" dirty="0"/>
          </a:p>
          <a:p>
            <a:pPr lvl="0"/>
            <a:r>
              <a:rPr lang="en-US" u="sng" dirty="0">
                <a:hlinkClick r:id="rId2"/>
              </a:rPr>
              <a:t>https://www.health</a:t>
            </a:r>
            <a:r>
              <a:rPr lang="en-US" dirty="0"/>
              <a:t> of children.com</a:t>
            </a:r>
          </a:p>
          <a:p>
            <a:pPr marL="0" indent="0">
              <a:buNone/>
            </a:pPr>
            <a:endParaRPr lang="en-US" dirty="0"/>
          </a:p>
        </p:txBody>
      </p:sp>
    </p:spTree>
    <p:extLst>
      <p:ext uri="{BB962C8B-B14F-4D97-AF65-F5344CB8AC3E}">
        <p14:creationId xmlns:p14="http://schemas.microsoft.com/office/powerpoint/2010/main" val="10653972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09947" y="584462"/>
            <a:ext cx="8823488" cy="5656082"/>
          </a:xfrm>
          <a:prstGeom prst="rect">
            <a:avLst/>
          </a:prstGeom>
        </p:spPr>
      </p:pic>
    </p:spTree>
    <p:extLst>
      <p:ext uri="{BB962C8B-B14F-4D97-AF65-F5344CB8AC3E}">
        <p14:creationId xmlns:p14="http://schemas.microsoft.com/office/powerpoint/2010/main" val="990667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2169"/>
            <a:ext cx="10515600" cy="5554794"/>
          </a:xfrm>
        </p:spPr>
        <p:txBody>
          <a:bodyPr>
            <a:normAutofit lnSpcReduction="10000"/>
          </a:bodyPr>
          <a:lstStyle/>
          <a:p>
            <a:pPr marL="0" indent="0">
              <a:buNone/>
            </a:pPr>
            <a:endParaRPr lang="en-US" sz="7200" b="1" dirty="0" smtClean="0">
              <a:latin typeface="Times New Roman" panose="02020603050405020304" pitchFamily="18" charset="0"/>
              <a:cs typeface="Times New Roman" panose="02020603050405020304" pitchFamily="18" charset="0"/>
            </a:endParaRPr>
          </a:p>
          <a:p>
            <a:pPr marL="0" indent="0">
              <a:buNone/>
            </a:pPr>
            <a:r>
              <a:rPr lang="en-US" sz="7200" b="1" dirty="0" smtClean="0">
                <a:latin typeface="Times New Roman" panose="02020603050405020304" pitchFamily="18" charset="0"/>
                <a:cs typeface="Times New Roman" panose="02020603050405020304" pitchFamily="18" charset="0"/>
              </a:rPr>
              <a:t>Accident  and   Injury </a:t>
            </a:r>
          </a:p>
          <a:p>
            <a:pPr marL="0" indent="0">
              <a:buNone/>
            </a:pPr>
            <a:r>
              <a:rPr lang="en-US" sz="7200" b="1" dirty="0" smtClean="0">
                <a:latin typeface="Times New Roman" panose="02020603050405020304" pitchFamily="18" charset="0"/>
                <a:cs typeface="Times New Roman" panose="02020603050405020304" pitchFamily="18" charset="0"/>
              </a:rPr>
              <a:t>         in Preschool</a:t>
            </a:r>
          </a:p>
          <a:p>
            <a:pPr marL="0" indent="0">
              <a:buNone/>
            </a:pPr>
            <a:r>
              <a:rPr lang="en-US" sz="7200" b="1" dirty="0">
                <a:latin typeface="Times New Roman" panose="02020603050405020304" pitchFamily="18" charset="0"/>
                <a:cs typeface="Times New Roman" panose="02020603050405020304" pitchFamily="18" charset="0"/>
              </a:rPr>
              <a:t> </a:t>
            </a:r>
            <a:r>
              <a:rPr lang="en-US" sz="7200" b="1"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Prepared  by :</a:t>
            </a:r>
          </a:p>
          <a:p>
            <a:pPr marL="0" indent="0">
              <a:buNone/>
            </a:pPr>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Prativa  Shah</a:t>
            </a:r>
          </a:p>
          <a:p>
            <a:pPr marL="0" indent="0">
              <a:buNone/>
            </a:pP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BNS  2</a:t>
            </a:r>
            <a:r>
              <a:rPr lang="en-US" sz="3600" baseline="30000" dirty="0" smtClean="0">
                <a:latin typeface="Times New Roman" panose="02020603050405020304" pitchFamily="18" charset="0"/>
                <a:cs typeface="Times New Roman" panose="02020603050405020304" pitchFamily="18" charset="0"/>
              </a:rPr>
              <a:t>nd</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year </a:t>
            </a:r>
            <a:endParaRPr lang="en-US"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710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538843"/>
            <a:ext cx="9144000" cy="5764853"/>
          </a:xfrm>
        </p:spPr>
        <p:txBody>
          <a:bodyPr>
            <a:normAutofit/>
          </a:bodyPr>
          <a:lstStyle/>
          <a:p>
            <a:r>
              <a:rPr lang="en-US" sz="3600" b="1" dirty="0" smtClean="0">
                <a:latin typeface="Times New Roman" panose="02020603050405020304" pitchFamily="18" charset="0"/>
                <a:cs typeface="Times New Roman" panose="02020603050405020304" pitchFamily="18" charset="0"/>
              </a:rPr>
              <a:t>Accident  and   Injury</a:t>
            </a:r>
          </a:p>
          <a:p>
            <a:endParaRPr lang="en-US" sz="3600" b="1"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An </a:t>
            </a:r>
            <a:r>
              <a:rPr lang="en-US" sz="3200" dirty="0">
                <a:latin typeface="Times New Roman" panose="02020603050405020304" pitchFamily="18" charset="0"/>
                <a:cs typeface="Times New Roman" panose="02020603050405020304" pitchFamily="18" charset="0"/>
              </a:rPr>
              <a:t>accident is an unexpected or unintended event </a:t>
            </a:r>
          </a:p>
          <a:p>
            <a:pPr algn="just"/>
            <a:r>
              <a:rPr lang="en-US" sz="3200" dirty="0" smtClean="0">
                <a:latin typeface="Times New Roman" panose="02020603050405020304" pitchFamily="18" charset="0"/>
                <a:cs typeface="Times New Roman" panose="02020603050405020304" pitchFamily="18" charset="0"/>
              </a:rPr>
              <a:t>that </a:t>
            </a:r>
            <a:r>
              <a:rPr lang="en-US" sz="3200" dirty="0">
                <a:latin typeface="Times New Roman" panose="02020603050405020304" pitchFamily="18" charset="0"/>
                <a:cs typeface="Times New Roman" panose="02020603050405020304" pitchFamily="18" charset="0"/>
              </a:rPr>
              <a:t>results </a:t>
            </a:r>
            <a:r>
              <a:rPr lang="en-US" sz="3200" dirty="0" smtClean="0">
                <a:latin typeface="Times New Roman" panose="02020603050405020304" pitchFamily="18" charset="0"/>
                <a:cs typeface="Times New Roman" panose="02020603050405020304" pitchFamily="18" charset="0"/>
              </a:rPr>
              <a:t>in  damage</a:t>
            </a:r>
            <a:r>
              <a:rPr lang="en-US" sz="3200" dirty="0">
                <a:latin typeface="Times New Roman" panose="02020603050405020304" pitchFamily="18" charset="0"/>
                <a:cs typeface="Times New Roman" panose="02020603050405020304" pitchFamily="18" charset="0"/>
              </a:rPr>
              <a:t>, injury, or harm to </a:t>
            </a:r>
            <a:r>
              <a:rPr lang="en-US" sz="3200" dirty="0" smtClean="0">
                <a:latin typeface="Times New Roman" panose="02020603050405020304" pitchFamily="18" charset="0"/>
                <a:cs typeface="Times New Roman" panose="02020603050405020304" pitchFamily="18" charset="0"/>
              </a:rPr>
              <a:t>people,</a:t>
            </a:r>
          </a:p>
          <a:p>
            <a:pPr algn="just"/>
            <a:r>
              <a:rPr lang="en-US" sz="3200" dirty="0" smtClean="0">
                <a:latin typeface="Times New Roman" panose="02020603050405020304" pitchFamily="18" charset="0"/>
                <a:cs typeface="Times New Roman" panose="02020603050405020304" pitchFamily="18" charset="0"/>
              </a:rPr>
              <a:t>property,  or  the  environment .</a:t>
            </a:r>
          </a:p>
          <a:p>
            <a:pPr algn="l"/>
            <a:endParaRPr lang="en-US" sz="3200" dirty="0" smtClean="0">
              <a:latin typeface="Times New Roman" panose="02020603050405020304" pitchFamily="18" charset="0"/>
              <a:cs typeface="Times New Roman" panose="02020603050405020304" pitchFamily="18" charset="0"/>
            </a:endParaRPr>
          </a:p>
          <a:p>
            <a:pPr algn="l"/>
            <a:r>
              <a:rPr lang="en-US" sz="3200" dirty="0" smtClean="0">
                <a:latin typeface="Times New Roman" panose="02020603050405020304" pitchFamily="18" charset="0"/>
                <a:cs typeface="Times New Roman" panose="02020603050405020304" pitchFamily="18" charset="0"/>
              </a:rPr>
              <a:t>An </a:t>
            </a:r>
            <a:r>
              <a:rPr lang="en-US" sz="3200" dirty="0">
                <a:latin typeface="Times New Roman" panose="02020603050405020304" pitchFamily="18" charset="0"/>
                <a:cs typeface="Times New Roman" panose="02020603050405020304" pitchFamily="18" charset="0"/>
              </a:rPr>
              <a:t>injury is damage or harm to the body, usually </a:t>
            </a:r>
            <a:endParaRPr lang="en-US" sz="3200" dirty="0" smtClean="0">
              <a:latin typeface="Times New Roman" panose="02020603050405020304" pitchFamily="18" charset="0"/>
              <a:cs typeface="Times New Roman" panose="02020603050405020304" pitchFamily="18" charset="0"/>
            </a:endParaRPr>
          </a:p>
          <a:p>
            <a:pPr algn="l"/>
            <a:r>
              <a:rPr lang="en-US" sz="3200" dirty="0" smtClean="0">
                <a:latin typeface="Times New Roman" panose="02020603050405020304" pitchFamily="18" charset="0"/>
                <a:cs typeface="Times New Roman" panose="02020603050405020304" pitchFamily="18" charset="0"/>
              </a:rPr>
              <a:t>caused </a:t>
            </a:r>
            <a:r>
              <a:rPr lang="en-US" sz="3200" dirty="0">
                <a:latin typeface="Times New Roman" panose="02020603050405020304" pitchFamily="18" charset="0"/>
                <a:cs typeface="Times New Roman" panose="02020603050405020304" pitchFamily="18" charset="0"/>
              </a:rPr>
              <a:t>by an accident, a physical activity, or a  </a:t>
            </a:r>
          </a:p>
          <a:p>
            <a:pPr algn="l"/>
            <a:r>
              <a:rPr lang="en-US" sz="3200" dirty="0" smtClean="0">
                <a:latin typeface="Times New Roman" panose="02020603050405020304" pitchFamily="18" charset="0"/>
                <a:cs typeface="Times New Roman" panose="02020603050405020304" pitchFamily="18" charset="0"/>
              </a:rPr>
              <a:t>disease.</a:t>
            </a:r>
            <a:endParaRPr lang="en-US" sz="3200" dirty="0">
              <a:latin typeface="Times New Roman" panose="02020603050405020304" pitchFamily="18" charset="0"/>
              <a:cs typeface="Times New Roman" panose="02020603050405020304" pitchFamily="18" charset="0"/>
            </a:endParaRPr>
          </a:p>
          <a:p>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961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90746"/>
          </a:xfrm>
        </p:spPr>
        <p:txBody>
          <a:bodyPr>
            <a:normAutofit fontScale="90000"/>
          </a:bodyPr>
          <a:lstStyle/>
          <a:p>
            <a:r>
              <a:rPr lang="en-US" sz="3200" dirty="0">
                <a:latin typeface="Times New Roman" panose="02020603050405020304" pitchFamily="18" charset="0"/>
                <a:cs typeface="Times New Roman" panose="02020603050405020304" pitchFamily="18" charset="0"/>
              </a:rPr>
              <a:t>Accidents and injuries (childhood emergencies) are the serious </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condition  </a:t>
            </a:r>
            <a:r>
              <a:rPr lang="en-US" sz="3200" dirty="0">
                <a:latin typeface="Times New Roman" panose="02020603050405020304" pitchFamily="18" charset="0"/>
                <a:cs typeface="Times New Roman" panose="02020603050405020304" pitchFamily="18" charset="0"/>
              </a:rPr>
              <a:t>that  threatens  the  life  of  an  child  which </a:t>
            </a:r>
            <a:r>
              <a:rPr lang="en-US" sz="3200" dirty="0" smtClean="0">
                <a:latin typeface="Times New Roman" panose="02020603050405020304" pitchFamily="18" charset="0"/>
                <a:cs typeface="Times New Roman" panose="02020603050405020304" pitchFamily="18" charset="0"/>
              </a:rPr>
              <a:t>requires</a:t>
            </a:r>
            <a:br>
              <a:rPr lang="en-US" sz="3200" dirty="0" smtClean="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medical  </a:t>
            </a:r>
            <a:r>
              <a:rPr lang="en-US" sz="3200" dirty="0">
                <a:latin typeface="Times New Roman" panose="02020603050405020304" pitchFamily="18" charset="0"/>
                <a:cs typeface="Times New Roman" panose="02020603050405020304" pitchFamily="18" charset="0"/>
              </a:rPr>
              <a:t>attention. Sometimes  it  can  even  cause  death  of  </a:t>
            </a:r>
            <a:r>
              <a:rPr lang="en-US" sz="3200" dirty="0" smtClean="0">
                <a:latin typeface="Times New Roman" panose="02020603050405020304" pitchFamily="18" charset="0"/>
                <a:cs typeface="Times New Roman" panose="02020603050405020304" pitchFamily="18" charset="0"/>
              </a:rPr>
              <a:t>a</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child </a:t>
            </a:r>
            <a:r>
              <a:rPr lang="en-US" sz="3200" dirty="0">
                <a:latin typeface="Times New Roman" panose="02020603050405020304" pitchFamily="18" charset="0"/>
                <a:cs typeface="Times New Roman" panose="02020603050405020304" pitchFamily="18" charset="0"/>
              </a:rPr>
              <a:t>. So, understanding on common accidents and </a:t>
            </a:r>
            <a:r>
              <a:rPr lang="en-US" sz="3200" dirty="0" smtClean="0">
                <a:latin typeface="Times New Roman" panose="02020603050405020304" pitchFamily="18" charset="0"/>
                <a:cs typeface="Times New Roman" panose="02020603050405020304" pitchFamily="18" charset="0"/>
              </a:rPr>
              <a:t>injuries and</a:t>
            </a:r>
            <a:br>
              <a:rPr lang="en-US" sz="3200" dirty="0" smtClean="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their  </a:t>
            </a:r>
            <a:r>
              <a:rPr lang="en-US" sz="3200" dirty="0">
                <a:latin typeface="Times New Roman" panose="02020603050405020304" pitchFamily="18" charset="0"/>
                <a:cs typeface="Times New Roman" panose="02020603050405020304" pitchFamily="18" charset="0"/>
              </a:rPr>
              <a:t>first  aid  management  is  vital  for  every  health  care </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provider </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539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599" cy="1325563"/>
          </a:xfrm>
        </p:spPr>
        <p:txBody>
          <a:bodyPr>
            <a:normAutofit/>
          </a:bodyPr>
          <a:lstStyle/>
          <a:p>
            <a:r>
              <a:rPr lang="en-US" sz="3600" b="1" dirty="0">
                <a:latin typeface="Times New Roman" panose="02020603050405020304" pitchFamily="18" charset="0"/>
                <a:cs typeface="Times New Roman" panose="02020603050405020304" pitchFamily="18" charset="0"/>
              </a:rPr>
              <a:t>Common  accidents  and  injuries </a:t>
            </a:r>
          </a:p>
        </p:txBody>
      </p:sp>
      <p:sp>
        <p:nvSpPr>
          <p:cNvPr id="3" name="Content Placeholder 2"/>
          <p:cNvSpPr>
            <a:spLocks noGrp="1"/>
          </p:cNvSpPr>
          <p:nvPr>
            <p:ph idx="1"/>
          </p:nvPr>
        </p:nvSpPr>
        <p:spPr/>
        <p:txBody>
          <a:bodyPr>
            <a:normAutofit/>
          </a:bodyPr>
          <a:lstStyle/>
          <a:p>
            <a:pPr marL="0" lvl="0" indent="0">
              <a:buNone/>
            </a:pPr>
            <a:r>
              <a:rPr lang="en-US" sz="3200" dirty="0" smtClean="0">
                <a:latin typeface="Times New Roman" panose="02020603050405020304" pitchFamily="18" charset="0"/>
                <a:cs typeface="Times New Roman" panose="02020603050405020304" pitchFamily="18" charset="0"/>
              </a:rPr>
              <a:t>1. Fall</a:t>
            </a:r>
            <a:endParaRPr lang="en-US" sz="3200" dirty="0">
              <a:latin typeface="Times New Roman" panose="02020603050405020304" pitchFamily="18" charset="0"/>
              <a:cs typeface="Times New Roman" panose="02020603050405020304" pitchFamily="18" charset="0"/>
            </a:endParaRPr>
          </a:p>
          <a:p>
            <a:pPr marL="0" lvl="0" indent="0">
              <a:buNone/>
            </a:pPr>
            <a:r>
              <a:rPr lang="en-US" sz="3200" dirty="0" smtClean="0">
                <a:latin typeface="Times New Roman" panose="02020603050405020304" pitchFamily="18" charset="0"/>
                <a:cs typeface="Times New Roman" panose="02020603050405020304" pitchFamily="18" charset="0"/>
              </a:rPr>
              <a:t>2. Road </a:t>
            </a:r>
            <a:r>
              <a:rPr lang="en-US" sz="3200" dirty="0">
                <a:latin typeface="Times New Roman" panose="02020603050405020304" pitchFamily="18" charset="0"/>
                <a:cs typeface="Times New Roman" panose="02020603050405020304" pitchFamily="18" charset="0"/>
              </a:rPr>
              <a:t>traffic accidents</a:t>
            </a:r>
          </a:p>
          <a:p>
            <a:pPr marL="0" lvl="0" indent="0">
              <a:buNone/>
            </a:pPr>
            <a:r>
              <a:rPr lang="en-US" sz="3200" dirty="0" smtClean="0">
                <a:latin typeface="Times New Roman" panose="02020603050405020304" pitchFamily="18" charset="0"/>
                <a:cs typeface="Times New Roman" panose="02020603050405020304" pitchFamily="18" charset="0"/>
              </a:rPr>
              <a:t>3. Drowning</a:t>
            </a:r>
            <a:endParaRPr lang="en-US" sz="3200" dirty="0">
              <a:latin typeface="Times New Roman" panose="02020603050405020304" pitchFamily="18" charset="0"/>
              <a:cs typeface="Times New Roman" panose="02020603050405020304" pitchFamily="18" charset="0"/>
            </a:endParaRPr>
          </a:p>
          <a:p>
            <a:pPr marL="0" lvl="0" indent="0">
              <a:buNone/>
            </a:pPr>
            <a:r>
              <a:rPr lang="en-US" sz="3200" dirty="0" smtClean="0">
                <a:latin typeface="Times New Roman" panose="02020603050405020304" pitchFamily="18" charset="0"/>
                <a:cs typeface="Times New Roman" panose="02020603050405020304" pitchFamily="18" charset="0"/>
              </a:rPr>
              <a:t>4. Suffocation</a:t>
            </a:r>
            <a:endParaRPr lang="en-US" sz="3200" dirty="0">
              <a:latin typeface="Times New Roman" panose="02020603050405020304" pitchFamily="18" charset="0"/>
              <a:cs typeface="Times New Roman" panose="02020603050405020304" pitchFamily="18" charset="0"/>
            </a:endParaRPr>
          </a:p>
          <a:p>
            <a:pPr marL="0" lvl="0" indent="0">
              <a:buNone/>
            </a:pPr>
            <a:r>
              <a:rPr lang="en-US" sz="3200" dirty="0" smtClean="0">
                <a:latin typeface="Times New Roman" panose="02020603050405020304" pitchFamily="18" charset="0"/>
                <a:cs typeface="Times New Roman" panose="02020603050405020304" pitchFamily="18" charset="0"/>
              </a:rPr>
              <a:t>5. Aspiration</a:t>
            </a:r>
          </a:p>
          <a:p>
            <a:pPr marL="0" lvl="0" indent="0">
              <a:buNone/>
            </a:pPr>
            <a:r>
              <a:rPr lang="en-US" sz="3200" dirty="0" smtClean="0">
                <a:latin typeface="Times New Roman" panose="02020603050405020304" pitchFamily="18" charset="0"/>
                <a:cs typeface="Times New Roman" panose="02020603050405020304" pitchFamily="18" charset="0"/>
              </a:rPr>
              <a:t>6. Burn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147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1.Fall</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12471"/>
            <a:ext cx="10515600" cy="4364492"/>
          </a:xfrm>
        </p:spPr>
        <p:txBody>
          <a:bodyPr>
            <a:normAutofit/>
          </a:bodyPr>
          <a:lstStyle/>
          <a:p>
            <a:pPr marL="0" indent="0">
              <a:buNone/>
            </a:pPr>
            <a:endParaRPr lang="en-US"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Fall </a:t>
            </a:r>
            <a:r>
              <a:rPr lang="en-US" sz="3200" dirty="0" smtClean="0">
                <a:latin typeface="Times New Roman" panose="02020603050405020304" pitchFamily="18" charset="0"/>
                <a:cs typeface="Times New Roman" panose="02020603050405020304" pitchFamily="18" charset="0"/>
              </a:rPr>
              <a:t>means </a:t>
            </a:r>
            <a:r>
              <a:rPr lang="en-US" sz="3200" dirty="0">
                <a:latin typeface="Times New Roman" panose="02020603050405020304" pitchFamily="18" charset="0"/>
                <a:cs typeface="Times New Roman" panose="02020603050405020304" pitchFamily="18" charset="0"/>
              </a:rPr>
              <a:t>a sudden loss of balance, a stumble, or a collapse. </a:t>
            </a:r>
            <a:endParaRPr lang="en-US" sz="3200" dirty="0" smtClean="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Falling </a:t>
            </a:r>
            <a:r>
              <a:rPr lang="en-US" sz="3200" dirty="0">
                <a:latin typeface="Times New Roman" panose="02020603050405020304" pitchFamily="18" charset="0"/>
                <a:cs typeface="Times New Roman" panose="02020603050405020304" pitchFamily="18" charset="0"/>
              </a:rPr>
              <a:t>is a common occurrence among preschool-aged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   children</a:t>
            </a:r>
            <a:r>
              <a:rPr lang="en-US" sz="3200" dirty="0">
                <a:latin typeface="Times New Roman" panose="02020603050405020304" pitchFamily="18" charset="0"/>
                <a:cs typeface="Times New Roman" panose="02020603050405020304" pitchFamily="18" charset="0"/>
              </a:rPr>
              <a:t>, as they are still developing their balance,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   coordination</a:t>
            </a:r>
            <a:r>
              <a:rPr lang="en-US" sz="3200" dirty="0">
                <a:latin typeface="Times New Roman" panose="02020603050405020304" pitchFamily="18" charset="0"/>
                <a:cs typeface="Times New Roman" panose="02020603050405020304" pitchFamily="18" charset="0"/>
              </a:rPr>
              <a:t>, and motor </a:t>
            </a:r>
            <a:r>
              <a:rPr lang="en-US" sz="3200" dirty="0" smtClean="0">
                <a:latin typeface="Times New Roman" panose="02020603050405020304" pitchFamily="18" charset="0"/>
                <a:cs typeface="Times New Roman" panose="02020603050405020304" pitchFamily="18" charset="0"/>
              </a:rPr>
              <a:t>skills</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445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810"/>
            <a:ext cx="10406742" cy="1325563"/>
          </a:xfrm>
        </p:spPr>
        <p:txBody>
          <a:bodyPr>
            <a:normAutofit/>
          </a:bodyPr>
          <a:lstStyle/>
          <a:p>
            <a:r>
              <a:rPr lang="en-US" sz="3600" b="1" dirty="0">
                <a:latin typeface="Times New Roman" panose="02020603050405020304" pitchFamily="18" charset="0"/>
                <a:cs typeface="Times New Roman" panose="02020603050405020304" pitchFamily="18" charset="0"/>
              </a:rPr>
              <a:t>Cause of fall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Lack of balance and coordination</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Preschool-aged children</a:t>
            </a:r>
          </a:p>
          <a:p>
            <a:pPr marL="0" lvl="0" indent="0">
              <a:buNone/>
            </a:pPr>
            <a:r>
              <a:rPr lang="en-US" sz="3200" dirty="0" smtClean="0">
                <a:latin typeface="Times New Roman" panose="02020603050405020304" pitchFamily="18" charset="0"/>
                <a:cs typeface="Times New Roman" panose="02020603050405020304" pitchFamily="18" charset="0"/>
              </a:rPr>
              <a:t>are </a:t>
            </a:r>
            <a:r>
              <a:rPr lang="en-US" sz="3200" dirty="0">
                <a:latin typeface="Times New Roman" panose="02020603050405020304" pitchFamily="18" charset="0"/>
                <a:cs typeface="Times New Roman" panose="02020603050405020304" pitchFamily="18" charset="0"/>
              </a:rPr>
              <a:t>still </a:t>
            </a:r>
            <a:r>
              <a:rPr lang="en-US" sz="3200" dirty="0" smtClean="0">
                <a:latin typeface="Times New Roman" panose="02020603050405020304" pitchFamily="18" charset="0"/>
                <a:cs typeface="Times New Roman" panose="02020603050405020304" pitchFamily="18" charset="0"/>
              </a:rPr>
              <a:t> developing </a:t>
            </a:r>
            <a:r>
              <a:rPr lang="en-US" sz="3200" dirty="0">
                <a:latin typeface="Times New Roman" panose="02020603050405020304" pitchFamily="18" charset="0"/>
                <a:cs typeface="Times New Roman" panose="02020603050405020304" pitchFamily="18" charset="0"/>
              </a:rPr>
              <a:t>their balance and </a:t>
            </a:r>
            <a:r>
              <a:rPr lang="en-US" sz="3200" dirty="0" smtClean="0">
                <a:latin typeface="Times New Roman" panose="02020603050405020304" pitchFamily="18" charset="0"/>
                <a:cs typeface="Times New Roman" panose="02020603050405020304" pitchFamily="18" charset="0"/>
              </a:rPr>
              <a:t>  coordination</a:t>
            </a:r>
            <a:r>
              <a:rPr lang="en-US" sz="3200" dirty="0">
                <a:latin typeface="Times New Roman" panose="02020603050405020304" pitchFamily="18" charset="0"/>
                <a:cs typeface="Times New Roman" panose="02020603050405020304" pitchFamily="18" charset="0"/>
              </a:rPr>
              <a:t>, which </a:t>
            </a:r>
            <a:r>
              <a:rPr lang="en-US" sz="3200" dirty="0" smtClean="0">
                <a:latin typeface="Times New Roman" panose="02020603050405020304" pitchFamily="18" charset="0"/>
                <a:cs typeface="Times New Roman" panose="02020603050405020304" pitchFamily="18" charset="0"/>
              </a:rPr>
              <a:t> </a:t>
            </a:r>
          </a:p>
          <a:p>
            <a:pPr marL="0" lvl="0" indent="0" algn="just">
              <a:buNone/>
            </a:pPr>
            <a:r>
              <a:rPr lang="en-US" sz="3200" dirty="0" smtClean="0">
                <a:latin typeface="Times New Roman" panose="02020603050405020304" pitchFamily="18" charset="0"/>
                <a:cs typeface="Times New Roman" panose="02020603050405020304" pitchFamily="18" charset="0"/>
              </a:rPr>
              <a:t>can </a:t>
            </a:r>
            <a:r>
              <a:rPr lang="en-US" sz="3200" dirty="0">
                <a:latin typeface="Times New Roman" panose="02020603050405020304" pitchFamily="18" charset="0"/>
                <a:cs typeface="Times New Roman" panose="02020603050405020304" pitchFamily="18" charset="0"/>
              </a:rPr>
              <a:t>lead to falls</a:t>
            </a:r>
            <a:r>
              <a:rPr lang="en-US" sz="3200" dirty="0" smtClean="0">
                <a:latin typeface="Times New Roman" panose="02020603050405020304" pitchFamily="18" charset="0"/>
                <a:cs typeface="Times New Roman" panose="02020603050405020304" pitchFamily="18" charset="0"/>
              </a:rPr>
              <a:t>.</a:t>
            </a:r>
          </a:p>
          <a:p>
            <a:pPr marL="0" lvl="0" indent="0">
              <a:buNone/>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Running or playing too fast: </a:t>
            </a:r>
            <a:r>
              <a:rPr lang="en-US" sz="3200" dirty="0">
                <a:latin typeface="Times New Roman" panose="02020603050405020304" pitchFamily="18" charset="0"/>
                <a:cs typeface="Times New Roman" panose="02020603050405020304" pitchFamily="18" charset="0"/>
              </a:rPr>
              <a:t>Children may fall when they </a:t>
            </a: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are </a:t>
            </a:r>
            <a:r>
              <a:rPr lang="en-US" sz="3200" dirty="0">
                <a:latin typeface="Times New Roman" panose="02020603050405020304" pitchFamily="18" charset="0"/>
                <a:cs typeface="Times New Roman" panose="02020603050405020304" pitchFamily="18" charset="0"/>
              </a:rPr>
              <a:t>running or playing too fast, especially if they are </a:t>
            </a:r>
            <a:r>
              <a:rPr lang="en-US" sz="3200" dirty="0" smtClean="0">
                <a:latin typeface="Times New Roman" panose="02020603050405020304" pitchFamily="18" charset="0"/>
                <a:cs typeface="Times New Roman" panose="02020603050405020304" pitchFamily="18" charset="0"/>
              </a:rPr>
              <a:t>not </a:t>
            </a:r>
          </a:p>
          <a:p>
            <a:pPr marL="0" indent="0">
              <a:buNone/>
            </a:pPr>
            <a:r>
              <a:rPr lang="en-US" sz="3200" dirty="0" smtClean="0">
                <a:latin typeface="Times New Roman" panose="02020603050405020304" pitchFamily="18" charset="0"/>
                <a:cs typeface="Times New Roman" panose="02020603050405020304" pitchFamily="18" charset="0"/>
              </a:rPr>
              <a:t>paying </a:t>
            </a:r>
            <a:r>
              <a:rPr lang="en-US" sz="3200" dirty="0">
                <a:latin typeface="Times New Roman" panose="02020603050405020304" pitchFamily="18" charset="0"/>
                <a:cs typeface="Times New Roman" panose="02020603050405020304" pitchFamily="18" charset="0"/>
              </a:rPr>
              <a:t>attention to their surroundings</a:t>
            </a:r>
          </a:p>
        </p:txBody>
      </p:sp>
    </p:spTree>
    <p:extLst>
      <p:ext uri="{BB962C8B-B14F-4D97-AF65-F5344CB8AC3E}">
        <p14:creationId xmlns:p14="http://schemas.microsoft.com/office/powerpoint/2010/main" val="2707821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1343</Words>
  <Application>Microsoft Office PowerPoint</Application>
  <PresentationFormat>Widescreen</PresentationFormat>
  <Paragraphs>244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Wingdings</vt:lpstr>
      <vt:lpstr>Office Theme</vt:lpstr>
      <vt:lpstr>PowerPoint Presentation</vt:lpstr>
      <vt:lpstr>PowerPoint Presentation</vt:lpstr>
      <vt:lpstr> General   Objectives</vt:lpstr>
      <vt:lpstr>PowerPoint Presentation</vt:lpstr>
      <vt:lpstr>PowerPoint Presentation</vt:lpstr>
      <vt:lpstr>Accidents and injuries (childhood emergencies) are the serious   condition  that  threatens  the  life  of  an  child  which requires  medical  attention. Sometimes  it  can  even  cause  death  of  a  child . So, understanding on common accidents and injuries and  their  first  aid  management  is  vital  for  every  health  care   provider . </vt:lpstr>
      <vt:lpstr>Common  accidents  and  injuries </vt:lpstr>
      <vt:lpstr>1.Fall</vt:lpstr>
      <vt:lpstr>Cause of fall</vt:lpstr>
      <vt:lpstr>PowerPoint Presentation</vt:lpstr>
      <vt:lpstr>PowerPoint Presentation</vt:lpstr>
      <vt:lpstr>PowerPoint Presentation</vt:lpstr>
      <vt:lpstr>2.Road traffic accidents</vt:lpstr>
      <vt:lpstr>Causes  of  road  traffic  accident</vt:lpstr>
      <vt:lpstr>Prevention of road traffic accident</vt:lpstr>
      <vt:lpstr>PowerPoint Presentation</vt:lpstr>
      <vt:lpstr>PowerPoint Presentation</vt:lpstr>
      <vt:lpstr>3.Drowning</vt:lpstr>
      <vt:lpstr>Causes  of  drowning</vt:lpstr>
      <vt:lpstr>Types</vt:lpstr>
      <vt:lpstr>Treatment</vt:lpstr>
      <vt:lpstr>PowerPoint Presentation</vt:lpstr>
      <vt:lpstr>Hypothermia is managed by adequate warming. There is still controversy over what temperature range should be  maintained in patients recovering from drowning    Mechanical ventilation may be needed for respiratory     compromise and should be directed towards providing normocarbia   and adequate oxygenation.    </vt:lpstr>
      <vt:lpstr>Prevention</vt:lpstr>
      <vt:lpstr>PowerPoint Presentation</vt:lpstr>
      <vt:lpstr>PowerPoint Presentation</vt:lpstr>
      <vt:lpstr>PowerPoint Presentation</vt:lpstr>
      <vt:lpstr>4. Suffocation  </vt:lpstr>
      <vt:lpstr>Prevention   </vt:lpstr>
      <vt:lpstr>Summary</vt:lpstr>
      <vt:lpstr>Home  Assignment</vt:lpstr>
      <vt:lpstr>Plan  for  next  class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Prativa Thakuri</dc:creator>
  <cp:lastModifiedBy>Prativa Thakuri</cp:lastModifiedBy>
  <cp:revision>37</cp:revision>
  <dcterms:created xsi:type="dcterms:W3CDTF">2024-01-01T04:51:32Z</dcterms:created>
  <dcterms:modified xsi:type="dcterms:W3CDTF">2024-01-02T07:14:32Z</dcterms:modified>
</cp:coreProperties>
</file>