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321" r:id="rId3"/>
    <p:sldId id="312" r:id="rId4"/>
    <p:sldId id="313" r:id="rId5"/>
    <p:sldId id="314" r:id="rId6"/>
    <p:sldId id="315" r:id="rId7"/>
    <p:sldId id="316" r:id="rId8"/>
    <p:sldId id="317" r:id="rId9"/>
    <p:sldId id="318" r:id="rId10"/>
    <p:sldId id="319"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4" r:id="rId24"/>
    <p:sldId id="276" r:id="rId25"/>
    <p:sldId id="277" r:id="rId26"/>
    <p:sldId id="278" r:id="rId27"/>
    <p:sldId id="279" r:id="rId28"/>
    <p:sldId id="280" r:id="rId29"/>
    <p:sldId id="281" r:id="rId30"/>
    <p:sldId id="282" r:id="rId31"/>
    <p:sldId id="283" r:id="rId32"/>
    <p:sldId id="284" r:id="rId33"/>
    <p:sldId id="285" r:id="rId34"/>
    <p:sldId id="286" r:id="rId35"/>
    <p:sldId id="320"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11" r:id="rId52"/>
    <p:sldId id="304" r:id="rId53"/>
    <p:sldId id="305" r:id="rId54"/>
    <p:sldId id="306" r:id="rId55"/>
    <p:sldId id="307" r:id="rId56"/>
    <p:sldId id="308"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6" d="100"/>
          <a:sy n="66" d="100"/>
        </p:scale>
        <p:origin x="7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9C89-24AE-C091-53DE-8C41FFEA8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2E88A-FB4F-EB10-8376-3BE2BFC23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0E44BC-F071-0B51-4AB0-8FF6A1AD2608}"/>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5" name="Footer Placeholder 4">
            <a:extLst>
              <a:ext uri="{FF2B5EF4-FFF2-40B4-BE49-F238E27FC236}">
                <a16:creationId xmlns:a16="http://schemas.microsoft.com/office/drawing/2014/main" id="{934D3FC4-FCEC-8877-169B-C47BEAF9F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C4E26-053C-DA0B-A75E-7A25843A00B1}"/>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186471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ADD7-3D8F-E01A-5B6B-3B707BF43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B79394-DA91-6476-9A18-A37034BDF7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D9B4C-8DFF-35A5-529D-C7EAE6F87B8C}"/>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5" name="Footer Placeholder 4">
            <a:extLst>
              <a:ext uri="{FF2B5EF4-FFF2-40B4-BE49-F238E27FC236}">
                <a16:creationId xmlns:a16="http://schemas.microsoft.com/office/drawing/2014/main" id="{68A6F028-6A2B-C3A8-1B7F-E80BEE3D0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F7E4C-CA60-586E-5651-C0C720912D0D}"/>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230217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10688-FB82-A3ED-C581-21DB6744BF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5B5CD-82F2-0A1B-510A-4BD46CEDBF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2C8CB-F8F5-4A68-0550-B0B11885040E}"/>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5" name="Footer Placeholder 4">
            <a:extLst>
              <a:ext uri="{FF2B5EF4-FFF2-40B4-BE49-F238E27FC236}">
                <a16:creationId xmlns:a16="http://schemas.microsoft.com/office/drawing/2014/main" id="{A6ACE7F1-CD06-828F-F042-2BD785A0F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2B9BD-D581-9C3C-D372-BC111B61FF5C}"/>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172882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AF3B-4297-A80F-84C8-BEE4A94C2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F14D2-E134-1C9E-F223-D9C156C41E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78064-7632-29C5-A742-13245C4D764A}"/>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5" name="Footer Placeholder 4">
            <a:extLst>
              <a:ext uri="{FF2B5EF4-FFF2-40B4-BE49-F238E27FC236}">
                <a16:creationId xmlns:a16="http://schemas.microsoft.com/office/drawing/2014/main" id="{708FB32B-B852-7C74-7901-F0C159F5D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F4D77-3CC2-4CA7-FBC9-006EA3FA3BD8}"/>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173264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4365-82B2-6B38-E896-3B0FA40CEE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525555-BD70-4DB1-8296-DAEAD20FE0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7B1B0-6319-F6DF-E5DC-F79DC79F5192}"/>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5" name="Footer Placeholder 4">
            <a:extLst>
              <a:ext uri="{FF2B5EF4-FFF2-40B4-BE49-F238E27FC236}">
                <a16:creationId xmlns:a16="http://schemas.microsoft.com/office/drawing/2014/main" id="{AAD49746-405C-C490-9EEC-35DE46CBA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325F0-3B4B-B4D7-7BC2-57C7400F149B}"/>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111344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9DE0-D86A-9891-39E1-6D11485A2C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76F62-9BF9-FA03-1F7A-7F2CB4C92D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2AE29-FA09-79EC-ADB1-B85626805F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F3E87C-AB46-B55B-B08E-93428FD2EA12}"/>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6" name="Footer Placeholder 5">
            <a:extLst>
              <a:ext uri="{FF2B5EF4-FFF2-40B4-BE49-F238E27FC236}">
                <a16:creationId xmlns:a16="http://schemas.microsoft.com/office/drawing/2014/main" id="{30A6780C-79F9-72D6-8216-2C714A179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40453-E5AE-7F28-687B-DFD59E75A8F6}"/>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126529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BFED-59F3-05F1-6110-728C3AEBA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26892-3B08-1FA7-68DE-898252834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F58495-4573-BAAF-7BC4-7CC8F6EA4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39C3C0-7AF6-A8FC-24D0-C4DB41A8C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6EF97B-5662-B178-06AA-440E1B22A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64A2B-609B-D2CA-C2BA-5CBEC12542EF}"/>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8" name="Footer Placeholder 7">
            <a:extLst>
              <a:ext uri="{FF2B5EF4-FFF2-40B4-BE49-F238E27FC236}">
                <a16:creationId xmlns:a16="http://schemas.microsoft.com/office/drawing/2014/main" id="{E16273E7-0D30-C409-3674-8E13DEB405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94FBF3-5C11-4A37-C8D0-2FCB6CC5E8FF}"/>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297122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6BC1-3EE3-92AA-2995-23E26E8F14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6A5DF-996C-579A-9C4D-BFE48DEC8040}"/>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4" name="Footer Placeholder 3">
            <a:extLst>
              <a:ext uri="{FF2B5EF4-FFF2-40B4-BE49-F238E27FC236}">
                <a16:creationId xmlns:a16="http://schemas.microsoft.com/office/drawing/2014/main" id="{5A9D1530-26A5-8A4F-B77B-E1A5E3CDD1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0CC435-AC22-1896-48CE-5B0676EF9591}"/>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413009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ADD04-3533-D7A7-ED02-D338DF8D9B59}"/>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3" name="Footer Placeholder 2">
            <a:extLst>
              <a:ext uri="{FF2B5EF4-FFF2-40B4-BE49-F238E27FC236}">
                <a16:creationId xmlns:a16="http://schemas.microsoft.com/office/drawing/2014/main" id="{05C6AA62-B887-01A6-FA27-1FDF26BB02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29CE6-ED7A-E85F-7C1F-111DEE84213F}"/>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260401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19EA-D716-132D-2BDA-D604CA07B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37C011-7C78-7D55-E185-D5527C3D3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695660-39A6-B3DD-9267-473360E08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62D92-F76D-6E6F-8E23-D9F3DB1BF3C0}"/>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6" name="Footer Placeholder 5">
            <a:extLst>
              <a:ext uri="{FF2B5EF4-FFF2-40B4-BE49-F238E27FC236}">
                <a16:creationId xmlns:a16="http://schemas.microsoft.com/office/drawing/2014/main" id="{29B8E0D4-0718-89D6-F33D-3BC53F545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6651E-4F2E-4BA6-26B5-E4D90DF641E1}"/>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244094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B209-0996-BA93-DAE6-832329A58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D987CD-A421-921E-9D9F-325785A94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A93C3-7D7C-3F48-A383-CEAD92508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E08FB-D487-0BF4-D024-776372D3DECF}"/>
              </a:ext>
            </a:extLst>
          </p:cNvPr>
          <p:cNvSpPr>
            <a:spLocks noGrp="1"/>
          </p:cNvSpPr>
          <p:nvPr>
            <p:ph type="dt" sz="half" idx="10"/>
          </p:nvPr>
        </p:nvSpPr>
        <p:spPr/>
        <p:txBody>
          <a:bodyPr/>
          <a:lstStyle/>
          <a:p>
            <a:fld id="{2194C3EC-FA0B-4F05-B2CE-B925FF84CE67}" type="datetimeFigureOut">
              <a:rPr lang="en-US" smtClean="0"/>
              <a:t>2/4/2024</a:t>
            </a:fld>
            <a:endParaRPr lang="en-US"/>
          </a:p>
        </p:txBody>
      </p:sp>
      <p:sp>
        <p:nvSpPr>
          <p:cNvPr id="6" name="Footer Placeholder 5">
            <a:extLst>
              <a:ext uri="{FF2B5EF4-FFF2-40B4-BE49-F238E27FC236}">
                <a16:creationId xmlns:a16="http://schemas.microsoft.com/office/drawing/2014/main" id="{CAFC5C35-4582-AE96-5578-C7F06563C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DFF2E-DCF9-2FDA-5535-79C1091B0BBF}"/>
              </a:ext>
            </a:extLst>
          </p:cNvPr>
          <p:cNvSpPr>
            <a:spLocks noGrp="1"/>
          </p:cNvSpPr>
          <p:nvPr>
            <p:ph type="sldNum" sz="quarter" idx="12"/>
          </p:nvPr>
        </p:nvSpPr>
        <p:spPr/>
        <p:txBody>
          <a:bodyPr/>
          <a:lstStyle/>
          <a:p>
            <a:fld id="{F892283B-4FC9-4207-83C4-2D0D20914684}" type="slidenum">
              <a:rPr lang="en-US" smtClean="0"/>
              <a:t>‹#›</a:t>
            </a:fld>
            <a:endParaRPr lang="en-US"/>
          </a:p>
        </p:txBody>
      </p:sp>
    </p:spTree>
    <p:extLst>
      <p:ext uri="{BB962C8B-B14F-4D97-AF65-F5344CB8AC3E}">
        <p14:creationId xmlns:p14="http://schemas.microsoft.com/office/powerpoint/2010/main" val="264837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576DC-2F5F-ADBC-2066-2934EE68F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EB7FAB-38B4-06EB-629A-7D51E98BE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7733F-5A58-9254-95CD-7C1333CE6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4C3EC-FA0B-4F05-B2CE-B925FF84CE67}" type="datetimeFigureOut">
              <a:rPr lang="en-US" smtClean="0"/>
              <a:t>2/4/2024</a:t>
            </a:fld>
            <a:endParaRPr lang="en-US"/>
          </a:p>
        </p:txBody>
      </p:sp>
      <p:sp>
        <p:nvSpPr>
          <p:cNvPr id="5" name="Footer Placeholder 4">
            <a:extLst>
              <a:ext uri="{FF2B5EF4-FFF2-40B4-BE49-F238E27FC236}">
                <a16:creationId xmlns:a16="http://schemas.microsoft.com/office/drawing/2014/main" id="{2290E4A0-A2CE-1408-B029-89985DC87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FCCC66-2004-AEE6-59F7-83252668A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2283B-4FC9-4207-83C4-2D0D20914684}" type="slidenum">
              <a:rPr lang="en-US" smtClean="0"/>
              <a:t>‹#›</a:t>
            </a:fld>
            <a:endParaRPr lang="en-US"/>
          </a:p>
        </p:txBody>
      </p:sp>
    </p:spTree>
    <p:extLst>
      <p:ext uri="{BB962C8B-B14F-4D97-AF65-F5344CB8AC3E}">
        <p14:creationId xmlns:p14="http://schemas.microsoft.com/office/powerpoint/2010/main" val="1084439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C1D539B-7477-3821-8004-4DE9EF0B28A8}"/>
              </a:ext>
            </a:extLst>
          </p:cNvPr>
          <p:cNvPicPr>
            <a:picLocks noGrp="1" noChangeAspect="1"/>
          </p:cNvPicPr>
          <p:nvPr>
            <p:ph idx="1"/>
          </p:nvPr>
        </p:nvPicPr>
        <p:blipFill>
          <a:blip r:embed="rId2"/>
          <a:stretch>
            <a:fillRect/>
          </a:stretch>
        </p:blipFill>
        <p:spPr>
          <a:xfrm>
            <a:off x="838200" y="712268"/>
            <a:ext cx="10515600" cy="5707783"/>
          </a:xfrm>
          <a:prstGeom prst="rect">
            <a:avLst/>
          </a:prstGeom>
        </p:spPr>
      </p:pic>
      <p:pic>
        <p:nvPicPr>
          <p:cNvPr id="7" name="Picture 6">
            <a:extLst>
              <a:ext uri="{FF2B5EF4-FFF2-40B4-BE49-F238E27FC236}">
                <a16:creationId xmlns:a16="http://schemas.microsoft.com/office/drawing/2014/main" id="{129D1B03-B912-2F60-D000-2408D46A180D}"/>
              </a:ext>
            </a:extLst>
          </p:cNvPr>
          <p:cNvPicPr>
            <a:picLocks noChangeAspect="1"/>
          </p:cNvPicPr>
          <p:nvPr/>
        </p:nvPicPr>
        <p:blipFill>
          <a:blip r:embed="rId3"/>
          <a:stretch>
            <a:fillRect/>
          </a:stretch>
        </p:blipFill>
        <p:spPr>
          <a:xfrm>
            <a:off x="852487" y="808522"/>
            <a:ext cx="10487025" cy="5168766"/>
          </a:xfrm>
          <a:prstGeom prst="rect">
            <a:avLst/>
          </a:prstGeom>
        </p:spPr>
      </p:pic>
      <p:sp>
        <p:nvSpPr>
          <p:cNvPr id="5" name="Title 1">
            <a:extLst>
              <a:ext uri="{FF2B5EF4-FFF2-40B4-BE49-F238E27FC236}">
                <a16:creationId xmlns:a16="http://schemas.microsoft.com/office/drawing/2014/main" id="{331EE96D-6CE8-D03C-D182-F6627BD9D0D7}"/>
              </a:ext>
            </a:extLst>
          </p:cNvPr>
          <p:cNvSpPr>
            <a:spLocks noGrp="1"/>
          </p:cNvSpPr>
          <p:nvPr>
            <p:ph type="title"/>
          </p:nvPr>
        </p:nvSpPr>
        <p:spPr>
          <a:xfrm>
            <a:off x="838200" y="365125"/>
            <a:ext cx="10515600" cy="5780607"/>
          </a:xfrm>
        </p:spPr>
        <p:txBody>
          <a:bodyPr/>
          <a:lstStyle/>
          <a:p>
            <a:endParaRPr lang="en-US" dirty="0"/>
          </a:p>
        </p:txBody>
      </p:sp>
    </p:spTree>
    <p:extLst>
      <p:ext uri="{BB962C8B-B14F-4D97-AF65-F5344CB8AC3E}">
        <p14:creationId xmlns:p14="http://schemas.microsoft.com/office/powerpoint/2010/main" val="296057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FCD376D-17CE-078D-C55F-A509370916C0}"/>
              </a:ext>
            </a:extLst>
          </p:cNvPr>
          <p:cNvSpPr>
            <a:spLocks noGrp="1"/>
          </p:cNvSpPr>
          <p:nvPr>
            <p:ph idx="1"/>
          </p:nvPr>
        </p:nvSpPr>
        <p:spPr>
          <a:xfrm>
            <a:off x="838200" y="533400"/>
            <a:ext cx="10515600" cy="5643563"/>
          </a:xfrm>
        </p:spPr>
        <p:txBody>
          <a:bodyPr/>
          <a:lstStyle/>
          <a:p>
            <a:pPr marL="0" marR="0" lvl="0" indent="0" algn="l" defTabSz="914400" rtl="0" eaLnBrk="1" fontAlgn="auto" latinLnBrk="0" hangingPunct="1">
              <a:lnSpc>
                <a:spcPct val="107000"/>
              </a:lnSpc>
              <a:spcBef>
                <a:spcPts val="0"/>
              </a:spcBef>
              <a:spcAft>
                <a:spcPts val="0"/>
              </a:spcAft>
              <a:buClrTx/>
              <a:buSz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 Speech Therapy</a:t>
            </a:r>
          </a:p>
          <a:p>
            <a:pPr marL="0" marR="0" lvl="0" indent="0" algn="l" defTabSz="914400" rtl="0" eaLnBrk="1" fontAlgn="auto" latinLnBrk="0" hangingPunct="1">
              <a:lnSpc>
                <a:spcPct val="107000"/>
              </a:lnSpc>
              <a:spcBef>
                <a:spcPts val="0"/>
              </a:spcBef>
              <a:spcAft>
                <a:spcPts val="0"/>
              </a:spcAft>
              <a:buClrTx/>
              <a:buSzTx/>
              <a:buNone/>
              <a:tabLst/>
              <a:defRPr/>
            </a:pPr>
            <a:endPar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7. Eating very small</a:t>
            </a:r>
          </a:p>
          <a:p>
            <a:pPr marL="0" marR="0" lvl="0" indent="0" algn="l" defTabSz="914400" rtl="0" eaLnBrk="1" fontAlgn="auto" latinLnBrk="0" hangingPunct="1">
              <a:lnSpc>
                <a:spcPct val="107000"/>
              </a:lnSpc>
              <a:spcBef>
                <a:spcPts val="0"/>
              </a:spcBef>
              <a:spcAft>
                <a:spcPts val="0"/>
              </a:spcAft>
              <a:buClrTx/>
              <a:buSzTx/>
              <a:buNone/>
              <a:tabLst/>
              <a:defRPr/>
            </a:pPr>
            <a:endPar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None/>
              <a:tabLst/>
              <a:defRPr/>
            </a:pP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8. </a:t>
            </a: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Rested and Calm before meals</a:t>
            </a:r>
          </a:p>
          <a:p>
            <a:pPr marL="0" marR="0" lvl="0" indent="0" algn="l" defTabSz="914400" rtl="0" eaLnBrk="1" fontAlgn="auto" latinLnBrk="0" hangingPunct="1">
              <a:lnSpc>
                <a:spcPct val="107000"/>
              </a:lnSpc>
              <a:spcBef>
                <a:spcPts val="0"/>
              </a:spcBef>
              <a:spcAft>
                <a:spcPts val="0"/>
              </a:spcAft>
              <a:buClrTx/>
              <a:buSzTx/>
              <a:buNone/>
              <a:tabLst/>
              <a:defRPr/>
            </a:pPr>
            <a:endPar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9. Avoid sedatives and medications that cause dry mouth.</a:t>
            </a:r>
          </a:p>
          <a:p>
            <a:pPr marL="0" indent="0">
              <a:buNone/>
            </a:pPr>
            <a:endParaRPr lang="en-US" dirty="0"/>
          </a:p>
        </p:txBody>
      </p:sp>
    </p:spTree>
    <p:extLst>
      <p:ext uri="{BB962C8B-B14F-4D97-AF65-F5344CB8AC3E}">
        <p14:creationId xmlns:p14="http://schemas.microsoft.com/office/powerpoint/2010/main" val="230823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620A-FC11-3DB2-2DBD-548BB4C50EDF}"/>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Complications</a:t>
            </a: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706DE4-25F1-C16F-1775-E3126F7F90D0}"/>
              </a:ext>
            </a:extLst>
          </p:cNvPr>
          <p:cNvSpPr>
            <a:spLocks noGrp="1"/>
          </p:cNvSpPr>
          <p:nvPr>
            <p:ph idx="1"/>
          </p:nvPr>
        </p:nvSpPr>
        <p:spPr>
          <a:xfrm>
            <a:off x="838200" y="1414914"/>
            <a:ext cx="10515600" cy="4762049"/>
          </a:xfrm>
        </p:spPr>
        <p:txBody>
          <a:bodyPr>
            <a:normAutofit/>
          </a:bodyPr>
          <a:lstStyle/>
          <a:p>
            <a:pPr marR="0" lvl="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Pneumonia</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Chronic lung abscess</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Respiratory distress</a:t>
            </a:r>
          </a:p>
          <a:p>
            <a:pPr marL="0" marR="0" lvl="0" indent="0">
              <a:lnSpc>
                <a:spcPct val="107000"/>
              </a:lnSpc>
              <a:spcBef>
                <a:spcPts val="0"/>
              </a:spcBef>
              <a:spcAft>
                <a:spcPts val="80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Malnutrition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0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4228-87DC-3746-64AB-14AD718B9B86}"/>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6. Burn</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980746-4748-4C9C-ED0A-76EEA92A3AEB}"/>
              </a:ext>
            </a:extLst>
          </p:cNvPr>
          <p:cNvSpPr>
            <a:spLocks noGrp="1"/>
          </p:cNvSpPr>
          <p:nvPr>
            <p:ph idx="1"/>
          </p:nvPr>
        </p:nvSpPr>
        <p:spPr>
          <a:xfrm>
            <a:off x="838200" y="1337912"/>
            <a:ext cx="10515600" cy="4839051"/>
          </a:xfrm>
        </p:spPr>
        <p:txBody>
          <a:bodyPr>
            <a:normAutofit/>
          </a:bodyPr>
          <a:lstStyle/>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Burn is a type of injury to the skin or other tissues caused by heat,</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electricity, chemicals, friction or radiation. Damage to the tissue varies</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based on intensity of exposure, degree of exposure, and the  source of</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burn. It is the second leading cause of accidental injury in children and a</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major  public problem throughout the world .</a:t>
            </a:r>
            <a:endParaRPr lang="en-US" dirty="0"/>
          </a:p>
        </p:txBody>
      </p:sp>
    </p:spTree>
    <p:extLst>
      <p:ext uri="{BB962C8B-B14F-4D97-AF65-F5344CB8AC3E}">
        <p14:creationId xmlns:p14="http://schemas.microsoft.com/office/powerpoint/2010/main" val="218097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E72D-52E9-5D79-0255-C515EFC4DA78}"/>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Causes</a:t>
            </a: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D96BB4-CC66-0621-8ADA-3F57BDA73E93}"/>
              </a:ext>
            </a:extLst>
          </p:cNvPr>
          <p:cNvSpPr>
            <a:spLocks noGrp="1"/>
          </p:cNvSpPr>
          <p:nvPr>
            <p:ph idx="1"/>
          </p:nvPr>
        </p:nvSpPr>
        <p:spPr>
          <a:xfrm>
            <a:off x="838200" y="1212783"/>
            <a:ext cx="10515600" cy="4964180"/>
          </a:xfrm>
        </p:spPr>
        <p:txBody>
          <a:bodyPr>
            <a:normAutofit/>
          </a:bodyPr>
          <a:lstStyle/>
          <a:p>
            <a:pPr marL="0" marR="0" lvl="0" indent="0">
              <a:lnSpc>
                <a:spcPct val="107000"/>
              </a:lnSpc>
              <a:spcBef>
                <a:spcPts val="0"/>
              </a:spcBef>
              <a:spcAft>
                <a:spcPts val="0"/>
              </a:spcAft>
              <a:buSzPts val="2000"/>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1. Scalds</a:t>
            </a:r>
          </a:p>
          <a:p>
            <a:pPr marL="0" marR="0" lvl="0" indent="0">
              <a:lnSpc>
                <a:spcPct val="107000"/>
              </a:lnSpc>
              <a:spcBef>
                <a:spcPts val="0"/>
              </a:spcBef>
              <a:spcAft>
                <a:spcPts val="0"/>
              </a:spcAft>
              <a:buSzPts val="2000"/>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Hot liquids such as boiling water, hot coffee or tea, steam .</a:t>
            </a: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2. Contact  Burn </a:t>
            </a:r>
          </a:p>
          <a:p>
            <a:pPr marL="0" marR="0" indent="0">
              <a:lnSpc>
                <a:spcPct val="107000"/>
              </a:lnSpc>
              <a:spcBef>
                <a:spcPts val="0"/>
              </a:spcBef>
              <a:spcAft>
                <a:spcPts val="800"/>
              </a:spcAft>
              <a:buNone/>
            </a:pP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3200" b="1"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Touching hot objects or  surface like hot stove , irons, heaters, or other </a:t>
            </a:r>
            <a:r>
              <a:rPr lang="en-US">
                <a:effectLst/>
                <a:latin typeface="Times New Roman" panose="02020603050405020304" pitchFamily="18" charset="0"/>
                <a:ea typeface="Calibri" panose="020F0502020204030204" pitchFamily="34" charset="0"/>
                <a:cs typeface="Times New Roman" panose="02020603050405020304" pitchFamily="18" charset="0"/>
              </a:rPr>
              <a:t>household appliances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3147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F21F7-591F-7D41-CC61-600CDD94A29A}"/>
              </a:ext>
            </a:extLst>
          </p:cNvPr>
          <p:cNvSpPr>
            <a:spLocks noGrp="1"/>
          </p:cNvSpPr>
          <p:nvPr>
            <p:ph idx="1"/>
          </p:nvPr>
        </p:nvSpPr>
        <p:spPr>
          <a:xfrm>
            <a:off x="838200" y="534838"/>
            <a:ext cx="10515600" cy="5642125"/>
          </a:xfrm>
        </p:spPr>
        <p:txBody>
          <a:bodyPr/>
          <a:lstStyle/>
          <a:p>
            <a:pPr marL="0" marR="0" indent="0">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3. Electrical Burn</a:t>
            </a:r>
          </a:p>
          <a:p>
            <a:pPr marL="0" marR="0" indent="0">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Children may insert objects into electrical outlets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4. Chemical Burn</a:t>
            </a:r>
          </a:p>
          <a:p>
            <a:pPr marL="0" marR="0" indent="0">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Exposure to household cleaning products, corrosive substance or other</a:t>
            </a:r>
          </a:p>
          <a:p>
            <a:pPr marL="0" marR="0" lvl="0" indent="0">
              <a:lnSpc>
                <a:spcPct val="107000"/>
              </a:lnSpc>
              <a:spcBef>
                <a:spcPts val="0"/>
              </a:spcBef>
              <a:spcAft>
                <a:spcPts val="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chemicals within the child’s reach .</a:t>
            </a:r>
          </a:p>
          <a:p>
            <a:pPr marL="835025" marR="0" indent="0">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9650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B423EF-7F42-2817-0828-B7A739290392}"/>
              </a:ext>
            </a:extLst>
          </p:cNvPr>
          <p:cNvSpPr>
            <a:spLocks noGrp="1"/>
          </p:cNvSpPr>
          <p:nvPr>
            <p:ph idx="1"/>
          </p:nvPr>
        </p:nvSpPr>
        <p:spPr>
          <a:xfrm>
            <a:off x="838200" y="534988"/>
            <a:ext cx="10515600" cy="5641975"/>
          </a:xfrm>
        </p:spPr>
        <p:txBody>
          <a:bodyPr/>
          <a:lstStyle/>
          <a:p>
            <a:pPr marL="0" marR="0" indent="0">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5. Radiation Burn </a:t>
            </a:r>
          </a:p>
          <a:p>
            <a:pPr marL="0" marR="0" indent="0">
              <a:lnSpc>
                <a:spcPct val="107000"/>
              </a:lnSpc>
              <a:spcBef>
                <a:spcPts val="0"/>
              </a:spcBef>
              <a:spcAft>
                <a:spcPts val="800"/>
              </a:spcAft>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Prolonged exposure to sun without adequate protection can result  in </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sunburns, particularly during outdoor activities </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6. Inhalation Burn</a:t>
            </a:r>
          </a:p>
          <a:p>
            <a:pPr marL="0" marR="0" lvl="0" indent="0">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Inhalation of smokes, vapors, gases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450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944-23BA-EE1E-1687-E499924EB6FF}"/>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Degree of burn</a:t>
            </a:r>
            <a:endParaRPr lang="en-US" sz="3600" dirty="0"/>
          </a:p>
        </p:txBody>
      </p:sp>
      <p:sp>
        <p:nvSpPr>
          <p:cNvPr id="3" name="Content Placeholder 2">
            <a:extLst>
              <a:ext uri="{FF2B5EF4-FFF2-40B4-BE49-F238E27FC236}">
                <a16:creationId xmlns:a16="http://schemas.microsoft.com/office/drawing/2014/main" id="{222F4CB7-97FC-EE5A-5105-701D43F9C268}"/>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mj-lt"/>
              <a:buAutoNum type="arabicPeriod"/>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First degree or superficial burn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involves the epidermal layer only and  are characterized as</a:t>
            </a:r>
          </a:p>
          <a:p>
            <a:pPr marL="520700" marR="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erythematous, red, painful and dry burn . Tissue damage is minimal</a:t>
            </a:r>
          </a:p>
          <a:p>
            <a:pPr marL="520700" marR="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and there is no blistering. They heal within a week not leaving any</a:t>
            </a:r>
          </a:p>
          <a:p>
            <a:pPr marL="520700" marR="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scar behind .</a:t>
            </a:r>
          </a:p>
          <a:p>
            <a:pPr marL="52070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3280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F8C9-B2AB-C887-24D2-9EA764B3BB41}"/>
              </a:ext>
            </a:extLst>
          </p:cNvPr>
          <p:cNvSpPr>
            <a:spLocks noGrp="1"/>
          </p:cNvSpPr>
          <p:nvPr>
            <p:ph type="title"/>
          </p:nvPr>
        </p:nvSpPr>
        <p:spPr>
          <a:xfrm>
            <a:off x="838200" y="681036"/>
            <a:ext cx="10515600" cy="1446147"/>
          </a:xfrm>
        </p:spPr>
        <p:txBody>
          <a:bodyPr>
            <a:noAutofit/>
          </a:bodyPr>
          <a:lstStyle/>
          <a:p>
            <a:pPr marL="342900" marR="0" lvl="0" indent="-342900">
              <a:lnSpc>
                <a:spcPct val="107000"/>
              </a:lnSpc>
              <a:spcBef>
                <a:spcPts val="0"/>
              </a:spcBef>
              <a:spcAft>
                <a:spcPts val="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2. Second degree or partial thickness burn</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0F3925-62C5-DEE0-EBE0-8603754740CB}"/>
              </a:ext>
            </a:extLst>
          </p:cNvPr>
          <p:cNvSpPr>
            <a:spLocks noGrp="1"/>
          </p:cNvSpPr>
          <p:nvPr>
            <p:ph idx="1"/>
          </p:nvPr>
        </p:nvSpPr>
        <p:spPr>
          <a:xfrm>
            <a:off x="838200" y="1828800"/>
            <a:ext cx="10515600" cy="4348163"/>
          </a:xfrm>
        </p:spPr>
        <p:txBody>
          <a:bodyPr/>
          <a:lstStyle/>
          <a:p>
            <a:pPr marL="520700" marR="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involves the epidermis and varying degrees of the dermal layer</a:t>
            </a:r>
          </a:p>
          <a:p>
            <a:pPr marL="520700" marR="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and are characterized as erythematous, red or white, blistered, </a:t>
            </a:r>
          </a:p>
          <a:p>
            <a:pPr marL="520700" marR="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severe painful and moist burn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93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779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01160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FFEC72-D1FC-561E-DCCD-D3AD9C06C2B3}"/>
              </a:ext>
            </a:extLst>
          </p:cNvPr>
          <p:cNvSpPr>
            <a:spLocks noGrp="1"/>
          </p:cNvSpPr>
          <p:nvPr>
            <p:ph idx="1"/>
          </p:nvPr>
        </p:nvSpPr>
        <p:spPr>
          <a:xfrm>
            <a:off x="838200" y="596766"/>
            <a:ext cx="10515600" cy="5580197"/>
          </a:xfrm>
        </p:spPr>
        <p:txBody>
          <a:bodyPr>
            <a:normAutofit lnSpcReduction="10000"/>
          </a:bodyPr>
          <a:lstStyle/>
          <a:p>
            <a:pPr marL="520700" marR="0" indent="0">
              <a:lnSpc>
                <a:spcPct val="107000"/>
              </a:lnSpc>
              <a:spcBef>
                <a:spcPts val="0"/>
              </a:spcBef>
              <a:spcAft>
                <a:spcPts val="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Subtypes :</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Superficial partial thickness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involves the upper part of the</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dermis .It takes less than 3 weeks to heal with variable amounts of</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scarring .</a:t>
            </a:r>
          </a:p>
          <a:p>
            <a:pPr marL="342900" marR="0" lvl="0" indent="-342900">
              <a:lnSpc>
                <a:spcPct val="107000"/>
              </a:lnSpc>
              <a:spcBef>
                <a:spcPts val="0"/>
              </a:spcBef>
              <a:spcAft>
                <a:spcPts val="0"/>
              </a:spcAft>
              <a:buFont typeface="+mj-lt"/>
              <a:buAutoNum type="alphaLcPeriod"/>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930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b. Deep partial thickness</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extends deeper into the dermis . It takes</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more than 3 weeks to heal with extensive scarring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28621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55E0-4A3B-E5A6-E1BA-EB1F4D005997}"/>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3. Third degree or full thickness burn</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6AEA57-9F28-D609-FA99-C9DCCB76A041}"/>
              </a:ext>
            </a:extLst>
          </p:cNvPr>
          <p:cNvSpPr>
            <a:spLocks noGrp="1"/>
          </p:cNvSpPr>
          <p:nvPr>
            <p:ph idx="1"/>
          </p:nvPr>
        </p:nvSpPr>
        <p:spPr>
          <a:xfrm>
            <a:off x="838200" y="1395663"/>
            <a:ext cx="10515600" cy="4781300"/>
          </a:xfrm>
        </p:spPr>
        <p:txBody>
          <a:bodyPr>
            <a:normAutofit fontScale="92500" lnSpcReduction="20000"/>
          </a:bodyPr>
          <a:lstStyle/>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involves the entire epidermis and dermis , extends into the</a:t>
            </a: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subcutaneous  tissue . Nerve endings, sweat glands, and hair follicles are</a:t>
            </a: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destroyed . It is characterized by  leathery, severe swelling , painless ,</a:t>
            </a: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dry burn . It requires medical attention and healing may take a long time</a:t>
            </a: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and may involve skin grafts . Significant scarring and functional </a:t>
            </a: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impairment may occur .  </a:t>
            </a:r>
            <a:endParaRPr lang="en-US" dirty="0"/>
          </a:p>
        </p:txBody>
      </p:sp>
    </p:spTree>
    <p:extLst>
      <p:ext uri="{BB962C8B-B14F-4D97-AF65-F5344CB8AC3E}">
        <p14:creationId xmlns:p14="http://schemas.microsoft.com/office/powerpoint/2010/main" val="308678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9AB7-1933-A772-958A-8C48C99BEB7B}"/>
              </a:ext>
            </a:extLst>
          </p:cNvPr>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General Objectives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18E76D-D6FD-7EE5-2DA9-E9D050BD2CFB}"/>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At the end of the teaching learning session , BNS 1</a:t>
            </a:r>
            <a:r>
              <a:rPr lang="en-US" baseline="30000" dirty="0"/>
              <a:t>st</a:t>
            </a:r>
            <a:r>
              <a:rPr lang="en-US" dirty="0"/>
              <a:t> year students will</a:t>
            </a:r>
          </a:p>
          <a:p>
            <a:pPr marL="0" indent="0">
              <a:buNone/>
            </a:pPr>
            <a:r>
              <a:rPr lang="en-US" dirty="0"/>
              <a:t>be able to explain about foreign body aspiration and burn in preschool.</a:t>
            </a:r>
          </a:p>
          <a:p>
            <a:pPr marL="0" indent="0">
              <a:buNone/>
            </a:pPr>
            <a:endParaRPr lang="en-US" dirty="0"/>
          </a:p>
        </p:txBody>
      </p:sp>
    </p:spTree>
    <p:extLst>
      <p:ext uri="{BB962C8B-B14F-4D97-AF65-F5344CB8AC3E}">
        <p14:creationId xmlns:p14="http://schemas.microsoft.com/office/powerpoint/2010/main" val="1779367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2735-C906-E9C0-3127-645F1A94A722}"/>
              </a:ext>
            </a:extLst>
          </p:cNvPr>
          <p:cNvSpPr>
            <a:spLocks noGrp="1"/>
          </p:cNvSpPr>
          <p:nvPr>
            <p:ph type="title"/>
          </p:nvPr>
        </p:nvSpPr>
        <p:spPr/>
        <p:txBody>
          <a:bodyPr>
            <a:noAutofit/>
          </a:bodyPr>
          <a:lstStyle/>
          <a:p>
            <a:pPr marL="342900" marR="0" lvl="0" indent="-342900">
              <a:lnSpc>
                <a:spcPct val="107000"/>
              </a:lnSpc>
              <a:spcBef>
                <a:spcPts val="0"/>
              </a:spcBef>
              <a:spcAft>
                <a:spcPts val="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4. Fourth degree burn</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06879A93-B723-56A9-B014-94FED4DE13B5}"/>
              </a:ext>
            </a:extLst>
          </p:cNvPr>
          <p:cNvSpPr>
            <a:spLocks noGrp="1"/>
          </p:cNvSpPr>
          <p:nvPr>
            <p:ph idx="1"/>
          </p:nvPr>
        </p:nvSpPr>
        <p:spPr>
          <a:xfrm>
            <a:off x="838200" y="972152"/>
            <a:ext cx="10515600" cy="5204811"/>
          </a:xfrm>
        </p:spPr>
        <p:txBody>
          <a:bodyPr/>
          <a:lstStyle/>
          <a:p>
            <a:pPr marL="520700" marR="0" indent="0">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520700" marR="0" indent="0">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It involve underlying structures such as muscle , fascia , and</a:t>
            </a:r>
          </a:p>
          <a:p>
            <a:pPr marL="520700" marR="0" indent="0">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bone . These burn are severe and require urgent medical</a:t>
            </a:r>
          </a:p>
          <a:p>
            <a:pPr marL="520700" marR="0" indent="0">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intervention .Extensive tissue damage and potential for </a:t>
            </a:r>
          </a:p>
          <a:p>
            <a:pPr marL="520700" marR="0" indent="0">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life – threatening complications .</a:t>
            </a:r>
          </a:p>
          <a:p>
            <a:pPr marL="0" marR="0" indent="0">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23014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FC76-9A9D-0472-31B8-F752A5E18DD3}"/>
              </a:ext>
            </a:extLst>
          </p:cNvPr>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Assessment of Total Body Surface Area Burnt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37CA15B-4CAE-47FE-1A27-AF46013E0EE6}"/>
              </a:ext>
            </a:extLst>
          </p:cNvPr>
          <p:cNvSpPr>
            <a:spLocks noGrp="1"/>
          </p:cNvSpPr>
          <p:nvPr>
            <p:ph idx="1"/>
          </p:nvPr>
        </p:nvSpPr>
        <p:spPr>
          <a:xfrm>
            <a:off x="838200" y="1328286"/>
            <a:ext cx="10515600" cy="4848677"/>
          </a:xfrm>
        </p:spPr>
        <p:txBody>
          <a:bodyPr/>
          <a:lstStyle/>
          <a:p>
            <a:pPr marL="0" marR="0" indent="0">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is estimated using one of the following methods .</a:t>
            </a:r>
          </a:p>
          <a:p>
            <a:pPr marL="0" marR="0" indent="0">
              <a:lnSpc>
                <a:spcPct val="107000"/>
              </a:lnSpc>
              <a:spcBef>
                <a:spcPts val="0"/>
              </a:spcBef>
              <a:spcAft>
                <a:spcPts val="800"/>
              </a:spcAft>
              <a:buNone/>
            </a:pP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Erythema   is not included in estimation of burn area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514350" marR="0" lvl="0" indent="-514350">
              <a:lnSpc>
                <a:spcPct val="107000"/>
              </a:lnSpc>
              <a:spcBef>
                <a:spcPts val="0"/>
              </a:spcBef>
              <a:spcAft>
                <a:spcPts val="0"/>
              </a:spcAft>
              <a:buAutoNum type="arabicPeriod"/>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The rule of Nine</a:t>
            </a:r>
          </a:p>
          <a:p>
            <a:pPr marL="0" marR="0" lvl="0" indent="0">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2. Lund and Browder method</a:t>
            </a:r>
          </a:p>
          <a:p>
            <a:pPr marL="0" marR="0" lvl="0" indent="0">
              <a:lnSpc>
                <a:spcPct val="107000"/>
              </a:lnSpc>
              <a:spcBef>
                <a:spcPts val="0"/>
              </a:spcBef>
              <a:spcAft>
                <a:spcPts val="0"/>
              </a:spcAft>
              <a:buNone/>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3200" b="1" dirty="0">
                <a:latin typeface="Times New Roman" panose="02020603050405020304" pitchFamily="18" charset="0"/>
                <a:ea typeface="Calibri" panose="020F0502020204030204" pitchFamily="34" charset="0"/>
                <a:cs typeface="Times New Roman" panose="02020603050405020304" pitchFamily="18" charset="0"/>
              </a:rPr>
              <a:t>Palm method</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363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695C4A-B137-672A-1938-97022E35097D}"/>
              </a:ext>
            </a:extLst>
          </p:cNvPr>
          <p:cNvSpPr>
            <a:spLocks noGrp="1"/>
          </p:cNvSpPr>
          <p:nvPr>
            <p:ph idx="1"/>
          </p:nvPr>
        </p:nvSpPr>
        <p:spPr>
          <a:xfrm>
            <a:off x="838200" y="465138"/>
            <a:ext cx="10515600" cy="5711825"/>
          </a:xfrm>
        </p:spPr>
        <p:txBody>
          <a:bodyPr/>
          <a:lstStyle/>
          <a:p>
            <a:pPr marR="0" indent="0">
              <a:lnSpc>
                <a:spcPct val="107000"/>
              </a:lnSpc>
              <a:spcBef>
                <a:spcPts val="0"/>
              </a:spcBef>
              <a:spcAft>
                <a:spcPts val="0"/>
              </a:spcAft>
              <a:buNone/>
              <a:tabLst>
                <a:tab pos="2400300" algn="l"/>
              </a:tabLs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The rule of Nine</a:t>
            </a:r>
          </a:p>
          <a:p>
            <a:pPr marR="0" indent="0">
              <a:lnSpc>
                <a:spcPct val="107000"/>
              </a:lnSpc>
              <a:spcBef>
                <a:spcPts val="0"/>
              </a:spcBef>
              <a:spcAft>
                <a:spcPts val="0"/>
              </a:spcAft>
              <a:buNone/>
              <a:tabLst>
                <a:tab pos="2400300" algn="l"/>
              </a:tabLst>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tabLst>
                <a:tab pos="2400300"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tabLst>
                <a:tab pos="24003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is the quick way to calculate the extent of burn . It divides the</a:t>
            </a:r>
          </a:p>
          <a:p>
            <a:pPr marR="0" indent="0">
              <a:lnSpc>
                <a:spcPct val="107000"/>
              </a:lnSpc>
              <a:spcBef>
                <a:spcPts val="0"/>
              </a:spcBef>
              <a:spcAft>
                <a:spcPts val="800"/>
              </a:spcAft>
              <a:buNone/>
              <a:tabLst>
                <a:tab pos="24003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surface area of the body into areas of 9% or multiples of 9% equal to</a:t>
            </a:r>
          </a:p>
          <a:p>
            <a:pPr marR="0" indent="0">
              <a:lnSpc>
                <a:spcPct val="107000"/>
              </a:lnSpc>
              <a:spcBef>
                <a:spcPts val="0"/>
              </a:spcBef>
              <a:spcAft>
                <a:spcPts val="800"/>
              </a:spcAft>
              <a:buNone/>
              <a:tabLst>
                <a:tab pos="24003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18% . It is useful for children above 10 years of age and adults .</a:t>
            </a:r>
          </a:p>
          <a:p>
            <a:pPr marL="0" marR="0" indent="0">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70734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298EC9-D492-3E87-AA6A-9FB2CA4D5F49}"/>
              </a:ext>
            </a:extLst>
          </p:cNvPr>
          <p:cNvSpPr>
            <a:spLocks noGrp="1"/>
          </p:cNvSpPr>
          <p:nvPr>
            <p:ph idx="1"/>
          </p:nvPr>
        </p:nvSpPr>
        <p:spPr>
          <a:xfrm>
            <a:off x="838200" y="147638"/>
            <a:ext cx="10515600" cy="6029325"/>
          </a:xfrm>
        </p:spPr>
        <p:txBody>
          <a:bodyPr/>
          <a:lstStyle/>
          <a:p>
            <a:pPr marL="0" indent="0">
              <a:buNone/>
            </a:pPr>
            <a:endParaRPr lang="en-US" dirty="0"/>
          </a:p>
        </p:txBody>
      </p:sp>
      <p:pic>
        <p:nvPicPr>
          <p:cNvPr id="6" name="Picture 5">
            <a:extLst>
              <a:ext uri="{FF2B5EF4-FFF2-40B4-BE49-F238E27FC236}">
                <a16:creationId xmlns:a16="http://schemas.microsoft.com/office/drawing/2014/main" id="{4400E13D-4F46-2315-2A0C-54E5D5E7B227}"/>
              </a:ext>
            </a:extLst>
          </p:cNvPr>
          <p:cNvPicPr>
            <a:picLocks noChangeAspect="1"/>
          </p:cNvPicPr>
          <p:nvPr/>
        </p:nvPicPr>
        <p:blipFill>
          <a:blip r:embed="rId2"/>
          <a:stretch>
            <a:fillRect/>
          </a:stretch>
        </p:blipFill>
        <p:spPr>
          <a:xfrm>
            <a:off x="1674796" y="500514"/>
            <a:ext cx="8239225" cy="5515275"/>
          </a:xfrm>
          <a:prstGeom prst="rect">
            <a:avLst/>
          </a:prstGeom>
        </p:spPr>
      </p:pic>
    </p:spTree>
    <p:extLst>
      <p:ext uri="{BB962C8B-B14F-4D97-AF65-F5344CB8AC3E}">
        <p14:creationId xmlns:p14="http://schemas.microsoft.com/office/powerpoint/2010/main" val="50642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DF0ED21-BC09-F93F-2A26-0A1DB7FBF7B3}"/>
              </a:ext>
            </a:extLst>
          </p:cNvPr>
          <p:cNvSpPr>
            <a:spLocks noGrp="1"/>
          </p:cNvSpPr>
          <p:nvPr>
            <p:ph idx="1"/>
          </p:nvPr>
        </p:nvSpPr>
        <p:spPr>
          <a:xfrm>
            <a:off x="838200" y="482600"/>
            <a:ext cx="10515600" cy="5694363"/>
          </a:xfrm>
        </p:spPr>
        <p:txBody>
          <a:bodyPr/>
          <a:lstStyle/>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Lund and </a:t>
            </a:r>
            <a:r>
              <a:rPr lang="en-US" sz="3600" b="1" dirty="0" err="1">
                <a:effectLst/>
                <a:latin typeface="Times New Roman" panose="02020603050405020304" pitchFamily="18" charset="0"/>
                <a:ea typeface="Calibri" panose="020F0502020204030204" pitchFamily="34" charset="0"/>
                <a:cs typeface="Times New Roman" panose="02020603050405020304" pitchFamily="18" charset="0"/>
              </a:rPr>
              <a:t>browder</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method</a:t>
            </a:r>
          </a:p>
          <a:p>
            <a:pPr marL="0" marR="0" indent="0">
              <a:lnSpc>
                <a:spcPct val="107000"/>
              </a:lnSpc>
              <a:spcBef>
                <a:spcPts val="0"/>
              </a:spcBef>
              <a:spcAft>
                <a:spcPts val="800"/>
              </a:spcAft>
              <a:buNone/>
            </a:pPr>
            <a:endParaRPr lang="en-US" sz="3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method modifies the percentage of the body segments</a:t>
            </a:r>
          </a:p>
          <a:p>
            <a:pPr marL="0" marR="0" indent="0">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according to age , and changes with growth and provides more</a:t>
            </a:r>
          </a:p>
          <a:p>
            <a:pPr marL="0" marR="0" indent="0">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accurate estimation of burn size . So, it is commonly used in</a:t>
            </a:r>
          </a:p>
          <a:p>
            <a:pPr marL="0" marR="0" indent="0">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children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55391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47448F4-87AB-E072-7012-2CA2CB3829C3}"/>
              </a:ext>
            </a:extLst>
          </p:cNvPr>
          <p:cNvPicPr>
            <a:picLocks noGrp="1" noChangeAspect="1"/>
          </p:cNvPicPr>
          <p:nvPr>
            <p:ph idx="1"/>
          </p:nvPr>
        </p:nvPicPr>
        <p:blipFill>
          <a:blip r:embed="rId2"/>
          <a:stretch>
            <a:fillRect/>
          </a:stretch>
        </p:blipFill>
        <p:spPr>
          <a:xfrm>
            <a:off x="838200" y="966158"/>
            <a:ext cx="10515600" cy="4968816"/>
          </a:xfrm>
          <a:prstGeom prst="rect">
            <a:avLst/>
          </a:prstGeom>
        </p:spPr>
      </p:pic>
      <p:pic>
        <p:nvPicPr>
          <p:cNvPr id="5" name="Picture 4">
            <a:extLst>
              <a:ext uri="{FF2B5EF4-FFF2-40B4-BE49-F238E27FC236}">
                <a16:creationId xmlns:a16="http://schemas.microsoft.com/office/drawing/2014/main" id="{1D9E568C-1296-9557-DE7E-9F9C76B7D29D}"/>
              </a:ext>
            </a:extLst>
          </p:cNvPr>
          <p:cNvPicPr>
            <a:picLocks noChangeAspect="1"/>
          </p:cNvPicPr>
          <p:nvPr/>
        </p:nvPicPr>
        <p:blipFill>
          <a:blip r:embed="rId3"/>
          <a:stretch>
            <a:fillRect/>
          </a:stretch>
        </p:blipFill>
        <p:spPr>
          <a:xfrm>
            <a:off x="1219200" y="654518"/>
            <a:ext cx="9753600" cy="5457524"/>
          </a:xfrm>
          <a:prstGeom prst="rect">
            <a:avLst/>
          </a:prstGeom>
        </p:spPr>
      </p:pic>
    </p:spTree>
    <p:extLst>
      <p:ext uri="{BB962C8B-B14F-4D97-AF65-F5344CB8AC3E}">
        <p14:creationId xmlns:p14="http://schemas.microsoft.com/office/powerpoint/2010/main" val="1522048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1DF55-74CF-EA6C-6599-D02C9CCA529F}"/>
              </a:ext>
            </a:extLst>
          </p:cNvPr>
          <p:cNvSpPr>
            <a:spLocks noGrp="1"/>
          </p:cNvSpPr>
          <p:nvPr>
            <p:ph idx="1"/>
          </p:nvPr>
        </p:nvSpPr>
        <p:spPr>
          <a:xfrm>
            <a:off x="838200" y="621102"/>
            <a:ext cx="10515600" cy="5555861"/>
          </a:xfrm>
        </p:spPr>
        <p:txBody>
          <a:bodyPr/>
          <a:lstStyle/>
          <a:p>
            <a:pPr marL="0" marR="0" indent="0">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Palm method</a:t>
            </a:r>
          </a:p>
          <a:p>
            <a:pPr marL="0" marR="0" indent="0">
              <a:lnSpc>
                <a:spcPct val="107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3200" dirty="0">
                <a:effectLst/>
                <a:latin typeface="Times New Roman" panose="02020603050405020304" pitchFamily="18" charset="0"/>
                <a:ea typeface="Calibri" panose="020F0502020204030204" pitchFamily="34" charset="0"/>
              </a:rPr>
              <a:t>In scattered burn, a palm method is used to estimate the burn .</a:t>
            </a:r>
          </a:p>
          <a:p>
            <a:pPr marL="0" indent="0">
              <a:buNone/>
            </a:pPr>
            <a:r>
              <a:rPr lang="en-US" sz="3200" dirty="0">
                <a:effectLst/>
                <a:latin typeface="Times New Roman" panose="02020603050405020304" pitchFamily="18" charset="0"/>
                <a:ea typeface="Calibri" panose="020F0502020204030204" pitchFamily="34" charset="0"/>
              </a:rPr>
              <a:t>The size of palm of the child’s hand ( from wrist to the</a:t>
            </a:r>
          </a:p>
          <a:p>
            <a:pPr marL="0" indent="0">
              <a:buNone/>
            </a:pPr>
            <a:r>
              <a:rPr lang="en-US" sz="3200" dirty="0">
                <a:effectLst/>
                <a:latin typeface="Times New Roman" panose="02020603050405020304" pitchFamily="18" charset="0"/>
                <a:ea typeface="Calibri" panose="020F0502020204030204" pitchFamily="34" charset="0"/>
              </a:rPr>
              <a:t>fingertips) is approximately 1% of total body surface area </a:t>
            </a:r>
            <a:endParaRPr lang="en-US" sz="3200" dirty="0"/>
          </a:p>
        </p:txBody>
      </p:sp>
    </p:spTree>
    <p:extLst>
      <p:ext uri="{BB962C8B-B14F-4D97-AF65-F5344CB8AC3E}">
        <p14:creationId xmlns:p14="http://schemas.microsoft.com/office/powerpoint/2010/main" val="3509018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EB247CD-E082-1873-AF63-8342032A2ED7}"/>
              </a:ext>
            </a:extLst>
          </p:cNvPr>
          <p:cNvPicPr>
            <a:picLocks noGrp="1" noChangeAspect="1"/>
          </p:cNvPicPr>
          <p:nvPr>
            <p:ph idx="1"/>
          </p:nvPr>
        </p:nvPicPr>
        <p:blipFill>
          <a:blip r:embed="rId2"/>
          <a:stretch>
            <a:fillRect/>
          </a:stretch>
        </p:blipFill>
        <p:spPr>
          <a:xfrm>
            <a:off x="838200" y="2557240"/>
            <a:ext cx="10515600" cy="1322832"/>
          </a:xfrm>
          <a:prstGeom prst="rect">
            <a:avLst/>
          </a:prstGeom>
        </p:spPr>
      </p:pic>
      <p:pic>
        <p:nvPicPr>
          <p:cNvPr id="7" name="Picture 6">
            <a:extLst>
              <a:ext uri="{FF2B5EF4-FFF2-40B4-BE49-F238E27FC236}">
                <a16:creationId xmlns:a16="http://schemas.microsoft.com/office/drawing/2014/main" id="{C2D8B2D4-70BE-CA9A-A8FF-60D236075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300" y="635267"/>
            <a:ext cx="8239224" cy="5101390"/>
          </a:xfrm>
          <a:prstGeom prst="rect">
            <a:avLst/>
          </a:prstGeom>
        </p:spPr>
      </p:pic>
    </p:spTree>
    <p:extLst>
      <p:ext uri="{BB962C8B-B14F-4D97-AF65-F5344CB8AC3E}">
        <p14:creationId xmlns:p14="http://schemas.microsoft.com/office/powerpoint/2010/main" val="3675098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ECEE-EFCA-5DD0-02AD-B0752A604CB9}"/>
              </a:ext>
            </a:extLst>
          </p:cNvPr>
          <p:cNvSpPr>
            <a:spLocks noGrp="1"/>
          </p:cNvSpPr>
          <p:nvPr>
            <p:ph type="title"/>
          </p:nvPr>
        </p:nvSpPr>
        <p:spPr>
          <a:xfrm>
            <a:off x="838200" y="365125"/>
            <a:ext cx="10515600" cy="915035"/>
          </a:xfrm>
        </p:spPr>
        <p:txBody>
          <a:bodyPr>
            <a:no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First aids measures </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B2D03D-F247-8CA6-EE3E-D9749E5066D6}"/>
              </a:ext>
            </a:extLst>
          </p:cNvPr>
          <p:cNvSpPr>
            <a:spLocks noGrp="1"/>
          </p:cNvSpPr>
          <p:nvPr>
            <p:ph idx="1"/>
          </p:nvPr>
        </p:nvSpPr>
        <p:spPr>
          <a:xfrm>
            <a:off x="838200" y="1058779"/>
            <a:ext cx="10515600" cy="5118183"/>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Before providing aid, ensure your safety and the safety of the victim. Remove the person from the source of the burn.</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case of open flame, the child should help to lie flat on the ground and roll on the floor.</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Fire should be extinguished by pouring water.</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Avoiding pouring of water over the burnt area, once the fire has been</a:t>
            </a:r>
          </a:p>
          <a:p>
            <a:pPr marL="0" marR="0" lvl="0" indent="0">
              <a:lnSpc>
                <a:spcPct val="107000"/>
              </a:lnSpc>
              <a:spcBef>
                <a:spcPts val="0"/>
              </a:spcBef>
              <a:spcAft>
                <a:spcPts val="0"/>
              </a:spcAft>
              <a:buNone/>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extinguished, because it may be dangerous and lead to hypothermia,</a:t>
            </a:r>
          </a:p>
          <a:p>
            <a:pPr marL="0" marR="0" lvl="0" indent="0">
              <a:lnSpc>
                <a:spcPct val="107000"/>
              </a:lnSpc>
              <a:spcBef>
                <a:spcPts val="0"/>
              </a:spcBef>
              <a:spcAft>
                <a:spcPts val="0"/>
              </a:spcAft>
              <a:buNone/>
              <a:tabLst>
                <a:tab pos="6771005"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hyponatremia( due to water absorption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34938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A43A8-2524-C3B3-F90B-A26A3C21564C}"/>
              </a:ext>
            </a:extLst>
          </p:cNvPr>
          <p:cNvSpPr>
            <a:spLocks noGrp="1"/>
          </p:cNvSpPr>
          <p:nvPr>
            <p:ph idx="1"/>
          </p:nvPr>
        </p:nvSpPr>
        <p:spPr>
          <a:xfrm>
            <a:off x="838200" y="365760"/>
            <a:ext cx="10515600" cy="5811203"/>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Remove all burnt clothing and bring the child into open air to get oxygen from atmosphere.</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Remove all metallic ornaments.</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child should be wrapped in clean sheet to prevent heat loss.</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Oral fluid or oral rehydration solution(ORS) should be given, if the child is thirsty and able to drink.</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Blister should not be peeled off and should be allowed to spontaneous collapse.</a:t>
            </a:r>
          </a:p>
          <a:p>
            <a:pPr marL="0" indent="0">
              <a:buNone/>
            </a:pPr>
            <a:endParaRPr lang="en-US" b="1" dirty="0"/>
          </a:p>
        </p:txBody>
      </p:sp>
    </p:spTree>
    <p:extLst>
      <p:ext uri="{BB962C8B-B14F-4D97-AF65-F5344CB8AC3E}">
        <p14:creationId xmlns:p14="http://schemas.microsoft.com/office/powerpoint/2010/main" val="318473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76C4-80C1-04E1-7377-F0CB067BDADD}"/>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5. Foreign Body Aspiration</a:t>
            </a: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14DE5A-9B73-A3D9-3192-7C80707ABE53}"/>
              </a:ext>
            </a:extLst>
          </p:cNvPr>
          <p:cNvSpPr>
            <a:spLocks noGrp="1"/>
          </p:cNvSpPr>
          <p:nvPr>
            <p:ph idx="1"/>
          </p:nvPr>
        </p:nvSpPr>
        <p:spPr>
          <a:xfrm>
            <a:off x="838200" y="1384300"/>
            <a:ext cx="10515600" cy="4792663"/>
          </a:xfrm>
        </p:spPr>
        <p:txBody>
          <a:bodyPr/>
          <a:lstStyle/>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Foreign body aspirations are potential life- threatening pediatric</a:t>
            </a: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emergencies  which occurs when food , liquid or saliva that’s intended</a:t>
            </a: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be swallowed enters the trachea or airway and in some circumstances</a:t>
            </a: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lungs .</a:t>
            </a:r>
          </a:p>
          <a:p>
            <a:pPr marL="0" marR="0" indent="0">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Severity is determined by the location , type of object aspirated , and</a:t>
            </a: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extent of obstruction.</a:t>
            </a:r>
          </a:p>
          <a:p>
            <a:pPr marL="0" indent="0">
              <a:buNone/>
            </a:pPr>
            <a:endParaRPr lang="en-US" dirty="0"/>
          </a:p>
        </p:txBody>
      </p:sp>
    </p:spTree>
    <p:extLst>
      <p:ext uri="{BB962C8B-B14F-4D97-AF65-F5344CB8AC3E}">
        <p14:creationId xmlns:p14="http://schemas.microsoft.com/office/powerpoint/2010/main" val="2321323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DC3736-74EE-EB68-FECC-77D6845A4930}"/>
              </a:ext>
            </a:extLst>
          </p:cNvPr>
          <p:cNvSpPr>
            <a:spLocks noGrp="1"/>
          </p:cNvSpPr>
          <p:nvPr>
            <p:ph idx="1"/>
          </p:nvPr>
        </p:nvSpPr>
        <p:spPr>
          <a:xfrm>
            <a:off x="838200" y="616017"/>
            <a:ext cx="10515600" cy="5560946"/>
          </a:xfrm>
        </p:spPr>
        <p:txBody>
          <a:bodyPr/>
          <a:lstStyle/>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Should not apply cotton or any household materials on burn area.</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Oro-pharyngeal secretion should be removed to maintain patent airway.</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child should be turned to one side and respiration should be checked . If necessary, mouth to mouth breathing may be given.</a:t>
            </a:r>
          </a:p>
          <a:p>
            <a:pPr marL="0" marR="0" lvl="0" indent="0">
              <a:lnSpc>
                <a:spcPct val="107000"/>
              </a:lnSpc>
              <a:spcBef>
                <a:spcPts val="0"/>
              </a:spcBef>
              <a:spcAft>
                <a:spcPts val="0"/>
              </a:spcAft>
              <a:buNone/>
              <a:tabLst>
                <a:tab pos="6771005"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7100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Transfer to hospital should be arranged promptly for appropriate treatment and evaluation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835025" marR="0" indent="0">
              <a:lnSpc>
                <a:spcPct val="107000"/>
              </a:lnSpc>
              <a:spcBef>
                <a:spcPts val="0"/>
              </a:spcBef>
              <a:spcAft>
                <a:spcPts val="800"/>
              </a:spcAft>
              <a:buNone/>
              <a:tabLst>
                <a:tab pos="6771005"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14854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7045-8121-C611-797A-094459FC81A4}"/>
              </a:ext>
            </a:extLst>
          </p:cNvPr>
          <p:cNvSpPr>
            <a:spLocks noGrp="1"/>
          </p:cNvSpPr>
          <p:nvPr>
            <p:ph type="title"/>
          </p:nvPr>
        </p:nvSpPr>
        <p:spPr>
          <a:xfrm>
            <a:off x="838200" y="105878"/>
            <a:ext cx="10515600" cy="1183907"/>
          </a:xfrm>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Treatment</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EA5591-6849-C71A-E7C2-258493FCE5B9}"/>
              </a:ext>
            </a:extLst>
          </p:cNvPr>
          <p:cNvSpPr>
            <a:spLocks noGrp="1"/>
          </p:cNvSpPr>
          <p:nvPr>
            <p:ph idx="1"/>
          </p:nvPr>
        </p:nvSpPr>
        <p:spPr>
          <a:xfrm>
            <a:off x="838200" y="1116531"/>
            <a:ext cx="10515600" cy="5370896"/>
          </a:xfrm>
        </p:spPr>
        <p:txBody>
          <a:bodyPr>
            <a:normAutofit lnSpcReduction="10000"/>
          </a:bodyPr>
          <a:lstStyle/>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Emergency Room Management of Major Burns</a:t>
            </a:r>
          </a:p>
          <a:p>
            <a:pPr marL="0"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Although burn injuries that cover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25% or more</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the body surface area</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(BSA) are considered as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major burns,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any burn injury &gt;10% should be</a:t>
            </a: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treated similarly</a:t>
            </a:r>
            <a:r>
              <a:rPr lang="en-US" dirty="0">
                <a:effectLst/>
                <a:latin typeface="Times New Roman" panose="02020603050405020304" pitchFamily="18" charset="0"/>
                <a:ea typeface="Calibri" panose="020F0502020204030204" pitchFamily="34" charset="0"/>
                <a:cs typeface="Times New Roman" panose="02020603050405020304" pitchFamily="18" charset="0"/>
              </a:rPr>
              <a:t>. Majority of childhood burns are evaluated and resuscitated initially in the emergency department.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Mortality</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 burn</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injuries is to a large extent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influenced by the initial care</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given in</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emergency department.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Burn victims</a:t>
            </a:r>
            <a:r>
              <a:rPr lang="en-US" dirty="0">
                <a:effectLst/>
                <a:latin typeface="Times New Roman" panose="02020603050405020304" pitchFamily="18" charset="0"/>
                <a:ea typeface="Calibri" panose="020F0502020204030204" pitchFamily="34" charset="0"/>
                <a:cs typeface="Times New Roman" panose="02020603050405020304" pitchFamily="18" charset="0"/>
              </a:rPr>
              <a:t> rarely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die due to</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burn, but</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can occur because of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associated trauma, carbon monoxide (CO)</a:t>
            </a: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inhalation or airway compromise.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4197708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31C70-7999-7686-1A2C-FF0FBBBDAF73}"/>
              </a:ext>
            </a:extLst>
          </p:cNvPr>
          <p:cNvSpPr>
            <a:spLocks noGrp="1"/>
          </p:cNvSpPr>
          <p:nvPr>
            <p:ph idx="1"/>
          </p:nvPr>
        </p:nvSpPr>
        <p:spPr>
          <a:xfrm>
            <a:off x="838200" y="389467"/>
            <a:ext cx="10515600" cy="5787496"/>
          </a:xfrm>
        </p:spPr>
        <p:txBody>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Initial Steps in the Management of a Major Burn</a:t>
            </a:r>
          </a:p>
          <a:p>
            <a:pPr marL="0" marR="0" indent="0" algn="just">
              <a:lnSpc>
                <a:spcPct val="107000"/>
              </a:lnSpc>
              <a:spcBef>
                <a:spcPts val="0"/>
              </a:spcBef>
              <a:spcAft>
                <a:spcPts val="800"/>
              </a:spcAft>
              <a:buNone/>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burn injury must not distract from a sequential assessment</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otherwise serious injuries can be missed easily.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 methodical initial</a:t>
            </a: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approach</a:t>
            </a:r>
            <a:r>
              <a:rPr lang="en-US" dirty="0">
                <a:effectLst/>
                <a:latin typeface="Times New Roman" panose="02020603050405020304" pitchFamily="18" charset="0"/>
                <a:ea typeface="Calibri" panose="020F0502020204030204" pitchFamily="34" charset="0"/>
                <a:cs typeface="Times New Roman" panose="02020603050405020304" pitchFamily="18" charset="0"/>
              </a:rPr>
              <a:t> to burn treatment is needed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regardless of the etiology</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the</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burn and is essential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to prevent mortality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includes: </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Primary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survey : investigations; pain management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secondary survey and focused history; and safe transfer to a specialized burns facility.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89742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DF9B0-6AA3-8084-059B-83F9CFA9BC9F}"/>
              </a:ext>
            </a:extLst>
          </p:cNvPr>
          <p:cNvSpPr>
            <a:spLocks noGrp="1"/>
          </p:cNvSpPr>
          <p:nvPr>
            <p:ph idx="1"/>
          </p:nvPr>
        </p:nvSpPr>
        <p:spPr>
          <a:xfrm>
            <a:off x="838200" y="287867"/>
            <a:ext cx="10515600" cy="5889096"/>
          </a:xfrm>
        </p:spPr>
        <p:txBody>
          <a:bodyPr/>
          <a:lstStyle/>
          <a:p>
            <a:pPr marL="342900" marR="0" lvl="0" indent="-342900" algn="just">
              <a:lnSpc>
                <a:spcPct val="107000"/>
              </a:lnSpc>
              <a:spcBef>
                <a:spcPts val="0"/>
              </a:spcBef>
              <a:spcAft>
                <a:spcPts val="800"/>
              </a:spcAft>
              <a:buFont typeface="Wingdings" panose="05000000000000000000" pitchFamily="2" charset="2"/>
              <a:buChar char=""/>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Primary Survey-ABCDE</a:t>
            </a:r>
          </a:p>
          <a:p>
            <a:pPr marL="0" marR="0" lvl="0" indent="0" algn="just">
              <a:lnSpc>
                <a:spcPct val="107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primary assessment, investigation, and treatment of a patient with</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severe burns should be a continuous and integrated process. A modified</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Pediatric Advanced Life Support is performed with particular emphasis</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upon airway and breathing.</a:t>
            </a:r>
          </a:p>
        </p:txBody>
      </p:sp>
    </p:spTree>
    <p:extLst>
      <p:ext uri="{BB962C8B-B14F-4D97-AF65-F5344CB8AC3E}">
        <p14:creationId xmlns:p14="http://schemas.microsoft.com/office/powerpoint/2010/main" val="429217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797B4-D341-731C-DDF0-3B47B8E1766B}"/>
              </a:ext>
            </a:extLst>
          </p:cNvPr>
          <p:cNvSpPr>
            <a:spLocks noGrp="1"/>
          </p:cNvSpPr>
          <p:nvPr>
            <p:ph idx="1"/>
          </p:nvPr>
        </p:nvSpPr>
        <p:spPr>
          <a:xfrm>
            <a:off x="838200" y="626533"/>
            <a:ext cx="10515600" cy="5550430"/>
          </a:xfrm>
        </p:spPr>
        <p:txBody>
          <a:bodyPr>
            <a:normAutofit/>
          </a:bodyPr>
          <a:lstStyle/>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A-Airway with Cervical Spine Precautions</a:t>
            </a:r>
          </a:p>
          <a:p>
            <a:pPr marL="0" marR="0" indent="0" algn="just">
              <a:lnSpc>
                <a:spcPct val="107000"/>
              </a:lnSpc>
              <a:spcBef>
                <a:spcPts val="0"/>
              </a:spcBef>
              <a:spcAft>
                <a:spcPts val="800"/>
              </a:spcAft>
              <a:buNone/>
            </a:pP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is important to ensure and maintain an adequate airway, taking pre-</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cautions for cervical spine stabilization, and to provide humidified</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oxygen by mask or endotracheal intubation. It is mandatory to stabilize the cervical spine if the history and clinical examination are suggestive of injury .</a:t>
            </a:r>
          </a:p>
          <a:p>
            <a:pPr marL="0" indent="0">
              <a:buNone/>
            </a:pPr>
            <a:endParaRPr lang="en-US" dirty="0"/>
          </a:p>
        </p:txBody>
      </p:sp>
    </p:spTree>
    <p:extLst>
      <p:ext uri="{BB962C8B-B14F-4D97-AF65-F5344CB8AC3E}">
        <p14:creationId xmlns:p14="http://schemas.microsoft.com/office/powerpoint/2010/main" val="2275551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ABFA-AA60-5E7F-745D-BDD5B1069C19}"/>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B-Breathing</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50711E-C68E-AF86-2BCF-17ABA136A78C}"/>
              </a:ext>
            </a:extLst>
          </p:cNvPr>
          <p:cNvSpPr>
            <a:spLocks noGrp="1"/>
          </p:cNvSpPr>
          <p:nvPr>
            <p:ph idx="1"/>
          </p:nvPr>
        </p:nvSpPr>
        <p:spPr>
          <a:xfrm>
            <a:off x="838200" y="1049867"/>
            <a:ext cx="10515600" cy="5127096"/>
          </a:xfrm>
        </p:spPr>
        <p:txBody>
          <a:bodyPr/>
          <a:lstStyle/>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All burn victims should receive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100% oxygen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through a nonrebreathing</a:t>
            </a: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mask . Respiratory system injury involving the lungs and chest can</a:t>
            </a: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occur due to an inhalation, aspiration, or direct thermal, electrical or</a:t>
            </a: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chemical injury. It is important not to rely on chest radiograph because</a:t>
            </a: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is often normal at initial presentation. </a:t>
            </a:r>
          </a:p>
          <a:p>
            <a:pPr marL="0" indent="0">
              <a:buNone/>
            </a:pPr>
            <a:endParaRPr lang="en-US" dirty="0"/>
          </a:p>
        </p:txBody>
      </p:sp>
    </p:spTree>
    <p:extLst>
      <p:ext uri="{BB962C8B-B14F-4D97-AF65-F5344CB8AC3E}">
        <p14:creationId xmlns:p14="http://schemas.microsoft.com/office/powerpoint/2010/main" val="3986244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10A5-3598-3966-6E8F-F13530DC7AE3}"/>
              </a:ext>
            </a:extLst>
          </p:cNvPr>
          <p:cNvSpPr>
            <a:spLocks noGrp="1"/>
          </p:cNvSpPr>
          <p:nvPr>
            <p:ph idx="1"/>
          </p:nvPr>
        </p:nvSpPr>
        <p:spPr>
          <a:xfrm>
            <a:off x="838200" y="304800"/>
            <a:ext cx="10515600" cy="5872163"/>
          </a:xfrm>
        </p:spPr>
        <p:txBody>
          <a:bodyPr/>
          <a:lstStyle/>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Cardiac assessment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 the burned child begins with the assessment of</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peripheral, followed by the central pulses. The color of skin and</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capillary refill in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nonburned</a:t>
            </a:r>
            <a:r>
              <a:rPr lang="en-US" dirty="0">
                <a:effectLst/>
                <a:latin typeface="Times New Roman" panose="02020603050405020304" pitchFamily="18" charset="0"/>
                <a:ea typeface="Calibri" panose="020F0502020204030204" pitchFamily="34" charset="0"/>
                <a:cs typeface="Times New Roman" panose="02020603050405020304" pitchFamily="18" charset="0"/>
              </a:rPr>
              <a:t> sites can be utilized, to assess for adequacy</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of perfusion.</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Vital signs</a:t>
            </a:r>
            <a:r>
              <a:rPr lang="en-US" dirty="0">
                <a:effectLst/>
                <a:latin typeface="Times New Roman" panose="02020603050405020304" pitchFamily="18" charset="0"/>
                <a:ea typeface="Calibri" panose="020F0502020204030204" pitchFamily="34" charset="0"/>
                <a:cs typeface="Times New Roman" panose="02020603050405020304" pitchFamily="18" charset="0"/>
              </a:rPr>
              <a:t> may be difficult to obtain since burned extremities may</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impede the ability to obtain a blood pressure reading by a</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sphygmomanometer. In these situations arterial lines, particularly</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femoral lines, can be placed to monitor continuous blood pressure</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readings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50737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3533F-706B-45C8-69F2-77674B43B943}"/>
              </a:ext>
            </a:extLst>
          </p:cNvPr>
          <p:cNvSpPr>
            <a:spLocks noGrp="1"/>
          </p:cNvSpPr>
          <p:nvPr>
            <p:ph idx="1"/>
          </p:nvPr>
        </p:nvSpPr>
        <p:spPr>
          <a:xfrm>
            <a:off x="838200" y="558800"/>
            <a:ext cx="10515600" cy="5618163"/>
          </a:xfrm>
        </p:spPr>
        <p:txBody>
          <a:bodyPr/>
          <a:lstStyle/>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D-Disability</a:t>
            </a:r>
          </a:p>
          <a:p>
            <a:pPr marL="0" marR="0" indent="0" algn="just">
              <a:lnSpc>
                <a:spcPct val="107000"/>
              </a:lnSpc>
              <a:spcBef>
                <a:spcPts val="0"/>
              </a:spcBef>
              <a:spcAft>
                <a:spcPts val="800"/>
              </a:spcAft>
              <a:buNone/>
            </a:pPr>
            <a:endParaRPr lang="en-US" sz="32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Neurological disability is assessed using alert, voice, pain, unresponsive</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(AVPU) or Glasgow Coma Scale. Altered sensorium may be due to</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hypoxia, hypovolemia, and sepsis if the patient</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presents late to the emergency room.</a:t>
            </a:r>
          </a:p>
          <a:p>
            <a:pPr marL="0" indent="0">
              <a:buNone/>
            </a:pPr>
            <a:endParaRPr lang="en-US" dirty="0"/>
          </a:p>
        </p:txBody>
      </p:sp>
    </p:spTree>
    <p:extLst>
      <p:ext uri="{BB962C8B-B14F-4D97-AF65-F5344CB8AC3E}">
        <p14:creationId xmlns:p14="http://schemas.microsoft.com/office/powerpoint/2010/main" val="2651407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33036-F4EF-F214-689C-5AFD0822C10C}"/>
              </a:ext>
            </a:extLst>
          </p:cNvPr>
          <p:cNvSpPr>
            <a:spLocks noGrp="1"/>
          </p:cNvSpPr>
          <p:nvPr>
            <p:ph idx="1"/>
          </p:nvPr>
        </p:nvSpPr>
        <p:spPr>
          <a:xfrm>
            <a:off x="838200" y="406400"/>
            <a:ext cx="10515600" cy="5770563"/>
          </a:xfrm>
        </p:spPr>
        <p:txBody>
          <a:bodyPr/>
          <a:lstStyle/>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E-Exposure</a:t>
            </a:r>
          </a:p>
          <a:p>
            <a:pPr marL="0"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involves a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detailed examination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the patient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after the initial</a:t>
            </a: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stabilization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airway, circulation, and disability. The patient should be</a:t>
            </a: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examined from head to toe</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including the back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for an accurate</a:t>
            </a: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estimate of the burnt area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Associated injuries should be identified.</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Care should be taken to avoid hypothermia. Photographs should be</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taken if possible without compromising patient care whenever possible.</a:t>
            </a: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07681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216F8-8C87-60E6-9311-BB184513E981}"/>
              </a:ext>
            </a:extLst>
          </p:cNvPr>
          <p:cNvSpPr>
            <a:spLocks noGrp="1"/>
          </p:cNvSpPr>
          <p:nvPr>
            <p:ph idx="1"/>
          </p:nvPr>
        </p:nvSpPr>
        <p:spPr>
          <a:xfrm>
            <a:off x="838200" y="338667"/>
            <a:ext cx="10515600" cy="5838296"/>
          </a:xfrm>
        </p:spPr>
        <p:txBody>
          <a:bodyPr/>
          <a:lstStyle/>
          <a:p>
            <a:pPr marL="342900" marR="0" lvl="0" indent="-342900" algn="just">
              <a:lnSpc>
                <a:spcPct val="107000"/>
              </a:lnSpc>
              <a:spcBef>
                <a:spcPts val="0"/>
              </a:spcBef>
              <a:spcAft>
                <a:spcPts val="800"/>
              </a:spcAft>
              <a:buFont typeface="Wingdings" panose="05000000000000000000" pitchFamily="2" charset="2"/>
              <a:buChar char=""/>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Secondary Survey</a:t>
            </a:r>
          </a:p>
          <a:p>
            <a:pPr marL="0" marR="0" lvl="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is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done after primary survey and initial stabilization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the</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patient and involves assessment of the burnt area and concomitant</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injuries. A history should be elicited-the quickest way is to get an</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AMPLE history which includes Allergy history, Medications, medical</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Problems, Last meal time, and the Event (the mechanism of the burns</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and treatment received so far).</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7389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288C-F594-EBCA-CD64-F77CAF069C80}"/>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Causes</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DCD0AC-2528-7406-3E2A-FE81B2E57240}"/>
              </a:ext>
            </a:extLst>
          </p:cNvPr>
          <p:cNvSpPr>
            <a:spLocks noGrp="1"/>
          </p:cNvSpPr>
          <p:nvPr>
            <p:ph idx="1"/>
          </p:nvPr>
        </p:nvSpPr>
        <p:spPr>
          <a:xfrm>
            <a:off x="838200" y="1117600"/>
            <a:ext cx="10515600" cy="5059363"/>
          </a:xfrm>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Dysphagia</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Delayed growth  from premature birth or a condition such as Down syndrome .</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Neuromuscular disease such as spinal muscular atrophy .</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Brain damage or other problems such as from cerebral palsy or infection. </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Medical procedures ,such as a nasogastric tube or a tracheostomy .</a:t>
            </a:r>
          </a:p>
          <a:p>
            <a:pPr marL="68580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74045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FC639-488B-99CD-3949-DEC66EF2BEFB}"/>
              </a:ext>
            </a:extLst>
          </p:cNvPr>
          <p:cNvSpPr>
            <a:spLocks noGrp="1"/>
          </p:cNvSpPr>
          <p:nvPr>
            <p:ph idx="1"/>
          </p:nvPr>
        </p:nvSpPr>
        <p:spPr>
          <a:xfrm>
            <a:off x="838200" y="406400"/>
            <a:ext cx="10515600" cy="5770563"/>
          </a:xfrm>
        </p:spPr>
        <p:txBody>
          <a:bodyPr>
            <a:normAutofit fontScale="92500"/>
          </a:bodyPr>
          <a:lstStyle/>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Focused History in Burns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most accurate description of events leading to the burn injury can be taken first hand from those who accompany the child in the emergency room. It should include: </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Type of agent that caused the burn (flame, liquid, electrical, chemical, etc.)</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there was any explosion</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Duration of exposure to agent.</a:t>
            </a:r>
          </a:p>
          <a:p>
            <a:pPr marL="0" marR="0" lvl="0" indent="0" algn="just">
              <a:lnSpc>
                <a:spcPct val="107000"/>
              </a:lnSpc>
              <a:spcBef>
                <a:spcPts val="0"/>
              </a:spcBef>
              <a:spcAft>
                <a:spcPts val="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Time  of injury.</a:t>
            </a:r>
          </a:p>
          <a:p>
            <a:pPr marL="342900" marR="0" lvl="0" indent="-342900" algn="just">
              <a:lnSpc>
                <a:spcPct val="107000"/>
              </a:lnSpc>
              <a:spcBef>
                <a:spcPts val="0"/>
              </a:spcBef>
              <a:spcAft>
                <a:spcPts val="0"/>
              </a:spcAft>
              <a:buFont typeface="Wingdings" panose="05000000000000000000" pitchFamily="2" charset="2"/>
              <a:buChar cha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90406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5DFA5-8683-DBAD-D90E-64EE38807FD7}"/>
              </a:ext>
            </a:extLst>
          </p:cNvPr>
          <p:cNvSpPr>
            <a:spLocks noGrp="1"/>
          </p:cNvSpPr>
          <p:nvPr>
            <p:ph idx="1"/>
          </p:nvPr>
        </p:nvSpPr>
        <p:spPr>
          <a:xfrm>
            <a:off x="838200" y="508000"/>
            <a:ext cx="10515600" cy="5668963"/>
          </a:xfrm>
        </p:spPr>
        <p:txBody>
          <a:bodyPr>
            <a:normAutofit/>
          </a:bodyPr>
          <a:lstStyle/>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Fluid Resuscitation in Major Burns</a:t>
            </a:r>
          </a:p>
          <a:p>
            <a:pPr marL="0"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Indications for Intravenous Fluids</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All burns of &gt;10% BSA require intravenous fluid resuscitation to maintain adequate tissue perfusion.</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All inhalational injuries whatever the BSA require venous access to control fluid intake.</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14607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17959-B3F8-8BAD-808D-19D407D13F3C}"/>
              </a:ext>
            </a:extLst>
          </p:cNvPr>
          <p:cNvSpPr>
            <a:spLocks noGrp="1"/>
          </p:cNvSpPr>
          <p:nvPr>
            <p:ph idx="1"/>
          </p:nvPr>
        </p:nvSpPr>
        <p:spPr>
          <a:xfrm>
            <a:off x="838200" y="677333"/>
            <a:ext cx="10515600" cy="5499630"/>
          </a:xfrm>
        </p:spPr>
        <p:txBody>
          <a:bodyPr>
            <a:normAutofit lnSpcReduction="10000"/>
          </a:bodyPr>
          <a:lstStyle/>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Calculation of Intravenous Fluids in Major Burns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Fluid resuscitation in the first 24 hours is based on the modified Parkland formula.</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Parkland formula:</a:t>
            </a:r>
            <a:r>
              <a:rPr lang="en-US" dirty="0">
                <a:effectLst/>
                <a:latin typeface="Times New Roman" panose="02020603050405020304" pitchFamily="18" charset="0"/>
                <a:ea typeface="Calibri" panose="020F0502020204030204" pitchFamily="34" charset="0"/>
                <a:cs typeface="Times New Roman" panose="02020603050405020304" pitchFamily="18" charset="0"/>
              </a:rPr>
              <a:t> Total fluid requirement in 24 hours (given as Ringer lactate infusion) = 3 mL x total burn surface area (%) x body weight (kg).</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50% given in first 8 hours, and </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50% given in next 16 hours</a:t>
            </a:r>
          </a:p>
          <a:p>
            <a:pPr marL="0" indent="0">
              <a:buNone/>
            </a:pPr>
            <a:endParaRPr lang="en-US" dirty="0"/>
          </a:p>
        </p:txBody>
      </p:sp>
    </p:spTree>
    <p:extLst>
      <p:ext uri="{BB962C8B-B14F-4D97-AF65-F5344CB8AC3E}">
        <p14:creationId xmlns:p14="http://schemas.microsoft.com/office/powerpoint/2010/main" val="2227298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E5331D-81E7-C490-4374-BBAC96B8CD90}"/>
              </a:ext>
            </a:extLst>
          </p:cNvPr>
          <p:cNvSpPr>
            <a:spLocks noGrp="1"/>
          </p:cNvSpPr>
          <p:nvPr>
            <p:ph idx="1"/>
          </p:nvPr>
        </p:nvSpPr>
        <p:spPr>
          <a:xfrm>
            <a:off x="838200" y="338138"/>
            <a:ext cx="10515600" cy="5838825"/>
          </a:xfrm>
        </p:spPr>
        <p:txBody>
          <a:bodyPr>
            <a:normAutofit fontScale="92500"/>
          </a:bodyPr>
          <a:lstStyle/>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Children should receive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maintenance fluid</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 addition, at hourly rate of:</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4 – 2 – 1  Rule</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4 mL/kg for first 10 kg of body weight ( 0 – 10 kg )</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2 mL/kg for </a:t>
            </a:r>
            <a:r>
              <a:rPr lang="en-US" dirty="0">
                <a:latin typeface="Times New Roman" panose="02020603050405020304" pitchFamily="18" charset="0"/>
                <a:ea typeface="Calibri" panose="020F0502020204030204" pitchFamily="34" charset="0"/>
                <a:cs typeface="Times New Roman" panose="02020603050405020304" pitchFamily="18" charset="0"/>
              </a:rPr>
              <a:t>next </a:t>
            </a:r>
            <a:r>
              <a:rPr lang="en-US" dirty="0">
                <a:effectLst/>
                <a:latin typeface="Times New Roman" panose="02020603050405020304" pitchFamily="18" charset="0"/>
                <a:ea typeface="Calibri" panose="020F0502020204030204" pitchFamily="34" charset="0"/>
                <a:cs typeface="Times New Roman" panose="02020603050405020304" pitchFamily="18" charset="0"/>
              </a:rPr>
              <a:t>10 kg of body weight plus ( 10 – 20 kg )</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1 mL/kg for </a:t>
            </a:r>
            <a:r>
              <a:rPr lang="en-US" dirty="0">
                <a:latin typeface="Times New Roman" panose="02020603050405020304" pitchFamily="18" charset="0"/>
                <a:ea typeface="Calibri" panose="020F0502020204030204" pitchFamily="34" charset="0"/>
                <a:cs typeface="Times New Roman" panose="02020603050405020304" pitchFamily="18" charset="0"/>
              </a:rPr>
              <a:t>each kg after </a:t>
            </a:r>
            <a:r>
              <a:rPr lang="en-US" dirty="0">
                <a:effectLst/>
                <a:latin typeface="Times New Roman" panose="02020603050405020304" pitchFamily="18" charset="0"/>
                <a:ea typeface="Calibri" panose="020F0502020204030204" pitchFamily="34" charset="0"/>
                <a:cs typeface="Times New Roman" panose="02020603050405020304" pitchFamily="18" charset="0"/>
              </a:rPr>
              <a:t> 20 kg of body weight. ( &gt; 20 kg )</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End point: Urine output of 1.0 mL/kg/h in children. </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starting point for resuscitation is the time of injury and not the time</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of admission, hence any fluid given before admission should be</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deducted from the calculated requirement.</a:t>
            </a:r>
          </a:p>
          <a:p>
            <a:endParaRPr lang="en-US" dirty="0"/>
          </a:p>
        </p:txBody>
      </p:sp>
    </p:spTree>
    <p:extLst>
      <p:ext uri="{BB962C8B-B14F-4D97-AF65-F5344CB8AC3E}">
        <p14:creationId xmlns:p14="http://schemas.microsoft.com/office/powerpoint/2010/main" val="1608998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62FDC-DCCA-3E1E-700D-2AA0781BF4A6}"/>
              </a:ext>
            </a:extLst>
          </p:cNvPr>
          <p:cNvSpPr>
            <a:spLocks noGrp="1"/>
          </p:cNvSpPr>
          <p:nvPr>
            <p:ph idx="1"/>
          </p:nvPr>
        </p:nvSpPr>
        <p:spPr>
          <a:xfrm>
            <a:off x="838200" y="660400"/>
            <a:ext cx="10515600" cy="5516563"/>
          </a:xfrm>
        </p:spPr>
        <p:txBody>
          <a:bodyPr>
            <a:normAutofit fontScale="92500"/>
          </a:bodyPr>
          <a:lstStyle/>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OTHERS</a:t>
            </a:r>
          </a:p>
          <a:p>
            <a:pPr marL="0"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Prevent hypothermia.</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Insert Foleys catheter to facilitate urination and for accurate measurement of the urine output is mandatory for all children more than 10% burn.</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Accurate monitoring of intake/output; electrolytes, vital signs and other general condition</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N/G tube in continuous drainage if abdominal area affected of abdominal distension present </a:t>
            </a:r>
          </a:p>
          <a:p>
            <a:pPr marL="0" indent="0">
              <a:buNone/>
            </a:pPr>
            <a:endParaRPr lang="en-US" dirty="0"/>
          </a:p>
        </p:txBody>
      </p:sp>
    </p:spTree>
    <p:extLst>
      <p:ext uri="{BB962C8B-B14F-4D97-AF65-F5344CB8AC3E}">
        <p14:creationId xmlns:p14="http://schemas.microsoft.com/office/powerpoint/2010/main" val="2479843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52CA4C-17CD-2EB4-927F-7C21D5B6F710}"/>
              </a:ext>
            </a:extLst>
          </p:cNvPr>
          <p:cNvSpPr>
            <a:spLocks noGrp="1"/>
          </p:cNvSpPr>
          <p:nvPr>
            <p:ph idx="1"/>
          </p:nvPr>
        </p:nvSpPr>
        <p:spPr>
          <a:xfrm>
            <a:off x="838200" y="346509"/>
            <a:ext cx="10515600" cy="5830454"/>
          </a:xfrm>
        </p:spPr>
        <p:txBody>
          <a:bodyPr/>
          <a:lstStyle/>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Supportive Analgesics may be given to relieve pain.</a:t>
            </a:r>
          </a:p>
          <a:p>
            <a:pPr marL="0" marR="0" lvl="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Tetanus immune prophylaxis is given depending on the immune status of the child.</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Dressing of the wound.</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Local care: Apply silver sulfadiazine ointment in thin layer over burns. Initial debridement should be limited to removing the loose hanging skin. Blisters are debrided only if they rupture spontaneously or become infected. Application of silver sulfadiazine should be stopped when epithelialization starts.</a:t>
            </a:r>
          </a:p>
          <a:p>
            <a:pPr marL="0" indent="0">
              <a:buNone/>
            </a:pPr>
            <a:endParaRPr lang="en-US" dirty="0"/>
          </a:p>
        </p:txBody>
      </p:sp>
    </p:spTree>
    <p:extLst>
      <p:ext uri="{BB962C8B-B14F-4D97-AF65-F5344CB8AC3E}">
        <p14:creationId xmlns:p14="http://schemas.microsoft.com/office/powerpoint/2010/main" val="93387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6E875-36AB-B6E3-7D6D-004369965F3F}"/>
              </a:ext>
            </a:extLst>
          </p:cNvPr>
          <p:cNvSpPr>
            <a:spLocks noGrp="1"/>
          </p:cNvSpPr>
          <p:nvPr>
            <p:ph idx="1"/>
          </p:nvPr>
        </p:nvSpPr>
        <p:spPr>
          <a:xfrm>
            <a:off x="838200" y="372533"/>
            <a:ext cx="10515600" cy="5804430"/>
          </a:xfrm>
        </p:spPr>
        <p:txBody>
          <a:bodyPr/>
          <a:lstStyle/>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Administer Antibiotics: to prevent or treat infection.</a:t>
            </a:r>
          </a:p>
          <a:p>
            <a:pPr marL="0" marR="0" lvl="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Monitor for Complications: such as infection or scarring.</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Provide Emotional Support: provide emotional support to both the child and their family, as burns can be traumatic and distressing.</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Rehabilitation care</a:t>
            </a:r>
          </a:p>
          <a:p>
            <a:pPr marR="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49449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1F7A7-0053-F5D4-447D-69DFE099F0CF}"/>
              </a:ext>
            </a:extLst>
          </p:cNvPr>
          <p:cNvSpPr>
            <a:spLocks noGrp="1"/>
          </p:cNvSpPr>
          <p:nvPr>
            <p:ph idx="1"/>
          </p:nvPr>
        </p:nvSpPr>
        <p:spPr>
          <a:xfrm>
            <a:off x="838200" y="406400"/>
            <a:ext cx="10515600" cy="5770563"/>
          </a:xfrm>
        </p:spPr>
        <p:txBody>
          <a:bodyPr>
            <a:normAutofit lnSpcReduction="10000"/>
          </a:bodyPr>
          <a:lstStyle/>
          <a:p>
            <a:pPr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Prevention</a:t>
            </a:r>
          </a:p>
          <a:p>
            <a:pPr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Advice the parents to check the bath water temperature before pouring water .</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Supervise small children at all times in the bathtub so they cannot turn on the hot water tap or pour hot water.</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Keep hot liquids, such as coffee or tea  out of reach of children.</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Cover electrical outlets with safety covers to prevent burns from electrical shocks.</a:t>
            </a:r>
          </a:p>
          <a:p>
            <a:pPr marL="0" indent="0">
              <a:buNone/>
            </a:pPr>
            <a:endParaRPr lang="en-US" dirty="0"/>
          </a:p>
        </p:txBody>
      </p:sp>
    </p:spTree>
    <p:extLst>
      <p:ext uri="{BB962C8B-B14F-4D97-AF65-F5344CB8AC3E}">
        <p14:creationId xmlns:p14="http://schemas.microsoft.com/office/powerpoint/2010/main" val="1411119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D76D7-DA74-194F-4BA9-12EC9081C1B2}"/>
              </a:ext>
            </a:extLst>
          </p:cNvPr>
          <p:cNvSpPr>
            <a:spLocks noGrp="1"/>
          </p:cNvSpPr>
          <p:nvPr>
            <p:ph idx="1"/>
          </p:nvPr>
        </p:nvSpPr>
        <p:spPr>
          <a:xfrm>
            <a:off x="838200" y="365760"/>
            <a:ext cx="10515600" cy="5811203"/>
          </a:xfrm>
        </p:spPr>
        <p:txBody>
          <a:bodyPr/>
          <a:lstStyle/>
          <a:p>
            <a:pPr marL="342900" marR="0" lvl="0" indent="-342900" algn="just">
              <a:lnSpc>
                <a:spcPct val="107000"/>
              </a:lnSpc>
              <a:spcBef>
                <a:spcPts val="0"/>
              </a:spcBef>
              <a:spcAft>
                <a:spcPts val="0"/>
              </a:spcAft>
              <a:buFont typeface="Wingdings" panose="05000000000000000000" pitchFamily="2" charset="2"/>
              <a:buChar cha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Keep the gas and stove turned off when not in use.</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Avoiding the firework and kitchen work carrying/holding the young child on lap.</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Teach children about fire safety, including not playing with matches or lighters, and how to respond in case of a fire.</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Install smoke alarms throughout the home and check them regularly to ensure they are working properly.</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44983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6E760-AA8F-FFCA-DCC8-5DE8CAA5BDE2}"/>
              </a:ext>
            </a:extLst>
          </p:cNvPr>
          <p:cNvSpPr>
            <a:spLocks noGrp="1"/>
          </p:cNvSpPr>
          <p:nvPr>
            <p:ph idx="1"/>
          </p:nvPr>
        </p:nvSpPr>
        <p:spPr>
          <a:xfrm>
            <a:off x="838200" y="626533"/>
            <a:ext cx="10515600" cy="5550430"/>
          </a:xfrm>
        </p:spPr>
        <p:txBody>
          <a:bodyPr>
            <a:normAutofit/>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Complications</a:t>
            </a:r>
          </a:p>
          <a:p>
            <a:pPr marL="0" marR="0" indent="0" algn="just">
              <a:lnSpc>
                <a:spcPct val="107000"/>
              </a:lnSpc>
              <a:spcBef>
                <a:spcPts val="0"/>
              </a:spcBef>
              <a:spcAft>
                <a:spcPts val="800"/>
              </a:spcAft>
              <a:buNone/>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Early</a:t>
            </a:r>
          </a:p>
          <a:p>
            <a:pPr marR="0" lvl="0" algn="just">
              <a:lnSpc>
                <a:spcPct val="107000"/>
              </a:lnSpc>
              <a:spcBef>
                <a:spcPts val="0"/>
              </a:spcBef>
              <a:spcAft>
                <a:spcPts val="0"/>
              </a:spcAft>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Shock (Hypovolemic, Neurogenic or Septic)</a:t>
            </a: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Fluid and electrolyte disturbances</a:t>
            </a: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Respiratory distress</a:t>
            </a: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GI bleeding due to Curling’s ulcer</a:t>
            </a: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Infection</a:t>
            </a:r>
          </a:p>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Renal failure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a:t>
            </a:r>
            <a:r>
              <a:rPr lang="en-US" dirty="0">
                <a:effectLst/>
                <a:latin typeface="Times New Roman" panose="02020603050405020304" pitchFamily="18" charset="0"/>
                <a:ea typeface="Calibri" panose="020F0502020204030204" pitchFamily="34" charset="0"/>
                <a:cs typeface="Times New Roman" panose="02020603050405020304" pitchFamily="18" charset="0"/>
              </a:rPr>
              <a:t>rinary tract infection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10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D4E5-E665-B8FF-F489-DCEAF2746F80}"/>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Clinical Manifestation</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007EBC-F887-C6CB-6995-872DD1D28C98}"/>
              </a:ext>
            </a:extLst>
          </p:cNvPr>
          <p:cNvSpPr>
            <a:spLocks noGrp="1"/>
          </p:cNvSpPr>
          <p:nvPr>
            <p:ph idx="1"/>
          </p:nvPr>
        </p:nvSpPr>
        <p:spPr>
          <a:xfrm>
            <a:off x="838200" y="1181100"/>
            <a:ext cx="10515600" cy="4995863"/>
          </a:xfrm>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Coughing while eating.</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Voice that sounds wet after eating.</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Slight fever after meals.</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Complaints of food feeling stuck or coming back up</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Wheezing and other breathing problems</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Cyanosis</a:t>
            </a:r>
          </a:p>
          <a:p>
            <a:pPr marL="685800" marR="0" indent="0">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4699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0558E-5272-C3C4-C2E8-A6858A609193}"/>
              </a:ext>
            </a:extLst>
          </p:cNvPr>
          <p:cNvSpPr>
            <a:spLocks noGrp="1"/>
          </p:cNvSpPr>
          <p:nvPr>
            <p:ph idx="1"/>
          </p:nvPr>
        </p:nvSpPr>
        <p:spPr>
          <a:xfrm>
            <a:off x="838200" y="433137"/>
            <a:ext cx="10515600" cy="5743826"/>
          </a:xfrm>
        </p:spPr>
        <p:txBody>
          <a:bodyPr/>
          <a:lstStyle/>
          <a:p>
            <a:pPr marL="0" marR="0" indent="0" algn="just">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Late</a:t>
            </a:r>
          </a:p>
          <a:p>
            <a:pPr marL="0"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Anemia</a:t>
            </a: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Malnutrition</a:t>
            </a: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Growth retardation</a:t>
            </a:r>
          </a:p>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Chronic ulcer with malignancy</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18384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D14721-5CAB-49BF-0521-34CE7F6D1132}"/>
              </a:ext>
            </a:extLst>
          </p:cNvPr>
          <p:cNvPicPr>
            <a:picLocks noGrp="1" noChangeAspect="1"/>
          </p:cNvPicPr>
          <p:nvPr>
            <p:ph idx="1"/>
          </p:nvPr>
        </p:nvPicPr>
        <p:blipFill>
          <a:blip r:embed="rId2"/>
          <a:stretch>
            <a:fillRect/>
          </a:stretch>
        </p:blipFill>
        <p:spPr>
          <a:xfrm>
            <a:off x="1732547" y="413886"/>
            <a:ext cx="8903369" cy="5592278"/>
          </a:xfrm>
          <a:prstGeom prst="rect">
            <a:avLst/>
          </a:prstGeom>
        </p:spPr>
      </p:pic>
    </p:spTree>
    <p:extLst>
      <p:ext uri="{BB962C8B-B14F-4D97-AF65-F5344CB8AC3E}">
        <p14:creationId xmlns:p14="http://schemas.microsoft.com/office/powerpoint/2010/main" val="4071629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A0B5F-9131-2223-18E0-552457F94147}"/>
              </a:ext>
            </a:extLst>
          </p:cNvPr>
          <p:cNvSpPr>
            <a:spLocks noGrp="1"/>
          </p:cNvSpPr>
          <p:nvPr>
            <p:ph idx="1"/>
          </p:nvPr>
        </p:nvSpPr>
        <p:spPr>
          <a:xfrm>
            <a:off x="838200" y="440267"/>
            <a:ext cx="10515600" cy="5736696"/>
          </a:xfrm>
        </p:spPr>
        <p:txBody>
          <a:bodyPr/>
          <a:lstStyle/>
          <a:p>
            <a:pPr marL="0" marR="0" indent="0" algn="just">
              <a:lnSpc>
                <a:spcPct val="107000"/>
              </a:lnSpc>
              <a:spcBef>
                <a:spcPts val="0"/>
              </a:spcBef>
              <a:spcAft>
                <a:spcPts val="800"/>
              </a:spcAft>
              <a:buNone/>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Summary</a:t>
            </a:r>
          </a:p>
          <a:p>
            <a:pPr marL="0" marR="0" indent="0" algn="just">
              <a:lnSpc>
                <a:spcPct val="107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What is aspiration and its preventive measures?</a:t>
            </a:r>
          </a:p>
          <a:p>
            <a:pPr marL="69850" marR="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2. What is burn and the causes of burn in preschool?</a:t>
            </a:r>
          </a:p>
          <a:p>
            <a:pPr marR="0" indent="0">
              <a:lnSpc>
                <a:spcPct val="107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a:lnSpc>
                <a:spcPct val="107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3. What are the first aid measures of burn?</a:t>
            </a:r>
          </a:p>
          <a:p>
            <a:pPr marR="0" indent="0">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30224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7D8387-C966-3806-5E22-45BB48BF7888}"/>
              </a:ext>
            </a:extLst>
          </p:cNvPr>
          <p:cNvSpPr>
            <a:spLocks noGrp="1"/>
          </p:cNvSpPr>
          <p:nvPr>
            <p:ph idx="1"/>
          </p:nvPr>
        </p:nvSpPr>
        <p:spPr>
          <a:xfrm>
            <a:off x="838200" y="236538"/>
            <a:ext cx="10515600" cy="5940425"/>
          </a:xfrm>
        </p:spPr>
        <p:txBody>
          <a:bodyPr/>
          <a:lstStyle/>
          <a:p>
            <a:pPr marL="0" marR="0" indent="0" algn="just">
              <a:lnSpc>
                <a:spcPct val="107000"/>
              </a:lnSpc>
              <a:spcBef>
                <a:spcPts val="0"/>
              </a:spcBef>
              <a:spcAft>
                <a:spcPts val="800"/>
              </a:spcAft>
              <a:buNone/>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Home Assignment</a:t>
            </a:r>
          </a:p>
          <a:p>
            <a:pPr marL="0" marR="0" indent="0" algn="just">
              <a:lnSpc>
                <a:spcPct val="107000"/>
              </a:lnSpc>
              <a:spcBef>
                <a:spcPts val="0"/>
              </a:spcBef>
              <a:spcAft>
                <a:spcPts val="800"/>
              </a:spcAft>
              <a:buNone/>
            </a:pP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Write short notes on aspiration?</a:t>
            </a:r>
          </a:p>
          <a:p>
            <a:pPr marL="0" marR="0" lvl="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2. Explain the treatment of burn?</a:t>
            </a:r>
          </a:p>
          <a:p>
            <a:pPr marL="0" indent="0">
              <a:buNone/>
            </a:pPr>
            <a:endParaRPr lang="en-US" dirty="0"/>
          </a:p>
        </p:txBody>
      </p:sp>
    </p:spTree>
    <p:extLst>
      <p:ext uri="{BB962C8B-B14F-4D97-AF65-F5344CB8AC3E}">
        <p14:creationId xmlns:p14="http://schemas.microsoft.com/office/powerpoint/2010/main" val="564670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77027-FCA9-5CE6-24DF-8AF75E96BC24}"/>
              </a:ext>
            </a:extLst>
          </p:cNvPr>
          <p:cNvSpPr>
            <a:spLocks noGrp="1"/>
          </p:cNvSpPr>
          <p:nvPr>
            <p:ph idx="1"/>
          </p:nvPr>
        </p:nvSpPr>
        <p:spPr>
          <a:xfrm>
            <a:off x="838200" y="304800"/>
            <a:ext cx="10515600" cy="5872163"/>
          </a:xfrm>
        </p:spPr>
        <p:txBody>
          <a:bodyPr/>
          <a:lstStyle/>
          <a:p>
            <a:pPr marL="0" marR="0" indent="0" algn="just">
              <a:lnSpc>
                <a:spcPct val="107000"/>
              </a:lnSpc>
              <a:spcBef>
                <a:spcPts val="0"/>
              </a:spcBef>
              <a:spcAft>
                <a:spcPts val="800"/>
              </a:spcAft>
              <a:buNone/>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Plan for next class</a:t>
            </a:r>
          </a:p>
          <a:p>
            <a:pPr marL="0" marR="0" indent="0" algn="just">
              <a:lnSpc>
                <a:spcPct val="107000"/>
              </a:lnSpc>
              <a:spcBef>
                <a:spcPts val="0"/>
              </a:spcBef>
              <a:spcAft>
                <a:spcPts val="800"/>
              </a:spcAft>
              <a:buNone/>
            </a:pPr>
            <a:endParaRPr lang="en-US" sz="4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We will discuss about parasitic infestation on next class.</a:t>
            </a:r>
          </a:p>
          <a:p>
            <a:pPr marL="0"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74857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C97FB-C651-3E67-F484-9BC19B2A0278}"/>
              </a:ext>
            </a:extLst>
          </p:cNvPr>
          <p:cNvSpPr>
            <a:spLocks noGrp="1"/>
          </p:cNvSpPr>
          <p:nvPr>
            <p:ph idx="1"/>
          </p:nvPr>
        </p:nvSpPr>
        <p:spPr>
          <a:xfrm>
            <a:off x="838200" y="508000"/>
            <a:ext cx="10515600" cy="5668963"/>
          </a:xfrm>
        </p:spPr>
        <p:txBody>
          <a:bodyPr>
            <a:normAutofit fontScale="92500" lnSpcReduction="20000"/>
          </a:bodyPr>
          <a:lstStyle/>
          <a:p>
            <a:pPr marL="0" marR="0" indent="0" algn="just">
              <a:lnSpc>
                <a:spcPct val="107000"/>
              </a:lnSpc>
              <a:spcBef>
                <a:spcPts val="0"/>
              </a:spcBef>
              <a:spcAft>
                <a:spcPts val="800"/>
              </a:spcAft>
              <a:buNone/>
            </a:pPr>
            <a:r>
              <a:rPr lang="en-US" sz="5200" b="1" dirty="0">
                <a:effectLst/>
                <a:latin typeface="Times New Roman" panose="02020603050405020304" pitchFamily="18" charset="0"/>
                <a:ea typeface="Calibri" panose="020F0502020204030204" pitchFamily="34" charset="0"/>
                <a:cs typeface="Times New Roman" panose="02020603050405020304" pitchFamily="18" charset="0"/>
              </a:rPr>
              <a:t>References</a:t>
            </a:r>
          </a:p>
          <a:p>
            <a:pPr marL="0" marR="0" indent="0" algn="just">
              <a:lnSpc>
                <a:spcPct val="107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Ghai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O.P (2019),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Ghai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Essentials Pediatrics (9</a:t>
            </a:r>
            <a:r>
              <a:rPr lang="en-US" sz="32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edition) , Page no: 704, 705</a:t>
            </a:r>
          </a:p>
          <a:p>
            <a:pPr marL="0" marR="0" lvl="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77495" marR="0" indent="0" algn="just">
              <a:lnSpc>
                <a:spcPct val="107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Mankesari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(2022), Comprehensive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Texxtbook</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of Child Health Nursing, 1</a:t>
            </a:r>
            <a:r>
              <a:rPr lang="en-US" sz="32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edition,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Samikshya</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publication, Page no:637,638</a:t>
            </a:r>
          </a:p>
          <a:p>
            <a:pPr marL="48895"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24154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2BDD5-30D3-1C4F-BA9A-D29595E96400}"/>
              </a:ext>
            </a:extLst>
          </p:cNvPr>
          <p:cNvSpPr>
            <a:spLocks noGrp="1"/>
          </p:cNvSpPr>
          <p:nvPr>
            <p:ph idx="1"/>
          </p:nvPr>
        </p:nvSpPr>
        <p:spPr>
          <a:xfrm>
            <a:off x="838200" y="317634"/>
            <a:ext cx="10515600" cy="5859329"/>
          </a:xfrm>
        </p:spPr>
        <p:txBody>
          <a:bodyPr>
            <a:normAutofit fontScale="92500"/>
          </a:bodyPr>
          <a:lstStyle/>
          <a:p>
            <a:pPr marL="342900" marR="0" lvl="0" indent="-342900" algn="just">
              <a:lnSpc>
                <a:spcPct val="107000"/>
              </a:lnSpc>
              <a:spcBef>
                <a:spcPts val="0"/>
              </a:spcBef>
              <a:spcAft>
                <a:spcPts val="0"/>
              </a:spcAft>
              <a:buFont typeface="Symbol" panose="05050102010706020507" pitchFamily="18"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Tumla</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Essential Child Health Nursing (2</a:t>
            </a:r>
            <a:r>
              <a:rPr lang="en-US" sz="32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edition),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Medhavi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Publication, Page No: 622,623,624</a:t>
            </a:r>
          </a:p>
          <a:p>
            <a:pPr marL="277495" marR="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 Bharati, Essential Textbook of Nursing Care of Children, Samiksha Publication, Page No: 336</a:t>
            </a:r>
          </a:p>
          <a:p>
            <a:pPr marR="0" indent="0">
              <a:lnSpc>
                <a:spcPct val="107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77495" marR="0" indent="0" algn="just">
              <a:lnSpc>
                <a:spcPct val="107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 Parul (2018), Pediatric Nursing (4</a:t>
            </a:r>
            <a:r>
              <a:rPr lang="en-US" sz="32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edition), Page No: 386</a:t>
            </a:r>
          </a:p>
          <a:p>
            <a:pPr marL="48895"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4103501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4C4E57-BB6E-5EA3-1E48-81E34B4246AF}"/>
              </a:ext>
            </a:extLst>
          </p:cNvPr>
          <p:cNvPicPr>
            <a:picLocks noGrp="1" noChangeAspect="1"/>
          </p:cNvPicPr>
          <p:nvPr>
            <p:ph idx="1"/>
          </p:nvPr>
        </p:nvPicPr>
        <p:blipFill>
          <a:blip r:embed="rId2"/>
          <a:stretch>
            <a:fillRect/>
          </a:stretch>
        </p:blipFill>
        <p:spPr>
          <a:xfrm>
            <a:off x="1219200" y="624681"/>
            <a:ext cx="9753600" cy="5495925"/>
          </a:xfrm>
          <a:prstGeom prst="rect">
            <a:avLst/>
          </a:prstGeom>
        </p:spPr>
      </p:pic>
    </p:spTree>
    <p:extLst>
      <p:ext uri="{BB962C8B-B14F-4D97-AF65-F5344CB8AC3E}">
        <p14:creationId xmlns:p14="http://schemas.microsoft.com/office/powerpoint/2010/main" val="6116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9877-EDC0-3136-88AC-98F1997C6CF9}"/>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Diagnosis</a:t>
            </a: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53D22D-F597-8AA3-BF24-324FB7BC6DA8}"/>
              </a:ext>
            </a:extLst>
          </p:cNvPr>
          <p:cNvSpPr>
            <a:spLocks noGrp="1"/>
          </p:cNvSpPr>
          <p:nvPr>
            <p:ph idx="1"/>
          </p:nvPr>
        </p:nvSpPr>
        <p:spPr>
          <a:xfrm>
            <a:off x="838200" y="1117600"/>
            <a:ext cx="10515600" cy="5059363"/>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History taking</a:t>
            </a:r>
          </a:p>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Physical examination</a:t>
            </a:r>
          </a:p>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Radiographic examination reveals opaque foreign body.</a:t>
            </a:r>
          </a:p>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Bronchoscopy is required for foreign body in larynx and trachea.</a:t>
            </a:r>
          </a:p>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Fluoroscopic examination is required for foreign body in bronchi.</a:t>
            </a:r>
          </a:p>
          <a:p>
            <a:pPr marL="342900" marR="0" lvl="0" indent="-342900">
              <a:lnSpc>
                <a:spcPct val="107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Endoscopy</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1888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CF7-FCE4-44B6-E960-72E4A773B424}"/>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Treatment</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7436D2-D0B2-A64C-5534-A91F842BD2BD}"/>
              </a:ext>
            </a:extLst>
          </p:cNvPr>
          <p:cNvSpPr>
            <a:spLocks noGrp="1"/>
          </p:cNvSpPr>
          <p:nvPr>
            <p:ph idx="1"/>
          </p:nvPr>
        </p:nvSpPr>
        <p:spPr>
          <a:xfrm>
            <a:off x="838200" y="1231900"/>
            <a:ext cx="10515600" cy="4945063"/>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Quickly assess the child’s breathing and determine if there are signs of respiratory distress such as difficulty breathing, wheezing.</a:t>
            </a:r>
          </a:p>
          <a:p>
            <a:pPr marL="0" marR="0" lvl="0" indent="0">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Recognize other symptoms of foreign body aspiration including coughing , cyanosis etc.</a:t>
            </a:r>
          </a:p>
          <a:p>
            <a:pPr marL="0" marR="0" lvl="0" indent="0">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Chest X-ray should be performed to  identify the location of foreign body.</a:t>
            </a:r>
          </a:p>
          <a:p>
            <a:pPr marL="0" indent="0">
              <a:buNone/>
            </a:pPr>
            <a:endParaRPr lang="en-US" dirty="0"/>
          </a:p>
        </p:txBody>
      </p:sp>
    </p:spTree>
    <p:extLst>
      <p:ext uri="{BB962C8B-B14F-4D97-AF65-F5344CB8AC3E}">
        <p14:creationId xmlns:p14="http://schemas.microsoft.com/office/powerpoint/2010/main" val="297792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A47E7-6F45-5736-BBFD-AD50D5A419AF}"/>
              </a:ext>
            </a:extLst>
          </p:cNvPr>
          <p:cNvSpPr>
            <a:spLocks noGrp="1"/>
          </p:cNvSpPr>
          <p:nvPr>
            <p:ph idx="1"/>
          </p:nvPr>
        </p:nvSpPr>
        <p:spPr>
          <a:xfrm>
            <a:off x="838200" y="469900"/>
            <a:ext cx="10515600" cy="5707063"/>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Bronchoscopy is done for removing a foreign body in the airways.</a:t>
            </a:r>
          </a:p>
          <a:p>
            <a:pPr marL="0" marR="0" lvl="0" indent="0">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Children undergoing bronchoscopy usually require sedation or general anesthesia to ensure they remain comfortable during the procedure.</a:t>
            </a:r>
          </a:p>
          <a:p>
            <a:pPr marL="0" marR="0" lvl="0" indent="0">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If bronchoscopy is unsuccessful , surgical intervention may be necessary to remove the foreign body .</a:t>
            </a:r>
          </a:p>
          <a:p>
            <a:pPr marL="685800" marR="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196487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233A-11CE-7306-49D3-D46B6266DD10}"/>
              </a:ext>
            </a:extLst>
          </p:cNvPr>
          <p:cNvSpPr>
            <a:spLocks noGrp="1"/>
          </p:cNvSpPr>
          <p:nvPr>
            <p:ph type="title"/>
          </p:nvPr>
        </p:nvSpPr>
        <p:spPr>
          <a:xfrm>
            <a:off x="838200" y="365125"/>
            <a:ext cx="10515600" cy="892175"/>
          </a:xfrm>
        </p:spPr>
        <p:txBody>
          <a:bodyPr>
            <a:no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Prevention</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A69A86-80D5-CCDC-8D28-98D3E0CECC19}"/>
              </a:ext>
            </a:extLst>
          </p:cNvPr>
          <p:cNvSpPr>
            <a:spLocks noGrp="1"/>
          </p:cNvSpPr>
          <p:nvPr>
            <p:ph idx="1"/>
          </p:nvPr>
        </p:nvSpPr>
        <p:spPr>
          <a:xfrm>
            <a:off x="838200" y="901700"/>
            <a:ext cx="10515600" cy="5275263"/>
          </a:xfrm>
        </p:spPr>
        <p:txBody>
          <a:bodyPr>
            <a:normAutofit/>
          </a:bodyPr>
          <a:lstStyle/>
          <a:p>
            <a:pPr marL="342900" marR="0" lvl="0" indent="-342900">
              <a:lnSpc>
                <a:spcPct val="107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Keep child in an upright 90 degree position while eating .</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2. Thickening liquids .</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3. Providing  soft foods .</a:t>
            </a:r>
          </a:p>
          <a:p>
            <a:pPr marL="0" marR="0" lvl="0" indent="0">
              <a:lnSpc>
                <a:spcPct val="107000"/>
              </a:lnSpc>
              <a:spcBef>
                <a:spcPts val="0"/>
              </a:spcBef>
              <a:spcAft>
                <a:spcPts val="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4. Using a straw or spoon for thin liquids .</a:t>
            </a:r>
          </a:p>
          <a:p>
            <a:pPr marL="0" marR="0" lvl="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5. Oral care</a:t>
            </a:r>
          </a:p>
          <a:p>
            <a:pPr marL="0" indent="0">
              <a:buNone/>
            </a:pPr>
            <a:endParaRPr lang="en-US" dirty="0"/>
          </a:p>
        </p:txBody>
      </p:sp>
    </p:spTree>
    <p:extLst>
      <p:ext uri="{BB962C8B-B14F-4D97-AF65-F5344CB8AC3E}">
        <p14:creationId xmlns:p14="http://schemas.microsoft.com/office/powerpoint/2010/main" val="94102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3014</TotalTime>
  <Words>2640</Words>
  <Application>Microsoft Office PowerPoint</Application>
  <PresentationFormat>Widescreen</PresentationFormat>
  <Paragraphs>417</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Symbol</vt:lpstr>
      <vt:lpstr>Times New Roman</vt:lpstr>
      <vt:lpstr>Wingdings</vt:lpstr>
      <vt:lpstr>Office Theme</vt:lpstr>
      <vt:lpstr>PowerPoint Presentation</vt:lpstr>
      <vt:lpstr>General Objectives  </vt:lpstr>
      <vt:lpstr>5. Foreign Body Aspiration </vt:lpstr>
      <vt:lpstr>Causes </vt:lpstr>
      <vt:lpstr>Clinical Manifestation </vt:lpstr>
      <vt:lpstr>Diagnosis </vt:lpstr>
      <vt:lpstr>Treatment </vt:lpstr>
      <vt:lpstr>PowerPoint Presentation</vt:lpstr>
      <vt:lpstr>Prevention </vt:lpstr>
      <vt:lpstr>PowerPoint Presentation</vt:lpstr>
      <vt:lpstr>Complications </vt:lpstr>
      <vt:lpstr>                           6. Burn </vt:lpstr>
      <vt:lpstr>Causes </vt:lpstr>
      <vt:lpstr>PowerPoint Presentation</vt:lpstr>
      <vt:lpstr>PowerPoint Presentation</vt:lpstr>
      <vt:lpstr>Degree of burn</vt:lpstr>
      <vt:lpstr>2. Second degree or partial thickness burn   </vt:lpstr>
      <vt:lpstr>PowerPoint Presentation</vt:lpstr>
      <vt:lpstr>3. Third degree or full thickness burn </vt:lpstr>
      <vt:lpstr>4. Fourth degree burn     </vt:lpstr>
      <vt:lpstr>Assessment of Total Body Surface Area Burnt </vt:lpstr>
      <vt:lpstr>PowerPoint Presentation</vt:lpstr>
      <vt:lpstr>PowerPoint Presentation</vt:lpstr>
      <vt:lpstr>PowerPoint Presentation</vt:lpstr>
      <vt:lpstr>PowerPoint Presentation</vt:lpstr>
      <vt:lpstr>PowerPoint Presentation</vt:lpstr>
      <vt:lpstr>PowerPoint Presentation</vt:lpstr>
      <vt:lpstr>First aids measures  </vt:lpstr>
      <vt:lpstr>PowerPoint Presentation</vt:lpstr>
      <vt:lpstr>PowerPoint Presentation</vt:lpstr>
      <vt:lpstr>Treatment </vt:lpstr>
      <vt:lpstr>PowerPoint Presentation</vt:lpstr>
      <vt:lpstr>PowerPoint Presentation</vt:lpstr>
      <vt:lpstr>PowerPoint Presentation</vt:lpstr>
      <vt:lpstr>B-Breathing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Aspiration </dc:title>
  <dc:creator>Prativa Thakuri</dc:creator>
  <cp:lastModifiedBy>Prativa Thakuri</cp:lastModifiedBy>
  <cp:revision>19</cp:revision>
  <dcterms:created xsi:type="dcterms:W3CDTF">2024-01-29T05:03:21Z</dcterms:created>
  <dcterms:modified xsi:type="dcterms:W3CDTF">2024-02-05T23:25:16Z</dcterms:modified>
</cp:coreProperties>
</file>