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2" r:id="rId2"/>
    <p:sldId id="258" r:id="rId3"/>
    <p:sldId id="259" r:id="rId4"/>
    <p:sldId id="260" r:id="rId5"/>
    <p:sldId id="261" r:id="rId6"/>
    <p:sldId id="263" r:id="rId7"/>
    <p:sldId id="264" r:id="rId8"/>
    <p:sldId id="306" r:id="rId9"/>
    <p:sldId id="307" r:id="rId10"/>
    <p:sldId id="308" r:id="rId11"/>
    <p:sldId id="310" r:id="rId12"/>
    <p:sldId id="309" r:id="rId13"/>
    <p:sldId id="265" r:id="rId14"/>
    <p:sldId id="318" r:id="rId15"/>
    <p:sldId id="305" r:id="rId16"/>
    <p:sldId id="267" r:id="rId17"/>
    <p:sldId id="268" r:id="rId18"/>
    <p:sldId id="269" r:id="rId19"/>
    <p:sldId id="270" r:id="rId20"/>
    <p:sldId id="271" r:id="rId21"/>
    <p:sldId id="272" r:id="rId22"/>
    <p:sldId id="273" r:id="rId23"/>
    <p:sldId id="274" r:id="rId24"/>
    <p:sldId id="275" r:id="rId25"/>
    <p:sldId id="276" r:id="rId26"/>
    <p:sldId id="278" r:id="rId27"/>
    <p:sldId id="279" r:id="rId28"/>
    <p:sldId id="280" r:id="rId29"/>
    <p:sldId id="281" r:id="rId30"/>
    <p:sldId id="282" r:id="rId31"/>
    <p:sldId id="284" r:id="rId32"/>
    <p:sldId id="285" r:id="rId33"/>
    <p:sldId id="283"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32" autoAdjust="0"/>
    <p:restoredTop sz="94660"/>
  </p:normalViewPr>
  <p:slideViewPr>
    <p:cSldViewPr snapToGrid="0">
      <p:cViewPr varScale="1">
        <p:scale>
          <a:sx n="62" d="100"/>
          <a:sy n="62" d="100"/>
        </p:scale>
        <p:origin x="7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B0C7-50CE-4E2F-AC86-D1514E0BB4E2}"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E0005-A8CA-4BFE-B8BA-D31B49B48B41}" type="slidenum">
              <a:rPr lang="en-US" smtClean="0"/>
              <a:t>‹#›</a:t>
            </a:fld>
            <a:endParaRPr lang="en-US"/>
          </a:p>
        </p:txBody>
      </p:sp>
    </p:spTree>
    <p:extLst>
      <p:ext uri="{BB962C8B-B14F-4D97-AF65-F5344CB8AC3E}">
        <p14:creationId xmlns:p14="http://schemas.microsoft.com/office/powerpoint/2010/main" val="189268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7154-44EB-13CE-24F2-549749A421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EEBB0-1C83-FFE2-62FC-A84C70C73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6FB90-A05F-66FA-7414-CF4645161209}"/>
              </a:ext>
            </a:extLst>
          </p:cNvPr>
          <p:cNvSpPr>
            <a:spLocks noGrp="1"/>
          </p:cNvSpPr>
          <p:nvPr>
            <p:ph type="dt" sz="half" idx="10"/>
          </p:nvPr>
        </p:nvSpPr>
        <p:spPr/>
        <p:txBody>
          <a:bodyPr/>
          <a:lstStyle/>
          <a:p>
            <a:fld id="{559FD5C4-23D2-4973-90EA-7F2ECA25870D}" type="datetimeFigureOut">
              <a:rPr lang="en-US" smtClean="0"/>
              <a:t>2/15/2024</a:t>
            </a:fld>
            <a:endParaRPr lang="en-US"/>
          </a:p>
        </p:txBody>
      </p:sp>
      <p:sp>
        <p:nvSpPr>
          <p:cNvPr id="5" name="Footer Placeholder 4">
            <a:extLst>
              <a:ext uri="{FF2B5EF4-FFF2-40B4-BE49-F238E27FC236}">
                <a16:creationId xmlns:a16="http://schemas.microsoft.com/office/drawing/2014/main" id="{B6FEAE7F-E340-DE19-7D34-3375C13B2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0D635-DE16-E8A8-30EE-99AF594BC530}"/>
              </a:ext>
            </a:extLst>
          </p:cNvPr>
          <p:cNvSpPr>
            <a:spLocks noGrp="1"/>
          </p:cNvSpPr>
          <p:nvPr>
            <p:ph type="sldNum" sz="quarter" idx="12"/>
          </p:nvPr>
        </p:nvSpPr>
        <p:spPr/>
        <p:txBody>
          <a:bodyPr/>
          <a:lstStyle/>
          <a:p>
            <a:fld id="{D1549D49-A956-4F0E-B47E-3E7F095A856F}" type="slidenum">
              <a:rPr lang="en-US" smtClean="0"/>
              <a:t>‹#›</a:t>
            </a:fld>
            <a:endParaRPr lang="en-US"/>
          </a:p>
        </p:txBody>
      </p:sp>
    </p:spTree>
    <p:extLst>
      <p:ext uri="{BB962C8B-B14F-4D97-AF65-F5344CB8AC3E}">
        <p14:creationId xmlns:p14="http://schemas.microsoft.com/office/powerpoint/2010/main" val="216040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046-B768-7E8E-FBF3-F18FA22173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5BDA28-80C1-1F81-6C05-DE09BA3E0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F26B5-B328-A5E9-378B-FF1B83F93820}"/>
              </a:ext>
            </a:extLst>
          </p:cNvPr>
          <p:cNvSpPr>
            <a:spLocks noGrp="1"/>
          </p:cNvSpPr>
          <p:nvPr>
            <p:ph type="dt" sz="half" idx="10"/>
          </p:nvPr>
        </p:nvSpPr>
        <p:spPr/>
        <p:txBody>
          <a:bodyPr/>
          <a:lstStyle/>
          <a:p>
            <a:fld id="{559FD5C4-23D2-4973-90EA-7F2ECA25870D}" type="datetimeFigureOut">
              <a:rPr lang="en-US" smtClean="0"/>
              <a:t>2/15/2024</a:t>
            </a:fld>
            <a:endParaRPr lang="en-US"/>
          </a:p>
        </p:txBody>
      </p:sp>
      <p:sp>
        <p:nvSpPr>
          <p:cNvPr id="5" name="Footer Placeholder 4">
            <a:extLst>
              <a:ext uri="{FF2B5EF4-FFF2-40B4-BE49-F238E27FC236}">
                <a16:creationId xmlns:a16="http://schemas.microsoft.com/office/drawing/2014/main" id="{9B419298-526C-C25B-3724-03193D7A1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C18F0-3DA6-53BB-FE84-6AEF79DEB5C7}"/>
              </a:ext>
            </a:extLst>
          </p:cNvPr>
          <p:cNvSpPr>
            <a:spLocks noGrp="1"/>
          </p:cNvSpPr>
          <p:nvPr>
            <p:ph type="sldNum" sz="quarter" idx="12"/>
          </p:nvPr>
        </p:nvSpPr>
        <p:spPr/>
        <p:txBody>
          <a:bodyPr/>
          <a:lstStyle/>
          <a:p>
            <a:fld id="{D1549D49-A956-4F0E-B47E-3E7F095A856F}" type="slidenum">
              <a:rPr lang="en-US" smtClean="0"/>
              <a:t>‹#›</a:t>
            </a:fld>
            <a:endParaRPr lang="en-US"/>
          </a:p>
        </p:txBody>
      </p:sp>
    </p:spTree>
    <p:extLst>
      <p:ext uri="{BB962C8B-B14F-4D97-AF65-F5344CB8AC3E}">
        <p14:creationId xmlns:p14="http://schemas.microsoft.com/office/powerpoint/2010/main" val="142806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E8422-E9B8-DDEF-6272-059DDC1298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10870-3877-8D21-A31F-71FADA5D5D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0571D-DF90-33DB-83E4-D9692DB8F7AD}"/>
              </a:ext>
            </a:extLst>
          </p:cNvPr>
          <p:cNvSpPr>
            <a:spLocks noGrp="1"/>
          </p:cNvSpPr>
          <p:nvPr>
            <p:ph type="dt" sz="half" idx="10"/>
          </p:nvPr>
        </p:nvSpPr>
        <p:spPr/>
        <p:txBody>
          <a:bodyPr/>
          <a:lstStyle/>
          <a:p>
            <a:fld id="{559FD5C4-23D2-4973-90EA-7F2ECA25870D}" type="datetimeFigureOut">
              <a:rPr lang="en-US" smtClean="0"/>
              <a:t>2/15/2024</a:t>
            </a:fld>
            <a:endParaRPr lang="en-US"/>
          </a:p>
        </p:txBody>
      </p:sp>
      <p:sp>
        <p:nvSpPr>
          <p:cNvPr id="5" name="Footer Placeholder 4">
            <a:extLst>
              <a:ext uri="{FF2B5EF4-FFF2-40B4-BE49-F238E27FC236}">
                <a16:creationId xmlns:a16="http://schemas.microsoft.com/office/drawing/2014/main" id="{F3EFE1FC-9E22-484F-7348-4FAB80F62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D7E8F-C572-F58A-7E04-C81B1AF0CEF7}"/>
              </a:ext>
            </a:extLst>
          </p:cNvPr>
          <p:cNvSpPr>
            <a:spLocks noGrp="1"/>
          </p:cNvSpPr>
          <p:nvPr>
            <p:ph type="sldNum" sz="quarter" idx="12"/>
          </p:nvPr>
        </p:nvSpPr>
        <p:spPr/>
        <p:txBody>
          <a:bodyPr/>
          <a:lstStyle/>
          <a:p>
            <a:fld id="{D1549D49-A956-4F0E-B47E-3E7F095A856F}" type="slidenum">
              <a:rPr lang="en-US" smtClean="0"/>
              <a:t>‹#›</a:t>
            </a:fld>
            <a:endParaRPr lang="en-US"/>
          </a:p>
        </p:txBody>
      </p:sp>
    </p:spTree>
    <p:extLst>
      <p:ext uri="{BB962C8B-B14F-4D97-AF65-F5344CB8AC3E}">
        <p14:creationId xmlns:p14="http://schemas.microsoft.com/office/powerpoint/2010/main" val="379780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B23E-821E-60E3-9899-09E47D020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98880-9751-81A3-DD7A-7C3112E2FC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C2E3D-C5EF-CCC8-E00F-B456822C8C7F}"/>
              </a:ext>
            </a:extLst>
          </p:cNvPr>
          <p:cNvSpPr>
            <a:spLocks noGrp="1"/>
          </p:cNvSpPr>
          <p:nvPr>
            <p:ph type="dt" sz="half" idx="10"/>
          </p:nvPr>
        </p:nvSpPr>
        <p:spPr/>
        <p:txBody>
          <a:bodyPr/>
          <a:lstStyle/>
          <a:p>
            <a:fld id="{559FD5C4-23D2-4973-90EA-7F2ECA25870D}" type="datetimeFigureOut">
              <a:rPr lang="en-US" smtClean="0"/>
              <a:t>2/15/2024</a:t>
            </a:fld>
            <a:endParaRPr lang="en-US"/>
          </a:p>
        </p:txBody>
      </p:sp>
      <p:sp>
        <p:nvSpPr>
          <p:cNvPr id="5" name="Footer Placeholder 4">
            <a:extLst>
              <a:ext uri="{FF2B5EF4-FFF2-40B4-BE49-F238E27FC236}">
                <a16:creationId xmlns:a16="http://schemas.microsoft.com/office/drawing/2014/main" id="{EF95CF7A-F8C1-8084-9F22-C3D11004E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EA4E2-5B8A-532E-490D-68C684888957}"/>
              </a:ext>
            </a:extLst>
          </p:cNvPr>
          <p:cNvSpPr>
            <a:spLocks noGrp="1"/>
          </p:cNvSpPr>
          <p:nvPr>
            <p:ph type="sldNum" sz="quarter" idx="12"/>
          </p:nvPr>
        </p:nvSpPr>
        <p:spPr/>
        <p:txBody>
          <a:bodyPr/>
          <a:lstStyle/>
          <a:p>
            <a:fld id="{D1549D49-A956-4F0E-B47E-3E7F095A856F}" type="slidenum">
              <a:rPr lang="en-US" smtClean="0"/>
              <a:t>‹#›</a:t>
            </a:fld>
            <a:endParaRPr lang="en-US"/>
          </a:p>
        </p:txBody>
      </p:sp>
    </p:spTree>
    <p:extLst>
      <p:ext uri="{BB962C8B-B14F-4D97-AF65-F5344CB8AC3E}">
        <p14:creationId xmlns:p14="http://schemas.microsoft.com/office/powerpoint/2010/main" val="382796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116D-236B-1846-AA17-88B299355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5DA4C0-EE66-0BDE-72AE-ADF88A415D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BBED2B-8E5F-E223-3FF9-E1DAC997EEA6}"/>
              </a:ext>
            </a:extLst>
          </p:cNvPr>
          <p:cNvSpPr>
            <a:spLocks noGrp="1"/>
          </p:cNvSpPr>
          <p:nvPr>
            <p:ph type="dt" sz="half" idx="10"/>
          </p:nvPr>
        </p:nvSpPr>
        <p:spPr/>
        <p:txBody>
          <a:bodyPr/>
          <a:lstStyle/>
          <a:p>
            <a:fld id="{559FD5C4-23D2-4973-90EA-7F2ECA25870D}" type="datetimeFigureOut">
              <a:rPr lang="en-US" smtClean="0"/>
              <a:t>2/15/2024</a:t>
            </a:fld>
            <a:endParaRPr lang="en-US"/>
          </a:p>
        </p:txBody>
      </p:sp>
      <p:sp>
        <p:nvSpPr>
          <p:cNvPr id="5" name="Footer Placeholder 4">
            <a:extLst>
              <a:ext uri="{FF2B5EF4-FFF2-40B4-BE49-F238E27FC236}">
                <a16:creationId xmlns:a16="http://schemas.microsoft.com/office/drawing/2014/main" id="{83F4435C-6C8A-2C8D-ADAC-3908B60D6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CBC00-C54D-8C74-1F4D-90FA364F1731}"/>
              </a:ext>
            </a:extLst>
          </p:cNvPr>
          <p:cNvSpPr>
            <a:spLocks noGrp="1"/>
          </p:cNvSpPr>
          <p:nvPr>
            <p:ph type="sldNum" sz="quarter" idx="12"/>
          </p:nvPr>
        </p:nvSpPr>
        <p:spPr/>
        <p:txBody>
          <a:bodyPr/>
          <a:lstStyle/>
          <a:p>
            <a:fld id="{D1549D49-A956-4F0E-B47E-3E7F095A856F}" type="slidenum">
              <a:rPr lang="en-US" smtClean="0"/>
              <a:t>‹#›</a:t>
            </a:fld>
            <a:endParaRPr lang="en-US"/>
          </a:p>
        </p:txBody>
      </p:sp>
    </p:spTree>
    <p:extLst>
      <p:ext uri="{BB962C8B-B14F-4D97-AF65-F5344CB8AC3E}">
        <p14:creationId xmlns:p14="http://schemas.microsoft.com/office/powerpoint/2010/main" val="337272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66A3-B3FB-2DBC-4940-81ECD119D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3922FB-314F-DE84-C6FE-D36B3D8E05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F78C2B-BE83-5D08-451D-0B35F86D86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9E040A-8172-5B53-F5BB-9462AA1E6888}"/>
              </a:ext>
            </a:extLst>
          </p:cNvPr>
          <p:cNvSpPr>
            <a:spLocks noGrp="1"/>
          </p:cNvSpPr>
          <p:nvPr>
            <p:ph type="dt" sz="half" idx="10"/>
          </p:nvPr>
        </p:nvSpPr>
        <p:spPr/>
        <p:txBody>
          <a:bodyPr/>
          <a:lstStyle/>
          <a:p>
            <a:fld id="{559FD5C4-23D2-4973-90EA-7F2ECA25870D}" type="datetimeFigureOut">
              <a:rPr lang="en-US" smtClean="0"/>
              <a:t>2/15/2024</a:t>
            </a:fld>
            <a:endParaRPr lang="en-US"/>
          </a:p>
        </p:txBody>
      </p:sp>
      <p:sp>
        <p:nvSpPr>
          <p:cNvPr id="6" name="Footer Placeholder 5">
            <a:extLst>
              <a:ext uri="{FF2B5EF4-FFF2-40B4-BE49-F238E27FC236}">
                <a16:creationId xmlns:a16="http://schemas.microsoft.com/office/drawing/2014/main" id="{028A7091-8F89-A75F-218A-864E97353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BBF3F-46E7-2D5A-BCFD-C8C1945E176C}"/>
              </a:ext>
            </a:extLst>
          </p:cNvPr>
          <p:cNvSpPr>
            <a:spLocks noGrp="1"/>
          </p:cNvSpPr>
          <p:nvPr>
            <p:ph type="sldNum" sz="quarter" idx="12"/>
          </p:nvPr>
        </p:nvSpPr>
        <p:spPr/>
        <p:txBody>
          <a:bodyPr/>
          <a:lstStyle/>
          <a:p>
            <a:fld id="{D1549D49-A956-4F0E-B47E-3E7F095A856F}" type="slidenum">
              <a:rPr lang="en-US" smtClean="0"/>
              <a:t>‹#›</a:t>
            </a:fld>
            <a:endParaRPr lang="en-US"/>
          </a:p>
        </p:txBody>
      </p:sp>
    </p:spTree>
    <p:extLst>
      <p:ext uri="{BB962C8B-B14F-4D97-AF65-F5344CB8AC3E}">
        <p14:creationId xmlns:p14="http://schemas.microsoft.com/office/powerpoint/2010/main" val="266036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F6B8-DCBD-2D79-5890-E640374A7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C0457E-036A-7EA4-4F27-58F0880BA6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2DFBB5-8E8C-B972-AFC0-E963B2BA0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E77761-490A-9953-E131-C8B552523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603A71-C633-8DD7-7D7A-2B71290AF7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57C8E8-CAFD-0D5A-4F22-E32710E07B46}"/>
              </a:ext>
            </a:extLst>
          </p:cNvPr>
          <p:cNvSpPr>
            <a:spLocks noGrp="1"/>
          </p:cNvSpPr>
          <p:nvPr>
            <p:ph type="dt" sz="half" idx="10"/>
          </p:nvPr>
        </p:nvSpPr>
        <p:spPr/>
        <p:txBody>
          <a:bodyPr/>
          <a:lstStyle/>
          <a:p>
            <a:fld id="{559FD5C4-23D2-4973-90EA-7F2ECA25870D}" type="datetimeFigureOut">
              <a:rPr lang="en-US" smtClean="0"/>
              <a:t>2/15/2024</a:t>
            </a:fld>
            <a:endParaRPr lang="en-US"/>
          </a:p>
        </p:txBody>
      </p:sp>
      <p:sp>
        <p:nvSpPr>
          <p:cNvPr id="8" name="Footer Placeholder 7">
            <a:extLst>
              <a:ext uri="{FF2B5EF4-FFF2-40B4-BE49-F238E27FC236}">
                <a16:creationId xmlns:a16="http://schemas.microsoft.com/office/drawing/2014/main" id="{0AE050BC-FD95-8E1C-84F7-4A83CCDBF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E6A180-8E58-E828-84A8-BC4A1921545B}"/>
              </a:ext>
            </a:extLst>
          </p:cNvPr>
          <p:cNvSpPr>
            <a:spLocks noGrp="1"/>
          </p:cNvSpPr>
          <p:nvPr>
            <p:ph type="sldNum" sz="quarter" idx="12"/>
          </p:nvPr>
        </p:nvSpPr>
        <p:spPr/>
        <p:txBody>
          <a:bodyPr/>
          <a:lstStyle/>
          <a:p>
            <a:fld id="{D1549D49-A956-4F0E-B47E-3E7F095A856F}" type="slidenum">
              <a:rPr lang="en-US" smtClean="0"/>
              <a:t>‹#›</a:t>
            </a:fld>
            <a:endParaRPr lang="en-US"/>
          </a:p>
        </p:txBody>
      </p:sp>
    </p:spTree>
    <p:extLst>
      <p:ext uri="{BB962C8B-B14F-4D97-AF65-F5344CB8AC3E}">
        <p14:creationId xmlns:p14="http://schemas.microsoft.com/office/powerpoint/2010/main" val="104524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52DC-0388-AE05-DAE8-239666ACCB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BEE0C1-0133-B8F0-B4E0-FF09F8E9EE61}"/>
              </a:ext>
            </a:extLst>
          </p:cNvPr>
          <p:cNvSpPr>
            <a:spLocks noGrp="1"/>
          </p:cNvSpPr>
          <p:nvPr>
            <p:ph type="dt" sz="half" idx="10"/>
          </p:nvPr>
        </p:nvSpPr>
        <p:spPr/>
        <p:txBody>
          <a:bodyPr/>
          <a:lstStyle/>
          <a:p>
            <a:fld id="{559FD5C4-23D2-4973-90EA-7F2ECA25870D}" type="datetimeFigureOut">
              <a:rPr lang="en-US" smtClean="0"/>
              <a:t>2/15/2024</a:t>
            </a:fld>
            <a:endParaRPr lang="en-US"/>
          </a:p>
        </p:txBody>
      </p:sp>
      <p:sp>
        <p:nvSpPr>
          <p:cNvPr id="4" name="Footer Placeholder 3">
            <a:extLst>
              <a:ext uri="{FF2B5EF4-FFF2-40B4-BE49-F238E27FC236}">
                <a16:creationId xmlns:a16="http://schemas.microsoft.com/office/drawing/2014/main" id="{41B6785E-0D0E-C491-D92E-46DD2EA860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09E6C1-3472-9227-9127-6FDE6D778731}"/>
              </a:ext>
            </a:extLst>
          </p:cNvPr>
          <p:cNvSpPr>
            <a:spLocks noGrp="1"/>
          </p:cNvSpPr>
          <p:nvPr>
            <p:ph type="sldNum" sz="quarter" idx="12"/>
          </p:nvPr>
        </p:nvSpPr>
        <p:spPr/>
        <p:txBody>
          <a:bodyPr/>
          <a:lstStyle/>
          <a:p>
            <a:fld id="{D1549D49-A956-4F0E-B47E-3E7F095A856F}" type="slidenum">
              <a:rPr lang="en-US" smtClean="0"/>
              <a:t>‹#›</a:t>
            </a:fld>
            <a:endParaRPr lang="en-US"/>
          </a:p>
        </p:txBody>
      </p:sp>
    </p:spTree>
    <p:extLst>
      <p:ext uri="{BB962C8B-B14F-4D97-AF65-F5344CB8AC3E}">
        <p14:creationId xmlns:p14="http://schemas.microsoft.com/office/powerpoint/2010/main" val="212011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738A8E-0249-7175-2DA0-83DD051A15E7}"/>
              </a:ext>
            </a:extLst>
          </p:cNvPr>
          <p:cNvSpPr>
            <a:spLocks noGrp="1"/>
          </p:cNvSpPr>
          <p:nvPr>
            <p:ph type="dt" sz="half" idx="10"/>
          </p:nvPr>
        </p:nvSpPr>
        <p:spPr/>
        <p:txBody>
          <a:bodyPr/>
          <a:lstStyle/>
          <a:p>
            <a:fld id="{559FD5C4-23D2-4973-90EA-7F2ECA25870D}" type="datetimeFigureOut">
              <a:rPr lang="en-US" smtClean="0"/>
              <a:t>2/15/2024</a:t>
            </a:fld>
            <a:endParaRPr lang="en-US"/>
          </a:p>
        </p:txBody>
      </p:sp>
      <p:sp>
        <p:nvSpPr>
          <p:cNvPr id="3" name="Footer Placeholder 2">
            <a:extLst>
              <a:ext uri="{FF2B5EF4-FFF2-40B4-BE49-F238E27FC236}">
                <a16:creationId xmlns:a16="http://schemas.microsoft.com/office/drawing/2014/main" id="{BB5522A6-DFF2-9872-1788-5DAA259ADB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3D254-D689-EF07-B028-CA96B31DE595}"/>
              </a:ext>
            </a:extLst>
          </p:cNvPr>
          <p:cNvSpPr>
            <a:spLocks noGrp="1"/>
          </p:cNvSpPr>
          <p:nvPr>
            <p:ph type="sldNum" sz="quarter" idx="12"/>
          </p:nvPr>
        </p:nvSpPr>
        <p:spPr/>
        <p:txBody>
          <a:bodyPr/>
          <a:lstStyle/>
          <a:p>
            <a:fld id="{D1549D49-A956-4F0E-B47E-3E7F095A856F}" type="slidenum">
              <a:rPr lang="en-US" smtClean="0"/>
              <a:t>‹#›</a:t>
            </a:fld>
            <a:endParaRPr lang="en-US"/>
          </a:p>
        </p:txBody>
      </p:sp>
    </p:spTree>
    <p:extLst>
      <p:ext uri="{BB962C8B-B14F-4D97-AF65-F5344CB8AC3E}">
        <p14:creationId xmlns:p14="http://schemas.microsoft.com/office/powerpoint/2010/main" val="423085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078B-8A52-089A-291A-81F413C79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8A4EBC-2869-0B5F-A050-C9F4B76FD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8E0C9-9B48-59F5-57F7-C7F18884E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144ED-B9AC-6E74-10F9-E5928D5B5F49}"/>
              </a:ext>
            </a:extLst>
          </p:cNvPr>
          <p:cNvSpPr>
            <a:spLocks noGrp="1"/>
          </p:cNvSpPr>
          <p:nvPr>
            <p:ph type="dt" sz="half" idx="10"/>
          </p:nvPr>
        </p:nvSpPr>
        <p:spPr/>
        <p:txBody>
          <a:bodyPr/>
          <a:lstStyle/>
          <a:p>
            <a:fld id="{559FD5C4-23D2-4973-90EA-7F2ECA25870D}" type="datetimeFigureOut">
              <a:rPr lang="en-US" smtClean="0"/>
              <a:t>2/15/2024</a:t>
            </a:fld>
            <a:endParaRPr lang="en-US"/>
          </a:p>
        </p:txBody>
      </p:sp>
      <p:sp>
        <p:nvSpPr>
          <p:cNvPr id="6" name="Footer Placeholder 5">
            <a:extLst>
              <a:ext uri="{FF2B5EF4-FFF2-40B4-BE49-F238E27FC236}">
                <a16:creationId xmlns:a16="http://schemas.microsoft.com/office/drawing/2014/main" id="{5229CAF1-FAA9-0E6F-E2A3-B3D4AF787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C481A-5879-1688-C338-037E62DD5123}"/>
              </a:ext>
            </a:extLst>
          </p:cNvPr>
          <p:cNvSpPr>
            <a:spLocks noGrp="1"/>
          </p:cNvSpPr>
          <p:nvPr>
            <p:ph type="sldNum" sz="quarter" idx="12"/>
          </p:nvPr>
        </p:nvSpPr>
        <p:spPr/>
        <p:txBody>
          <a:bodyPr/>
          <a:lstStyle/>
          <a:p>
            <a:fld id="{D1549D49-A956-4F0E-B47E-3E7F095A856F}" type="slidenum">
              <a:rPr lang="en-US" smtClean="0"/>
              <a:t>‹#›</a:t>
            </a:fld>
            <a:endParaRPr lang="en-US"/>
          </a:p>
        </p:txBody>
      </p:sp>
    </p:spTree>
    <p:extLst>
      <p:ext uri="{BB962C8B-B14F-4D97-AF65-F5344CB8AC3E}">
        <p14:creationId xmlns:p14="http://schemas.microsoft.com/office/powerpoint/2010/main" val="304464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FA22-C31E-64DC-53BA-1FA14428C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CB8616-D3A3-D7A5-28F6-50D4D9657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169AA8-3853-51DB-FB59-F0F79E078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F06A9-DB22-3FFA-76A3-06B064DC5376}"/>
              </a:ext>
            </a:extLst>
          </p:cNvPr>
          <p:cNvSpPr>
            <a:spLocks noGrp="1"/>
          </p:cNvSpPr>
          <p:nvPr>
            <p:ph type="dt" sz="half" idx="10"/>
          </p:nvPr>
        </p:nvSpPr>
        <p:spPr/>
        <p:txBody>
          <a:bodyPr/>
          <a:lstStyle/>
          <a:p>
            <a:fld id="{559FD5C4-23D2-4973-90EA-7F2ECA25870D}" type="datetimeFigureOut">
              <a:rPr lang="en-US" smtClean="0"/>
              <a:t>2/15/2024</a:t>
            </a:fld>
            <a:endParaRPr lang="en-US"/>
          </a:p>
        </p:txBody>
      </p:sp>
      <p:sp>
        <p:nvSpPr>
          <p:cNvPr id="6" name="Footer Placeholder 5">
            <a:extLst>
              <a:ext uri="{FF2B5EF4-FFF2-40B4-BE49-F238E27FC236}">
                <a16:creationId xmlns:a16="http://schemas.microsoft.com/office/drawing/2014/main" id="{F978B285-BBA5-322B-4C43-D6C18AF09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12E84-ED9B-A110-2F5F-19C46C8210CB}"/>
              </a:ext>
            </a:extLst>
          </p:cNvPr>
          <p:cNvSpPr>
            <a:spLocks noGrp="1"/>
          </p:cNvSpPr>
          <p:nvPr>
            <p:ph type="sldNum" sz="quarter" idx="12"/>
          </p:nvPr>
        </p:nvSpPr>
        <p:spPr/>
        <p:txBody>
          <a:bodyPr/>
          <a:lstStyle/>
          <a:p>
            <a:fld id="{D1549D49-A956-4F0E-B47E-3E7F095A856F}" type="slidenum">
              <a:rPr lang="en-US" smtClean="0"/>
              <a:t>‹#›</a:t>
            </a:fld>
            <a:endParaRPr lang="en-US"/>
          </a:p>
        </p:txBody>
      </p:sp>
    </p:spTree>
    <p:extLst>
      <p:ext uri="{BB962C8B-B14F-4D97-AF65-F5344CB8AC3E}">
        <p14:creationId xmlns:p14="http://schemas.microsoft.com/office/powerpoint/2010/main" val="332666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FEA23-7817-21D6-4BED-E629AF5E3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ED9102-2A18-3A1D-D328-3D91B2E52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AA611-FE04-144B-DCC6-9B493FA31A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FD5C4-23D2-4973-90EA-7F2ECA25870D}" type="datetimeFigureOut">
              <a:rPr lang="en-US" smtClean="0"/>
              <a:t>2/15/2024</a:t>
            </a:fld>
            <a:endParaRPr lang="en-US"/>
          </a:p>
        </p:txBody>
      </p:sp>
      <p:sp>
        <p:nvSpPr>
          <p:cNvPr id="5" name="Footer Placeholder 4">
            <a:extLst>
              <a:ext uri="{FF2B5EF4-FFF2-40B4-BE49-F238E27FC236}">
                <a16:creationId xmlns:a16="http://schemas.microsoft.com/office/drawing/2014/main" id="{10DBAFA8-5AC2-14C7-348B-3BB71BDE2C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B4AC60-971A-63F2-5AA2-209568DEF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49D49-A956-4F0E-B47E-3E7F095A856F}" type="slidenum">
              <a:rPr lang="en-US" smtClean="0"/>
              <a:t>‹#›</a:t>
            </a:fld>
            <a:endParaRPr lang="en-US"/>
          </a:p>
        </p:txBody>
      </p:sp>
    </p:spTree>
    <p:extLst>
      <p:ext uri="{BB962C8B-B14F-4D97-AF65-F5344CB8AC3E}">
        <p14:creationId xmlns:p14="http://schemas.microsoft.com/office/powerpoint/2010/main" val="3477292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6B8A0-3DCC-AE95-FA0B-AE4784C9CCF7}"/>
              </a:ext>
            </a:extLst>
          </p:cNvPr>
          <p:cNvSpPr>
            <a:spLocks noGrp="1"/>
          </p:cNvSpPr>
          <p:nvPr>
            <p:ph idx="1"/>
          </p:nvPr>
        </p:nvSpPr>
        <p:spPr>
          <a:xfrm>
            <a:off x="838200" y="202131"/>
            <a:ext cx="10515600" cy="5974832"/>
          </a:xfrm>
        </p:spPr>
        <p:txBody>
          <a:bodyPr/>
          <a:lstStyle/>
          <a:p>
            <a:pPr marL="0" indent="0">
              <a:buNone/>
            </a:pPr>
            <a:endParaRPr lang="en-US" alt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altLang="en-US" sz="3600" b="1" dirty="0">
                <a:latin typeface="Times New Roman" panose="02020603050405020304" pitchFamily="18" charset="0"/>
                <a:ea typeface="Calibri" panose="020F0502020204030204" pitchFamily="34" charset="0"/>
                <a:cs typeface="Times New Roman" panose="02020603050405020304" pitchFamily="18" charset="0"/>
              </a:rPr>
              <a:t>Parasitic Infestation</a:t>
            </a:r>
          </a:p>
          <a:p>
            <a:pPr marL="0" indent="0">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altLang="en-US" sz="3200" dirty="0">
                <a:latin typeface="Times New Roman" panose="02020603050405020304" pitchFamily="18" charset="0"/>
                <a:ea typeface="Calibri" panose="020F0502020204030204" pitchFamily="34" charset="0"/>
                <a:cs typeface="Times New Roman" panose="02020603050405020304" pitchFamily="18" charset="0"/>
              </a:rPr>
              <a:t>Parasitic infestation refers to the presence and multiplication of</a:t>
            </a:r>
          </a:p>
          <a:p>
            <a:pPr marL="0" indent="0">
              <a:buNone/>
            </a:pPr>
            <a:r>
              <a:rPr lang="en-US" altLang="en-US" sz="3200" dirty="0">
                <a:latin typeface="Times New Roman" panose="02020603050405020304" pitchFamily="18" charset="0"/>
                <a:ea typeface="Calibri" panose="020F0502020204030204" pitchFamily="34" charset="0"/>
                <a:cs typeface="Times New Roman" panose="02020603050405020304" pitchFamily="18" charset="0"/>
              </a:rPr>
              <a:t>parasites within a host organism, leading to an infestation . It</a:t>
            </a:r>
          </a:p>
          <a:p>
            <a:pPr marL="0" indent="0">
              <a:buNone/>
            </a:pPr>
            <a:r>
              <a:rPr lang="en-US" altLang="en-US" sz="3200" dirty="0">
                <a:latin typeface="Times New Roman" panose="02020603050405020304" pitchFamily="18" charset="0"/>
                <a:ea typeface="Calibri" panose="020F0502020204030204" pitchFamily="34" charset="0"/>
                <a:cs typeface="Times New Roman" panose="02020603050405020304" pitchFamily="18" charset="0"/>
              </a:rPr>
              <a:t>is one of the common cause of </a:t>
            </a: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chronic intestinal problem</a:t>
            </a:r>
          </a:p>
          <a:p>
            <a:pPr marL="0" indent="0">
              <a:buNone/>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among children in developing countries especially common</a:t>
            </a:r>
          </a:p>
          <a:p>
            <a:pPr marL="0" indent="0">
              <a:buNone/>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among children of rural communities .</a:t>
            </a:r>
            <a:endParaRPr lang="en-US" sz="3200" dirty="0"/>
          </a:p>
        </p:txBody>
      </p:sp>
    </p:spTree>
    <p:extLst>
      <p:ext uri="{BB962C8B-B14F-4D97-AF65-F5344CB8AC3E}">
        <p14:creationId xmlns:p14="http://schemas.microsoft.com/office/powerpoint/2010/main" val="339108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26705-BB9C-2FAC-84B8-AA453A1AAA0A}"/>
              </a:ext>
            </a:extLst>
          </p:cNvPr>
          <p:cNvSpPr>
            <a:spLocks noGrp="1"/>
          </p:cNvSpPr>
          <p:nvPr>
            <p:ph idx="1"/>
          </p:nvPr>
        </p:nvSpPr>
        <p:spPr>
          <a:xfrm>
            <a:off x="231982" y="138702"/>
            <a:ext cx="11425761" cy="6719299"/>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Dosage of Chloroquine by age group. (Each tablet of Chloroquine</a:t>
            </a:r>
          </a:p>
          <a:p>
            <a:pPr marL="0" indent="0">
              <a:buNone/>
            </a:pPr>
            <a:r>
              <a:rPr lang="en-US" sz="3200" dirty="0">
                <a:latin typeface="Times New Roman" panose="02020603050405020304" pitchFamily="18" charset="0"/>
                <a:cs typeface="Times New Roman" panose="02020603050405020304" pitchFamily="18" charset="0"/>
              </a:rPr>
              <a:t>contains 150mg base) </a:t>
            </a: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8A75E6-7D8F-B5AA-7FE1-F847D7B8515A}"/>
              </a:ext>
            </a:extLst>
          </p:cNvPr>
          <p:cNvSpPr>
            <a:spLocks noGrp="1"/>
          </p:cNvSpPr>
          <p:nvPr>
            <p:ph type="title"/>
          </p:nvPr>
        </p:nvSpPr>
        <p:spPr>
          <a:xfrm>
            <a:off x="534257" y="1602769"/>
            <a:ext cx="10993348" cy="5116529"/>
          </a:xfrm>
        </p:spPr>
        <p:txBody>
          <a:bodyPr>
            <a:normAutofit/>
          </a:bodyPr>
          <a:lstStyle/>
          <a:p>
            <a:endParaRPr lang="en-US" sz="32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3C2BBAB0-53CE-5431-0355-B2AD2280D052}"/>
              </a:ext>
            </a:extLst>
          </p:cNvPr>
          <p:cNvGraphicFramePr>
            <a:graphicFrameLocks noGrp="1"/>
          </p:cNvGraphicFramePr>
          <p:nvPr>
            <p:extLst>
              <p:ext uri="{D42A27DB-BD31-4B8C-83A1-F6EECF244321}">
                <p14:modId xmlns:p14="http://schemas.microsoft.com/office/powerpoint/2010/main" val="1042636005"/>
              </p:ext>
            </p:extLst>
          </p:nvPr>
        </p:nvGraphicFramePr>
        <p:xfrm>
          <a:off x="417095" y="1582220"/>
          <a:ext cx="11110509" cy="4792895"/>
        </p:xfrm>
        <a:graphic>
          <a:graphicData uri="http://schemas.openxmlformats.org/drawingml/2006/table">
            <a:tbl>
              <a:tblPr firstRow="1" bandRow="1">
                <a:tableStyleId>{5C22544A-7EE6-4342-B048-85BDC9FD1C3A}</a:tableStyleId>
              </a:tblPr>
              <a:tblGrid>
                <a:gridCol w="1128958">
                  <a:extLst>
                    <a:ext uri="{9D8B030D-6E8A-4147-A177-3AD203B41FA5}">
                      <a16:colId xmlns:a16="http://schemas.microsoft.com/office/drawing/2014/main" val="1223531150"/>
                    </a:ext>
                  </a:extLst>
                </a:gridCol>
                <a:gridCol w="3933505">
                  <a:extLst>
                    <a:ext uri="{9D8B030D-6E8A-4147-A177-3AD203B41FA5}">
                      <a16:colId xmlns:a16="http://schemas.microsoft.com/office/drawing/2014/main" val="670326945"/>
                    </a:ext>
                  </a:extLst>
                </a:gridCol>
                <a:gridCol w="1489274">
                  <a:extLst>
                    <a:ext uri="{9D8B030D-6E8A-4147-A177-3AD203B41FA5}">
                      <a16:colId xmlns:a16="http://schemas.microsoft.com/office/drawing/2014/main" val="3886870933"/>
                    </a:ext>
                  </a:extLst>
                </a:gridCol>
                <a:gridCol w="1580223">
                  <a:extLst>
                    <a:ext uri="{9D8B030D-6E8A-4147-A177-3AD203B41FA5}">
                      <a16:colId xmlns:a16="http://schemas.microsoft.com/office/drawing/2014/main" val="1801607204"/>
                    </a:ext>
                  </a:extLst>
                </a:gridCol>
                <a:gridCol w="1455169">
                  <a:extLst>
                    <a:ext uri="{9D8B030D-6E8A-4147-A177-3AD203B41FA5}">
                      <a16:colId xmlns:a16="http://schemas.microsoft.com/office/drawing/2014/main" val="1095154710"/>
                    </a:ext>
                  </a:extLst>
                </a:gridCol>
                <a:gridCol w="1523380">
                  <a:extLst>
                    <a:ext uri="{9D8B030D-6E8A-4147-A177-3AD203B41FA5}">
                      <a16:colId xmlns:a16="http://schemas.microsoft.com/office/drawing/2014/main" val="1224747620"/>
                    </a:ext>
                  </a:extLst>
                </a:gridCol>
              </a:tblGrid>
              <a:tr h="975019">
                <a:tc>
                  <a:txBody>
                    <a:bodyPr/>
                    <a:lstStyle/>
                    <a:p>
                      <a:r>
                        <a:rPr lang="en-US" sz="2400" dirty="0">
                          <a:latin typeface="Times New Roman" panose="02020603050405020304" pitchFamily="18" charset="0"/>
                          <a:cs typeface="Times New Roman" panose="02020603050405020304" pitchFamily="18" charset="0"/>
                        </a:rPr>
                        <a:t>Days</a:t>
                      </a:r>
                    </a:p>
                  </a:txBody>
                  <a:tcPr/>
                </a:tc>
                <a:tc>
                  <a:txBody>
                    <a:bodyPr/>
                    <a:lstStyle/>
                    <a:p>
                      <a:r>
                        <a:rPr lang="en-US" sz="2400" dirty="0">
                          <a:latin typeface="Times New Roman" panose="02020603050405020304" pitchFamily="18" charset="0"/>
                          <a:cs typeface="Times New Roman" panose="02020603050405020304" pitchFamily="18" charset="0"/>
                        </a:rPr>
                        <a:t>Medicine </a:t>
                      </a:r>
                    </a:p>
                  </a:txBody>
                  <a:tcPr/>
                </a:tc>
                <a:tc>
                  <a:txBody>
                    <a:bodyPr/>
                    <a:lstStyle/>
                    <a:p>
                      <a:r>
                        <a:rPr lang="en-US" sz="2400" dirty="0">
                          <a:latin typeface="Times New Roman" panose="02020603050405020304" pitchFamily="18" charset="0"/>
                          <a:cs typeface="Times New Roman" panose="02020603050405020304" pitchFamily="18" charset="0"/>
                        </a:rPr>
                        <a:t>&lt; 1 year</a:t>
                      </a:r>
                    </a:p>
                  </a:txBody>
                  <a:tcPr/>
                </a:tc>
                <a:tc>
                  <a:txBody>
                    <a:bodyPr/>
                    <a:lstStyle/>
                    <a:p>
                      <a:r>
                        <a:rPr lang="en-US" sz="2400" dirty="0">
                          <a:latin typeface="Times New Roman" panose="02020603050405020304" pitchFamily="18" charset="0"/>
                          <a:cs typeface="Times New Roman" panose="02020603050405020304" pitchFamily="18" charset="0"/>
                        </a:rPr>
                        <a:t>1 – 4 years</a:t>
                      </a:r>
                    </a:p>
                  </a:txBody>
                  <a:tcPr/>
                </a:tc>
                <a:tc>
                  <a:txBody>
                    <a:bodyPr/>
                    <a:lstStyle/>
                    <a:p>
                      <a:r>
                        <a:rPr lang="en-US" sz="2400" dirty="0">
                          <a:latin typeface="Times New Roman" panose="02020603050405020304" pitchFamily="18" charset="0"/>
                          <a:cs typeface="Times New Roman" panose="02020603050405020304" pitchFamily="18" charset="0"/>
                        </a:rPr>
                        <a:t>5 – 9 years</a:t>
                      </a:r>
                    </a:p>
                  </a:txBody>
                  <a:tcPr/>
                </a:tc>
                <a:tc>
                  <a:txBody>
                    <a:bodyPr/>
                    <a:lstStyle/>
                    <a:p>
                      <a:r>
                        <a:rPr lang="en-US" sz="2400" dirty="0">
                          <a:latin typeface="Times New Roman" panose="02020603050405020304" pitchFamily="18" charset="0"/>
                          <a:cs typeface="Times New Roman" panose="02020603050405020304" pitchFamily="18" charset="0"/>
                        </a:rPr>
                        <a:t>10 – 14 years</a:t>
                      </a:r>
                    </a:p>
                  </a:txBody>
                  <a:tcPr/>
                </a:tc>
                <a:extLst>
                  <a:ext uri="{0D108BD9-81ED-4DB2-BD59-A6C34878D82A}">
                    <a16:rowId xmlns:a16="http://schemas.microsoft.com/office/drawing/2014/main" val="1446285649"/>
                  </a:ext>
                </a:extLst>
              </a:tr>
              <a:tr h="954469">
                <a:tc>
                  <a:txBody>
                    <a:bodyPr/>
                    <a:lstStyle/>
                    <a:p>
                      <a:r>
                        <a:rPr lang="en-US" sz="2800" dirty="0">
                          <a:latin typeface="Times New Roman" panose="02020603050405020304" pitchFamily="18" charset="0"/>
                          <a:cs typeface="Times New Roman" panose="02020603050405020304" pitchFamily="18" charset="0"/>
                        </a:rPr>
                        <a:t>1.</a:t>
                      </a:r>
                    </a:p>
                  </a:txBody>
                  <a:tcPr/>
                </a:tc>
                <a:tc>
                  <a:txBody>
                    <a:bodyPr/>
                    <a:lstStyle/>
                    <a:p>
                      <a:r>
                        <a:rPr lang="en-US" sz="2800" dirty="0">
                          <a:latin typeface="Times New Roman" panose="02020603050405020304" pitchFamily="18" charset="0"/>
                          <a:cs typeface="Times New Roman" panose="02020603050405020304" pitchFamily="18" charset="0"/>
                        </a:rPr>
                        <a:t>Chloroquine tablet (150mg)</a:t>
                      </a:r>
                    </a:p>
                  </a:txBody>
                  <a:tcPr/>
                </a:tc>
                <a:tc>
                  <a:txBody>
                    <a:bodyPr/>
                    <a:lstStyle/>
                    <a:p>
                      <a:r>
                        <a:rPr lang="en-US" sz="2800" dirty="0">
                          <a:latin typeface="Times New Roman" panose="02020603050405020304" pitchFamily="18" charset="0"/>
                          <a:cs typeface="Times New Roman" panose="02020603050405020304" pitchFamily="18" charset="0"/>
                        </a:rPr>
                        <a:t>1/2</a:t>
                      </a:r>
                    </a:p>
                  </a:txBody>
                  <a:tcPr/>
                </a:tc>
                <a:tc>
                  <a:txBody>
                    <a:bodyPr/>
                    <a:lstStyle/>
                    <a:p>
                      <a:r>
                        <a:rPr lang="en-US" sz="2800" dirty="0">
                          <a:latin typeface="Times New Roman" panose="02020603050405020304" pitchFamily="18" charset="0"/>
                          <a:cs typeface="Times New Roman" panose="02020603050405020304" pitchFamily="18" charset="0"/>
                        </a:rPr>
                        <a:t>1</a:t>
                      </a:r>
                    </a:p>
                  </a:txBody>
                  <a:tcPr/>
                </a:tc>
                <a:tc>
                  <a:txBody>
                    <a:bodyPr/>
                    <a:lstStyle/>
                    <a:p>
                      <a:r>
                        <a:rPr lang="en-US" sz="2800" dirty="0">
                          <a:latin typeface="Times New Roman" panose="02020603050405020304" pitchFamily="18" charset="0"/>
                          <a:cs typeface="Times New Roman" panose="02020603050405020304" pitchFamily="18" charset="0"/>
                        </a:rPr>
                        <a:t>2</a:t>
                      </a:r>
                    </a:p>
                  </a:txBody>
                  <a:tcPr/>
                </a:tc>
                <a:tc>
                  <a:txBody>
                    <a:bodyPr/>
                    <a:lstStyle/>
                    <a:p>
                      <a:r>
                        <a:rPr lang="en-US" sz="28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913214007"/>
                  </a:ext>
                </a:extLst>
              </a:tr>
              <a:tr h="954469">
                <a:tc>
                  <a:txBody>
                    <a:bodyPr/>
                    <a:lstStyle/>
                    <a:p>
                      <a:r>
                        <a:rPr lang="en-US" sz="2800" dirty="0">
                          <a:latin typeface="Times New Roman" panose="02020603050405020304" pitchFamily="18" charset="0"/>
                          <a:cs typeface="Times New Roman" panose="02020603050405020304" pitchFamily="18" charset="0"/>
                        </a:rPr>
                        <a:t>2.</a:t>
                      </a:r>
                    </a:p>
                  </a:txBody>
                  <a:tcPr/>
                </a:tc>
                <a:tc>
                  <a:txBody>
                    <a:bodyPr/>
                    <a:lstStyle/>
                    <a:p>
                      <a:r>
                        <a:rPr lang="en-US" sz="2800" dirty="0">
                          <a:latin typeface="Times New Roman" panose="02020603050405020304" pitchFamily="18" charset="0"/>
                          <a:cs typeface="Times New Roman" panose="02020603050405020304" pitchFamily="18" charset="0"/>
                        </a:rPr>
                        <a:t>Chloroquine tablet (150mg)</a:t>
                      </a:r>
                    </a:p>
                  </a:txBody>
                  <a:tcPr/>
                </a:tc>
                <a:tc>
                  <a:txBody>
                    <a:bodyPr/>
                    <a:lstStyle/>
                    <a:p>
                      <a:r>
                        <a:rPr lang="en-US" sz="2800" dirty="0">
                          <a:latin typeface="Times New Roman" panose="02020603050405020304" pitchFamily="18" charset="0"/>
                          <a:cs typeface="Times New Roman" panose="02020603050405020304" pitchFamily="18" charset="0"/>
                        </a:rPr>
                        <a:t>1/2</a:t>
                      </a:r>
                    </a:p>
                  </a:txBody>
                  <a:tcPr/>
                </a:tc>
                <a:tc>
                  <a:txBody>
                    <a:bodyPr/>
                    <a:lstStyle/>
                    <a:p>
                      <a:r>
                        <a:rPr lang="en-US" sz="2800" dirty="0">
                          <a:latin typeface="Times New Roman" panose="02020603050405020304" pitchFamily="18" charset="0"/>
                          <a:cs typeface="Times New Roman" panose="02020603050405020304" pitchFamily="18" charset="0"/>
                        </a:rPr>
                        <a:t>1</a:t>
                      </a:r>
                    </a:p>
                  </a:txBody>
                  <a:tcPr/>
                </a:tc>
                <a:tc>
                  <a:txBody>
                    <a:bodyPr/>
                    <a:lstStyle/>
                    <a:p>
                      <a:r>
                        <a:rPr lang="en-US" sz="2800" dirty="0">
                          <a:latin typeface="Times New Roman" panose="02020603050405020304" pitchFamily="18" charset="0"/>
                          <a:cs typeface="Times New Roman" panose="02020603050405020304" pitchFamily="18" charset="0"/>
                        </a:rPr>
                        <a:t>2</a:t>
                      </a:r>
                    </a:p>
                  </a:txBody>
                  <a:tcPr/>
                </a:tc>
                <a:tc>
                  <a:txBody>
                    <a:bodyPr/>
                    <a:lstStyle/>
                    <a:p>
                      <a:r>
                        <a:rPr lang="en-US" sz="28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4015266476"/>
                  </a:ext>
                </a:extLst>
              </a:tr>
              <a:tr h="954469">
                <a:tc>
                  <a:txBody>
                    <a:bodyPr/>
                    <a:lstStyle/>
                    <a:p>
                      <a:r>
                        <a:rPr lang="en-US" sz="2800" dirty="0">
                          <a:latin typeface="Times New Roman" panose="02020603050405020304" pitchFamily="18" charset="0"/>
                          <a:cs typeface="Times New Roman" panose="02020603050405020304" pitchFamily="18" charset="0"/>
                        </a:rPr>
                        <a:t>3.</a:t>
                      </a:r>
                    </a:p>
                  </a:txBody>
                  <a:tcPr/>
                </a:tc>
                <a:tc>
                  <a:txBody>
                    <a:bodyPr/>
                    <a:lstStyle/>
                    <a:p>
                      <a:r>
                        <a:rPr lang="en-US" sz="2800" dirty="0">
                          <a:latin typeface="Times New Roman" panose="02020603050405020304" pitchFamily="18" charset="0"/>
                          <a:cs typeface="Times New Roman" panose="02020603050405020304" pitchFamily="18" charset="0"/>
                        </a:rPr>
                        <a:t>Chloroquine tablet (150mg)</a:t>
                      </a:r>
                    </a:p>
                  </a:txBody>
                  <a:tcPr/>
                </a:tc>
                <a:tc>
                  <a:txBody>
                    <a:bodyPr/>
                    <a:lstStyle/>
                    <a:p>
                      <a:r>
                        <a:rPr lang="en-US" sz="2800" dirty="0">
                          <a:latin typeface="Times New Roman" panose="02020603050405020304" pitchFamily="18" charset="0"/>
                          <a:cs typeface="Times New Roman" panose="02020603050405020304" pitchFamily="18" charset="0"/>
                        </a:rPr>
                        <a:t>1/2</a:t>
                      </a:r>
                    </a:p>
                  </a:txBody>
                  <a:tcPr/>
                </a:tc>
                <a:tc>
                  <a:txBody>
                    <a:bodyPr/>
                    <a:lstStyle/>
                    <a:p>
                      <a:r>
                        <a:rPr lang="en-US" sz="2800" dirty="0">
                          <a:latin typeface="Times New Roman" panose="02020603050405020304" pitchFamily="18" charset="0"/>
                          <a:cs typeface="Times New Roman" panose="02020603050405020304" pitchFamily="18" charset="0"/>
                        </a:rPr>
                        <a:t>1/2</a:t>
                      </a:r>
                    </a:p>
                  </a:txBody>
                  <a:tcPr/>
                </a:tc>
                <a:tc>
                  <a:txBody>
                    <a:bodyPr/>
                    <a:lstStyle/>
                    <a:p>
                      <a:r>
                        <a:rPr lang="en-US" sz="2800" dirty="0">
                          <a:latin typeface="Times New Roman" panose="02020603050405020304" pitchFamily="18" charset="0"/>
                          <a:cs typeface="Times New Roman" panose="02020603050405020304" pitchFamily="18" charset="0"/>
                        </a:rPr>
                        <a:t>1</a:t>
                      </a:r>
                    </a:p>
                  </a:txBody>
                  <a:tcPr/>
                </a:tc>
                <a:tc>
                  <a:txBody>
                    <a:bodyPr/>
                    <a:lstStyle/>
                    <a:p>
                      <a:r>
                        <a:rPr lang="en-US" sz="28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1/2</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2925277"/>
                  </a:ext>
                </a:extLst>
              </a:tr>
              <a:tr h="954469">
                <a:tc>
                  <a:txBody>
                    <a:bodyPr/>
                    <a:lstStyle/>
                    <a:p>
                      <a:endParaRPr lang="en-US" dirty="0"/>
                    </a:p>
                  </a:txBody>
                  <a:tcPr/>
                </a:tc>
                <a:tc>
                  <a:txBody>
                    <a:bodyPr/>
                    <a:lstStyle/>
                    <a:p>
                      <a:r>
                        <a:rPr lang="en-US" sz="2800" dirty="0">
                          <a:latin typeface="Times New Roman" panose="02020603050405020304" pitchFamily="18" charset="0"/>
                          <a:cs typeface="Times New Roman" panose="02020603050405020304" pitchFamily="18" charset="0"/>
                        </a:rPr>
                        <a:t>TOTAL</a:t>
                      </a:r>
                    </a:p>
                  </a:txBody>
                  <a:tcPr/>
                </a:tc>
                <a:tc>
                  <a:txBody>
                    <a:bodyPr/>
                    <a:lstStyle/>
                    <a:p>
                      <a:r>
                        <a:rPr lang="en-US" sz="28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1/2</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1/2</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5</a:t>
                      </a:r>
                    </a:p>
                  </a:txBody>
                  <a:tcPr/>
                </a:tc>
                <a:tc>
                  <a:txBody>
                    <a:bodyPr/>
                    <a:lstStyle/>
                    <a:p>
                      <a:r>
                        <a:rPr lang="en-US" sz="2800"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1/2</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1034690"/>
                  </a:ext>
                </a:extLst>
              </a:tr>
            </a:tbl>
          </a:graphicData>
        </a:graphic>
      </p:graphicFrame>
    </p:spTree>
    <p:extLst>
      <p:ext uri="{BB962C8B-B14F-4D97-AF65-F5344CB8AC3E}">
        <p14:creationId xmlns:p14="http://schemas.microsoft.com/office/powerpoint/2010/main" val="243590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BC6D40-B5FE-14A8-6BD0-9DCB6ED651C3}"/>
              </a:ext>
            </a:extLst>
          </p:cNvPr>
          <p:cNvSpPr>
            <a:spLocks noGrp="1"/>
          </p:cNvSpPr>
          <p:nvPr>
            <p:ph idx="1"/>
          </p:nvPr>
        </p:nvSpPr>
        <p:spPr>
          <a:xfrm>
            <a:off x="838199" y="277402"/>
            <a:ext cx="11090097" cy="5899561"/>
          </a:xfrm>
        </p:spPr>
        <p:txBody>
          <a:bodyPr>
            <a:normAutofit/>
          </a:bodyPr>
          <a:lstStyle/>
          <a:p>
            <a:r>
              <a:rPr lang="en-US" sz="3200" b="1" dirty="0">
                <a:latin typeface="Times New Roman" panose="02020603050405020304" pitchFamily="18" charset="0"/>
                <a:cs typeface="Times New Roman" panose="02020603050405020304" pitchFamily="18" charset="0"/>
              </a:rPr>
              <a:t>Second line  treatment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The recommended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line option in Nepal is DIHYDROARTEMISININ +</a:t>
            </a:r>
          </a:p>
          <a:p>
            <a:pPr marL="0" indent="0">
              <a:buNone/>
            </a:pPr>
            <a:r>
              <a:rPr lang="en-US" dirty="0">
                <a:latin typeface="Times New Roman" panose="02020603050405020304" pitchFamily="18" charset="0"/>
                <a:cs typeface="Times New Roman" panose="02020603050405020304" pitchFamily="18" charset="0"/>
              </a:rPr>
              <a:t> PIPERAQUINE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Dihydroartemisinin</a:t>
            </a:r>
            <a:r>
              <a:rPr lang="en-US" dirty="0">
                <a:latin typeface="Times New Roman" panose="02020603050405020304" pitchFamily="18" charset="0"/>
                <a:cs typeface="Times New Roman" panose="02020603050405020304" pitchFamily="18" charset="0"/>
              </a:rPr>
              <a:t> / Piperaquine is given over 3 days : </a:t>
            </a:r>
            <a:r>
              <a:rPr lang="en-US" dirty="0" err="1">
                <a:latin typeface="Times New Roman" panose="02020603050405020304" pitchFamily="18" charset="0"/>
                <a:cs typeface="Times New Roman" panose="02020603050405020304" pitchFamily="18" charset="0"/>
              </a:rPr>
              <a:t>Dihydroartemisinin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 dose of 4 mg/kg body weight per day and 18 mg/kg body weight per</a:t>
            </a:r>
          </a:p>
          <a:p>
            <a:pPr marL="0" indent="0">
              <a:buNone/>
            </a:pPr>
            <a:r>
              <a:rPr lang="en-US" dirty="0">
                <a:latin typeface="Times New Roman" panose="02020603050405020304" pitchFamily="18" charset="0"/>
                <a:cs typeface="Times New Roman" panose="02020603050405020304" pitchFamily="18" charset="0"/>
              </a:rPr>
              <a:t>day piperaquine once a day for 3 days.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796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365AE-D113-2ABB-F7F5-8D35AF6EFBB5}"/>
              </a:ext>
            </a:extLst>
          </p:cNvPr>
          <p:cNvSpPr>
            <a:spLocks noGrp="1"/>
          </p:cNvSpPr>
          <p:nvPr>
            <p:ph idx="1"/>
          </p:nvPr>
        </p:nvSpPr>
        <p:spPr>
          <a:xfrm>
            <a:off x="838200" y="226031"/>
            <a:ext cx="10515600" cy="647272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A second line antimalarial (DHA /PPQ) should be used in the following situations :</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Where a patient does not tolerate or has adverse reactions to the first line medicine.</a:t>
            </a:r>
          </a:p>
          <a:p>
            <a:endParaRPr lang="en-US" sz="32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Treatment failure – Reappearance of symptoms and parasites within 28 days following initial antimalarial treatment of the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line drug.</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Suspected Chloroquine resistant vivax infection – all cases imported from areas with chloroquine- resistant infections should be considered as potentially CQ resistant and treated with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line medicine.</a:t>
            </a:r>
          </a:p>
          <a:p>
            <a:pPr marL="0" indent="0">
              <a:buNone/>
            </a:pPr>
            <a:r>
              <a:rPr lang="en-US" sz="2400" dirty="0">
                <a:latin typeface="Times New Roman" panose="02020603050405020304" pitchFamily="18" charset="0"/>
                <a:cs typeface="Times New Roman" panose="02020603050405020304" pitchFamily="18" charset="0"/>
              </a:rPr>
              <a:t>                                                                (National Malaria Treatment Protocol 2019 )</a:t>
            </a:r>
          </a:p>
        </p:txBody>
      </p:sp>
    </p:spTree>
    <p:extLst>
      <p:ext uri="{BB962C8B-B14F-4D97-AF65-F5344CB8AC3E}">
        <p14:creationId xmlns:p14="http://schemas.microsoft.com/office/powerpoint/2010/main" val="109522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635D0C-685A-6886-36F6-91F8265821AA}"/>
              </a:ext>
            </a:extLst>
          </p:cNvPr>
          <p:cNvSpPr>
            <a:spLocks noGrp="1"/>
          </p:cNvSpPr>
          <p:nvPr>
            <p:ph idx="1"/>
          </p:nvPr>
        </p:nvSpPr>
        <p:spPr>
          <a:xfrm>
            <a:off x="838200" y="433137"/>
            <a:ext cx="10515600" cy="5743826"/>
          </a:xfrm>
        </p:spPr>
        <p:txBody>
          <a:bodyPr>
            <a:normAutofit lnSpcReduction="10000"/>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Management</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Antipyretics for fever</a:t>
            </a:r>
          </a:p>
          <a:p>
            <a:pPr marL="342900" marR="0" lvl="0" indent="-342900" algn="just">
              <a:lnSpc>
                <a:spcPct val="107000"/>
              </a:lnSpc>
              <a:spcBef>
                <a:spcPts val="0"/>
              </a:spcBef>
              <a:spcAft>
                <a:spcPts val="800"/>
              </a:spcAft>
              <a:buFont typeface="Wingdings" panose="05000000000000000000" pitchFamily="2" charset="2"/>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Adequate fluid therapy orally or through IV route.</a:t>
            </a:r>
          </a:p>
          <a:p>
            <a:pPr marL="342900" marR="0" lvl="0" indent="-342900" algn="just">
              <a:lnSpc>
                <a:spcPct val="107000"/>
              </a:lnSpc>
              <a:spcBef>
                <a:spcPts val="0"/>
              </a:spcBef>
              <a:spcAft>
                <a:spcPts val="800"/>
              </a:spcAft>
              <a:buFont typeface="Wingdings" panose="05000000000000000000" pitchFamily="2" charset="2"/>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Specific anti-malarial drugs for malarial parasite</a:t>
            </a:r>
          </a:p>
          <a:p>
            <a:pPr marL="342900" marR="0" lvl="0" indent="-342900" algn="just">
              <a:lnSpc>
                <a:spcPct val="107000"/>
              </a:lnSpc>
              <a:spcBef>
                <a:spcPts val="0"/>
              </a:spcBef>
              <a:spcAft>
                <a:spcPts val="800"/>
              </a:spcAft>
              <a:buFont typeface="Wingdings" panose="05000000000000000000" pitchFamily="2" charset="2"/>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Drug of choice in Nepal ; Chloroquine </a:t>
            </a: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total dose is 25mg/kg ; first dose given as 10mg/kg and then 5 mg/kg at     6 , 24 and 48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hrs</a:t>
            </a:r>
            <a:r>
              <a:rPr lang="en-US" dirty="0">
                <a:effectLst/>
                <a:latin typeface="Times New Roman" panose="02020603050405020304" pitchFamily="18" charset="0"/>
                <a:ea typeface="Calibri" panose="020F0502020204030204" pitchFamily="34" charset="0"/>
                <a:cs typeface="Times New Roman" panose="02020603050405020304" pitchFamily="18" charset="0"/>
              </a:rPr>
              <a:t> respectively</a:t>
            </a:r>
          </a:p>
          <a:p>
            <a:pPr marL="342900" marR="0" lvl="0" indent="-342900" algn="just">
              <a:lnSpc>
                <a:spcPct val="107000"/>
              </a:lnSpc>
              <a:spcBef>
                <a:spcPts val="0"/>
              </a:spcBef>
              <a:spcAft>
                <a:spcPts val="800"/>
              </a:spcAft>
              <a:buFont typeface="Wingdings" panose="05000000000000000000" pitchFamily="2" charset="2"/>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For severe anemia  require Packed red cell transfusion. </a:t>
            </a:r>
          </a:p>
          <a:p>
            <a:pPr marL="342900" marR="0" lvl="0" indent="-342900" algn="just">
              <a:lnSpc>
                <a:spcPct val="107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Anticonvulsive drugs and steroids may be needed in case of cerebral malaria.</a:t>
            </a:r>
          </a:p>
          <a:p>
            <a:pPr marL="0" marR="0" lvl="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3146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7806-C147-66CF-16F6-7CC04CF61BF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Complications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AB3E12-108D-FDA3-70BE-C709A5794D4F}"/>
              </a:ext>
            </a:extLst>
          </p:cNvPr>
          <p:cNvSpPr>
            <a:spLocks noGrp="1"/>
          </p:cNvSpPr>
          <p:nvPr>
            <p:ph idx="1"/>
          </p:nvPr>
        </p:nvSpPr>
        <p:spPr/>
        <p:txBody>
          <a:bodyPr>
            <a:normAutofit fontScale="92500" lnSpcReduction="20000"/>
          </a:bodyPr>
          <a:lstStyle/>
          <a:p>
            <a:r>
              <a:rPr lang="en-US" sz="3200" dirty="0">
                <a:latin typeface="Times New Roman" panose="02020603050405020304" pitchFamily="18" charset="0"/>
                <a:cs typeface="Times New Roman" panose="02020603050405020304" pitchFamily="18" charset="0"/>
              </a:rPr>
              <a:t> Brain damage</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Severe anemia</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Shock</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Seizure</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Coma</a:t>
            </a:r>
          </a:p>
        </p:txBody>
      </p:sp>
    </p:spTree>
    <p:extLst>
      <p:ext uri="{BB962C8B-B14F-4D97-AF65-F5344CB8AC3E}">
        <p14:creationId xmlns:p14="http://schemas.microsoft.com/office/powerpoint/2010/main" val="339008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F9359-4980-B69A-4A4E-A9F93739F53F}"/>
              </a:ext>
            </a:extLst>
          </p:cNvPr>
          <p:cNvSpPr>
            <a:spLocks noGrp="1"/>
          </p:cNvSpPr>
          <p:nvPr>
            <p:ph idx="1"/>
          </p:nvPr>
        </p:nvSpPr>
        <p:spPr>
          <a:xfrm>
            <a:off x="838200" y="609600"/>
            <a:ext cx="10515600" cy="5567363"/>
          </a:xfrm>
        </p:spPr>
        <p:txBody>
          <a:bodyPr/>
          <a:lstStyle/>
          <a:p>
            <a:pPr marL="0" marR="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Nepal National Malaria Strategic Plan (NNMSP 2014 – 2025)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Vision : Malaria free Nepal by year 2025</a:t>
            </a:r>
          </a:p>
          <a:p>
            <a:pPr marR="0" indent="0" algn="just">
              <a:lnSpc>
                <a:spcPct val="106000"/>
              </a:lnSpc>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Mission : To empower health workers and communities at risk of malaria .</a:t>
            </a:r>
          </a:p>
          <a:p>
            <a:pPr marR="0" indent="0">
              <a:lnSpc>
                <a:spcPct val="107000"/>
              </a:lnSpc>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lnSpc>
                <a:spcPct val="106000"/>
              </a:lnSpc>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Goals :</a:t>
            </a:r>
          </a:p>
          <a:p>
            <a:pPr marL="342900" marR="0" lvl="0" indent="-342900" algn="just">
              <a:lnSpc>
                <a:spcPct val="106000"/>
              </a:lnSpc>
              <a:spcBef>
                <a:spcPts val="0"/>
              </a:spcBef>
              <a:spcAft>
                <a:spcPts val="0"/>
              </a:spcAft>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Sustain 0 death due to malaria by 2015</a:t>
            </a:r>
          </a:p>
          <a:p>
            <a:pPr marL="342900" marR="0" lvl="0" indent="-342900" algn="just">
              <a:lnSpc>
                <a:spcPct val="106000"/>
              </a:lnSpc>
              <a:spcBef>
                <a:spcPts val="0"/>
              </a:spcBef>
              <a:spcAft>
                <a:spcPts val="0"/>
              </a:spcAft>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Reduced incidence of malaria by 90 % (pre – elimination) by 2018</a:t>
            </a:r>
          </a:p>
          <a:p>
            <a:pPr marL="342900" marR="0" lvl="0" indent="-342900" algn="just">
              <a:lnSpc>
                <a:spcPct val="106000"/>
              </a:lnSpc>
              <a:spcBef>
                <a:spcPts val="0"/>
              </a:spcBef>
              <a:spcAft>
                <a:spcPts val="800"/>
              </a:spcAft>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Malaria free state by 2025</a:t>
            </a:r>
          </a:p>
          <a:p>
            <a:pPr marL="0" indent="0">
              <a:buNone/>
            </a:pPr>
            <a:endParaRPr lang="en-US" dirty="0"/>
          </a:p>
        </p:txBody>
      </p:sp>
    </p:spTree>
    <p:extLst>
      <p:ext uri="{BB962C8B-B14F-4D97-AF65-F5344CB8AC3E}">
        <p14:creationId xmlns:p14="http://schemas.microsoft.com/office/powerpoint/2010/main" val="2824289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548B6-9DE6-7F62-E7E6-58D0453324B7}"/>
              </a:ext>
            </a:extLst>
          </p:cNvPr>
          <p:cNvSpPr>
            <a:spLocks noGrp="1"/>
          </p:cNvSpPr>
          <p:nvPr>
            <p:ph idx="1"/>
          </p:nvPr>
        </p:nvSpPr>
        <p:spPr>
          <a:xfrm>
            <a:off x="838200" y="561474"/>
            <a:ext cx="10515600" cy="5615489"/>
          </a:xfrm>
        </p:spPr>
        <p:txBody>
          <a:bodyPr>
            <a:normAutofit fontScale="85000" lnSpcReduction="20000"/>
          </a:bodyPr>
          <a:lstStyle/>
          <a:p>
            <a:pPr marL="0" marR="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Strategy</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strengthen strategic information for decision making and implement surveillance as a core intervention towards malaria elimination.</a:t>
            </a:r>
          </a:p>
          <a:p>
            <a:pPr marR="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further reduce malaria transmission and eliminate the foci wherever feasible.</a:t>
            </a:r>
          </a:p>
          <a:p>
            <a:pPr marR="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improve quality ensure and universal access to early diagnosis and effective treatment of malaria.</a:t>
            </a:r>
          </a:p>
          <a:p>
            <a:pPr marR="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develop and sustain support through advocacy and communication , from the leadership and the communities towards malaria elimination .</a:t>
            </a:r>
          </a:p>
          <a:p>
            <a:pPr marR="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strengthen programmatic technical and managerial capacities towards malaria elimination.</a:t>
            </a:r>
          </a:p>
          <a:p>
            <a:pPr marL="0" indent="0">
              <a:buNone/>
            </a:pPr>
            <a:endParaRPr lang="en-US" dirty="0"/>
          </a:p>
        </p:txBody>
      </p:sp>
    </p:spTree>
    <p:extLst>
      <p:ext uri="{BB962C8B-B14F-4D97-AF65-F5344CB8AC3E}">
        <p14:creationId xmlns:p14="http://schemas.microsoft.com/office/powerpoint/2010/main" val="274527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D0477-E8D4-44A7-79A4-6F80A00D1CB2}"/>
              </a:ext>
            </a:extLst>
          </p:cNvPr>
          <p:cNvSpPr>
            <a:spLocks noGrp="1"/>
          </p:cNvSpPr>
          <p:nvPr>
            <p:ph idx="1"/>
          </p:nvPr>
        </p:nvSpPr>
        <p:spPr>
          <a:xfrm>
            <a:off x="838200" y="417095"/>
            <a:ext cx="10515600" cy="5759868"/>
          </a:xfrm>
        </p:spPr>
        <p:txBody>
          <a:bodyPr/>
          <a:lstStyle/>
          <a:p>
            <a:pPr marL="0" marR="0" indent="0" algn="just">
              <a:lnSpc>
                <a:spcPct val="106000"/>
              </a:lnSpc>
              <a:spcBef>
                <a:spcPts val="0"/>
              </a:spcBef>
              <a:spcAft>
                <a:spcPts val="800"/>
              </a:spcAft>
              <a:buNone/>
            </a:pPr>
            <a:r>
              <a:rPr lang="en-US" sz="3600" b="1" dirty="0">
                <a:latin typeface="Times New Roman" panose="02020603050405020304" pitchFamily="18" charset="0"/>
                <a:ea typeface="Calibri" panose="020F0502020204030204" pitchFamily="34" charset="0"/>
                <a:cs typeface="Times New Roman" panose="02020603050405020304" pitchFamily="18" charset="0"/>
              </a:rPr>
              <a:t>2.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Giardiasis</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3200" dirty="0">
                <a:effectLst/>
                <a:latin typeface="Times New Roman" panose="02020603050405020304" pitchFamily="18" charset="0"/>
                <a:ea typeface="Calibri" panose="020F0502020204030204" pitchFamily="34" charset="0"/>
              </a:rPr>
              <a:t>Giardiasis is an intestinal infestation caused by the flagellate</a:t>
            </a:r>
          </a:p>
          <a:p>
            <a:pPr marL="0" indent="0">
              <a:buNone/>
            </a:pPr>
            <a:r>
              <a:rPr lang="en-US" sz="3200" dirty="0">
                <a:effectLst/>
                <a:latin typeface="Times New Roman" panose="02020603050405020304" pitchFamily="18" charset="0"/>
                <a:ea typeface="Calibri" panose="020F0502020204030204" pitchFamily="34" charset="0"/>
              </a:rPr>
              <a:t>protozoan Giardia Lamblia ( also known Giardia intestinalis ,</a:t>
            </a:r>
          </a:p>
          <a:p>
            <a:pPr marL="0" indent="0">
              <a:buNone/>
            </a:pPr>
            <a:r>
              <a:rPr lang="en-US" sz="3200" dirty="0">
                <a:effectLst/>
                <a:latin typeface="Times New Roman" panose="02020603050405020304" pitchFamily="18" charset="0"/>
                <a:ea typeface="Calibri" panose="020F0502020204030204" pitchFamily="34" charset="0"/>
              </a:rPr>
              <a:t>Giardia </a:t>
            </a:r>
            <a:r>
              <a:rPr lang="en-US" sz="3200" dirty="0" err="1">
                <a:effectLst/>
                <a:latin typeface="Times New Roman" panose="02020603050405020304" pitchFamily="18" charset="0"/>
                <a:ea typeface="Calibri" panose="020F0502020204030204" pitchFamily="34" charset="0"/>
              </a:rPr>
              <a:t>duodenalis</a:t>
            </a:r>
            <a:r>
              <a:rPr lang="en-US" sz="3200" dirty="0">
                <a:effectLst/>
                <a:latin typeface="Times New Roman" panose="02020603050405020304" pitchFamily="18" charset="0"/>
                <a:ea typeface="Calibri" panose="020F0502020204030204" pitchFamily="34" charset="0"/>
              </a:rPr>
              <a:t> and Lamblia intestinalis ).</a:t>
            </a:r>
          </a:p>
          <a:p>
            <a:pPr marL="0" indent="0">
              <a:buNone/>
            </a:pPr>
            <a:endParaRPr lang="en-US" sz="3200" dirty="0">
              <a:effectLst/>
              <a:latin typeface="Times New Roman" panose="02020603050405020304" pitchFamily="18" charset="0"/>
              <a:ea typeface="Calibri" panose="020F0502020204030204" pitchFamily="34" charset="0"/>
            </a:endParaRPr>
          </a:p>
          <a:p>
            <a:pPr marL="0" indent="0">
              <a:buNone/>
            </a:pPr>
            <a:r>
              <a:rPr lang="en-US" sz="3200" dirty="0">
                <a:effectLst/>
                <a:latin typeface="Times New Roman" panose="02020603050405020304" pitchFamily="18" charset="0"/>
                <a:ea typeface="Calibri" panose="020F0502020204030204" pitchFamily="34" charset="0"/>
              </a:rPr>
              <a:t>It is commonly  found in children  with malnutrition and</a:t>
            </a:r>
          </a:p>
          <a:p>
            <a:pPr marL="0" indent="0">
              <a:buNone/>
            </a:pPr>
            <a:r>
              <a:rPr lang="en-US" sz="3200" dirty="0">
                <a:effectLst/>
                <a:latin typeface="Times New Roman" panose="02020603050405020304" pitchFamily="18" charset="0"/>
                <a:ea typeface="Calibri" panose="020F0502020204030204" pitchFamily="34" charset="0"/>
              </a:rPr>
              <a:t>immunodeficiency conditions .</a:t>
            </a:r>
          </a:p>
        </p:txBody>
      </p:sp>
    </p:spTree>
    <p:extLst>
      <p:ext uri="{BB962C8B-B14F-4D97-AF65-F5344CB8AC3E}">
        <p14:creationId xmlns:p14="http://schemas.microsoft.com/office/powerpoint/2010/main" val="211662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A7923-B89D-4BD7-B846-A4202FDBAF4A}"/>
              </a:ext>
            </a:extLst>
          </p:cNvPr>
          <p:cNvSpPr>
            <a:spLocks noGrp="1"/>
          </p:cNvSpPr>
          <p:nvPr>
            <p:ph idx="1"/>
          </p:nvPr>
        </p:nvSpPr>
        <p:spPr>
          <a:xfrm>
            <a:off x="838200" y="689811"/>
            <a:ext cx="10515600" cy="5487152"/>
          </a:xfrm>
        </p:spPr>
        <p:txBody>
          <a:bodyPr>
            <a:normAutofit lnSpcReduction="10000"/>
          </a:bodyPr>
          <a:lstStyle/>
          <a:p>
            <a:pPr marL="0" marR="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Mode of  Transmission</a:t>
            </a:r>
          </a:p>
          <a:p>
            <a:pPr marL="0" marR="0" indent="0" algn="just">
              <a:lnSpc>
                <a:spcPct val="106000"/>
              </a:lnSpc>
              <a:spcBef>
                <a:spcPts val="0"/>
              </a:spcBef>
              <a:spcAft>
                <a:spcPts val="800"/>
              </a:spcAft>
              <a:buNone/>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Giardiasis is spread by fecal – oral contamination , the</a:t>
            </a:r>
          </a:p>
          <a:p>
            <a:pPr marL="0" marR="0" indent="0" algn="just">
              <a:lnSpc>
                <a:spcPct val="106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prevalence being higher in populations with poor sanitation ,</a:t>
            </a:r>
          </a:p>
          <a:p>
            <a:pPr marL="0" marR="0" indent="0" algn="just">
              <a:lnSpc>
                <a:spcPct val="106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close contact and oral – anal sexual practices . The disease is</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commonly water – borne because Giardia is resistant to the</a:t>
            </a:r>
          </a:p>
          <a:p>
            <a:pPr marL="0" marR="0" indent="0" algn="just">
              <a:lnSpc>
                <a:spcPct val="106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chlorine levels in normal tap water . Food – borne transmission</a:t>
            </a:r>
          </a:p>
          <a:p>
            <a:pPr marL="0" marR="0" indent="0" algn="just">
              <a:lnSpc>
                <a:spcPct val="106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is rare  but can occur with ingestion of raw or undercooked</a:t>
            </a:r>
          </a:p>
          <a:p>
            <a:pPr marL="0" marR="0" indent="0" algn="just">
              <a:lnSpc>
                <a:spcPct val="106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foods . </a:t>
            </a:r>
          </a:p>
          <a:p>
            <a:endParaRPr lang="en-US" dirty="0"/>
          </a:p>
        </p:txBody>
      </p:sp>
    </p:spTree>
    <p:extLst>
      <p:ext uri="{BB962C8B-B14F-4D97-AF65-F5344CB8AC3E}">
        <p14:creationId xmlns:p14="http://schemas.microsoft.com/office/powerpoint/2010/main" val="3388417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B3B83-A63D-B84F-F64E-E15F682C83F0}"/>
              </a:ext>
            </a:extLst>
          </p:cNvPr>
          <p:cNvSpPr>
            <a:spLocks noGrp="1"/>
          </p:cNvSpPr>
          <p:nvPr>
            <p:ph idx="1"/>
          </p:nvPr>
        </p:nvSpPr>
        <p:spPr>
          <a:xfrm>
            <a:off x="838200" y="673768"/>
            <a:ext cx="10515600" cy="5503195"/>
          </a:xfrm>
        </p:spPr>
        <p:txBody>
          <a:bodyPr>
            <a:normAutofit fontScale="92500" lnSpcReduction="20000"/>
          </a:bodyPr>
          <a:lstStyle/>
          <a:p>
            <a:pPr marL="0" marR="0" indent="0" algn="just">
              <a:lnSpc>
                <a:spcPct val="106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Clinical feature</a:t>
            </a:r>
            <a:r>
              <a:rPr lang="en-US" sz="3200" b="1" dirty="0">
                <a:latin typeface="Times New Roman" panose="02020603050405020304" pitchFamily="18" charset="0"/>
                <a:ea typeface="Calibri" panose="020F0502020204030204" pitchFamily="34" charset="0"/>
                <a:cs typeface="Times New Roman" panose="02020603050405020304" pitchFamily="18" charset="0"/>
              </a:rPr>
              <a:t>s</a:t>
            </a:r>
          </a:p>
          <a:p>
            <a:pPr marL="0" marR="0" indent="0" algn="just">
              <a:lnSpc>
                <a:spcPct val="106000"/>
              </a:lnSpc>
              <a:spcBef>
                <a:spcPts val="0"/>
              </a:spcBef>
              <a:spcAft>
                <a:spcPts val="800"/>
              </a:spcAft>
              <a:buNone/>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In Acute infections</a:t>
            </a:r>
          </a:p>
          <a:p>
            <a:pPr marL="0" marR="0" indent="0" algn="just">
              <a:lnSpc>
                <a:spcPct val="106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6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Watery ( non – bloody ) foul smelling diarrhea </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Abdominal distension</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Flatulence </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Nausea</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Anorexia</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6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5766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DA96-1619-5226-6B84-EE3ECDCF4846}"/>
              </a:ext>
            </a:extLst>
          </p:cNvPr>
          <p:cNvSpPr>
            <a:spLocks noGrp="1"/>
          </p:cNvSpPr>
          <p:nvPr>
            <p:ph type="title"/>
          </p:nvPr>
        </p:nvSpPr>
        <p:spPr>
          <a:xfrm>
            <a:off x="838200" y="365125"/>
            <a:ext cx="10515600" cy="5852795"/>
          </a:xfrm>
        </p:spPr>
        <p:txBody>
          <a:bodyPr/>
          <a:lstStyle/>
          <a:p>
            <a:pPr marL="0" marR="0" lvl="0" indent="0" defTabSz="914400" rtl="0" eaLnBrk="0" fontAlgn="base" latinLnBrk="0" hangingPunct="0">
              <a:lnSpc>
                <a:spcPct val="100000"/>
              </a:lnSpc>
              <a:spcBef>
                <a:spcPct val="0"/>
              </a:spcBef>
              <a:spcAft>
                <a:spcPct val="0"/>
              </a:spcAft>
              <a:tabLst>
                <a:tab pos="457200" algn="l"/>
              </a:tabLst>
            </a:pPr>
            <a:r>
              <a:rPr kumimoji="0" lang="en-US" altLang="en-US" sz="3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Common parasitic infestation in children are as :</a:t>
            </a:r>
            <a:br>
              <a:rPr kumimoji="0" lang="en-US" altLang="en-US" sz="3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altLang="en-US" sz="3600" b="1" dirty="0">
                <a:latin typeface="Times New Roman" panose="02020603050405020304" pitchFamily="18" charset="0"/>
                <a:ea typeface="Calibri" panose="020F0502020204030204" pitchFamily="34" charset="0"/>
                <a:cs typeface="Times New Roman" panose="02020603050405020304" pitchFamily="18" charset="0"/>
              </a:rPr>
            </a:br>
            <a:r>
              <a:rPr lang="en-US" altLang="en-US" sz="3200" dirty="0">
                <a:latin typeface="Times New Roman" panose="02020603050405020304" pitchFamily="18" charset="0"/>
                <a:ea typeface="Calibri" panose="020F0502020204030204" pitchFamily="34" charset="0"/>
                <a:cs typeface="Times New Roman" panose="02020603050405020304" pitchFamily="18" charset="0"/>
              </a:rPr>
              <a:t>1. </a:t>
            </a:r>
            <a:r>
              <a:rPr kumimoji="0" lang="en-US" altLang="en-US" sz="32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Malaria</a:t>
            </a:r>
            <a:br>
              <a:rPr kumimoji="0" lang="en-US" altLang="en-US" sz="32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Giardiasis</a:t>
            </a:r>
            <a:br>
              <a:rPr kumimoji="0" lang="en-US" altLang="en-US" sz="32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Amebiasis</a:t>
            </a:r>
            <a:br>
              <a:rPr kumimoji="0" lang="en-US" altLang="en-US" sz="32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Worm infestations</a:t>
            </a:r>
            <a:br>
              <a:rPr kumimoji="0" lang="en-US" altLang="en-US" sz="1000" i="0" u="none" strike="noStrike" cap="none" normalizeH="0" baseline="0" dirty="0">
                <a:ln>
                  <a:noFill/>
                </a:ln>
                <a:solidFill>
                  <a:schemeClr val="tx1"/>
                </a:solidFill>
                <a:effectLst/>
              </a:rPr>
            </a:br>
            <a:endParaRPr lang="en-US" dirty="0"/>
          </a:p>
        </p:txBody>
      </p:sp>
    </p:spTree>
    <p:extLst>
      <p:ext uri="{BB962C8B-B14F-4D97-AF65-F5344CB8AC3E}">
        <p14:creationId xmlns:p14="http://schemas.microsoft.com/office/powerpoint/2010/main" val="1597033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4260F-9D7A-E13D-E0D7-4C6D19150258}"/>
              </a:ext>
            </a:extLst>
          </p:cNvPr>
          <p:cNvSpPr>
            <a:spLocks noGrp="1"/>
          </p:cNvSpPr>
          <p:nvPr>
            <p:ph idx="1"/>
          </p:nvPr>
        </p:nvSpPr>
        <p:spPr>
          <a:xfrm>
            <a:off x="838200" y="657225"/>
            <a:ext cx="10515600" cy="5519738"/>
          </a:xfrm>
        </p:spPr>
        <p:txBody>
          <a:bodyPr/>
          <a:lstStyle/>
          <a:p>
            <a:pPr marL="0" marR="0" indent="0" algn="just">
              <a:lnSpc>
                <a:spcPct val="106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 Chronic infections</a:t>
            </a:r>
          </a:p>
          <a:p>
            <a:pPr marL="0" marR="0" indent="0" algn="just">
              <a:lnSpc>
                <a:spcPct val="106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Lactose  malabsorption</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Steatorrhea</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Iron deficiency anemia</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Failure to thrive</a:t>
            </a:r>
          </a:p>
          <a:p>
            <a:pPr marL="0" indent="0">
              <a:buNone/>
            </a:pPr>
            <a:endParaRPr lang="en-US" dirty="0"/>
          </a:p>
        </p:txBody>
      </p:sp>
    </p:spTree>
    <p:extLst>
      <p:ext uri="{BB962C8B-B14F-4D97-AF65-F5344CB8AC3E}">
        <p14:creationId xmlns:p14="http://schemas.microsoft.com/office/powerpoint/2010/main" val="47121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5D28F-D864-DDD4-A015-B7B9342B7965}"/>
              </a:ext>
            </a:extLst>
          </p:cNvPr>
          <p:cNvSpPr>
            <a:spLocks noGrp="1"/>
          </p:cNvSpPr>
          <p:nvPr>
            <p:ph idx="1"/>
          </p:nvPr>
        </p:nvSpPr>
        <p:spPr>
          <a:xfrm>
            <a:off x="838200" y="465221"/>
            <a:ext cx="10515600" cy="5711742"/>
          </a:xfrm>
        </p:spPr>
        <p:txBody>
          <a:bodyPr>
            <a:normAutofit/>
          </a:bodyPr>
          <a:lstStyle/>
          <a:p>
            <a:pPr marL="0" marR="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Diagnosis</a:t>
            </a:r>
          </a:p>
          <a:p>
            <a:pPr marR="0" algn="just">
              <a:lnSpc>
                <a:spcPct val="106000"/>
              </a:lnSpc>
              <a:spcBef>
                <a:spcPts val="0"/>
              </a:spcBef>
              <a:spcAft>
                <a:spcPts val="800"/>
              </a:spcAft>
              <a:buFont typeface="Wingdings" panose="05000000000000000000" pitchFamily="2" charset="2"/>
              <a:buChar char="ü"/>
            </a:pPr>
            <a:r>
              <a:rPr lang="en-US" sz="3600" dirty="0">
                <a:latin typeface="Times New Roman" panose="02020603050405020304" pitchFamily="18" charset="0"/>
                <a:ea typeface="Calibri" panose="020F0502020204030204" pitchFamily="34" charset="0"/>
                <a:cs typeface="Times New Roman" panose="02020603050405020304" pitchFamily="18" charset="0"/>
              </a:rPr>
              <a:t> History taking</a:t>
            </a:r>
          </a:p>
          <a:p>
            <a:pPr marR="0" algn="just">
              <a:lnSpc>
                <a:spcPct val="106000"/>
              </a:lnSpc>
              <a:spcBef>
                <a:spcPts val="0"/>
              </a:spcBef>
              <a:spcAft>
                <a:spcPts val="800"/>
              </a:spcAft>
              <a:buFont typeface="Wingdings" panose="05000000000000000000" pitchFamily="2" charset="2"/>
              <a:buChar char="ü"/>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Physical examination</a:t>
            </a:r>
          </a:p>
          <a:p>
            <a:pPr marR="0" algn="just">
              <a:lnSpc>
                <a:spcPct val="106000"/>
              </a:lnSpc>
              <a:spcBef>
                <a:spcPts val="0"/>
              </a:spcBef>
              <a:spcAft>
                <a:spcPts val="800"/>
              </a:spcAft>
              <a:buFont typeface="Wingdings" panose="05000000000000000000" pitchFamily="2" charset="2"/>
              <a:buChar char="ü"/>
            </a:pPr>
            <a:r>
              <a:rPr lang="en-US" sz="3600" dirty="0">
                <a:latin typeface="Times New Roman" panose="02020603050405020304" pitchFamily="18" charset="0"/>
                <a:ea typeface="Calibri" panose="020F0502020204030204" pitchFamily="34" charset="0"/>
                <a:cs typeface="Times New Roman" panose="02020603050405020304" pitchFamily="18" charset="0"/>
              </a:rPr>
              <a:t> Stool specimens</a:t>
            </a:r>
          </a:p>
          <a:p>
            <a:pPr marR="0" algn="just">
              <a:lnSpc>
                <a:spcPct val="106000"/>
              </a:lnSpc>
              <a:spcBef>
                <a:spcPts val="0"/>
              </a:spcBef>
              <a:spcAft>
                <a:spcPts val="800"/>
              </a:spcAft>
              <a:buFont typeface="Wingdings" panose="05000000000000000000" pitchFamily="2" charset="2"/>
              <a:buChar char="ü"/>
            </a:pPr>
            <a:r>
              <a:rPr lang="en-US" sz="3600" dirty="0">
                <a:latin typeface="Times New Roman" panose="02020603050405020304" pitchFamily="18" charset="0"/>
                <a:ea typeface="Calibri" panose="020F0502020204030204" pitchFamily="34" charset="0"/>
                <a:cs typeface="Times New Roman" panose="02020603050405020304" pitchFamily="18" charset="0"/>
              </a:rPr>
              <a:t> Duodenal specimens ( obtained by direct aspiration , biopsy or the string test )</a:t>
            </a:r>
          </a:p>
          <a:p>
            <a:pPr marR="0" algn="just">
              <a:lnSpc>
                <a:spcPct val="106000"/>
              </a:lnSpc>
              <a:spcBef>
                <a:spcPts val="0"/>
              </a:spcBef>
              <a:spcAft>
                <a:spcPts val="800"/>
              </a:spcAft>
              <a:buFont typeface="Wingdings" panose="05000000000000000000" pitchFamily="2" charset="2"/>
              <a:buChar char="ü"/>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6000"/>
              </a:lnSpc>
              <a:spcBef>
                <a:spcPts val="0"/>
              </a:spcBef>
              <a:spcAft>
                <a:spcPts val="800"/>
              </a:spcAft>
              <a:buFont typeface="Wingdings" panose="05000000000000000000" pitchFamily="2" charset="2"/>
              <a:buChar char="ü"/>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8383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FC2040-E48A-828F-728A-96E4BA52E5B4}"/>
              </a:ext>
            </a:extLst>
          </p:cNvPr>
          <p:cNvSpPr>
            <a:spLocks noGrp="1"/>
          </p:cNvSpPr>
          <p:nvPr>
            <p:ph idx="1"/>
          </p:nvPr>
        </p:nvSpPr>
        <p:spPr>
          <a:xfrm>
            <a:off x="838200" y="481263"/>
            <a:ext cx="10515600" cy="5695700"/>
          </a:xfrm>
        </p:spPr>
        <p:txBody>
          <a:bodyPr>
            <a:normAutofit fontScale="92500" lnSpcReduction="20000"/>
          </a:bodyPr>
          <a:lstStyle/>
          <a:p>
            <a:pPr marL="0" marR="0" indent="0" algn="just">
              <a:lnSpc>
                <a:spcPct val="106000"/>
              </a:lnSpc>
              <a:spcBef>
                <a:spcPts val="0"/>
              </a:spcBef>
              <a:spcAft>
                <a:spcPts val="800"/>
              </a:spcAft>
              <a:buNone/>
              <a:tabLst>
                <a:tab pos="9566275" algn="ctr"/>
              </a:tabLs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Treatment</a:t>
            </a:r>
          </a:p>
          <a:p>
            <a:pPr marL="0" marR="0" indent="0" algn="just">
              <a:lnSpc>
                <a:spcPct val="106000"/>
              </a:lnSpc>
              <a:spcBef>
                <a:spcPts val="0"/>
              </a:spcBef>
              <a:spcAft>
                <a:spcPts val="800"/>
              </a:spcAft>
              <a:buNone/>
              <a:tabLst>
                <a:tab pos="9566275" algn="ctr"/>
              </a:tabLst>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drugs of choice are metronidazole , tinidazole and nitazoxanide.</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Tinidazole is said to have an 80 % to 100% cure rate after a single dose.</a:t>
            </a:r>
          </a:p>
          <a:p>
            <a:pPr marL="342900" marR="0" lvl="0" indent="-342900" algn="just">
              <a:lnSpc>
                <a:spcPct val="106000"/>
              </a:lnSpc>
              <a:spcBef>
                <a:spcPts val="0"/>
              </a:spcBef>
              <a:spcAft>
                <a:spcPts val="0"/>
              </a:spcAft>
              <a:buFont typeface="Times New Roman" panose="02020603050405020304" pitchFamily="18"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Tinidazole 50 mg/kg single dose  oral </a:t>
            </a:r>
          </a:p>
          <a:p>
            <a:pPr marL="342900" marR="0" lvl="0" indent="-342900" algn="just">
              <a:lnSpc>
                <a:spcPct val="106000"/>
              </a:lnSpc>
              <a:spcBef>
                <a:spcPts val="0"/>
              </a:spcBef>
              <a:spcAft>
                <a:spcPts val="0"/>
              </a:spcAft>
              <a:buFont typeface="Times New Roman" panose="02020603050405020304" pitchFamily="18"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Metronidazole 15 mg/kg/day in 3 divided doses for 5 -7 days</a:t>
            </a:r>
          </a:p>
          <a:p>
            <a:pPr marL="342900" marR="0" lvl="0" indent="-342900" algn="just">
              <a:lnSpc>
                <a:spcPct val="106000"/>
              </a:lnSpc>
              <a:spcBef>
                <a:spcPts val="0"/>
              </a:spcBef>
              <a:spcAft>
                <a:spcPts val="0"/>
              </a:spcAft>
              <a:buFont typeface="Times New Roman" panose="02020603050405020304" pitchFamily="18"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Nitazoxanide : 4 – 11 y : 200 mg BD for 3 days oral</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Albendazole is also used to treat the disease and has fewer side effects than metronidazole.</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Others measures include soft diet with adequate calories,  protein and vitamin A supplement .</a:t>
            </a:r>
          </a:p>
          <a:p>
            <a:pPr marL="0" indent="0">
              <a:buNone/>
            </a:pPr>
            <a:endParaRPr lang="en-US" dirty="0"/>
          </a:p>
        </p:txBody>
      </p:sp>
    </p:spTree>
    <p:extLst>
      <p:ext uri="{BB962C8B-B14F-4D97-AF65-F5344CB8AC3E}">
        <p14:creationId xmlns:p14="http://schemas.microsoft.com/office/powerpoint/2010/main" val="714587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B58A5-FC8F-2AAA-2AB5-E565DCAE38BE}"/>
              </a:ext>
            </a:extLst>
          </p:cNvPr>
          <p:cNvSpPr>
            <a:spLocks noGrp="1"/>
          </p:cNvSpPr>
          <p:nvPr>
            <p:ph idx="1"/>
          </p:nvPr>
        </p:nvSpPr>
        <p:spPr>
          <a:xfrm>
            <a:off x="838200" y="561474"/>
            <a:ext cx="10515600" cy="5615489"/>
          </a:xfrm>
        </p:spPr>
        <p:txBody>
          <a:bodyPr/>
          <a:lstStyle/>
          <a:p>
            <a:pPr marL="0" marR="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Prevention</a:t>
            </a:r>
          </a:p>
          <a:p>
            <a:pPr marL="0" marR="0" indent="0" algn="just">
              <a:lnSpc>
                <a:spcPct val="106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Always  wash hands and fingernails with soap and water</a:t>
            </a:r>
          </a:p>
          <a:p>
            <a:pPr marL="0" marR="0" lvl="0" indent="0" algn="just">
              <a:lnSpc>
                <a:spcPct val="106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before eating and handling food and after toileting.</a:t>
            </a:r>
          </a:p>
          <a:p>
            <a:pPr marL="0" marR="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Avoid placing fingers in mouth and biting nails.</a:t>
            </a:r>
          </a:p>
          <a:p>
            <a:pPr marL="0" marR="0" lvl="0" indent="0" algn="just">
              <a:lnSpc>
                <a:spcPct val="106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Use superabsorbent disposable diapers to prevent leakage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326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E9BD7-E9C7-33E5-2F56-F395F2FF7158}"/>
              </a:ext>
            </a:extLst>
          </p:cNvPr>
          <p:cNvSpPr>
            <a:spLocks noGrp="1"/>
          </p:cNvSpPr>
          <p:nvPr>
            <p:ph idx="1"/>
          </p:nvPr>
        </p:nvSpPr>
        <p:spPr>
          <a:xfrm>
            <a:off x="838200" y="497305"/>
            <a:ext cx="10515600" cy="5679658"/>
          </a:xfrm>
        </p:spPr>
        <p:txBody>
          <a:bodyPr>
            <a:normAutofit/>
          </a:bodyPr>
          <a:lstStyle/>
          <a:p>
            <a:pPr marL="342900" marR="0" lvl="0" indent="-342900" algn="just">
              <a:lnSpc>
                <a:spcPct val="106000"/>
              </a:lnSpc>
              <a:spcBef>
                <a:spcPts val="0"/>
              </a:spcBef>
              <a:spcAft>
                <a:spcPts val="0"/>
              </a:spcAft>
              <a:buFont typeface="Symbol" panose="05050102010706020507" pitchFamily="18"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Change diapers as soon as soiled and dispose </a:t>
            </a:r>
            <a:r>
              <a:rPr lang="en-US" sz="3200" dirty="0">
                <a:latin typeface="Times New Roman" panose="02020603050405020304" pitchFamily="18" charset="0"/>
                <a:ea typeface="Calibri" panose="020F0502020204030204" pitchFamily="34" charset="0"/>
                <a:cs typeface="Times New Roman" panose="02020603050405020304" pitchFamily="18" charset="0"/>
              </a:rPr>
              <a:t>of diapers.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Drink only treated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rinking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water.</a:t>
            </a:r>
          </a:p>
          <a:p>
            <a:pPr marL="0" marR="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Wear shoes outside.</a:t>
            </a:r>
          </a:p>
          <a:p>
            <a:pPr marL="0" marR="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Teach children to defecate only in a toilet , not on the ground.</a:t>
            </a:r>
          </a:p>
          <a:p>
            <a:pPr marL="0" indent="0">
              <a:buNone/>
            </a:pPr>
            <a:endParaRPr lang="en-US" dirty="0"/>
          </a:p>
        </p:txBody>
      </p:sp>
    </p:spTree>
    <p:extLst>
      <p:ext uri="{BB962C8B-B14F-4D97-AF65-F5344CB8AC3E}">
        <p14:creationId xmlns:p14="http://schemas.microsoft.com/office/powerpoint/2010/main" val="3464674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8D669C-3909-2C6B-A829-A3D6603AB162}"/>
              </a:ext>
            </a:extLst>
          </p:cNvPr>
          <p:cNvSpPr>
            <a:spLocks noGrp="1"/>
          </p:cNvSpPr>
          <p:nvPr>
            <p:ph idx="1"/>
          </p:nvPr>
        </p:nvSpPr>
        <p:spPr>
          <a:xfrm>
            <a:off x="838200" y="545432"/>
            <a:ext cx="10515600" cy="5631531"/>
          </a:xfrm>
        </p:spPr>
        <p:txBody>
          <a:bodyPr>
            <a:normAutofit fontScale="92500" lnSpcReduction="10000"/>
          </a:bodyPr>
          <a:lstStyle/>
          <a:p>
            <a:pPr marL="0" marR="0" indent="0" algn="just">
              <a:lnSpc>
                <a:spcPct val="106000"/>
              </a:lnSpc>
              <a:spcBef>
                <a:spcPts val="0"/>
              </a:spcBef>
              <a:spcAft>
                <a:spcPts val="800"/>
              </a:spcAft>
              <a:buNone/>
            </a:pPr>
            <a:r>
              <a:rPr lang="en-US" sz="3600" b="1" dirty="0">
                <a:latin typeface="Times New Roman" panose="02020603050405020304" pitchFamily="18" charset="0"/>
                <a:ea typeface="Calibri" panose="020F0502020204030204" pitchFamily="34" charset="0"/>
                <a:cs typeface="Times New Roman" panose="02020603050405020304" pitchFamily="18" charset="0"/>
              </a:rPr>
              <a:t>3</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Amebiasis</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Amebiasis is caused by the protozoa Entamoeba histolytica and usually presents with dysentery or diarrhea .</a:t>
            </a:r>
          </a:p>
          <a:p>
            <a:pPr marL="0" marR="0" algn="just">
              <a:lnSpc>
                <a:spcPct val="106000"/>
              </a:lnSpc>
              <a:spcBef>
                <a:spcPts val="0"/>
              </a:spcBef>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Mode of Transmission</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Amebiasis is primarily transmitted through fecal- oral route that take place via ingestion of water or food contaminated with fecal material containing cyst of Entamoeba .</a:t>
            </a:r>
          </a:p>
          <a:p>
            <a:pPr marL="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6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Viable cyst has been found on the hands and under finger nail from this it   can reach to intestine through the direct hand to mouth transmission .</a:t>
            </a:r>
          </a:p>
          <a:p>
            <a:pPr marL="0" marR="0" indent="0" algn="just">
              <a:lnSpc>
                <a:spcPct val="106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25035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164BB-7573-E5C5-E20E-B7C5224CDCFE}"/>
              </a:ext>
            </a:extLst>
          </p:cNvPr>
          <p:cNvSpPr>
            <a:spLocks noGrp="1"/>
          </p:cNvSpPr>
          <p:nvPr>
            <p:ph idx="1"/>
          </p:nvPr>
        </p:nvSpPr>
        <p:spPr>
          <a:xfrm>
            <a:off x="838200" y="385011"/>
            <a:ext cx="10515600" cy="5791952"/>
          </a:xfrm>
        </p:spPr>
        <p:txBody>
          <a:bodyPr>
            <a:normAutofit fontScale="92500" lnSpcReduction="10000"/>
          </a:bodyPr>
          <a:lstStyle/>
          <a:p>
            <a:pPr marL="0" marR="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Clinical features</a:t>
            </a:r>
          </a:p>
          <a:p>
            <a:pPr marL="0" marR="0" indent="0" algn="just">
              <a:lnSpc>
                <a:spcPct val="106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Amebiasis is asymptomatic in 90% of patients.</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Abdominal pain and discomfort</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Tenesmus</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Frequent loose stools with mucus and blood.</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Fatigue </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Weight loss</a:t>
            </a:r>
          </a:p>
          <a:p>
            <a:pPr marL="0" indent="0">
              <a:buNone/>
            </a:pPr>
            <a:endParaRPr lang="en-US" dirty="0"/>
          </a:p>
        </p:txBody>
      </p:sp>
    </p:spTree>
    <p:extLst>
      <p:ext uri="{BB962C8B-B14F-4D97-AF65-F5344CB8AC3E}">
        <p14:creationId xmlns:p14="http://schemas.microsoft.com/office/powerpoint/2010/main" val="2491636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40A0E-421F-D0F7-C8FB-0E7F66383089}"/>
              </a:ext>
            </a:extLst>
          </p:cNvPr>
          <p:cNvSpPr>
            <a:spLocks noGrp="1"/>
          </p:cNvSpPr>
          <p:nvPr>
            <p:ph idx="1"/>
          </p:nvPr>
        </p:nvSpPr>
        <p:spPr>
          <a:xfrm>
            <a:off x="838200" y="481263"/>
            <a:ext cx="10515600" cy="5695700"/>
          </a:xfrm>
        </p:spPr>
        <p:txBody>
          <a:bodyPr>
            <a:normAutofit lnSpcReduction="10000"/>
          </a:bodyPr>
          <a:lstStyle/>
          <a:p>
            <a:pPr marL="0" marR="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Diagnosis</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History of food habit , source of drinking water and physical examination </a:t>
            </a:r>
          </a:p>
          <a:p>
            <a:pPr marL="586105" marR="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Stool examination : Examination of fresh specimen of stool for three consecutive days sample is examined to confirm the diagnosis  (presence of trophozoite containing red  </a:t>
            </a:r>
            <a:r>
              <a:rPr lang="en-US" dirty="0">
                <a:latin typeface="Times New Roman" panose="02020603050405020304" pitchFamily="18" charset="0"/>
                <a:ea typeface="Calibri" panose="020F0502020204030204" pitchFamily="34" charset="0"/>
                <a:cs typeface="Times New Roman" panose="02020603050405020304" pitchFamily="18" charset="0"/>
              </a:rPr>
              <a:t>blood </a:t>
            </a:r>
            <a:r>
              <a:rPr lang="en-US" dirty="0">
                <a:effectLst/>
                <a:latin typeface="Times New Roman" panose="02020603050405020304" pitchFamily="18" charset="0"/>
                <a:ea typeface="Calibri" panose="020F0502020204030204" pitchFamily="34" charset="0"/>
                <a:cs typeface="Times New Roman" panose="02020603050405020304" pitchFamily="18" charset="0"/>
              </a:rPr>
              <a:t>cell is diagnostic) </a:t>
            </a:r>
          </a:p>
          <a:p>
            <a:pPr marL="586105" marR="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Liver CT  scan and USG abdomen to diagnose liver abscess and lung complication .</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Chest X-ray</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99051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F0152-A8BF-7B95-5804-54678F5DFC3F}"/>
              </a:ext>
            </a:extLst>
          </p:cNvPr>
          <p:cNvSpPr>
            <a:spLocks noGrp="1"/>
          </p:cNvSpPr>
          <p:nvPr>
            <p:ph idx="1"/>
          </p:nvPr>
        </p:nvSpPr>
        <p:spPr>
          <a:xfrm>
            <a:off x="838200" y="352926"/>
            <a:ext cx="10515600" cy="5824037"/>
          </a:xfrm>
        </p:spPr>
        <p:txBody>
          <a:bodyPr/>
          <a:lstStyle/>
          <a:p>
            <a:pPr marL="0" marR="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Treatment</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Combination of oral metronidazole 35 – 50 mg/kg/day in 3 divided doses for 7 – 10 days Or Tinidazole 50 mg/kg/day once daily for 3 – 5 days along with a luminal agent like </a:t>
            </a:r>
            <a:r>
              <a:rPr lang="en-US" dirty="0">
                <a:latin typeface="Times New Roman" panose="02020603050405020304" pitchFamily="18" charset="0"/>
                <a:ea typeface="Calibri" panose="020F0502020204030204" pitchFamily="34" charset="0"/>
                <a:cs typeface="Times New Roman" panose="02020603050405020304" pitchFamily="18" charset="0"/>
              </a:rPr>
              <a:t>DILOXANIDE FUROATE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 20 mg/kg/day in 3 divided doses for 7 days Or  </a:t>
            </a:r>
            <a:r>
              <a:rPr lang="en-US" dirty="0">
                <a:latin typeface="Times New Roman" panose="02020603050405020304" pitchFamily="18" charset="0"/>
                <a:ea typeface="Calibri" panose="020F0502020204030204" pitchFamily="34" charset="0"/>
                <a:cs typeface="Times New Roman" panose="02020603050405020304" pitchFamily="18" charset="0"/>
              </a:rPr>
              <a:t>paromomycin</a:t>
            </a:r>
            <a:r>
              <a:rPr lang="en-US" dirty="0">
                <a:effectLst/>
                <a:latin typeface="Times New Roman" panose="02020603050405020304" pitchFamily="18" charset="0"/>
                <a:ea typeface="Calibri" panose="020F0502020204030204" pitchFamily="34" charset="0"/>
                <a:cs typeface="Times New Roman" panose="02020603050405020304" pitchFamily="18" charset="0"/>
              </a:rPr>
              <a:t> 25 – 35 mg/kg/day in 3 divided doses for 7 days Or iodoquinol 30 – 40 mg/kg/day in 3 divided doses for 7 days . </a:t>
            </a:r>
          </a:p>
          <a:p>
            <a:pPr marL="0" marR="0" indent="0" algn="just">
              <a:lnSpc>
                <a:spcPct val="106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Treat dehydration and other symptoms accordingly if present . </a:t>
            </a:r>
          </a:p>
          <a:p>
            <a:pPr marL="0" marR="0" indent="0" algn="just">
              <a:lnSpc>
                <a:spcPct val="106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09582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BF6F8-B228-DED9-A867-684F059D2F60}"/>
              </a:ext>
            </a:extLst>
          </p:cNvPr>
          <p:cNvSpPr>
            <a:spLocks noGrp="1"/>
          </p:cNvSpPr>
          <p:nvPr>
            <p:ph idx="1"/>
          </p:nvPr>
        </p:nvSpPr>
        <p:spPr>
          <a:xfrm>
            <a:off x="838200" y="433137"/>
            <a:ext cx="10515600" cy="5743826"/>
          </a:xfrm>
        </p:spPr>
        <p:txBody>
          <a:bodyPr/>
          <a:lstStyle/>
          <a:p>
            <a:pPr marL="0" marR="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Prevention</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Avoiding fecal contamination of food and water .</a:t>
            </a:r>
          </a:p>
          <a:p>
            <a:pPr marL="0" marR="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Adopting good hand washing technique .</a:t>
            </a:r>
          </a:p>
          <a:p>
            <a:pPr marL="0" marR="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Use of night soil ( human feces) for fertilization of crops should be avoided .</a:t>
            </a:r>
          </a:p>
          <a:p>
            <a:pPr marL="0" marR="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Boiling and purification of drinking water . </a:t>
            </a:r>
          </a:p>
          <a:p>
            <a:pPr marL="0" marR="0" indent="0" algn="just">
              <a:lnSpc>
                <a:spcPct val="106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1150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5C63C-3816-6D49-2307-03AD2233411E}"/>
              </a:ext>
            </a:extLst>
          </p:cNvPr>
          <p:cNvSpPr>
            <a:spLocks noGrp="1"/>
          </p:cNvSpPr>
          <p:nvPr>
            <p:ph idx="1"/>
          </p:nvPr>
        </p:nvSpPr>
        <p:spPr>
          <a:xfrm>
            <a:off x="838200" y="404261"/>
            <a:ext cx="10515600" cy="5772702"/>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3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 Malaria</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Malaria is a mosquito-borne disease caused by Plasmodium</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parasites, which are spread to people through the bites of</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infected female Anopheles mosquitoes . It is preventable and</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curable disease .</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Malaria can be serious illness in children , especially those</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five years of age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160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2B63B-8938-9067-39AE-5BCEA5816990}"/>
              </a:ext>
            </a:extLst>
          </p:cNvPr>
          <p:cNvSpPr>
            <a:spLocks noGrp="1"/>
          </p:cNvSpPr>
          <p:nvPr>
            <p:ph idx="1"/>
          </p:nvPr>
        </p:nvSpPr>
        <p:spPr>
          <a:xfrm>
            <a:off x="838200" y="433137"/>
            <a:ext cx="10515600" cy="5743826"/>
          </a:xfrm>
        </p:spPr>
        <p:txBody>
          <a:bodyPr>
            <a:normAutofit fontScale="92500" lnSpcReduction="10000"/>
          </a:bodyPr>
          <a:lstStyle/>
          <a:p>
            <a:pPr marL="742950" marR="0" indent="-742950" algn="just">
              <a:lnSpc>
                <a:spcPct val="106000"/>
              </a:lnSpc>
              <a:spcBef>
                <a:spcPts val="0"/>
              </a:spcBef>
              <a:spcAft>
                <a:spcPts val="800"/>
              </a:spcAft>
              <a:buAutoNum type="arabicPeriod" startAt="4"/>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Worm infestation</a:t>
            </a:r>
          </a:p>
          <a:p>
            <a:pPr marL="0" marR="0" indent="0" algn="just">
              <a:lnSpc>
                <a:spcPct val="106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Infestation is the state of being invaded by pest or parasite .</a:t>
            </a:r>
          </a:p>
          <a:p>
            <a:pPr marL="0" marR="0" indent="0" algn="just">
              <a:lnSpc>
                <a:spcPct val="106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Worm infestation refers to an infestation of the host specially human and animals by helminth .</a:t>
            </a:r>
          </a:p>
          <a:p>
            <a:pPr marL="0" marR="0" indent="0" algn="just">
              <a:lnSpc>
                <a:spcPct val="106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Common Worm infestation are :</a:t>
            </a:r>
          </a:p>
          <a:p>
            <a:pPr marL="0" marR="0" indent="0" algn="just">
              <a:lnSpc>
                <a:spcPct val="106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 . Pinworm or Threadworm (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Enterobiasis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6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b. Roundworm ( Ascariasis )</a:t>
            </a:r>
          </a:p>
          <a:p>
            <a:pPr marL="0" marR="0" indent="0" algn="just">
              <a:lnSpc>
                <a:spcPct val="106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c. Hookworm </a:t>
            </a:r>
          </a:p>
          <a:p>
            <a:pPr marL="0" marR="0" algn="just">
              <a:lnSpc>
                <a:spcPct val="106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40870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E6C5E-4850-0A06-66F9-1B12C7C6F172}"/>
              </a:ext>
            </a:extLst>
          </p:cNvPr>
          <p:cNvSpPr>
            <a:spLocks noGrp="1"/>
          </p:cNvSpPr>
          <p:nvPr>
            <p:ph idx="1"/>
          </p:nvPr>
        </p:nvSpPr>
        <p:spPr>
          <a:xfrm>
            <a:off x="838200" y="481263"/>
            <a:ext cx="10515600" cy="5695700"/>
          </a:xfrm>
        </p:spPr>
        <p:txBody>
          <a:bodyPr/>
          <a:lstStyle/>
          <a:p>
            <a:pPr marL="342900" marR="0" lvl="0" indent="-342900" algn="just">
              <a:lnSpc>
                <a:spcPct val="106000"/>
              </a:lnSpc>
              <a:spcBef>
                <a:spcPts val="0"/>
              </a:spcBef>
              <a:spcAft>
                <a:spcPts val="0"/>
              </a:spcAft>
              <a:buFont typeface="+mj-lt"/>
              <a:buAutoNum type="alphaLcPeriod"/>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Pinworm or Threadworm</a:t>
            </a:r>
          </a:p>
          <a:p>
            <a:pPr marL="0" marR="0" lvl="0" indent="0" algn="just">
              <a:lnSpc>
                <a:spcPct val="106000"/>
              </a:lnSpc>
              <a:spcBef>
                <a:spcPts val="0"/>
              </a:spcBef>
              <a:spcAft>
                <a:spcPts val="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Times New Roman" panose="02020603050405020304" pitchFamily="18" charset="0"/>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Pinworm infestation is one of the most common type of human intestinal worm infestation caused by Enterobius Vermicularis .</a:t>
            </a:r>
          </a:p>
          <a:p>
            <a:pPr marL="0" marR="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Times New Roman" panose="02020603050405020304" pitchFamily="18" charset="0"/>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It is a small ( 1cm long) , white , thread like nematode that lives in the cecum , appendix , ileum and ascending colon .</a:t>
            </a:r>
          </a:p>
          <a:p>
            <a:pPr marL="0" indent="0">
              <a:buNone/>
            </a:pPr>
            <a:endParaRPr lang="en-US" dirty="0"/>
          </a:p>
        </p:txBody>
      </p:sp>
    </p:spTree>
    <p:extLst>
      <p:ext uri="{BB962C8B-B14F-4D97-AF65-F5344CB8AC3E}">
        <p14:creationId xmlns:p14="http://schemas.microsoft.com/office/powerpoint/2010/main" val="1728677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6C2084-BF4C-A229-8E84-1766C65F3F7B}"/>
              </a:ext>
            </a:extLst>
          </p:cNvPr>
          <p:cNvSpPr>
            <a:spLocks noGrp="1"/>
          </p:cNvSpPr>
          <p:nvPr>
            <p:ph idx="1"/>
          </p:nvPr>
        </p:nvSpPr>
        <p:spPr>
          <a:xfrm>
            <a:off x="838200" y="577516"/>
            <a:ext cx="10515600" cy="5599447"/>
          </a:xfrm>
        </p:spPr>
        <p:txBody>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Mode of Transmission</a:t>
            </a:r>
          </a:p>
          <a:p>
            <a:pPr marL="0" marR="0" indent="0" algn="just">
              <a:lnSpc>
                <a:spcPct val="107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Fecal- oral route</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ü"/>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Transfer of infective pinworm eggs from the anus to someone’s mouth , either directly by hand or indirectly through contaminated clothing, bedding ,food or other articles.</a:t>
            </a:r>
          </a:p>
          <a:p>
            <a:pPr marL="0"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29826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F47E5-E1FF-DE3C-91F8-6371876B5985}"/>
              </a:ext>
            </a:extLst>
          </p:cNvPr>
          <p:cNvSpPr>
            <a:spLocks noGrp="1"/>
          </p:cNvSpPr>
          <p:nvPr>
            <p:ph idx="1"/>
          </p:nvPr>
        </p:nvSpPr>
        <p:spPr>
          <a:xfrm>
            <a:off x="838200" y="641684"/>
            <a:ext cx="10515600" cy="5535279"/>
          </a:xfrm>
        </p:spPr>
        <p:txBody>
          <a:bodyPr>
            <a:normAutofit lnSpcReduction="10000"/>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Clinical features</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Perianal itching especially in night (most common).</a:t>
            </a:r>
          </a:p>
          <a:p>
            <a:pPr marL="0" marR="0" lvl="0" indent="0" algn="just">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Restless sleep and discomfort  due to itching.</a:t>
            </a:r>
          </a:p>
          <a:p>
            <a:pPr marL="0" marR="0" lvl="0" indent="0" algn="just">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Pain , rash or other skin irritation around the anus.</a:t>
            </a:r>
          </a:p>
          <a:p>
            <a:pPr marL="0" marR="0" lvl="0" indent="0" algn="just">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Presence of pinworms in the area of child’s anus .</a:t>
            </a:r>
          </a:p>
          <a:p>
            <a:pPr marL="0" marR="0" lvl="0" indent="0" algn="just">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Presence of pinworms in stools .</a:t>
            </a:r>
          </a:p>
          <a:p>
            <a:pPr marL="0" indent="0">
              <a:buNone/>
            </a:pPr>
            <a:endParaRPr lang="en-US" dirty="0"/>
          </a:p>
        </p:txBody>
      </p:sp>
    </p:spTree>
    <p:extLst>
      <p:ext uri="{BB962C8B-B14F-4D97-AF65-F5344CB8AC3E}">
        <p14:creationId xmlns:p14="http://schemas.microsoft.com/office/powerpoint/2010/main" val="31819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89D7D-4C2D-1735-2DAB-C77FF7AF070A}"/>
              </a:ext>
            </a:extLst>
          </p:cNvPr>
          <p:cNvSpPr>
            <a:spLocks noGrp="1"/>
          </p:cNvSpPr>
          <p:nvPr>
            <p:ph idx="1"/>
          </p:nvPr>
        </p:nvSpPr>
        <p:spPr>
          <a:xfrm>
            <a:off x="838200" y="449179"/>
            <a:ext cx="10515600" cy="5727784"/>
          </a:xfrm>
        </p:spPr>
        <p:txBody>
          <a:bodyPr>
            <a:normAutofit lnSpcReduction="10000"/>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Diagnosis</a:t>
            </a:r>
          </a:p>
          <a:p>
            <a:pPr marL="0" marR="0" indent="0" algn="just">
              <a:lnSpc>
                <a:spcPct val="107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Diagnosis of pinworm can be reached  from three simple techniques.</a:t>
            </a:r>
          </a:p>
          <a:p>
            <a:pPr marR="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first option is to look for the worms in the perianal region 2 to 3 hours after the infected person asleep.</a:t>
            </a:r>
          </a:p>
          <a:p>
            <a:pPr marL="0"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The second option is to touch the perianal skin with transparent (cellophane tape test) tape to collect possible pinworm eggs  around the anus first thing in the morning. If the person is infected, the eggs on the tape will be visible under a microscope. </a:t>
            </a:r>
          </a:p>
          <a:p>
            <a:pPr marR="0" indent="0">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77861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CD0F15-9C77-3390-1A96-F9C102B07087}"/>
              </a:ext>
            </a:extLst>
          </p:cNvPr>
          <p:cNvSpPr>
            <a:spLocks noGrp="1"/>
          </p:cNvSpPr>
          <p:nvPr>
            <p:ph idx="1"/>
          </p:nvPr>
        </p:nvSpPr>
        <p:spPr>
          <a:xfrm>
            <a:off x="838200" y="279134"/>
            <a:ext cx="10515600" cy="5897830"/>
          </a:xfrm>
        </p:spPr>
        <p:txBody>
          <a:bodyPr>
            <a:normAutofit lnSpcReduction="10000"/>
          </a:bodyPr>
          <a:lstStyle/>
          <a:p>
            <a:pPr marL="342900" marR="0" lvl="0" indent="-342900" algn="just">
              <a:lnSpc>
                <a:spcPct val="107000"/>
              </a:lnSpc>
              <a:spcBef>
                <a:spcPts val="0"/>
              </a:spcBef>
              <a:spcAft>
                <a:spcPts val="0"/>
              </a:spcAft>
              <a:buFont typeface="Symbol" panose="05050102010706020507" pitchFamily="18" charset="2"/>
              <a:buChar char=""/>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The tape method should be conducted on 3 consecutive morning right after the infected person wakes up.</a:t>
            </a:r>
          </a:p>
          <a:p>
            <a:pPr marR="0" indent="0" algn="just">
              <a:lnSpc>
                <a:spcPct val="107000"/>
              </a:lnSpc>
              <a:spcBef>
                <a:spcPts val="0"/>
              </a:spcBef>
              <a:spcAft>
                <a:spcPts val="0"/>
              </a:spcAft>
              <a:buNone/>
            </a:pP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Since anal itching is a common symptom of pinworm, the third option for diagnosis is </a:t>
            </a:r>
            <a:r>
              <a:rPr lang="en-US" sz="3000" dirty="0" err="1">
                <a:effectLst/>
                <a:latin typeface="Times New Roman" panose="02020603050405020304" pitchFamily="18" charset="0"/>
                <a:ea typeface="Calibri" panose="020F0502020204030204" pitchFamily="34" charset="0"/>
                <a:cs typeface="Times New Roman" panose="02020603050405020304" pitchFamily="18" charset="0"/>
              </a:rPr>
              <a:t>analysing</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samples from under fingernails under a microscope. An infected person who has scratched the anal area may have picked up some pinworm eggs under the nails that could be used for diagnosis. </a:t>
            </a:r>
          </a:p>
          <a:p>
            <a:pPr marR="0" indent="0">
              <a:lnSpc>
                <a:spcPct val="107000"/>
              </a:lnSpc>
              <a:spcBef>
                <a:spcPts val="0"/>
              </a:spcBef>
              <a:spcAft>
                <a:spcPts val="0"/>
              </a:spcAft>
              <a:buNone/>
            </a:pP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0"/>
              </a:spcAft>
              <a:buNone/>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800"/>
              </a:spcAft>
              <a:buFont typeface="Symbol" panose="05050102010706020507" pitchFamily="18" charset="2"/>
              <a:buChar char=""/>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Since pinworms eggs and worms are often sparse in stool, examining stool samples is not recommended. </a:t>
            </a:r>
          </a:p>
          <a:p>
            <a:pPr marL="0"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86481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F6C7D-22C0-3307-1509-ADD30687816F}"/>
              </a:ext>
            </a:extLst>
          </p:cNvPr>
          <p:cNvSpPr>
            <a:spLocks noGrp="1"/>
          </p:cNvSpPr>
          <p:nvPr>
            <p:ph idx="1"/>
          </p:nvPr>
        </p:nvSpPr>
        <p:spPr>
          <a:xfrm>
            <a:off x="838200" y="385011"/>
            <a:ext cx="10515600" cy="5791952"/>
          </a:xfrm>
        </p:spPr>
        <p:txBody>
          <a:bodyPr>
            <a:normAutofit lnSpcReduction="10000"/>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Treatment</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Infected persons and their family members should be treated with single oral dose of mebendazole (100 mg PO for all ages) Or albendazole ( 400 mg PO ) and repeated after 2 weeks again to achieve a cure rate of 90 – 100 % .</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Single dose of pyrantel pamoate (11 mg/kg  PO ) .</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Pinworm infection may be difficult to eradicate due to repeated autoinfection . Maintenance of personal hygiene remains the key to prevent auto – infections .</a:t>
            </a:r>
          </a:p>
          <a:p>
            <a:pPr marL="0" indent="0">
              <a:buNone/>
            </a:pPr>
            <a:endParaRPr lang="en-US" dirty="0"/>
          </a:p>
        </p:txBody>
      </p:sp>
    </p:spTree>
    <p:extLst>
      <p:ext uri="{BB962C8B-B14F-4D97-AF65-F5344CB8AC3E}">
        <p14:creationId xmlns:p14="http://schemas.microsoft.com/office/powerpoint/2010/main" val="3364751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8C795-D76A-F563-8D6D-1078BA789F28}"/>
              </a:ext>
            </a:extLst>
          </p:cNvPr>
          <p:cNvSpPr>
            <a:spLocks noGrp="1"/>
          </p:cNvSpPr>
          <p:nvPr>
            <p:ph idx="1"/>
          </p:nvPr>
        </p:nvSpPr>
        <p:spPr>
          <a:xfrm>
            <a:off x="838200" y="465221"/>
            <a:ext cx="10515600" cy="5711742"/>
          </a:xfrm>
        </p:spPr>
        <p:txBody>
          <a:bodyPr/>
          <a:lstStyle/>
          <a:p>
            <a:pPr marL="0" marR="0" lvl="0" indent="0" algn="just">
              <a:lnSpc>
                <a:spcPct val="107000"/>
              </a:lnSpc>
              <a:spcBef>
                <a:spcPts val="0"/>
              </a:spcBef>
              <a:spcAft>
                <a:spcPts val="0"/>
              </a:spcAft>
              <a:buNone/>
            </a:pPr>
            <a:r>
              <a:rPr lang="en-US" sz="3600" b="1" dirty="0">
                <a:latin typeface="Times New Roman" panose="02020603050405020304" pitchFamily="18" charset="0"/>
                <a:ea typeface="Calibri" panose="020F0502020204030204" pitchFamily="34" charset="0"/>
                <a:cs typeface="Times New Roman" panose="02020603050405020304" pitchFamily="18" charset="0"/>
              </a:rPr>
              <a:t>b.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Roundworm ( Ascariasis )</a:t>
            </a:r>
          </a:p>
          <a:p>
            <a:pPr marL="0" marR="0" lvl="0" indent="0" algn="just">
              <a:lnSpc>
                <a:spcPct val="107000"/>
              </a:lnSpc>
              <a:spcBef>
                <a:spcPts val="0"/>
              </a:spcBef>
              <a:spcAft>
                <a:spcPts val="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0" algn="just">
              <a:lnSpc>
                <a:spcPct val="107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Ascariasis is the most common helminthic infestation caused by the adult Ascaris lumbricoides .</a:t>
            </a:r>
          </a:p>
          <a:p>
            <a:pPr marL="0" marR="0" lvl="0" indent="0" algn="just">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Infecting about 1.3 billion people and causing 60,000 deaths annually .</a:t>
            </a:r>
          </a:p>
          <a:p>
            <a:pPr marL="914400" marR="0" indent="0" algn="just">
              <a:lnSpc>
                <a:spcPct val="107000"/>
              </a:lnSpc>
              <a:spcBef>
                <a:spcPts val="0"/>
              </a:spcBef>
              <a:spcAft>
                <a:spcPts val="800"/>
              </a:spcAft>
              <a:buNone/>
            </a:pPr>
            <a:endParaRPr lang="en-US" dirty="0"/>
          </a:p>
        </p:txBody>
      </p:sp>
    </p:spTree>
    <p:extLst>
      <p:ext uri="{BB962C8B-B14F-4D97-AF65-F5344CB8AC3E}">
        <p14:creationId xmlns:p14="http://schemas.microsoft.com/office/powerpoint/2010/main" val="1769158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42EDF-54C3-6996-052C-EFD5E09D6F23}"/>
              </a:ext>
            </a:extLst>
          </p:cNvPr>
          <p:cNvSpPr>
            <a:spLocks noGrp="1"/>
          </p:cNvSpPr>
          <p:nvPr>
            <p:ph idx="1"/>
          </p:nvPr>
        </p:nvSpPr>
        <p:spPr>
          <a:xfrm>
            <a:off x="838200" y="705853"/>
            <a:ext cx="10515600" cy="5471110"/>
          </a:xfrm>
        </p:spPr>
        <p:txBody>
          <a:bodyPr>
            <a:normAutofit/>
          </a:bodyPr>
          <a:lstStyle/>
          <a:p>
            <a:pPr marL="4572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Mode of transmission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6000"/>
              </a:lnSpc>
              <a:spcBef>
                <a:spcPts val="0"/>
              </a:spcBef>
              <a:spcAft>
                <a:spcPts val="800"/>
              </a:spcAft>
              <a:buNone/>
              <a:tabLst>
                <a:tab pos="457200"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Wingdings" panose="05000000000000000000" pitchFamily="2" charset="2"/>
              <a:buChar char=""/>
              <a:tabLst>
                <a:tab pos="457200" algn="l"/>
              </a:tabLst>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Faeco</a:t>
            </a:r>
            <a:r>
              <a:rPr lang="en-US" dirty="0">
                <a:effectLst/>
                <a:latin typeface="Times New Roman" panose="02020603050405020304" pitchFamily="18" charset="0"/>
                <a:ea typeface="Calibri" panose="020F0502020204030204" pitchFamily="34" charset="0"/>
                <a:cs typeface="Times New Roman" panose="02020603050405020304" pitchFamily="18" charset="0"/>
              </a:rPr>
              <a:t>-oral route.</a:t>
            </a:r>
          </a:p>
          <a:p>
            <a:pPr marL="0" marR="0" lvl="0" indent="0" algn="just">
              <a:lnSpc>
                <a:spcPct val="106000"/>
              </a:lnSpc>
              <a:spcBef>
                <a:spcPts val="0"/>
              </a:spcBef>
              <a:spcAft>
                <a:spcPts val="800"/>
              </a:spcAft>
              <a:buNone/>
              <a:tabLst>
                <a:tab pos="457200"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6000"/>
              </a:lnSpc>
              <a:spcBef>
                <a:spcPts val="0"/>
              </a:spcBef>
              <a:spcAft>
                <a:spcPts val="800"/>
              </a:spcAft>
              <a:buNone/>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lives in lumen of small intestine and ova are passed in the stool</a:t>
            </a:r>
            <a:r>
              <a:rPr lang="en-US" dirty="0">
                <a:latin typeface="Times New Roman" panose="02020603050405020304" pitchFamily="18" charset="0"/>
                <a:ea typeface="Calibri" panose="020F0502020204030204" pitchFamily="34" charset="0"/>
                <a:cs typeface="Times New Roman" panose="02020603050405020304" pitchFamily="18" charset="0"/>
              </a:rPr>
              <a:t> and</a:t>
            </a:r>
          </a:p>
          <a:p>
            <a:pPr marL="0" marR="0" lvl="0" indent="0" algn="just">
              <a:lnSpc>
                <a:spcPct val="106000"/>
              </a:lnSpc>
              <a:spcBef>
                <a:spcPts val="0"/>
              </a:spcBef>
              <a:spcAft>
                <a:spcPts val="800"/>
              </a:spcAft>
              <a:buNone/>
              <a:tabLst>
                <a:tab pos="4572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dirty="0">
                <a:effectLst/>
                <a:latin typeface="Times New Roman" panose="02020603050405020304" pitchFamily="18" charset="0"/>
                <a:ea typeface="Calibri" panose="020F0502020204030204" pitchFamily="34" charset="0"/>
                <a:cs typeface="Times New Roman" panose="02020603050405020304" pitchFamily="18" charset="0"/>
              </a:rPr>
              <a:t>hen the stool is passed in open field, there it grows into larvae</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6000"/>
              </a:lnSpc>
              <a:spcBef>
                <a:spcPts val="0"/>
              </a:spcBef>
              <a:spcAft>
                <a:spcPts val="800"/>
              </a:spcAft>
              <a:buNone/>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persons get infected by eating and drinking water contaminated with</a:t>
            </a:r>
          </a:p>
          <a:p>
            <a:pPr marL="0" marR="0" lvl="0" indent="0" algn="just">
              <a:lnSpc>
                <a:spcPct val="106000"/>
              </a:lnSpc>
              <a:spcBef>
                <a:spcPts val="0"/>
              </a:spcBef>
              <a:spcAft>
                <a:spcPts val="800"/>
              </a:spcAft>
              <a:buNone/>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these larvae.</a:t>
            </a:r>
          </a:p>
          <a:p>
            <a:pPr marR="0" indent="0" algn="just">
              <a:lnSpc>
                <a:spcPct val="106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80723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B2682A-78C3-D6BF-CBCE-479D78FA34BD}"/>
              </a:ext>
            </a:extLst>
          </p:cNvPr>
          <p:cNvSpPr>
            <a:spLocks noGrp="1"/>
          </p:cNvSpPr>
          <p:nvPr>
            <p:ph idx="1"/>
          </p:nvPr>
        </p:nvSpPr>
        <p:spPr>
          <a:xfrm>
            <a:off x="838200" y="609600"/>
            <a:ext cx="10515600" cy="5567363"/>
          </a:xfrm>
        </p:spPr>
        <p:txBody>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Diagnosis</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Wingdings" panose="05000000000000000000" pitchFamily="2"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History taking  </a:t>
            </a:r>
          </a:p>
          <a:p>
            <a:pPr marL="342900" marR="0" lvl="0" indent="-342900" algn="just">
              <a:lnSpc>
                <a:spcPct val="106000"/>
              </a:lnSpc>
              <a:spcBef>
                <a:spcPts val="0"/>
              </a:spcBef>
              <a:spcAft>
                <a:spcPts val="800"/>
              </a:spcAft>
              <a:buFont typeface="Wingdings" panose="05000000000000000000" pitchFamily="2"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Physical examination</a:t>
            </a:r>
          </a:p>
          <a:p>
            <a:pPr marL="342900" marR="0" lvl="0" indent="-342900" algn="just">
              <a:lnSpc>
                <a:spcPct val="106000"/>
              </a:lnSpc>
              <a:spcBef>
                <a:spcPts val="0"/>
              </a:spcBef>
              <a:spcAft>
                <a:spcPts val="800"/>
              </a:spcAft>
              <a:buFont typeface="Wingdings" panose="05000000000000000000" pitchFamily="2"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Stool test to detect ova of worms</a:t>
            </a:r>
          </a:p>
          <a:p>
            <a:pPr marL="0" marR="0" indent="0" algn="just">
              <a:lnSpc>
                <a:spcPct val="107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84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C0457-C5E0-B0B7-47F3-B65D3FF3B804}"/>
              </a:ext>
            </a:extLst>
          </p:cNvPr>
          <p:cNvSpPr>
            <a:spLocks noGrp="1"/>
          </p:cNvSpPr>
          <p:nvPr>
            <p:ph idx="1"/>
          </p:nvPr>
        </p:nvSpPr>
        <p:spPr>
          <a:xfrm>
            <a:off x="838200" y="750771"/>
            <a:ext cx="10515600" cy="5426192"/>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3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 of transmission</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Vector transmission by infected female anopheles mosquito. </a:t>
            </a:r>
          </a:p>
          <a:p>
            <a:pPr marL="0" marR="0" lvl="0" indent="0" algn="just" defTabSz="914400" rtl="0" eaLnBrk="0" fontAlgn="base" latinLnBrk="0" hangingPunct="0">
              <a:lnSpc>
                <a:spcPct val="100000"/>
              </a:lnSpc>
              <a:spcBef>
                <a:spcPct val="0"/>
              </a:spcBef>
              <a:spcAft>
                <a:spcPct val="0"/>
              </a:spcAft>
              <a:buClrTx/>
              <a:buSzTx/>
              <a:buNone/>
              <a:tabLst>
                <a:tab pos="457200" algn="l"/>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Direst transmission may occur accidentally by</a:t>
            </a:r>
            <a:r>
              <a:rPr lang="en-US" altLang="en-US" sz="3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 or IV    injection or blood transmission. </a:t>
            </a:r>
          </a:p>
          <a:p>
            <a:pPr marL="0" marR="0" lvl="0" indent="0" algn="just" defTabSz="914400" rtl="0" eaLnBrk="0" fontAlgn="base" latinLnBrk="0" hangingPunct="0">
              <a:lnSpc>
                <a:spcPct val="100000"/>
              </a:lnSpc>
              <a:spcBef>
                <a:spcPct val="0"/>
              </a:spcBef>
              <a:spcAft>
                <a:spcPct val="0"/>
              </a:spcAft>
              <a:buClrTx/>
              <a:buSzTx/>
              <a:buNone/>
              <a:tabLst>
                <a:tab pos="457200" algn="l"/>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Congenital malaria rarely may occur to the newborn from an</a:t>
            </a:r>
          </a:p>
          <a:p>
            <a:pPr marL="0" marR="0" lvl="0" indent="0" algn="just" defTabSz="914400" rtl="0" eaLnBrk="0" fontAlgn="base" latinLnBrk="0" hangingPunct="0">
              <a:lnSpc>
                <a:spcPct val="100000"/>
              </a:lnSpc>
              <a:spcBef>
                <a:spcPct val="0"/>
              </a:spcBef>
              <a:spcAft>
                <a:spcPct val="0"/>
              </a:spcAft>
              <a:buClrTx/>
              <a:buSzTx/>
              <a:buNone/>
              <a:tabLst>
                <a:tab pos="4572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infected mother.</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22362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B0EFC-8A09-61B8-416A-13232C1CAA96}"/>
              </a:ext>
            </a:extLst>
          </p:cNvPr>
          <p:cNvSpPr>
            <a:spLocks noGrp="1"/>
          </p:cNvSpPr>
          <p:nvPr>
            <p:ph idx="1"/>
          </p:nvPr>
        </p:nvSpPr>
        <p:spPr>
          <a:xfrm>
            <a:off x="838200" y="465221"/>
            <a:ext cx="10515600" cy="5711742"/>
          </a:xfrm>
        </p:spPr>
        <p:txBody>
          <a:bodyPr>
            <a:normAutofit fontScale="92500" lnSpcReduction="20000"/>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Treatment</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Symptomatic treatment</a:t>
            </a:r>
          </a:p>
          <a:p>
            <a:pPr marL="0" marR="0" lvl="0" indent="0" algn="just">
              <a:lnSpc>
                <a:spcPct val="106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Wingdings" panose="05000000000000000000" pitchFamily="2" charset="2"/>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 of anti-helminthic drugs such as;</a:t>
            </a:r>
          </a:p>
          <a:p>
            <a:pPr marL="342900" marR="0" lvl="0" indent="-342900" algn="just">
              <a:lnSpc>
                <a:spcPct val="106000"/>
              </a:lnSpc>
              <a:spcBef>
                <a:spcPts val="0"/>
              </a:spcBef>
              <a:spcAft>
                <a:spcPts val="0"/>
              </a:spcAft>
              <a:buFont typeface="Times New Roman" panose="02020603050405020304" pitchFamily="18"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Mebendazole: 100 mg BD for 3 days or 500 mg PO , single dose for all ages .</a:t>
            </a:r>
          </a:p>
          <a:p>
            <a:pPr marL="342900" marR="0" lvl="0" indent="-342900" algn="just">
              <a:lnSpc>
                <a:spcPct val="106000"/>
              </a:lnSpc>
              <a:spcBef>
                <a:spcPts val="0"/>
              </a:spcBef>
              <a:spcAft>
                <a:spcPts val="0"/>
              </a:spcAft>
              <a:buFont typeface="Times New Roman" panose="02020603050405020304" pitchFamily="18"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Albendazole: Children 1-2 years 200 mg single dose or Older children and adults 400 mg single dose . </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Piperazine citrate is ideal drug for eradication of round worm infestation: dose- 75 mg/kg for 2 days at night before sleep in the form of syrup or tablets.</a:t>
            </a: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91694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7BBCC-48FE-F3B4-457D-CBA6548614E5}"/>
              </a:ext>
            </a:extLst>
          </p:cNvPr>
          <p:cNvSpPr>
            <a:spLocks noGrp="1"/>
          </p:cNvSpPr>
          <p:nvPr>
            <p:ph idx="1"/>
          </p:nvPr>
        </p:nvSpPr>
        <p:spPr>
          <a:xfrm>
            <a:off x="838200" y="737937"/>
            <a:ext cx="10515600" cy="5439026"/>
          </a:xfrm>
        </p:spPr>
        <p:txBody>
          <a:bodyPr/>
          <a:lstStyle/>
          <a:p>
            <a:pPr marL="0" marR="0" lvl="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 Hookworm</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Hookworm is an intestinal infestation caused by two species of</a:t>
            </a:r>
          </a:p>
          <a:p>
            <a:pPr marL="0" marR="0" lvl="0" indent="0" algn="just">
              <a:lnSpc>
                <a:spcPct val="107000"/>
              </a:lnSpc>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Nematode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Ancylostoma</a:t>
            </a:r>
            <a:r>
              <a:rPr lang="en-US" dirty="0">
                <a:effectLst/>
                <a:latin typeface="Times New Roman" panose="02020603050405020304" pitchFamily="18" charset="0"/>
                <a:ea typeface="Calibri" panose="020F0502020204030204" pitchFamily="34" charset="0"/>
                <a:cs typeface="Times New Roman" panose="02020603050405020304" pitchFamily="18" charset="0"/>
              </a:rPr>
              <a:t> duodenale 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Necator</a:t>
            </a:r>
            <a:r>
              <a:rPr lang="en-US" dirty="0">
                <a:effectLst/>
                <a:latin typeface="Times New Roman" panose="02020603050405020304" pitchFamily="18" charset="0"/>
                <a:ea typeface="Calibri" panose="020F0502020204030204" pitchFamily="34" charset="0"/>
                <a:cs typeface="Times New Roman" panose="02020603050405020304" pitchFamily="18" charset="0"/>
              </a:rPr>
              <a:t> americanus )</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lives in the small intestine of hosts such as humans , cats and dogs where it is able to mate and mature.</a:t>
            </a:r>
          </a:p>
          <a:p>
            <a:pPr marL="0" marR="0" lvl="0" indent="0" algn="just">
              <a:lnSpc>
                <a:spcPct val="107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Affects more than 500 million people globally and causing iron deficiency anemia .</a:t>
            </a:r>
          </a:p>
          <a:p>
            <a:pPr marL="348615" marR="0" indent="0" algn="just">
              <a:lnSpc>
                <a:spcPct val="107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67748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EC4F8-9DE1-D5A6-9240-3093627A4E16}"/>
              </a:ext>
            </a:extLst>
          </p:cNvPr>
          <p:cNvSpPr>
            <a:spLocks noGrp="1"/>
          </p:cNvSpPr>
          <p:nvPr>
            <p:ph idx="1"/>
          </p:nvPr>
        </p:nvSpPr>
        <p:spPr>
          <a:xfrm>
            <a:off x="838200" y="577516"/>
            <a:ext cx="10515600" cy="5599447"/>
          </a:xfrm>
        </p:spPr>
        <p:txBody>
          <a:bodyPr/>
          <a:lstStyle/>
          <a:p>
            <a:pPr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Two Species of Nematode</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Two Hookworm</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Wingdings 2" panose="05020102010507070707" pitchFamily="18" charset="2"/>
              <a:buChar char=""/>
              <a:tabLst>
                <a:tab pos="457200" algn="l"/>
              </a:tabLst>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Ancyclostoma</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duodenale (Old World hookworm).</a:t>
            </a: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Necator</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americanus (New world hookworm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963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D6C480-EDFD-B361-DB0F-921E7E526635}"/>
              </a:ext>
            </a:extLst>
          </p:cNvPr>
          <p:cNvSpPr>
            <a:spLocks noGrp="1"/>
          </p:cNvSpPr>
          <p:nvPr>
            <p:ph idx="1"/>
          </p:nvPr>
        </p:nvSpPr>
        <p:spPr>
          <a:xfrm>
            <a:off x="838200" y="625642"/>
            <a:ext cx="10515600" cy="5551321"/>
          </a:xfrm>
        </p:spPr>
        <p:txBody>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Mode of transmission</a:t>
            </a:r>
          </a:p>
          <a:p>
            <a:pPr marL="0" marR="0" indent="0" algn="just">
              <a:lnSpc>
                <a:spcPct val="107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800"/>
              </a:spcAft>
              <a:buFont typeface="Wingdings 2" panose="050201020105070707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Through fecal oral route</a:t>
            </a:r>
          </a:p>
          <a:p>
            <a:pPr marL="342900" marR="457200" lvl="0" indent="-342900" algn="just">
              <a:lnSpc>
                <a:spcPct val="106000"/>
              </a:lnSpc>
              <a:spcBef>
                <a:spcPts val="0"/>
              </a:spcBef>
              <a:spcAft>
                <a:spcPts val="800"/>
              </a:spcAft>
              <a:buFont typeface="Wingdings 2" panose="050201020105070707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Through soil</a:t>
            </a:r>
          </a:p>
          <a:p>
            <a:pPr marL="342900" marR="457200" lvl="0" indent="-342900" algn="just">
              <a:lnSpc>
                <a:spcPct val="106000"/>
              </a:lnSpc>
              <a:spcBef>
                <a:spcPts val="0"/>
              </a:spcBef>
              <a:spcAft>
                <a:spcPts val="800"/>
              </a:spcAft>
              <a:buFont typeface="Wingdings 2" panose="050201020105070707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Hookworm infective larvae penetrate the skin of barefooted individual and enter inside human body.</a:t>
            </a:r>
          </a:p>
          <a:p>
            <a:pPr marL="0" marR="457200" indent="0" algn="just">
              <a:lnSpc>
                <a:spcPct val="106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69527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92208-E7FD-67B1-D5F9-64CA9F7CCE71}"/>
              </a:ext>
            </a:extLst>
          </p:cNvPr>
          <p:cNvSpPr>
            <a:spLocks noGrp="1"/>
          </p:cNvSpPr>
          <p:nvPr>
            <p:ph idx="1"/>
          </p:nvPr>
        </p:nvSpPr>
        <p:spPr>
          <a:xfrm>
            <a:off x="838200" y="449179"/>
            <a:ext cx="10515600" cy="5727784"/>
          </a:xfrm>
        </p:spPr>
        <p:txBody>
          <a:bodyPr>
            <a:normAutofit fontScale="92500" lnSpcReduction="20000"/>
          </a:bodyPr>
          <a:lstStyle/>
          <a:p>
            <a:pPr marL="0" marR="45720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Treatment</a:t>
            </a:r>
          </a:p>
          <a:p>
            <a:pPr marL="0" marR="457200" indent="0" algn="just">
              <a:lnSpc>
                <a:spcPct val="106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Anthelminthic drugs: Albendazole 400 mg single dose age above 2 years orally .</a:t>
            </a:r>
          </a:p>
          <a:p>
            <a:pPr marL="0" marR="457200" lvl="0" indent="0" algn="just">
              <a:lnSpc>
                <a:spcPct val="106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Other drugs can be used for the treatment of hookworm- mebendazole 100 mg twice daily for 3 days or Levamisole 50-150 mg/kg/day single dose.</a:t>
            </a:r>
          </a:p>
          <a:p>
            <a:pPr marL="0" marR="457200" lvl="0" indent="0" algn="just">
              <a:lnSpc>
                <a:spcPct val="106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Anemia should be treated by administration of iron and intake of iron-rich foods.</a:t>
            </a:r>
          </a:p>
          <a:p>
            <a:pPr marL="0" marR="457200" lvl="0" indent="0" algn="just">
              <a:lnSpc>
                <a:spcPct val="106000"/>
              </a:lnSpc>
              <a:spcBef>
                <a:spcPts val="0"/>
              </a:spcBef>
              <a:spcAft>
                <a:spcPts val="8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Severe anemia may require a blood transfusion.</a:t>
            </a:r>
          </a:p>
          <a:p>
            <a:pPr marL="0" indent="0">
              <a:buNone/>
            </a:pPr>
            <a:endParaRPr lang="en-US" dirty="0"/>
          </a:p>
        </p:txBody>
      </p:sp>
    </p:spTree>
    <p:extLst>
      <p:ext uri="{BB962C8B-B14F-4D97-AF65-F5344CB8AC3E}">
        <p14:creationId xmlns:p14="http://schemas.microsoft.com/office/powerpoint/2010/main" val="4178717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994AE-48C3-19BE-E5F8-69CD356946E4}"/>
              </a:ext>
            </a:extLst>
          </p:cNvPr>
          <p:cNvSpPr>
            <a:spLocks noGrp="1"/>
          </p:cNvSpPr>
          <p:nvPr>
            <p:ph idx="1"/>
          </p:nvPr>
        </p:nvSpPr>
        <p:spPr>
          <a:xfrm>
            <a:off x="838200" y="401053"/>
            <a:ext cx="10515600" cy="5775910"/>
          </a:xfrm>
        </p:spPr>
        <p:txBody>
          <a:bodyPr/>
          <a:lstStyle/>
          <a:p>
            <a:pPr marL="0" marR="45720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Prevention</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marR="457200" indent="0" algn="just">
              <a:lnSpc>
                <a:spcPct val="106000"/>
              </a:lnSpc>
              <a:spcBef>
                <a:spcPts val="0"/>
              </a:spcBef>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Daily bath and strict personal cleanliness should be maintained .</a:t>
            </a:r>
          </a:p>
          <a:p>
            <a:pPr marL="0" marR="45720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80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Children should be taught the habit of washing hands with soap and water after defecation and before taking food .</a:t>
            </a:r>
          </a:p>
          <a:p>
            <a:pPr marL="0" marR="457200" lvl="0" indent="0" algn="just">
              <a:lnSpc>
                <a:spcPct val="106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Nails should be kept trimmed and clean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265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33703-D12D-8DE9-A5EE-353727671465}"/>
              </a:ext>
            </a:extLst>
          </p:cNvPr>
          <p:cNvSpPr>
            <a:spLocks noGrp="1"/>
          </p:cNvSpPr>
          <p:nvPr>
            <p:ph idx="1"/>
          </p:nvPr>
        </p:nvSpPr>
        <p:spPr>
          <a:xfrm>
            <a:off x="838200" y="680936"/>
            <a:ext cx="10515600" cy="5496027"/>
          </a:xfrm>
        </p:spPr>
        <p:txBody>
          <a:bodyPr>
            <a:normAutofit lnSpcReduction="10000"/>
          </a:bodyPr>
          <a:lstStyle/>
          <a:p>
            <a:pPr marL="342900" marR="457200" lvl="0" indent="-342900" algn="just">
              <a:lnSpc>
                <a:spcPct val="106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0"/>
              </a:spcAft>
              <a:buFont typeface="Symbol" panose="05050102010706020507" pitchFamily="18" charset="2"/>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Children need supervision to prevent eating of mud. Toys should be kept washed and clean .</a:t>
            </a:r>
          </a:p>
          <a:p>
            <a:pPr marL="342900" marR="457200" lvl="0" indent="-342900" algn="just">
              <a:lnSpc>
                <a:spcPct val="106000"/>
              </a:lnSpc>
              <a:spcBef>
                <a:spcPts val="0"/>
              </a:spcBef>
              <a:spcAft>
                <a:spcPts val="0"/>
              </a:spcAft>
              <a:buFont typeface="Symbol" panose="05050102010706020507" pitchFamily="18" charset="2"/>
              <a:buChar char=""/>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0"/>
              </a:spcAft>
              <a:buFont typeface="Symbol" panose="05050102010706020507" pitchFamily="18" charset="2"/>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Wear tight underwear at night so that child has no access to anus itching</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457200" lvl="0" indent="0" algn="just">
              <a:lnSpc>
                <a:spcPct val="106000"/>
              </a:lnSpc>
              <a:spcBef>
                <a:spcPts val="0"/>
              </a:spcBef>
              <a:spcAft>
                <a:spcPts val="0"/>
              </a:spcAft>
              <a:buNone/>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water used for drinking should be clean and protected against contamination with excreta .</a:t>
            </a:r>
          </a:p>
          <a:p>
            <a:pPr marL="0" marR="457200" lvl="0" indent="0" algn="just">
              <a:lnSpc>
                <a:spcPct val="106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80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Do not walk barefoot .</a:t>
            </a:r>
          </a:p>
          <a:p>
            <a:endParaRPr lang="en-US" dirty="0"/>
          </a:p>
        </p:txBody>
      </p:sp>
    </p:spTree>
    <p:extLst>
      <p:ext uri="{BB962C8B-B14F-4D97-AF65-F5344CB8AC3E}">
        <p14:creationId xmlns:p14="http://schemas.microsoft.com/office/powerpoint/2010/main" val="3771533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AB772-5385-5203-18A5-2EEFA5D1ED2B}"/>
              </a:ext>
            </a:extLst>
          </p:cNvPr>
          <p:cNvSpPr>
            <a:spLocks noGrp="1"/>
          </p:cNvSpPr>
          <p:nvPr>
            <p:ph idx="1"/>
          </p:nvPr>
        </p:nvSpPr>
        <p:spPr>
          <a:xfrm>
            <a:off x="838200" y="389106"/>
            <a:ext cx="10515600" cy="5787857"/>
          </a:xfrm>
        </p:spPr>
        <p:txBody>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Government strategies for Parasitic infestation</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Biannual deworming tablets distribution:</a:t>
            </a:r>
          </a:p>
          <a:p>
            <a:pPr marL="0" inden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-Family Welfare Division,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DoHS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has been implemented  biannual deworming tablets distribution to the children aged 12-59 months aiming to reduce childhood anemia with control o</a:t>
            </a:r>
            <a:r>
              <a:rPr lang="en-US" sz="3200" dirty="0">
                <a:latin typeface="Times New Roman" panose="02020603050405020304" pitchFamily="18" charset="0"/>
                <a:ea typeface="Calibri" panose="020F0502020204030204" pitchFamily="34" charset="0"/>
                <a:cs typeface="Times New Roman" panose="02020603050405020304" pitchFamily="18" charset="0"/>
              </a:rPr>
              <a:t>f</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parasitic infestation through public health measures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082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4B558-1FE9-26C9-BF9C-CAA21D666FDF}"/>
              </a:ext>
            </a:extLst>
          </p:cNvPr>
          <p:cNvSpPr>
            <a:spLocks noGrp="1"/>
          </p:cNvSpPr>
          <p:nvPr>
            <p:ph idx="1"/>
          </p:nvPr>
        </p:nvSpPr>
        <p:spPr>
          <a:xfrm>
            <a:off x="838200" y="195210"/>
            <a:ext cx="10515600" cy="5981754"/>
          </a:xfrm>
        </p:spPr>
        <p:txBody>
          <a:bodyPr/>
          <a:lstStyle/>
          <a:p>
            <a:pPr marL="342900" marR="0" lvl="0" indent="-342900" algn="just">
              <a:lnSpc>
                <a:spcPct val="107000"/>
              </a:lnSpc>
              <a:spcBef>
                <a:spcPts val="0"/>
              </a:spcBef>
              <a:spcAft>
                <a:spcPts val="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activity is integrated with biannual Vitamin A supplementation to the children aged 6-59 months, which takes place nationally in every ward on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Baisakh</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6 and 7 ,and Kartik 1 and 2 each year. </a:t>
            </a:r>
          </a:p>
          <a:p>
            <a:pPr marL="0" marR="0" indent="0" algn="just">
              <a:lnSpc>
                <a:spcPct val="107000"/>
              </a:lnSpc>
              <a:spcBef>
                <a:spcPts val="0"/>
              </a:spcBef>
              <a:spcAft>
                <a:spcPts val="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0" lvl="0" indent="-342900" algn="just">
              <a:lnSpc>
                <a:spcPct val="106000"/>
              </a:lnSpc>
              <a:spcBef>
                <a:spcPts val="0"/>
              </a:spcBef>
              <a:spcAft>
                <a:spcPts val="800"/>
              </a:spcAf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Deworming to the target children was initiated in few districts during the year 2000 integrating with biannual Vitamin A supplementation and with gradual scaling-up, the program was successfully implemented nationwide by the year 2010.</a:t>
            </a:r>
          </a:p>
          <a:p>
            <a:pPr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9819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31CCB-D057-0A7E-EF10-127136E516F2}"/>
              </a:ext>
            </a:extLst>
          </p:cNvPr>
          <p:cNvSpPr>
            <a:spLocks noGrp="1"/>
          </p:cNvSpPr>
          <p:nvPr>
            <p:ph idx="1"/>
          </p:nvPr>
        </p:nvSpPr>
        <p:spPr>
          <a:xfrm>
            <a:off x="838200" y="497305"/>
            <a:ext cx="10515600" cy="5679658"/>
          </a:xfrm>
        </p:spPr>
        <p:txBody>
          <a:bodyPr>
            <a:normAutofit fontScale="92500"/>
          </a:bodyPr>
          <a:lstStyle/>
          <a:p>
            <a:pPr marL="0" marR="0" indent="0" algn="just">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Causes</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6000"/>
              </a:lnSpc>
              <a:spcBef>
                <a:spcPts val="0"/>
              </a:spcBef>
              <a:spcAft>
                <a:spcPts val="800"/>
              </a:spcAft>
              <a:buNone/>
              <a:tabLst>
                <a:tab pos="457200" algn="l"/>
              </a:tabLst>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6000"/>
              </a:lnSpc>
              <a:spcBef>
                <a:spcPts val="0"/>
              </a:spcBef>
              <a:spcAft>
                <a:spcPts val="800"/>
              </a:spcAft>
              <a:buNone/>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Malaria is caused by Plasmodium species, which are protozoal</a:t>
            </a:r>
          </a:p>
          <a:p>
            <a:pPr marL="0" marR="0" lvl="0" indent="0" algn="just">
              <a:lnSpc>
                <a:spcPct val="106000"/>
              </a:lnSpc>
              <a:spcBef>
                <a:spcPts val="0"/>
              </a:spcBef>
              <a:spcAft>
                <a:spcPts val="800"/>
              </a:spcAft>
              <a:buNone/>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blood parasites. The following species can infect humans:</a:t>
            </a:r>
          </a:p>
          <a:p>
            <a:pPr marL="0" marR="0" indent="0" algn="just">
              <a:lnSpc>
                <a:spcPct val="106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Arial" panose="020B0604020202020204" pitchFamily="34" charset="0"/>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Plasmodium vivax ( Incubation period </a:t>
            </a:r>
            <a:r>
              <a:rPr lang="en-US" sz="3200" dirty="0">
                <a:latin typeface="Times New Roman" panose="02020603050405020304" pitchFamily="18" charset="0"/>
                <a:ea typeface="Calibri" panose="020F0502020204030204" pitchFamily="34" charset="0"/>
                <a:cs typeface="Times New Roman" panose="02020603050405020304" pitchFamily="18" charset="0"/>
              </a:rPr>
              <a:t> 8 – 17 days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14 days)</a:t>
            </a:r>
          </a:p>
          <a:p>
            <a:pPr marL="342900" marR="0" lvl="0" indent="-342900" algn="just">
              <a:lnSpc>
                <a:spcPct val="106000"/>
              </a:lnSpc>
              <a:spcBef>
                <a:spcPts val="0"/>
              </a:spcBef>
              <a:spcAft>
                <a:spcPts val="800"/>
              </a:spcAft>
              <a:buFont typeface="Arial" panose="020B0604020202020204" pitchFamily="34" charset="0"/>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Plasmodium falciparum(Incubation period 9 – 14 days :12 days)</a:t>
            </a:r>
          </a:p>
          <a:p>
            <a:pPr marL="342900" marR="0" lvl="0" indent="-342900" algn="just">
              <a:lnSpc>
                <a:spcPct val="106000"/>
              </a:lnSpc>
              <a:spcBef>
                <a:spcPts val="0"/>
              </a:spcBef>
              <a:spcAft>
                <a:spcPts val="800"/>
              </a:spcAft>
              <a:buFont typeface="Arial" panose="020B0604020202020204" pitchFamily="34" charset="0"/>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Plasmodium malaria (Incubation period 18- 40 days ; 28 days )</a:t>
            </a:r>
          </a:p>
          <a:p>
            <a:pPr marL="342900" marR="0" lvl="0" indent="-342900" algn="just">
              <a:lnSpc>
                <a:spcPct val="106000"/>
              </a:lnSpc>
              <a:spcBef>
                <a:spcPts val="0"/>
              </a:spcBef>
              <a:spcAft>
                <a:spcPts val="800"/>
              </a:spcAft>
              <a:buFont typeface="Arial" panose="020B0604020202020204" pitchFamily="34" charset="0"/>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Plasmodium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ovale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 Incubation period 16 – 18 days ; 17 days )</a:t>
            </a:r>
          </a:p>
          <a:p>
            <a:endParaRPr lang="en-US" dirty="0"/>
          </a:p>
        </p:txBody>
      </p:sp>
    </p:spTree>
    <p:extLst>
      <p:ext uri="{BB962C8B-B14F-4D97-AF65-F5344CB8AC3E}">
        <p14:creationId xmlns:p14="http://schemas.microsoft.com/office/powerpoint/2010/main" val="306474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574B3-0AA8-AB7A-3015-5843943BB88A}"/>
              </a:ext>
            </a:extLst>
          </p:cNvPr>
          <p:cNvSpPr>
            <a:spLocks noGrp="1"/>
          </p:cNvSpPr>
          <p:nvPr>
            <p:ph idx="1"/>
          </p:nvPr>
        </p:nvSpPr>
        <p:spPr>
          <a:xfrm>
            <a:off x="838200" y="529389"/>
            <a:ext cx="10515600" cy="5647574"/>
          </a:xfrm>
        </p:spPr>
        <p:txBody>
          <a:bodyPr>
            <a:normAutofit fontScale="92500" lnSpcReduction="10000"/>
          </a:bodyPr>
          <a:lstStyle/>
          <a:p>
            <a:pPr marL="0" marR="0" indent="0" algn="just">
              <a:lnSpc>
                <a:spcPct val="107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Sign and symptoms of malaria</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Symptoms of &lt; 5 years children</a:t>
            </a: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Wingdings" panose="05000000000000000000" pitchFamily="2" charset="2"/>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Fever ,chills, headache,  nausea, vomiting , anorexia , diarrhea , extreme weakness, muscle aches, pain in the abdomen, hypothermia instead of fever , tachypnea, coughing , confusion etc.</a:t>
            </a:r>
          </a:p>
          <a:p>
            <a:pPr marL="0" marR="0" indent="0" algn="just">
              <a:lnSpc>
                <a:spcPct val="106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Symptoms of &gt;5 years children</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Wingdings" panose="05000000000000000000" pitchFamily="2" charset="2"/>
              <a:buChar char=""/>
              <a:tabLst>
                <a:tab pos="457200" algn="l"/>
              </a:tabLs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Symptoms are similar to flu, high fever, headaches , chills , nausea and vomiting, general body pain, loss of appetite</a:t>
            </a:r>
            <a:r>
              <a:rPr lang="en-US" sz="3000" dirty="0">
                <a:latin typeface="Times New Roman" panose="02020603050405020304" pitchFamily="18" charset="0"/>
                <a:ea typeface="Calibri" panose="020F0502020204030204" pitchFamily="34" charset="0"/>
                <a:cs typeface="Times New Roman" panose="02020603050405020304" pitchFamily="18" charset="0"/>
              </a:rPr>
              <a:t>, sweating.</a:t>
            </a:r>
          </a:p>
          <a:p>
            <a:pPr marL="342900" marR="0" lvl="0" indent="-342900" algn="just">
              <a:lnSpc>
                <a:spcPct val="106000"/>
              </a:lnSpc>
              <a:spcBef>
                <a:spcPts val="0"/>
              </a:spcBef>
              <a:spcAft>
                <a:spcPts val="800"/>
              </a:spcAft>
              <a:buFont typeface="Wingdings" panose="05000000000000000000" pitchFamily="2" charset="2"/>
              <a:buChar char=""/>
              <a:tabLst>
                <a:tab pos="457200" algn="l"/>
              </a:tabLst>
            </a:pP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6111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FF685-4225-FF0A-C622-92A61FD738D0}"/>
              </a:ext>
            </a:extLst>
          </p:cNvPr>
          <p:cNvSpPr>
            <a:spLocks noGrp="1"/>
          </p:cNvSpPr>
          <p:nvPr>
            <p:ph idx="1"/>
          </p:nvPr>
        </p:nvSpPr>
        <p:spPr>
          <a:xfrm>
            <a:off x="838200" y="160421"/>
            <a:ext cx="10515600" cy="6016542"/>
          </a:xfrm>
        </p:spPr>
        <p:txBody>
          <a:bodyPr>
            <a:normAutofit fontScale="92500" lnSpcReduction="20000"/>
          </a:bodyPr>
          <a:lstStyle/>
          <a:p>
            <a:pPr marL="0" marR="0" indent="0" algn="just">
              <a:lnSpc>
                <a:spcPct val="106000"/>
              </a:lnSpc>
              <a:spcBef>
                <a:spcPts val="0"/>
              </a:spcBef>
              <a:spcAft>
                <a:spcPts val="800"/>
              </a:spcAft>
              <a:buNone/>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Diagnostic procedure</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6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History taking </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Physical examination</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Routine blood examination for Hb , WBC , Bilirubin</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Blood smear : Thick smear for presence of parasite , Thin smear for     species  identification.</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Rapid Diagnostic Test to detect antigen of malaria</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Polymerase Chain Reaction to detect parasite nucleic acids.</a:t>
            </a:r>
          </a:p>
          <a:p>
            <a:pPr marL="0" marR="0" lvl="0" indent="0" algn="just">
              <a:lnSpc>
                <a:spcPct val="106000"/>
              </a:lnSpc>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Bone Marrow Aspiration</a:t>
            </a:r>
          </a:p>
          <a:p>
            <a:endParaRPr lang="en-US" dirty="0"/>
          </a:p>
        </p:txBody>
      </p:sp>
    </p:spTree>
    <p:extLst>
      <p:ext uri="{BB962C8B-B14F-4D97-AF65-F5344CB8AC3E}">
        <p14:creationId xmlns:p14="http://schemas.microsoft.com/office/powerpoint/2010/main" val="163928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08C9B-BCCB-7747-5C5C-38472C478F88}"/>
              </a:ext>
            </a:extLst>
          </p:cNvPr>
          <p:cNvSpPr>
            <a:spLocks noGrp="1"/>
          </p:cNvSpPr>
          <p:nvPr>
            <p:ph idx="1"/>
          </p:nvPr>
        </p:nvSpPr>
        <p:spPr>
          <a:xfrm>
            <a:off x="838200" y="390418"/>
            <a:ext cx="10515600" cy="6380251"/>
          </a:xfrm>
        </p:spPr>
        <p:txBody>
          <a:bodyPr>
            <a:normAutofit/>
          </a:bodyPr>
          <a:lstStyle/>
          <a:p>
            <a:pPr marL="0" indent="0">
              <a:buNone/>
            </a:pPr>
            <a:r>
              <a:rPr lang="en-US" sz="3600" b="1" i="0" dirty="0">
                <a:solidFill>
                  <a:srgbClr val="050505"/>
                </a:solidFill>
                <a:effectLst/>
                <a:latin typeface="Times New Roman" panose="02020603050405020304" pitchFamily="18" charset="0"/>
                <a:cs typeface="Times New Roman" panose="02020603050405020304" pitchFamily="18" charset="0"/>
              </a:rPr>
              <a:t>Treatment</a:t>
            </a:r>
          </a:p>
          <a:p>
            <a:pPr marL="0" indent="0">
              <a:buNone/>
            </a:pPr>
            <a:endParaRPr lang="en-US" b="1" dirty="0">
              <a:solidFill>
                <a:srgbClr val="050505"/>
              </a:solidFill>
              <a:latin typeface="Segoe UI Historic" panose="020B0502040204020203" pitchFamily="34" charset="0"/>
            </a:endParaRPr>
          </a:p>
          <a:p>
            <a:r>
              <a:rPr lang="en-US" sz="3200" b="1" i="0" dirty="0">
                <a:solidFill>
                  <a:srgbClr val="050505"/>
                </a:solidFill>
                <a:effectLst/>
                <a:latin typeface="Times New Roman" panose="02020603050405020304" pitchFamily="18" charset="0"/>
                <a:cs typeface="Times New Roman" panose="02020603050405020304" pitchFamily="18" charset="0"/>
              </a:rPr>
              <a:t>First line treatment : </a:t>
            </a:r>
          </a:p>
          <a:p>
            <a:pPr marL="0" indent="0">
              <a:buNone/>
            </a:pPr>
            <a:endParaRPr lang="en-US" sz="3200" b="1" i="0" dirty="0">
              <a:solidFill>
                <a:srgbClr val="050505"/>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050505"/>
                </a:solidFill>
                <a:effectLst/>
                <a:latin typeface="Times New Roman" panose="02020603050405020304" pitchFamily="18" charset="0"/>
                <a:cs typeface="Times New Roman" panose="02020603050405020304" pitchFamily="18" charset="0"/>
              </a:rPr>
              <a:t>The first  line treatment  is chloroquine (CQ) for 3 days. </a:t>
            </a:r>
            <a:endParaRPr lang="en-US" dirty="0">
              <a:solidFill>
                <a:srgbClr val="050505"/>
              </a:solidFill>
              <a:latin typeface="Times New Roman" panose="02020603050405020304" pitchFamily="18" charset="0"/>
              <a:cs typeface="Times New Roman" panose="02020603050405020304" pitchFamily="18" charset="0"/>
            </a:endParaRPr>
          </a:p>
          <a:p>
            <a:pPr marL="0" indent="0">
              <a:buNone/>
            </a:pPr>
            <a:r>
              <a:rPr lang="en-US" b="0" i="0" dirty="0">
                <a:solidFill>
                  <a:srgbClr val="050505"/>
                </a:solidFill>
                <a:effectLst/>
                <a:latin typeface="Times New Roman" panose="02020603050405020304" pitchFamily="18" charset="0"/>
                <a:cs typeface="Times New Roman" panose="02020603050405020304" pitchFamily="18" charset="0"/>
              </a:rPr>
              <a:t>Day 1: Chloroquine is given at an initial dose of 10 mg base/kg</a:t>
            </a:r>
          </a:p>
          <a:p>
            <a:pPr marL="0" indent="0">
              <a:buNone/>
            </a:pPr>
            <a:r>
              <a:rPr lang="en-US" b="0" i="0" dirty="0">
                <a:solidFill>
                  <a:srgbClr val="050505"/>
                </a:solidFill>
                <a:effectLst/>
                <a:latin typeface="Times New Roman" panose="02020603050405020304" pitchFamily="18" charset="0"/>
                <a:cs typeface="Times New Roman" panose="02020603050405020304" pitchFamily="18" charset="0"/>
              </a:rPr>
              <a:t>body weight. </a:t>
            </a:r>
          </a:p>
          <a:p>
            <a:pPr marL="0" indent="0">
              <a:buNone/>
            </a:pPr>
            <a:endParaRPr lang="en-US" b="0" i="0" dirty="0">
              <a:solidFill>
                <a:srgbClr val="050505"/>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050505"/>
                </a:solidFill>
                <a:effectLst/>
                <a:latin typeface="Times New Roman" panose="02020603050405020304" pitchFamily="18" charset="0"/>
                <a:cs typeface="Times New Roman" panose="02020603050405020304" pitchFamily="18" charset="0"/>
              </a:rPr>
              <a:t>Day 2: followed by 10 mg/kg body weight. </a:t>
            </a:r>
          </a:p>
          <a:p>
            <a:pPr marL="0" indent="0">
              <a:buNone/>
            </a:pPr>
            <a:endParaRPr lang="en-US" b="0" i="0" dirty="0">
              <a:solidFill>
                <a:srgbClr val="050505"/>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050505"/>
                </a:solidFill>
                <a:effectLst/>
                <a:latin typeface="Times New Roman" panose="02020603050405020304" pitchFamily="18" charset="0"/>
                <a:cs typeface="Times New Roman" panose="02020603050405020304" pitchFamily="18" charset="0"/>
              </a:rPr>
              <a:t>Day 3: 5 mg/kg body weight.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55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D96DF-783E-7584-A0A1-897203347753}"/>
              </a:ext>
            </a:extLst>
          </p:cNvPr>
          <p:cNvSpPr>
            <a:spLocks noGrp="1"/>
          </p:cNvSpPr>
          <p:nvPr>
            <p:ph idx="1"/>
          </p:nvPr>
        </p:nvSpPr>
        <p:spPr>
          <a:xfrm>
            <a:off x="1014663" y="525453"/>
            <a:ext cx="10515600" cy="5807093"/>
          </a:xfrm>
        </p:spPr>
        <p:txBody>
          <a:bodyPr/>
          <a:lstStyle/>
          <a:p>
            <a:pPr marL="0" indent="0">
              <a:buNone/>
            </a:pPr>
            <a:endParaRPr lang="en-US" sz="3200" b="0" i="0" dirty="0">
              <a:solidFill>
                <a:srgbClr val="050505"/>
              </a:solidFill>
              <a:effectLst/>
              <a:latin typeface="Times New Roman" panose="02020603050405020304" pitchFamily="18" charset="0"/>
              <a:cs typeface="Times New Roman" panose="02020603050405020304" pitchFamily="18" charset="0"/>
            </a:endParaRPr>
          </a:p>
          <a:p>
            <a:pPr marL="0" indent="0">
              <a:buNone/>
            </a:pPr>
            <a:r>
              <a:rPr lang="en-US" sz="3200" b="0" i="0" dirty="0">
                <a:solidFill>
                  <a:srgbClr val="050505"/>
                </a:solidFill>
                <a:effectLst/>
                <a:latin typeface="Times New Roman" panose="02020603050405020304" pitchFamily="18" charset="0"/>
                <a:cs typeface="Times New Roman" panose="02020603050405020304" pitchFamily="18" charset="0"/>
              </a:rPr>
              <a:t>When the weight of the patient cannot be determined, dose</a:t>
            </a:r>
          </a:p>
          <a:p>
            <a:pPr marL="0" indent="0">
              <a:buNone/>
            </a:pPr>
            <a:endParaRPr lang="en-US" sz="3200" b="0" i="0" dirty="0">
              <a:solidFill>
                <a:srgbClr val="050505"/>
              </a:solidFill>
              <a:effectLst/>
              <a:latin typeface="Times New Roman" panose="02020603050405020304" pitchFamily="18" charset="0"/>
              <a:cs typeface="Times New Roman" panose="02020603050405020304" pitchFamily="18" charset="0"/>
            </a:endParaRPr>
          </a:p>
          <a:p>
            <a:pPr marL="0" indent="0">
              <a:buNone/>
            </a:pPr>
            <a:r>
              <a:rPr lang="en-US" sz="3200" b="0" i="0" dirty="0">
                <a:solidFill>
                  <a:srgbClr val="050505"/>
                </a:solidFill>
                <a:effectLst/>
                <a:latin typeface="Times New Roman" panose="02020603050405020304" pitchFamily="18" charset="0"/>
                <a:cs typeface="Times New Roman" panose="02020603050405020304" pitchFamily="18" charset="0"/>
              </a:rPr>
              <a:t>calculation for chloroquine can be based on  following table .</a:t>
            </a:r>
          </a:p>
          <a:p>
            <a:pPr marL="0" indent="0">
              <a:buNone/>
            </a:pPr>
            <a:endParaRPr lang="en-US" sz="3200" b="0" i="0" dirty="0">
              <a:solidFill>
                <a:srgbClr val="050505"/>
              </a:solidFill>
              <a:effectLst/>
              <a:latin typeface="Times New Roman" panose="02020603050405020304" pitchFamily="18" charset="0"/>
              <a:cs typeface="Times New Roman" panose="02020603050405020304" pitchFamily="18" charset="0"/>
            </a:endParaRPr>
          </a:p>
          <a:p>
            <a:pPr marL="0" indent="0">
              <a:buNone/>
            </a:pPr>
            <a:r>
              <a:rPr lang="en-US" sz="3200" b="0" i="0" dirty="0">
                <a:solidFill>
                  <a:srgbClr val="050505"/>
                </a:solidFill>
                <a:effectLst/>
                <a:latin typeface="Times New Roman" panose="02020603050405020304" pitchFamily="18" charset="0"/>
                <a:cs typeface="Times New Roman" panose="02020603050405020304" pitchFamily="18" charset="0"/>
              </a:rPr>
              <a:t>The table below summarizes the treatment schedule </a:t>
            </a:r>
            <a:r>
              <a:rPr lang="en-US" sz="3200" b="0" i="0">
                <a:solidFill>
                  <a:srgbClr val="050505"/>
                </a:solidFill>
                <a:effectLst/>
                <a:latin typeface="Times New Roman" panose="02020603050405020304" pitchFamily="18" charset="0"/>
                <a:cs typeface="Times New Roman" panose="02020603050405020304" pitchFamily="18" charset="0"/>
              </a:rPr>
              <a:t>based on</a:t>
            </a:r>
          </a:p>
          <a:p>
            <a:pPr marL="0" indent="0">
              <a:buNone/>
            </a:pPr>
            <a:endParaRPr lang="en-US" sz="3200" b="0" i="0" dirty="0">
              <a:solidFill>
                <a:srgbClr val="050505"/>
              </a:solidFill>
              <a:effectLst/>
              <a:latin typeface="Times New Roman" panose="02020603050405020304" pitchFamily="18" charset="0"/>
              <a:cs typeface="Times New Roman" panose="02020603050405020304" pitchFamily="18" charset="0"/>
            </a:endParaRPr>
          </a:p>
          <a:p>
            <a:pPr marL="0" indent="0">
              <a:buNone/>
            </a:pPr>
            <a:r>
              <a:rPr lang="en-US" sz="3200" b="0" i="0" dirty="0">
                <a:solidFill>
                  <a:srgbClr val="050505"/>
                </a:solidFill>
                <a:effectLst/>
                <a:latin typeface="Times New Roman" panose="02020603050405020304" pitchFamily="18" charset="0"/>
                <a:cs typeface="Times New Roman" panose="02020603050405020304" pitchFamily="18" charset="0"/>
              </a:rPr>
              <a:t>approximate age based weight bands. </a:t>
            </a:r>
            <a:endParaRPr lang="en-US" sz="3200" dirty="0">
              <a:solidFill>
                <a:srgbClr val="050505"/>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97944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2558</Words>
  <Application>Microsoft Office PowerPoint</Application>
  <PresentationFormat>Widescreen</PresentationFormat>
  <Paragraphs>416</Paragraphs>
  <Slides>48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Calibri Light</vt:lpstr>
      <vt:lpstr>Segoe UI Historic</vt:lpstr>
      <vt:lpstr>Symbol</vt:lpstr>
      <vt:lpstr>Times New Roman</vt:lpstr>
      <vt:lpstr>Wingdings</vt:lpstr>
      <vt:lpstr>Wingdings 2</vt:lpstr>
      <vt:lpstr>Office Theme</vt:lpstr>
      <vt:lpstr>PowerPoint Presentation</vt:lpstr>
      <vt:lpstr>Common parasitic infestation in children are as :  1.  Malaria  2. Giardiasis  3. Amebiasis  4. Worm infestations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Prativa Thakuri</dc:creator>
  <cp:lastModifiedBy>Prativa Thakuri</cp:lastModifiedBy>
  <cp:revision>19</cp:revision>
  <dcterms:created xsi:type="dcterms:W3CDTF">2024-02-11T12:45:45Z</dcterms:created>
  <dcterms:modified xsi:type="dcterms:W3CDTF">2024-02-15T13:55:12Z</dcterms:modified>
</cp:coreProperties>
</file>