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0" r:id="rId2"/>
    <p:sldId id="256" r:id="rId3"/>
    <p:sldId id="313" r:id="rId4"/>
    <p:sldId id="314" r:id="rId5"/>
    <p:sldId id="316" r:id="rId6"/>
    <p:sldId id="318" r:id="rId7"/>
    <p:sldId id="319" r:id="rId8"/>
    <p:sldId id="320" r:id="rId9"/>
    <p:sldId id="321" r:id="rId10"/>
    <p:sldId id="260" r:id="rId11"/>
    <p:sldId id="261" r:id="rId12"/>
    <p:sldId id="262" r:id="rId13"/>
    <p:sldId id="263" r:id="rId14"/>
    <p:sldId id="323" r:id="rId15"/>
    <p:sldId id="264" r:id="rId16"/>
    <p:sldId id="265" r:id="rId17"/>
    <p:sldId id="312" r:id="rId18"/>
    <p:sldId id="291" r:id="rId19"/>
    <p:sldId id="293" r:id="rId20"/>
    <p:sldId id="294" r:id="rId21"/>
    <p:sldId id="295" r:id="rId22"/>
    <p:sldId id="296" r:id="rId23"/>
    <p:sldId id="292" r:id="rId24"/>
    <p:sldId id="297" r:id="rId25"/>
    <p:sldId id="322" r:id="rId26"/>
    <p:sldId id="298" r:id="rId27"/>
    <p:sldId id="299" r:id="rId28"/>
    <p:sldId id="300" r:id="rId29"/>
    <p:sldId id="301" r:id="rId30"/>
    <p:sldId id="303" r:id="rId31"/>
    <p:sldId id="304" r:id="rId32"/>
    <p:sldId id="307" r:id="rId33"/>
    <p:sldId id="308" r:id="rId34"/>
    <p:sldId id="266" r:id="rId35"/>
    <p:sldId id="267" r:id="rId36"/>
    <p:sldId id="268" r:id="rId37"/>
    <p:sldId id="269" r:id="rId38"/>
    <p:sldId id="271" r:id="rId39"/>
    <p:sldId id="272" r:id="rId40"/>
    <p:sldId id="273" r:id="rId41"/>
    <p:sldId id="30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p:cViewPr>
        <p:scale>
          <a:sx n="100" d="100"/>
          <a:sy n="100" d="100"/>
        </p:scale>
        <p:origin x="-941" y="13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71FCD4-2767-453F-BF11-E08F433CE898}" type="datetimeFigureOut">
              <a:rPr lang="en-US" smtClean="0"/>
              <a:t>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76CE7-CF70-4647-B029-1786DE7AB658}" type="slidenum">
              <a:rPr lang="en-US" smtClean="0"/>
              <a:t>‹#›</a:t>
            </a:fld>
            <a:endParaRPr lang="en-US"/>
          </a:p>
        </p:txBody>
      </p:sp>
    </p:spTree>
    <p:extLst>
      <p:ext uri="{BB962C8B-B14F-4D97-AF65-F5344CB8AC3E}">
        <p14:creationId xmlns:p14="http://schemas.microsoft.com/office/powerpoint/2010/main" val="45705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076CE7-CF70-4647-B029-1786DE7AB658}" type="slidenum">
              <a:rPr lang="en-US" smtClean="0"/>
              <a:t>41</a:t>
            </a:fld>
            <a:endParaRPr lang="en-US"/>
          </a:p>
        </p:txBody>
      </p:sp>
    </p:spTree>
    <p:extLst>
      <p:ext uri="{BB962C8B-B14F-4D97-AF65-F5344CB8AC3E}">
        <p14:creationId xmlns:p14="http://schemas.microsoft.com/office/powerpoint/2010/main" val="318083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CE0F42-C5D5-49B2-AF11-99AFB5205D78}"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47621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E0F42-C5D5-49B2-AF11-99AFB5205D78}"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263889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E0F42-C5D5-49B2-AF11-99AFB5205D78}"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369743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E0F42-C5D5-49B2-AF11-99AFB5205D78}"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122911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CE0F42-C5D5-49B2-AF11-99AFB5205D78}"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263267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CE0F42-C5D5-49B2-AF11-99AFB5205D78}"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2487833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CE0F42-C5D5-49B2-AF11-99AFB5205D78}" type="datetimeFigureOut">
              <a:rPr lang="en-US" smtClean="0"/>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81795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CE0F42-C5D5-49B2-AF11-99AFB5205D78}" type="datetimeFigureOut">
              <a:rPr lang="en-US" smtClean="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217885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E0F42-C5D5-49B2-AF11-99AFB5205D78}" type="datetimeFigureOut">
              <a:rPr lang="en-US" smtClean="0"/>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189748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CE0F42-C5D5-49B2-AF11-99AFB5205D78}"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77159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CE0F42-C5D5-49B2-AF11-99AFB5205D78}"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8B3ABE-B01B-44D2-A1B1-C6453F88A3A0}" type="slidenum">
              <a:rPr lang="en-US" smtClean="0"/>
              <a:t>‹#›</a:t>
            </a:fld>
            <a:endParaRPr lang="en-US"/>
          </a:p>
        </p:txBody>
      </p:sp>
    </p:spTree>
    <p:extLst>
      <p:ext uri="{BB962C8B-B14F-4D97-AF65-F5344CB8AC3E}">
        <p14:creationId xmlns:p14="http://schemas.microsoft.com/office/powerpoint/2010/main" val="221609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E0F42-C5D5-49B2-AF11-99AFB5205D78}" type="datetimeFigureOut">
              <a:rPr lang="en-US" smtClean="0"/>
              <a:t>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B3ABE-B01B-44D2-A1B1-C6453F88A3A0}" type="slidenum">
              <a:rPr lang="en-US" smtClean="0"/>
              <a:t>‹#›</a:t>
            </a:fld>
            <a:endParaRPr lang="en-US"/>
          </a:p>
        </p:txBody>
      </p:sp>
    </p:spTree>
    <p:extLst>
      <p:ext uri="{BB962C8B-B14F-4D97-AF65-F5344CB8AC3E}">
        <p14:creationId xmlns:p14="http://schemas.microsoft.com/office/powerpoint/2010/main" val="2639327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ownloads\welcome image.jpg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7630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804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O</a:t>
            </a:r>
            <a:r>
              <a:rPr lang="en-US" sz="3600" b="1" dirty="0" smtClean="0">
                <a:latin typeface="Times New Roman" pitchFamily="18" charset="0"/>
                <a:cs typeface="Times New Roman" pitchFamily="18" charset="0"/>
              </a:rPr>
              <a:t>bjectives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257800"/>
          </a:xfrm>
        </p:spPr>
        <p:txBody>
          <a:bodyPr>
            <a:normAutofit/>
          </a:bodyPr>
          <a:lstStyle/>
          <a:p>
            <a:pPr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provide the knowledge of basic health care to the </a:t>
            </a:r>
            <a:r>
              <a:rPr lang="en-US" dirty="0" smtClean="0">
                <a:latin typeface="Times New Roman" pitchFamily="18" charset="0"/>
                <a:cs typeface="Times New Roman" pitchFamily="18" charset="0"/>
              </a:rPr>
              <a:t>children.</a:t>
            </a:r>
          </a:p>
          <a:p>
            <a:pPr marL="0" indent="0"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reduce vulnerable health problems among the </a:t>
            </a:r>
            <a:r>
              <a:rPr lang="en-US" dirty="0" smtClean="0">
                <a:latin typeface="Times New Roman" pitchFamily="18" charset="0"/>
                <a:cs typeface="Times New Roman" pitchFamily="18" charset="0"/>
              </a:rPr>
              <a:t>children.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provide basic needs of health such as good eating habit, value of nutritious food for health such as vitamin, iron and protein rich food.</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97855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1371600" cy="609600"/>
          </a:xfrm>
        </p:spPr>
        <p:txBody>
          <a:bodyPr>
            <a:noAutofit/>
          </a:bodyPr>
          <a:lstStyle/>
          <a:p>
            <a:r>
              <a:rPr lang="en-US" sz="3200" dirty="0" smtClean="0">
                <a:latin typeface="Times New Roman" pitchFamily="18" charset="0"/>
                <a:cs typeface="Times New Roman" pitchFamily="18" charset="0"/>
              </a:rPr>
              <a:t>cont..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562600"/>
          </a:xfrm>
        </p:spPr>
        <p:txBody>
          <a:bodyPr>
            <a:normAutofit/>
          </a:bodyPr>
          <a:lstStyle/>
          <a:p>
            <a:pPr algn="just"/>
            <a:r>
              <a:rPr lang="en-US" dirty="0" smtClean="0">
                <a:latin typeface="Times New Roman" pitchFamily="18" charset="0"/>
                <a:cs typeface="Times New Roman" pitchFamily="18" charset="0"/>
              </a:rPr>
              <a:t>To provide necessary awareness on play therapy and games according to age of children.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develop healthful behavior among children.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develop knowledge and skills in first aid and safety precaution</a:t>
            </a:r>
          </a:p>
        </p:txBody>
      </p:sp>
    </p:spTree>
    <p:extLst>
      <p:ext uri="{BB962C8B-B14F-4D97-AF65-F5344CB8AC3E}">
        <p14:creationId xmlns:p14="http://schemas.microsoft.com/office/powerpoint/2010/main" val="925135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1600" cy="639762"/>
          </a:xfrm>
        </p:spPr>
        <p:txBody>
          <a:bodyPr>
            <a:normAutofit fontScale="90000"/>
          </a:bodyPr>
          <a:lstStyle/>
          <a:p>
            <a:r>
              <a:rPr lang="en-US" sz="3600" dirty="0" smtClean="0"/>
              <a:t>Conti..</a:t>
            </a:r>
            <a:endParaRPr lang="en-US" sz="3600"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To develop responsibility of the children towards improving health of the family and community.</a:t>
            </a:r>
          </a:p>
          <a:p>
            <a:pPr algn="just"/>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86256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19200"/>
          </a:xfrm>
        </p:spPr>
        <p:txBody>
          <a:bodyPr>
            <a:noAutofit/>
          </a:bodyPr>
          <a:lstStyle/>
          <a:p>
            <a:r>
              <a:rPr lang="en-US" sz="3600" b="1" dirty="0" smtClean="0">
                <a:latin typeface="Times New Roman" pitchFamily="18" charset="0"/>
                <a:cs typeface="Times New Roman" pitchFamily="18" charset="0"/>
              </a:rPr>
              <a:t>Areas to organize “The child to child program”:</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373563"/>
          </a:xfrm>
        </p:spPr>
        <p:txBody>
          <a:bodyPr>
            <a:normAutofit/>
          </a:bodyPr>
          <a:lstStyle/>
          <a:p>
            <a:pPr lvl="0" algn="just"/>
            <a:r>
              <a:rPr lang="en-US" dirty="0" smtClean="0">
                <a:latin typeface="Times New Roman" pitchFamily="18" charset="0"/>
                <a:cs typeface="Times New Roman" pitchFamily="18" charset="0"/>
              </a:rPr>
              <a:t>Primary schools</a:t>
            </a:r>
          </a:p>
          <a:p>
            <a:pPr lvl="0" algn="just"/>
            <a:r>
              <a:rPr lang="en-US" dirty="0" smtClean="0">
                <a:latin typeface="Times New Roman" pitchFamily="18" charset="0"/>
                <a:cs typeface="Times New Roman" pitchFamily="18" charset="0"/>
              </a:rPr>
              <a:t>Teachers </a:t>
            </a:r>
            <a:r>
              <a:rPr lang="en-US" dirty="0">
                <a:latin typeface="Times New Roman" pitchFamily="18" charset="0"/>
                <a:cs typeface="Times New Roman" pitchFamily="18" charset="0"/>
              </a:rPr>
              <a:t>group</a:t>
            </a:r>
          </a:p>
          <a:p>
            <a:pPr lvl="0" algn="just"/>
            <a:r>
              <a:rPr lang="en-US" dirty="0" smtClean="0">
                <a:latin typeface="Times New Roman" pitchFamily="18" charset="0"/>
                <a:cs typeface="Times New Roman" pitchFamily="18" charset="0"/>
              </a:rPr>
              <a:t>Children </a:t>
            </a:r>
            <a:r>
              <a:rPr lang="en-US" dirty="0">
                <a:latin typeface="Times New Roman" pitchFamily="18" charset="0"/>
                <a:cs typeface="Times New Roman" pitchFamily="18" charset="0"/>
              </a:rPr>
              <a:t>who are not going to school</a:t>
            </a:r>
          </a:p>
          <a:p>
            <a:pPr lvl="0" algn="just"/>
            <a:r>
              <a:rPr lang="en-US" dirty="0" smtClean="0">
                <a:latin typeface="Times New Roman" pitchFamily="18" charset="0"/>
                <a:cs typeface="Times New Roman" pitchFamily="18" charset="0"/>
              </a:rPr>
              <a:t>Children </a:t>
            </a:r>
            <a:r>
              <a:rPr lang="en-US" dirty="0">
                <a:latin typeface="Times New Roman" pitchFamily="18" charset="0"/>
                <a:cs typeface="Times New Roman" pitchFamily="18" charset="0"/>
              </a:rPr>
              <a:t>local club and organization.</a:t>
            </a:r>
          </a:p>
          <a:p>
            <a:pPr marL="0" indent="0" algn="just">
              <a:buNone/>
            </a:pPr>
            <a:r>
              <a:rPr lang="en-US" dirty="0">
                <a:latin typeface="Times New Roman" pitchFamily="18" charset="0"/>
                <a:cs typeface="Times New Roman" pitchFamily="18" charset="0"/>
              </a:rPr>
              <a:t> </a:t>
            </a:r>
          </a:p>
          <a:p>
            <a:endParaRPr lang="en-US" dirty="0"/>
          </a:p>
        </p:txBody>
      </p:sp>
    </p:spTree>
    <p:extLst>
      <p:ext uri="{BB962C8B-B14F-4D97-AF65-F5344CB8AC3E}">
        <p14:creationId xmlns:p14="http://schemas.microsoft.com/office/powerpoint/2010/main" val="3196203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latin typeface="Times New Roman" pitchFamily="18" charset="0"/>
                <a:cs typeface="Times New Roman" pitchFamily="18" charset="0"/>
              </a:rPr>
              <a:t>Method and media</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Group discussion </a:t>
            </a:r>
          </a:p>
          <a:p>
            <a:pPr lvl="0"/>
            <a:r>
              <a:rPr lang="en-US" dirty="0"/>
              <a:t>Making stories and pictures</a:t>
            </a:r>
          </a:p>
          <a:p>
            <a:pPr lvl="0"/>
            <a:r>
              <a:rPr lang="en-US" dirty="0"/>
              <a:t>Experiment demonstration and drama</a:t>
            </a:r>
          </a:p>
          <a:p>
            <a:pPr lvl="0"/>
            <a:r>
              <a:rPr lang="en-US" dirty="0"/>
              <a:t>Song and poem</a:t>
            </a:r>
          </a:p>
          <a:p>
            <a:pPr lvl="0"/>
            <a:r>
              <a:rPr lang="en-US" dirty="0"/>
              <a:t>Games and health activities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11175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b="1" dirty="0" smtClean="0">
                <a:latin typeface="Times New Roman" pitchFamily="18" charset="0"/>
                <a:cs typeface="Times New Roman" pitchFamily="18" charset="0"/>
              </a:rPr>
              <a:t>Advantages:</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a:bodyPr>
          <a:lstStyle/>
          <a:p>
            <a:pPr lvl="0" algn="just"/>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is no competition for grade. The children learn the importance of trying to help each other</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 Child to child </a:t>
            </a:r>
            <a:r>
              <a:rPr lang="en-US" dirty="0" smtClean="0">
                <a:latin typeface="Times New Roman" pitchFamily="18" charset="0"/>
                <a:cs typeface="Times New Roman" pitchFamily="18" charset="0"/>
              </a:rPr>
              <a:t>program </a:t>
            </a:r>
            <a:r>
              <a:rPr lang="en-US" dirty="0">
                <a:latin typeface="Times New Roman" pitchFamily="18" charset="0"/>
                <a:cs typeface="Times New Roman" pitchFamily="18" charset="0"/>
              </a:rPr>
              <a:t>emphasizes on learning through experience rather than simply being told things, the child conduct their own surveys. </a:t>
            </a:r>
          </a:p>
        </p:txBody>
      </p:sp>
    </p:spTree>
    <p:extLst>
      <p:ext uri="{BB962C8B-B14F-4D97-AF65-F5344CB8AC3E}">
        <p14:creationId xmlns:p14="http://schemas.microsoft.com/office/powerpoint/2010/main" val="3911497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1981200" cy="685800"/>
          </a:xfrm>
        </p:spPr>
        <p:txBody>
          <a:bodyPr>
            <a:normAutofit/>
          </a:bodyPr>
          <a:lstStyle/>
          <a:p>
            <a:r>
              <a:rPr lang="en-US" sz="3200" dirty="0" smtClean="0">
                <a:latin typeface="Times New Roman" pitchFamily="18" charset="0"/>
                <a:cs typeface="Times New Roman" pitchFamily="18" charset="0"/>
              </a:rPr>
              <a:t>Conti..</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a:bodyPr>
          <a:lstStyle/>
          <a:p>
            <a:pPr lvl="0" algn="just"/>
            <a:r>
              <a:rPr lang="en-US" dirty="0">
                <a:latin typeface="Times New Roman" pitchFamily="18" charset="0"/>
                <a:cs typeface="Times New Roman" pitchFamily="18" charset="0"/>
              </a:rPr>
              <a:t>Perform their own experiments and discover answers for themselves</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child to child program, children learn to work together and help each other. Older children organize to help and teach younger one. Children get opportunity to learn through sharing.</a:t>
            </a:r>
          </a:p>
          <a:p>
            <a:pPr marL="0" indent="0" algn="just">
              <a:buNone/>
            </a:pPr>
            <a:r>
              <a:rPr lang="en-US" dirty="0" smtClean="0">
                <a:latin typeface="Times New Roman" pitchFamily="18" charset="0"/>
                <a:cs typeface="Times New Roman" pitchFamily="18" charset="0"/>
              </a:rPr>
              <a:t>	</a:t>
            </a:r>
          </a:p>
          <a:p>
            <a:endParaRPr lang="en-US" dirty="0"/>
          </a:p>
        </p:txBody>
      </p:sp>
    </p:spTree>
    <p:extLst>
      <p:ext uri="{BB962C8B-B14F-4D97-AF65-F5344CB8AC3E}">
        <p14:creationId xmlns:p14="http://schemas.microsoft.com/office/powerpoint/2010/main" val="3808675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610600" cy="5440363"/>
          </a:xfrm>
        </p:spPr>
      </p:pic>
    </p:spTree>
    <p:extLst>
      <p:ext uri="{BB962C8B-B14F-4D97-AF65-F5344CB8AC3E}">
        <p14:creationId xmlns:p14="http://schemas.microsoft.com/office/powerpoint/2010/main" val="3673243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2.3 under five clinic/well baby clinic</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pPr algn="just"/>
            <a:r>
              <a:rPr lang="en-US" dirty="0" smtClean="0">
                <a:latin typeface="Times New Roman" pitchFamily="18" charset="0"/>
                <a:cs typeface="Times New Roman" pitchFamily="18" charset="0"/>
              </a:rPr>
              <a:t>Under five clinic/ well baby clinic is a comprehensive health care under one roof where care is provided in a package manner to under five children or preschool children for comprehensive health care in one roof.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73289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524000" cy="1143000"/>
          </a:xfrm>
        </p:spPr>
        <p:txBody>
          <a:bodyPr>
            <a:normAutofit/>
          </a:bodyPr>
          <a:lstStyle/>
          <a:p>
            <a:r>
              <a:rPr lang="en-US" sz="3000" dirty="0" smtClean="0">
                <a:latin typeface="Times New Roman" pitchFamily="18" charset="0"/>
                <a:cs typeface="Times New Roman" pitchFamily="18" charset="0"/>
              </a:rPr>
              <a:t>Conti..</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It offers preventive, promotive, curative, referral, supervision, nutritional surveillance and educational services  within available resources involving non professional auxiliaries, paramedical personnel in the community.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70983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609600"/>
          </a:xfrm>
        </p:spPr>
        <p:txBody>
          <a:bodyPr>
            <a:noAutofit/>
          </a:bodyPr>
          <a:lstStyle/>
          <a:p>
            <a:r>
              <a:rPr lang="en-US" sz="3600" b="1" dirty="0" smtClean="0">
                <a:latin typeface="Times New Roman" pitchFamily="18" charset="0"/>
                <a:cs typeface="Times New Roman" pitchFamily="18" charset="0"/>
              </a:rPr>
              <a:t>UNIT: 2</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6781800" y="4267200"/>
            <a:ext cx="2133600" cy="1828800"/>
          </a:xfrm>
        </p:spPr>
        <p:txBody>
          <a:bodyPr>
            <a:normAutofit fontScale="92500" lnSpcReduction="20000"/>
          </a:bodyPr>
          <a:lstStyle/>
          <a:p>
            <a:pPr algn="just"/>
            <a:r>
              <a:rPr lang="en-US" sz="2000" u="sng" dirty="0">
                <a:solidFill>
                  <a:schemeClr val="tx1"/>
                </a:solidFill>
                <a:latin typeface="Times New Roman" pitchFamily="18" charset="0"/>
                <a:cs typeface="Times New Roman" pitchFamily="18" charset="0"/>
              </a:rPr>
              <a:t>PREPARED BY:</a:t>
            </a:r>
          </a:p>
          <a:p>
            <a:pPr algn="just"/>
            <a:r>
              <a:rPr lang="en-US" sz="2000" dirty="0" err="1">
                <a:solidFill>
                  <a:schemeClr val="tx1"/>
                </a:solidFill>
                <a:latin typeface="Times New Roman" pitchFamily="18" charset="0"/>
                <a:cs typeface="Times New Roman" pitchFamily="18" charset="0"/>
              </a:rPr>
              <a:t>Kranti</a:t>
            </a:r>
            <a:r>
              <a:rPr lang="en-US" sz="2000" dirty="0">
                <a:solidFill>
                  <a:schemeClr val="tx1"/>
                </a:solidFill>
                <a:latin typeface="Times New Roman" pitchFamily="18" charset="0"/>
                <a:cs typeface="Times New Roman" pitchFamily="18" charset="0"/>
              </a:rPr>
              <a:t> </a:t>
            </a:r>
            <a:r>
              <a:rPr lang="en-US" sz="2000" dirty="0" err="1">
                <a:solidFill>
                  <a:schemeClr val="tx1"/>
                </a:solidFill>
                <a:latin typeface="Times New Roman" pitchFamily="18" charset="0"/>
                <a:cs typeface="Times New Roman" pitchFamily="18" charset="0"/>
              </a:rPr>
              <a:t>Rajbhandari</a:t>
            </a:r>
            <a:endParaRPr lang="en-US" sz="2000" dirty="0">
              <a:solidFill>
                <a:schemeClr val="tx1"/>
              </a:solidFill>
              <a:latin typeface="Times New Roman" pitchFamily="18" charset="0"/>
              <a:cs typeface="Times New Roman" pitchFamily="18" charset="0"/>
            </a:endParaRPr>
          </a:p>
          <a:p>
            <a:pPr algn="just"/>
            <a:r>
              <a:rPr lang="en-US" sz="2000" dirty="0">
                <a:solidFill>
                  <a:schemeClr val="tx1"/>
                </a:solidFill>
                <a:latin typeface="Times New Roman" pitchFamily="18" charset="0"/>
                <a:cs typeface="Times New Roman" pitchFamily="18" charset="0"/>
              </a:rPr>
              <a:t>Roll no:28</a:t>
            </a:r>
          </a:p>
          <a:p>
            <a:pPr algn="just"/>
            <a:r>
              <a:rPr lang="en-US" sz="2000" dirty="0">
                <a:solidFill>
                  <a:schemeClr val="tx1"/>
                </a:solidFill>
                <a:latin typeface="Times New Roman" pitchFamily="18" charset="0"/>
                <a:cs typeface="Times New Roman" pitchFamily="18" charset="0"/>
              </a:rPr>
              <a:t>BNS 2</a:t>
            </a:r>
            <a:r>
              <a:rPr lang="en-US" sz="2000" baseline="30000" dirty="0">
                <a:solidFill>
                  <a:schemeClr val="tx1"/>
                </a:solidFill>
                <a:latin typeface="Times New Roman" pitchFamily="18" charset="0"/>
                <a:cs typeface="Times New Roman" pitchFamily="18" charset="0"/>
              </a:rPr>
              <a:t>nd</a:t>
            </a:r>
            <a:r>
              <a:rPr lang="en-US" sz="2000" dirty="0">
                <a:solidFill>
                  <a:schemeClr val="tx1"/>
                </a:solidFill>
                <a:latin typeface="Times New Roman" pitchFamily="18" charset="0"/>
                <a:cs typeface="Times New Roman" pitchFamily="18" charset="0"/>
              </a:rPr>
              <a:t> year</a:t>
            </a:r>
          </a:p>
          <a:p>
            <a:pPr algn="just"/>
            <a:r>
              <a:rPr lang="en-US" sz="2000" dirty="0">
                <a:solidFill>
                  <a:schemeClr val="tx1"/>
                </a:solidFill>
                <a:latin typeface="Times New Roman" pitchFamily="18" charset="0"/>
                <a:cs typeface="Times New Roman" pitchFamily="18" charset="0"/>
              </a:rPr>
              <a:t>17</a:t>
            </a:r>
            <a:r>
              <a:rPr lang="en-US" sz="2000" baseline="30000" dirty="0">
                <a:solidFill>
                  <a:schemeClr val="tx1"/>
                </a:solidFill>
                <a:latin typeface="Times New Roman" pitchFamily="18" charset="0"/>
                <a:cs typeface="Times New Roman" pitchFamily="18" charset="0"/>
              </a:rPr>
              <a:t>th</a:t>
            </a:r>
            <a:r>
              <a:rPr lang="en-US" sz="2000" dirty="0">
                <a:solidFill>
                  <a:schemeClr val="tx1"/>
                </a:solidFill>
                <a:latin typeface="Times New Roman" pitchFamily="18" charset="0"/>
                <a:cs typeface="Times New Roman" pitchFamily="18" charset="0"/>
              </a:rPr>
              <a:t> batch</a:t>
            </a:r>
          </a:p>
          <a:p>
            <a:pPr algn="just"/>
            <a:r>
              <a:rPr lang="en-US" sz="2000" dirty="0">
                <a:solidFill>
                  <a:schemeClr val="tx1"/>
                </a:solidFill>
                <a:latin typeface="Times New Roman" pitchFamily="18" charset="0"/>
                <a:cs typeface="Times New Roman" pitchFamily="18" charset="0"/>
              </a:rPr>
              <a:t>PNC TU </a:t>
            </a:r>
            <a:r>
              <a:rPr lang="en-US" sz="2000" dirty="0" smtClean="0">
                <a:solidFill>
                  <a:schemeClr val="tx1"/>
                </a:solidFill>
                <a:latin typeface="Times New Roman" pitchFamily="18" charset="0"/>
                <a:cs typeface="Times New Roman" pitchFamily="18" charset="0"/>
              </a:rPr>
              <a:t>IOM</a:t>
            </a: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905000"/>
            <a:ext cx="6477000" cy="4191000"/>
          </a:xfrm>
          <a:prstGeom prst="rect">
            <a:avLst/>
          </a:prstGeom>
        </p:spPr>
      </p:pic>
    </p:spTree>
    <p:extLst>
      <p:ext uri="{BB962C8B-B14F-4D97-AF65-F5344CB8AC3E}">
        <p14:creationId xmlns:p14="http://schemas.microsoft.com/office/powerpoint/2010/main" val="146219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Autofit/>
          </a:bodyPr>
          <a:lstStyle/>
          <a:p>
            <a:r>
              <a:rPr lang="en-US" sz="3600" b="1" dirty="0" smtClean="0">
                <a:latin typeface="Times New Roman" pitchFamily="18" charset="0"/>
                <a:cs typeface="Times New Roman" pitchFamily="18" charset="0"/>
              </a:rPr>
              <a:t>Reason for under five clinic</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pPr algn="just"/>
            <a:r>
              <a:rPr lang="en-US" dirty="0" smtClean="0">
                <a:latin typeface="Times New Roman" pitchFamily="18" charset="0"/>
                <a:cs typeface="Times New Roman" pitchFamily="18" charset="0"/>
              </a:rPr>
              <a:t>Under five age groups are vulnerable and special risk group</a:t>
            </a:r>
          </a:p>
          <a:p>
            <a:pPr marL="0" indent="0" algn="just">
              <a:buNone/>
            </a:pP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Under five occupy a large sector of total population with high morbidity and high mortality which are preventable with adequate care through immunization, sound nutrition, health education and environmental sanitation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87451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latin typeface="Times New Roman" pitchFamily="18" charset="0"/>
                <a:cs typeface="Times New Roman" pitchFamily="18" charset="0"/>
              </a:rPr>
              <a:t>O</a:t>
            </a:r>
            <a:r>
              <a:rPr lang="en-US" sz="3600" b="1" dirty="0" smtClean="0">
                <a:latin typeface="Times New Roman" pitchFamily="18" charset="0"/>
                <a:cs typeface="Times New Roman" pitchFamily="18" charset="0"/>
              </a:rPr>
              <a:t>bjectives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lstStyle/>
          <a:p>
            <a:pPr algn="just"/>
            <a:r>
              <a:rPr lang="en-US" dirty="0" smtClean="0">
                <a:latin typeface="Times New Roman" pitchFamily="18" charset="0"/>
                <a:cs typeface="Times New Roman" pitchFamily="18" charset="0"/>
              </a:rPr>
              <a:t>To provide comprehensive health care to young children in a specialized facility.</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prevent childhood problem such as malnutrition, tuberculosis, poliomyelitis, diphtheria, tetanus and measles.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59158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43000" cy="715962"/>
          </a:xfrm>
        </p:spPr>
        <p:txBody>
          <a:bodyPr>
            <a:normAutofit fontScale="90000"/>
          </a:bodyPr>
          <a:lstStyle/>
          <a:p>
            <a:r>
              <a:rPr lang="en-US" sz="3000" dirty="0" smtClean="0">
                <a:latin typeface="Times New Roman" pitchFamily="18" charset="0"/>
                <a:cs typeface="Times New Roman" pitchFamily="18" charset="0"/>
              </a:rPr>
              <a:t>Conti..</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562600"/>
          </a:xfrm>
        </p:spPr>
        <p:txBody>
          <a:bodyPr/>
          <a:lstStyle/>
          <a:p>
            <a:pPr algn="just"/>
            <a:r>
              <a:rPr lang="en-US" dirty="0" smtClean="0">
                <a:latin typeface="Times New Roman" pitchFamily="18" charset="0"/>
                <a:cs typeface="Times New Roman" pitchFamily="18" charset="0"/>
              </a:rPr>
              <a:t>To provide simple treatment for diarrhea, with or without dehydration, pneumonia, skin condition or other common disorders.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provide supervision of the health of all children upon the age of five.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promote the education of parents in order to promote health and family planning.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36646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1295400" cy="304800"/>
          </a:xfrm>
        </p:spPr>
        <p:txBody>
          <a:bodyPr>
            <a:normAutofit fontScale="90000"/>
          </a:bodyPr>
          <a:lstStyle/>
          <a:p>
            <a:r>
              <a:rPr lang="en-US" sz="3300" dirty="0" smtClean="0">
                <a:latin typeface="Times New Roman" pitchFamily="18" charset="0"/>
                <a:cs typeface="Times New Roman" pitchFamily="18" charset="0"/>
              </a:rPr>
              <a:t>Cont</a:t>
            </a:r>
            <a:r>
              <a:rPr lang="en-US" dirty="0" smtClean="0"/>
              <a:t>.</a:t>
            </a:r>
            <a:endParaRPr lang="en-US" dirty="0"/>
          </a:p>
        </p:txBody>
      </p:sp>
      <p:sp>
        <p:nvSpPr>
          <p:cNvPr id="3" name="Content Placeholder 2"/>
          <p:cNvSpPr>
            <a:spLocks noGrp="1"/>
          </p:cNvSpPr>
          <p:nvPr>
            <p:ph idx="1"/>
          </p:nvPr>
        </p:nvSpPr>
        <p:spPr>
          <a:xfrm>
            <a:off x="381000" y="914400"/>
            <a:ext cx="8229600" cy="5181600"/>
          </a:xfrm>
        </p:spPr>
        <p:txBody>
          <a:bodyPr/>
          <a:lstStyle/>
          <a:p>
            <a:pPr algn="just"/>
            <a:r>
              <a:rPr lang="en-US" dirty="0" smtClean="0">
                <a:latin typeface="Times New Roman" pitchFamily="18" charset="0"/>
                <a:cs typeface="Times New Roman" pitchFamily="18" charset="0"/>
              </a:rPr>
              <a:t>It also emphasize early identification of developmental delay in young children below 2 years of age.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11547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latin typeface="Times New Roman" pitchFamily="18" charset="0"/>
                <a:cs typeface="Times New Roman" pitchFamily="18" charset="0"/>
              </a:rPr>
              <a:t>Activities of under five clinic</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364163"/>
          </a:xfrm>
        </p:spPr>
        <p:txBody>
          <a:bodyPr>
            <a:noAutofit/>
          </a:bodyPr>
          <a:lstStyle/>
          <a:p>
            <a:pPr algn="just"/>
            <a:r>
              <a:rPr lang="en-US" dirty="0" smtClean="0">
                <a:latin typeface="Times New Roman" pitchFamily="18" charset="0"/>
                <a:cs typeface="Times New Roman" pitchFamily="18" charset="0"/>
              </a:rPr>
              <a:t>Registration</a:t>
            </a:r>
          </a:p>
          <a:p>
            <a:pPr algn="just"/>
            <a:r>
              <a:rPr lang="en-US" dirty="0" smtClean="0">
                <a:latin typeface="Times New Roman" pitchFamily="18" charset="0"/>
                <a:cs typeface="Times New Roman" pitchFamily="18" charset="0"/>
              </a:rPr>
              <a:t>History taking</a:t>
            </a:r>
          </a:p>
          <a:p>
            <a:pPr algn="just"/>
            <a:r>
              <a:rPr lang="en-US" dirty="0" smtClean="0">
                <a:latin typeface="Times New Roman" pitchFamily="18" charset="0"/>
                <a:cs typeface="Times New Roman" pitchFamily="18" charset="0"/>
              </a:rPr>
              <a:t>Recording of vital signs</a:t>
            </a:r>
          </a:p>
          <a:p>
            <a:pPr algn="just"/>
            <a:r>
              <a:rPr lang="en-US" dirty="0" smtClean="0">
                <a:latin typeface="Times New Roman" pitchFamily="18" charset="0"/>
                <a:cs typeface="Times New Roman" pitchFamily="18" charset="0"/>
              </a:rPr>
              <a:t>Physical assessment </a:t>
            </a:r>
          </a:p>
          <a:p>
            <a:pPr algn="just"/>
            <a:r>
              <a:rPr lang="en-US" dirty="0" smtClean="0">
                <a:latin typeface="Times New Roman" pitchFamily="18" charset="0"/>
                <a:cs typeface="Times New Roman" pitchFamily="18" charset="0"/>
              </a:rPr>
              <a:t>Assessment of height and weight</a:t>
            </a:r>
          </a:p>
        </p:txBody>
      </p:sp>
    </p:spTree>
    <p:extLst>
      <p:ext uri="{BB962C8B-B14F-4D97-AF65-F5344CB8AC3E}">
        <p14:creationId xmlns:p14="http://schemas.microsoft.com/office/powerpoint/2010/main" val="4244379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1600" cy="563562"/>
          </a:xfrm>
        </p:spPr>
        <p:txBody>
          <a:bodyPr>
            <a:normAutofit/>
          </a:bodyPr>
          <a:lstStyle/>
          <a:p>
            <a:r>
              <a:rPr lang="en-US" sz="3000" dirty="0" smtClean="0">
                <a:latin typeface="Times New Roman" pitchFamily="18" charset="0"/>
                <a:cs typeface="Times New Roman" pitchFamily="18" charset="0"/>
              </a:rPr>
              <a:t>Conti</a:t>
            </a:r>
            <a:r>
              <a:rPr lang="en-US" sz="3000" dirty="0" smtClean="0"/>
              <a:t>..</a:t>
            </a:r>
            <a:endParaRPr lang="en-US" sz="3000" dirty="0"/>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Maintain growth chart</a:t>
            </a:r>
          </a:p>
          <a:p>
            <a:pPr algn="just"/>
            <a:r>
              <a:rPr lang="en-US" dirty="0">
                <a:latin typeface="Times New Roman" pitchFamily="18" charset="0"/>
                <a:cs typeface="Times New Roman" pitchFamily="18" charset="0"/>
              </a:rPr>
              <a:t>Immunization services</a:t>
            </a:r>
          </a:p>
          <a:p>
            <a:pPr algn="just"/>
            <a:r>
              <a:rPr lang="en-US" dirty="0">
                <a:latin typeface="Times New Roman" pitchFamily="18" charset="0"/>
                <a:cs typeface="Times New Roman" pitchFamily="18" charset="0"/>
              </a:rPr>
              <a:t>Treatment of childhood illness</a:t>
            </a:r>
          </a:p>
          <a:p>
            <a:pPr algn="just"/>
            <a:r>
              <a:rPr lang="en-US" dirty="0">
                <a:latin typeface="Times New Roman" pitchFamily="18" charset="0"/>
                <a:cs typeface="Times New Roman" pitchFamily="18" charset="0"/>
              </a:rPr>
              <a:t>Nutrition and health education including demonstration</a:t>
            </a:r>
          </a:p>
          <a:p>
            <a:pPr algn="just"/>
            <a:r>
              <a:rPr lang="en-US" dirty="0">
                <a:latin typeface="Times New Roman" pitchFamily="18" charset="0"/>
                <a:cs typeface="Times New Roman" pitchFamily="18" charset="0"/>
              </a:rPr>
              <a:t>Deworming and vitamin A supplementation</a:t>
            </a:r>
          </a:p>
          <a:p>
            <a:pPr algn="just"/>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947377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pPr marL="0" indent="0">
              <a:buNone/>
            </a:pPr>
            <a:endParaRPr lang="en-US" dirty="0"/>
          </a:p>
          <a:p>
            <a:endParaRPr lang="en-US" dirty="0"/>
          </a:p>
        </p:txBody>
      </p:sp>
      <p:pic>
        <p:nvPicPr>
          <p:cNvPr id="1026" name="Picture 2" descr="C:\Users\DELL\Desktop\under 5 clinic 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1"/>
            <a:ext cx="7924799"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636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sz="3600" b="1" dirty="0" smtClean="0">
                <a:latin typeface="Times New Roman" pitchFamily="18" charset="0"/>
                <a:cs typeface="Times New Roman" pitchFamily="18" charset="0"/>
              </a:rPr>
              <a:t>Main component of under five clinic</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0"/>
            <a:ext cx="8229600" cy="5867400"/>
          </a:xfrm>
        </p:spPr>
        <p:txBody>
          <a:bodyPr>
            <a:noAutofit/>
          </a:bodyPr>
          <a:lstStyle/>
          <a:p>
            <a:pPr marL="514350" indent="-514350" algn="just">
              <a:buFont typeface="+mj-lt"/>
              <a:buAutoNum type="arabicPeriod"/>
            </a:pPr>
            <a:r>
              <a:rPr lang="en-US" dirty="0" smtClean="0">
                <a:latin typeface="Times New Roman" pitchFamily="18" charset="0"/>
                <a:cs typeface="Times New Roman" pitchFamily="18" charset="0"/>
              </a:rPr>
              <a:t>Care in illness or curative services.</a:t>
            </a:r>
          </a:p>
          <a:p>
            <a:pPr marL="514350" indent="-514350" algn="just">
              <a:buFont typeface="+mj-lt"/>
              <a:buAutoNum type="arabicPeriod"/>
            </a:pPr>
            <a:r>
              <a:rPr lang="en-US" dirty="0" smtClean="0">
                <a:latin typeface="Times New Roman" pitchFamily="18" charset="0"/>
                <a:cs typeface="Times New Roman" pitchFamily="18" charset="0"/>
              </a:rPr>
              <a:t>Preventive care.</a:t>
            </a:r>
          </a:p>
          <a:p>
            <a:pPr algn="just"/>
            <a:r>
              <a:rPr lang="en-US" dirty="0" smtClean="0">
                <a:latin typeface="Times New Roman" pitchFamily="18" charset="0"/>
                <a:cs typeface="Times New Roman" pitchFamily="18" charset="0"/>
              </a:rPr>
              <a:t>Immunization</a:t>
            </a:r>
          </a:p>
          <a:p>
            <a:pPr algn="just"/>
            <a:r>
              <a:rPr lang="en-US" dirty="0" smtClean="0">
                <a:latin typeface="Times New Roman" pitchFamily="18" charset="0"/>
                <a:cs typeface="Times New Roman" pitchFamily="18" charset="0"/>
              </a:rPr>
              <a:t>Growth monitoring</a:t>
            </a:r>
          </a:p>
          <a:p>
            <a:pPr algn="just"/>
            <a:r>
              <a:rPr lang="en-US" dirty="0" smtClean="0">
                <a:latin typeface="Times New Roman" pitchFamily="18" charset="0"/>
                <a:cs typeface="Times New Roman" pitchFamily="18" charset="0"/>
              </a:rPr>
              <a:t>Nutritional surveillance</a:t>
            </a:r>
          </a:p>
          <a:p>
            <a:pPr algn="just"/>
            <a:r>
              <a:rPr lang="en-US" dirty="0" smtClean="0">
                <a:latin typeface="Times New Roman" pitchFamily="18" charset="0"/>
                <a:cs typeface="Times New Roman" pitchFamily="18" charset="0"/>
              </a:rPr>
              <a:t>Family planning services</a:t>
            </a:r>
          </a:p>
          <a:p>
            <a:pPr algn="just"/>
            <a:r>
              <a:rPr lang="en-US" dirty="0" smtClean="0">
                <a:latin typeface="Times New Roman" pitchFamily="18" charset="0"/>
                <a:cs typeface="Times New Roman" pitchFamily="18" charset="0"/>
              </a:rPr>
              <a:t>Health check up and timely assessment</a:t>
            </a:r>
          </a:p>
          <a:p>
            <a:pPr algn="just"/>
            <a:r>
              <a:rPr lang="en-US" dirty="0" smtClean="0">
                <a:latin typeface="Times New Roman" pitchFamily="18" charset="0"/>
                <a:cs typeface="Times New Roman" pitchFamily="18" charset="0"/>
              </a:rPr>
              <a:t>Oral rehydration therapy</a:t>
            </a:r>
          </a:p>
          <a:p>
            <a:pPr algn="just"/>
            <a:r>
              <a:rPr lang="en-US" dirty="0" smtClean="0">
                <a:latin typeface="Times New Roman" pitchFamily="18" charset="0"/>
                <a:cs typeface="Times New Roman" pitchFamily="18" charset="0"/>
              </a:rPr>
              <a:t>Environmental sanitation</a:t>
            </a:r>
          </a:p>
          <a:p>
            <a:pPr algn="just"/>
            <a:r>
              <a:rPr lang="en-US" dirty="0" smtClean="0">
                <a:latin typeface="Times New Roman" pitchFamily="18" charset="0"/>
                <a:cs typeface="Times New Roman" pitchFamily="18" charset="0"/>
              </a:rPr>
              <a:t>Health education</a:t>
            </a:r>
          </a:p>
          <a:p>
            <a:pPr marL="514350" indent="-514350" algn="just">
              <a:buFont typeface="+mj-lt"/>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95730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514350" indent="-514350">
              <a:buFont typeface="+mj-lt"/>
              <a:buAutoNum type="arabicPeriod"/>
            </a:pPr>
            <a:r>
              <a:rPr lang="en-US" sz="3600" b="1" dirty="0" smtClean="0">
                <a:latin typeface="Times New Roman" pitchFamily="18" charset="0"/>
                <a:cs typeface="Times New Roman" pitchFamily="18" charset="0"/>
              </a:rPr>
              <a:t>Care in illness or curative services</a:t>
            </a:r>
          </a:p>
          <a:p>
            <a:pPr algn="just"/>
            <a:r>
              <a:rPr lang="en-US" dirty="0" smtClean="0">
                <a:latin typeface="Times New Roman" pitchFamily="18" charset="0"/>
                <a:cs typeface="Times New Roman" pitchFamily="18" charset="0"/>
              </a:rPr>
              <a:t>Treatment of common childhood illness such as diarrheal diseases, worm infestation, ARI, skin infection, scabies malnutrition etc.</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curative services include:</a:t>
            </a:r>
          </a:p>
          <a:p>
            <a:pPr algn="just">
              <a:buFont typeface="Wingdings" pitchFamily="2" charset="2"/>
              <a:buChar char="ü"/>
            </a:pPr>
            <a:r>
              <a:rPr lang="en-US" dirty="0" smtClean="0">
                <a:latin typeface="Times New Roman" pitchFamily="18" charset="0"/>
                <a:cs typeface="Times New Roman" pitchFamily="18" charset="0"/>
              </a:rPr>
              <a:t>Early diagnosis and treatment of acute and chronic illness.</a:t>
            </a:r>
          </a:p>
          <a:p>
            <a:pPr algn="just">
              <a:buFont typeface="Wingdings" pitchFamily="2" charset="2"/>
              <a:buChar char="ü"/>
            </a:pPr>
            <a:r>
              <a:rPr lang="en-US" dirty="0" smtClean="0">
                <a:latin typeface="Times New Roman" pitchFamily="18" charset="0"/>
                <a:cs typeface="Times New Roman" pitchFamily="18" charset="0"/>
              </a:rPr>
              <a:t>X-ray and lab services.</a:t>
            </a:r>
          </a:p>
          <a:p>
            <a:pPr algn="just">
              <a:buFont typeface="Wingdings" pitchFamily="2" charset="2"/>
              <a:buChar char="ü"/>
            </a:pPr>
            <a:r>
              <a:rPr lang="en-US" dirty="0" smtClean="0">
                <a:latin typeface="Times New Roman" pitchFamily="18" charset="0"/>
                <a:cs typeface="Times New Roman" pitchFamily="18" charset="0"/>
              </a:rPr>
              <a:t>Referral services.</a:t>
            </a:r>
          </a:p>
          <a:p>
            <a:pPr algn="just">
              <a:buFont typeface="Wingdings" pitchFamily="2" charset="2"/>
              <a:buChar char="ü"/>
            </a:pPr>
            <a:endParaRPr lang="en-US" dirty="0" smtClean="0">
              <a:latin typeface="Times New Roman" pitchFamily="18" charset="0"/>
              <a:cs typeface="Times New Roman" pitchFamily="18" charset="0"/>
            </a:endParaRPr>
          </a:p>
          <a:p>
            <a:pPr marL="514350" indent="-514350" algn="just">
              <a:buFont typeface="+mj-lt"/>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058085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pPr marL="0" indent="0">
              <a:buNone/>
            </a:pPr>
            <a:r>
              <a:rPr lang="en-US" sz="3600" b="1" dirty="0" smtClean="0">
                <a:latin typeface="Times New Roman" pitchFamily="18" charset="0"/>
                <a:cs typeface="Times New Roman" pitchFamily="18" charset="0"/>
              </a:rPr>
              <a:t>2</a:t>
            </a:r>
            <a:r>
              <a:rPr lang="en-US" sz="3600" dirty="0" smtClean="0">
                <a:latin typeface="Times New Roman" pitchFamily="18" charset="0"/>
                <a:cs typeface="Times New Roman" pitchFamily="18" charset="0"/>
              </a:rPr>
              <a:t>. </a:t>
            </a:r>
            <a:r>
              <a:rPr lang="en-US" sz="4000" b="1" dirty="0" smtClean="0">
                <a:latin typeface="Times New Roman" pitchFamily="18" charset="0"/>
                <a:cs typeface="Times New Roman" pitchFamily="18" charset="0"/>
              </a:rPr>
              <a:t>Preventive services</a:t>
            </a:r>
          </a:p>
          <a:p>
            <a:pPr algn="just"/>
            <a:r>
              <a:rPr lang="en-US" b="1" dirty="0" smtClean="0">
                <a:latin typeface="Times New Roman" pitchFamily="18" charset="0"/>
                <a:cs typeface="Times New Roman" pitchFamily="18" charset="0"/>
              </a:rPr>
              <a:t>Immunization:</a:t>
            </a:r>
            <a:r>
              <a:rPr lang="en-US" dirty="0" smtClean="0">
                <a:latin typeface="Times New Roman" pitchFamily="18" charset="0"/>
                <a:cs typeface="Times New Roman" pitchFamily="18" charset="0"/>
              </a:rPr>
              <a:t> most cost effective to protect child from a diseases</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Growth monitoring:</a:t>
            </a:r>
            <a:r>
              <a:rPr lang="en-US" dirty="0" smtClean="0">
                <a:latin typeface="Times New Roman" pitchFamily="18" charset="0"/>
                <a:cs typeface="Times New Roman" pitchFamily="18" charset="0"/>
              </a:rPr>
              <a:t> one month interval up to age of 24 months, after 24 months 2 month interval up to 36 months,4 month interval up to 59months total (24+6+6)</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Nutritional surveillance:</a:t>
            </a:r>
            <a:r>
              <a:rPr lang="en-US" dirty="0" smtClean="0">
                <a:latin typeface="Times New Roman" pitchFamily="18" charset="0"/>
                <a:cs typeface="Times New Roman" pitchFamily="18" charset="0"/>
              </a:rPr>
              <a:t> health education regarding adequate nutrition is provided in under five clinic.</a:t>
            </a:r>
          </a:p>
          <a:p>
            <a:pPr>
              <a:buFont typeface="Wingdings" pitchFamily="2" charset="2"/>
              <a:buChar char="ü"/>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69859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sz="3600" b="1" dirty="0" smtClean="0">
                <a:latin typeface="Times New Roman" pitchFamily="18" charset="0"/>
                <a:cs typeface="Times New Roman" pitchFamily="18" charset="0"/>
              </a:rPr>
              <a:t>    General objectives</a:t>
            </a:r>
          </a:p>
          <a:p>
            <a:pPr algn="just"/>
            <a:r>
              <a:rPr lang="en-US" dirty="0">
                <a:latin typeface="Times New Roman" pitchFamily="18" charset="0"/>
                <a:cs typeface="Times New Roman" pitchFamily="18" charset="0"/>
              </a:rPr>
              <a:t>At the end of this teaching\ learning session, BNS first year students will be able to explain about child to child </a:t>
            </a:r>
            <a:r>
              <a:rPr lang="en-US" dirty="0" smtClean="0">
                <a:latin typeface="Times New Roman" pitchFamily="18" charset="0"/>
                <a:cs typeface="Times New Roman" pitchFamily="18" charset="0"/>
              </a:rPr>
              <a:t>program and </a:t>
            </a:r>
            <a:r>
              <a:rPr lang="en-US" dirty="0">
                <a:latin typeface="Times New Roman" pitchFamily="18" charset="0"/>
                <a:cs typeface="Times New Roman" pitchFamily="18" charset="0"/>
              </a:rPr>
              <a:t>under five clinic.</a:t>
            </a:r>
          </a:p>
        </p:txBody>
      </p:sp>
    </p:spTree>
    <p:extLst>
      <p:ext uri="{BB962C8B-B14F-4D97-AF65-F5344CB8AC3E}">
        <p14:creationId xmlns:p14="http://schemas.microsoft.com/office/powerpoint/2010/main" val="1076231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524000" cy="609600"/>
          </a:xfrm>
        </p:spPr>
        <p:txBody>
          <a:bodyPr>
            <a:normAutofit/>
          </a:bodyPr>
          <a:lstStyle/>
          <a:p>
            <a:r>
              <a:rPr lang="en-US" sz="3000" dirty="0" smtClean="0">
                <a:latin typeface="Times New Roman" pitchFamily="18" charset="0"/>
                <a:cs typeface="Times New Roman" pitchFamily="18" charset="0"/>
              </a:rPr>
              <a:t>Conti...</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364163"/>
          </a:xfrm>
        </p:spPr>
        <p:txBody>
          <a:bodyPr/>
          <a:lstStyle/>
          <a:p>
            <a:pPr algn="just"/>
            <a:r>
              <a:rPr lang="en-US" b="1" dirty="0" smtClean="0">
                <a:latin typeface="Times New Roman" pitchFamily="18" charset="0"/>
                <a:cs typeface="Times New Roman" pitchFamily="18" charset="0"/>
              </a:rPr>
              <a:t>Family planning services: </a:t>
            </a:r>
            <a:r>
              <a:rPr lang="en-US" dirty="0" smtClean="0">
                <a:latin typeface="Times New Roman" pitchFamily="18" charset="0"/>
                <a:cs typeface="Times New Roman" pitchFamily="18" charset="0"/>
              </a:rPr>
              <a:t>parents are counseled on the various options available.</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Health check up and timely assessment: </a:t>
            </a:r>
            <a:r>
              <a:rPr lang="en-US" dirty="0" smtClean="0">
                <a:latin typeface="Times New Roman" pitchFamily="18" charset="0"/>
                <a:cs typeface="Times New Roman" pitchFamily="18" charset="0"/>
              </a:rPr>
              <a:t>it cover physical examination and appropriate laboratory tests.</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Oral rehydration therapy: </a:t>
            </a:r>
            <a:r>
              <a:rPr lang="en-US" dirty="0" smtClean="0">
                <a:latin typeface="Times New Roman" pitchFamily="18" charset="0"/>
                <a:cs typeface="Times New Roman" pitchFamily="18" charset="0"/>
              </a:rPr>
              <a:t>mother are taught about ORS incase of diarrhea in child.</a:t>
            </a:r>
          </a:p>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2683197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295400" cy="762000"/>
          </a:xfrm>
        </p:spPr>
        <p:txBody>
          <a:bodyPr>
            <a:normAutofit/>
          </a:bodyPr>
          <a:lstStyle/>
          <a:p>
            <a:r>
              <a:rPr lang="en-US" sz="3000" dirty="0" smtClean="0">
                <a:latin typeface="Times New Roman" pitchFamily="18" charset="0"/>
                <a:cs typeface="Times New Roman" pitchFamily="18" charset="0"/>
              </a:rPr>
              <a:t>Conti..</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lstStyle/>
          <a:p>
            <a:pPr algn="just"/>
            <a:r>
              <a:rPr lang="en-US" b="1" dirty="0" smtClean="0">
                <a:latin typeface="Times New Roman" pitchFamily="18" charset="0"/>
                <a:cs typeface="Times New Roman" pitchFamily="18" charset="0"/>
              </a:rPr>
              <a:t>Environmental sanitation: </a:t>
            </a:r>
            <a:r>
              <a:rPr lang="en-US" dirty="0" smtClean="0">
                <a:latin typeface="Times New Roman" pitchFamily="18" charset="0"/>
                <a:cs typeface="Times New Roman" pitchFamily="18" charset="0"/>
              </a:rPr>
              <a:t>should be maintained for child welfare.</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Health education: </a:t>
            </a:r>
            <a:r>
              <a:rPr lang="en-US" dirty="0" smtClean="0">
                <a:latin typeface="Times New Roman" pitchFamily="18" charset="0"/>
                <a:cs typeface="Times New Roman" pitchFamily="18" charset="0"/>
              </a:rPr>
              <a:t>educate the mother about child caring and rearing practice, breast feeding, nutrition, growth monitoring, immunization, cleanliness etc.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0441867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04800"/>
            <a:ext cx="8229600" cy="6248400"/>
          </a:xfrm>
        </p:spPr>
      </p:pic>
    </p:spTree>
    <p:extLst>
      <p:ext uri="{BB962C8B-B14F-4D97-AF65-F5344CB8AC3E}">
        <p14:creationId xmlns:p14="http://schemas.microsoft.com/office/powerpoint/2010/main" val="1566380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371600"/>
            <a:ext cx="8382000" cy="5105400"/>
          </a:xfrm>
        </p:spPr>
      </p:pic>
    </p:spTree>
    <p:extLst>
      <p:ext uri="{BB962C8B-B14F-4D97-AF65-F5344CB8AC3E}">
        <p14:creationId xmlns:p14="http://schemas.microsoft.com/office/powerpoint/2010/main" val="667747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Post test</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Autofit/>
          </a:bodyPr>
          <a:lstStyle/>
          <a:p>
            <a:pPr marL="0" indent="0" algn="just">
              <a:buNone/>
            </a:pPr>
            <a:r>
              <a:rPr lang="en-US" b="1" dirty="0" smtClean="0">
                <a:latin typeface="Times New Roman" pitchFamily="18" charset="0"/>
                <a:cs typeface="Times New Roman" pitchFamily="18" charset="0"/>
              </a:rPr>
              <a:t>    write T for </a:t>
            </a:r>
            <a:r>
              <a:rPr lang="en-US" b="1" dirty="0">
                <a:latin typeface="Times New Roman" pitchFamily="18" charset="0"/>
                <a:cs typeface="Times New Roman" pitchFamily="18" charset="0"/>
              </a:rPr>
              <a:t>t</a:t>
            </a:r>
            <a:r>
              <a:rPr lang="en-US" b="1" dirty="0" smtClean="0">
                <a:latin typeface="Times New Roman" pitchFamily="18" charset="0"/>
                <a:cs typeface="Times New Roman" pitchFamily="18" charset="0"/>
              </a:rPr>
              <a:t>rue and F for false statement. </a:t>
            </a:r>
            <a:endParaRPr lang="en-US" b="1" dirty="0">
              <a:latin typeface="Times New Roman" pitchFamily="18" charset="0"/>
              <a:cs typeface="Times New Roman" pitchFamily="18" charset="0"/>
            </a:endParaRPr>
          </a:p>
          <a:p>
            <a:pPr marL="0" lvl="0" indent="0" algn="just">
              <a:buNone/>
            </a:pPr>
            <a:r>
              <a:rPr lang="en-US" sz="2800" dirty="0" smtClean="0">
                <a:latin typeface="Times New Roman" pitchFamily="18" charset="0"/>
                <a:cs typeface="Times New Roman" pitchFamily="18" charset="0"/>
              </a:rPr>
              <a:t>1.Child </a:t>
            </a:r>
            <a:r>
              <a:rPr lang="en-US" sz="2800" dirty="0">
                <a:latin typeface="Times New Roman" pitchFamily="18" charset="0"/>
                <a:cs typeface="Times New Roman" pitchFamily="18" charset="0"/>
              </a:rPr>
              <a:t>to child program is first lunched in</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1978. </a:t>
            </a:r>
            <a:r>
              <a:rPr lang="en-US" sz="2800" dirty="0" smtClean="0">
                <a:latin typeface="Times New Roman" pitchFamily="18" charset="0"/>
                <a:cs typeface="Times New Roman" pitchFamily="18" charset="0"/>
              </a:rPr>
              <a:t>[     ]</a:t>
            </a:r>
          </a:p>
          <a:p>
            <a:pPr marL="0" lvl="0" indent="0" algn="just">
              <a:buNone/>
            </a:pPr>
            <a:endParaRPr lang="en-US" sz="2800" dirty="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2.Child </a:t>
            </a:r>
            <a:r>
              <a:rPr lang="en-US" sz="2800" dirty="0">
                <a:latin typeface="Times New Roman" pitchFamily="18" charset="0"/>
                <a:cs typeface="Times New Roman" pitchFamily="18" charset="0"/>
              </a:rPr>
              <a:t>to child care is the approach </a:t>
            </a:r>
            <a:r>
              <a:rPr lang="en-US" sz="2800" dirty="0" smtClean="0">
                <a:latin typeface="Times New Roman" pitchFamily="18" charset="0"/>
                <a:cs typeface="Times New Roman" pitchFamily="18" charset="0"/>
              </a:rPr>
              <a:t>to encourage children’s participation </a:t>
            </a:r>
            <a:r>
              <a:rPr lang="en-US" sz="2800" dirty="0">
                <a:latin typeface="Times New Roman" pitchFamily="18" charset="0"/>
                <a:cs typeface="Times New Roman" pitchFamily="18" charset="0"/>
              </a:rPr>
              <a:t>in health promotion and development. </a:t>
            </a:r>
            <a:r>
              <a:rPr lang="en-US" sz="2800" dirty="0" smtClean="0">
                <a:latin typeface="Times New Roman" pitchFamily="18" charset="0"/>
                <a:cs typeface="Times New Roman" pitchFamily="18" charset="0"/>
              </a:rPr>
              <a:t>[    ]</a:t>
            </a:r>
          </a:p>
          <a:p>
            <a:pPr marL="0" indent="0" algn="just">
              <a:buNone/>
            </a:pPr>
            <a:endParaRPr lang="en-US" sz="2800" dirty="0" smtClean="0">
              <a:latin typeface="Times New Roman" pitchFamily="18" charset="0"/>
              <a:cs typeface="Times New Roman" pitchFamily="18" charset="0"/>
            </a:endParaRPr>
          </a:p>
          <a:p>
            <a:pPr marL="0" indent="0" algn="just">
              <a:buNone/>
            </a:pPr>
            <a:r>
              <a:rPr lang="en-US" sz="2800" dirty="0" smtClean="0">
                <a:latin typeface="Times New Roman" pitchFamily="18" charset="0"/>
                <a:cs typeface="Times New Roman" pitchFamily="18" charset="0"/>
              </a:rPr>
              <a:t>3.Child </a:t>
            </a:r>
            <a:r>
              <a:rPr lang="en-US" sz="2800" dirty="0">
                <a:latin typeface="Times New Roman" pitchFamily="18" charset="0"/>
                <a:cs typeface="Times New Roman" pitchFamily="18" charset="0"/>
              </a:rPr>
              <a:t>to child program develop responsibility of the children towards improving health of the family and community</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0" lvl="0" indent="0" algn="just">
              <a:buNone/>
            </a:pPr>
            <a:endParaRPr lang="en-US" sz="2800" dirty="0" smtClean="0">
              <a:latin typeface="Times New Roman" pitchFamily="18" charset="0"/>
              <a:cs typeface="Times New Roman" pitchFamily="18" charset="0"/>
            </a:endParaRPr>
          </a:p>
          <a:p>
            <a:pPr marL="0" lvl="0" indent="0" algn="just">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1448656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76400" cy="715962"/>
          </a:xfrm>
        </p:spPr>
        <p:txBody>
          <a:bodyPr>
            <a:normAutofit fontScale="90000"/>
          </a:bodyPr>
          <a:lstStyle/>
          <a:p>
            <a:r>
              <a:rPr lang="en-US" dirty="0" smtClean="0"/>
              <a:t>Conti..</a:t>
            </a:r>
            <a:endParaRPr lang="en-US" dirty="0"/>
          </a:p>
        </p:txBody>
      </p:sp>
      <p:sp>
        <p:nvSpPr>
          <p:cNvPr id="3" name="Content Placeholder 2"/>
          <p:cNvSpPr>
            <a:spLocks noGrp="1"/>
          </p:cNvSpPr>
          <p:nvPr>
            <p:ph idx="1"/>
          </p:nvPr>
        </p:nvSpPr>
        <p:spPr/>
        <p:txBody>
          <a:bodyPr>
            <a:normAutofit fontScale="92500" lnSpcReduction="20000"/>
          </a:bodyPr>
          <a:lstStyle/>
          <a:p>
            <a:pPr marL="0" lvl="0" indent="0" algn="just">
              <a:buNone/>
            </a:pPr>
            <a:r>
              <a:rPr lang="en-US" sz="2800" dirty="0" smtClean="0">
                <a:latin typeface="Times New Roman" pitchFamily="18" charset="0"/>
                <a:cs typeface="Times New Roman" pitchFamily="18" charset="0"/>
              </a:rPr>
              <a:t>4. Child to child program helps to develop healthful behavior among children.[    ]</a:t>
            </a:r>
          </a:p>
          <a:p>
            <a:pPr marL="0" lvl="0" indent="0" algn="just">
              <a:buNone/>
            </a:pPr>
            <a:endParaRPr lang="en-US" sz="2800" dirty="0" smtClean="0">
              <a:latin typeface="Times New Roman" pitchFamily="18" charset="0"/>
              <a:cs typeface="Times New Roman" pitchFamily="18" charset="0"/>
            </a:endParaRPr>
          </a:p>
          <a:p>
            <a:pPr marL="0" lvl="0" indent="0" algn="just">
              <a:buNone/>
            </a:pPr>
            <a:r>
              <a:rPr lang="en-US" sz="2800" dirty="0" smtClean="0">
                <a:latin typeface="Times New Roman" pitchFamily="18" charset="0"/>
                <a:cs typeface="Times New Roman" pitchFamily="18" charset="0"/>
              </a:rPr>
              <a:t>5. Child to child program helps to child get opportunity to learn through sharing.[    ]</a:t>
            </a:r>
          </a:p>
          <a:p>
            <a:pPr marL="0" lvl="0" indent="0" algn="just">
              <a:buNone/>
            </a:pPr>
            <a:endParaRPr lang="en-US" sz="2800" dirty="0" smtClean="0">
              <a:latin typeface="Times New Roman" pitchFamily="18" charset="0"/>
              <a:cs typeface="Times New Roman" pitchFamily="18" charset="0"/>
            </a:endParaRPr>
          </a:p>
          <a:p>
            <a:pPr marL="0" lvl="0" indent="0" algn="just">
              <a:buNone/>
            </a:pPr>
            <a:r>
              <a:rPr lang="en-US" sz="2800" dirty="0" smtClean="0">
                <a:latin typeface="Times New Roman" pitchFamily="18" charset="0"/>
                <a:cs typeface="Times New Roman" pitchFamily="18" charset="0"/>
              </a:rPr>
              <a:t>6. Main component of under five clinic are</a:t>
            </a:r>
          </a:p>
          <a:p>
            <a:pPr marL="571500" lvl="0" indent="-571500" algn="just">
              <a:buFont typeface="+mj-lt"/>
              <a:buAutoNum type="romanUcPeriod"/>
            </a:pPr>
            <a:r>
              <a:rPr lang="en-US" sz="2800" dirty="0" smtClean="0">
                <a:latin typeface="Times New Roman" pitchFamily="18" charset="0"/>
                <a:cs typeface="Times New Roman" pitchFamily="18" charset="0"/>
              </a:rPr>
              <a:t>Care in illness and curative services</a:t>
            </a:r>
          </a:p>
          <a:p>
            <a:pPr marL="571500" lvl="0" indent="-571500" algn="just">
              <a:buFont typeface="+mj-lt"/>
              <a:buAutoNum type="romanUcPeriod"/>
            </a:pPr>
            <a:r>
              <a:rPr lang="en-US" sz="2800" dirty="0" smtClean="0">
                <a:latin typeface="Times New Roman" pitchFamily="18" charset="0"/>
                <a:cs typeface="Times New Roman" pitchFamily="18" charset="0"/>
              </a:rPr>
              <a:t>Preventive care</a:t>
            </a:r>
          </a:p>
          <a:p>
            <a:pPr marL="571500" lvl="0" indent="-571500" algn="just">
              <a:buFont typeface="+mj-lt"/>
              <a:buAutoNum type="romanUcPeriod"/>
            </a:pPr>
            <a:r>
              <a:rPr lang="en-US" sz="2800" dirty="0" smtClean="0">
                <a:latin typeface="Times New Roman" pitchFamily="18" charset="0"/>
                <a:cs typeface="Times New Roman" pitchFamily="18" charset="0"/>
              </a:rPr>
              <a:t>Growth monitoring</a:t>
            </a:r>
          </a:p>
          <a:p>
            <a:pPr marL="571500" lvl="0" indent="-571500" algn="just">
              <a:buFont typeface="+mj-lt"/>
              <a:buAutoNum type="romanUcPeriod"/>
            </a:pPr>
            <a:r>
              <a:rPr lang="en-US" sz="2800" dirty="0" smtClean="0">
                <a:latin typeface="Times New Roman" pitchFamily="18" charset="0"/>
                <a:cs typeface="Times New Roman" pitchFamily="18" charset="0"/>
              </a:rPr>
              <a:t>All of the above</a:t>
            </a:r>
          </a:p>
          <a:p>
            <a:pPr marL="0" lvl="0" indent="0" algn="just">
              <a:buNone/>
            </a:pPr>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8367586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A</a:t>
            </a:r>
            <a:r>
              <a:rPr lang="en-US" sz="3600" b="1" dirty="0" smtClean="0">
                <a:latin typeface="Times New Roman" pitchFamily="18" charset="0"/>
                <a:cs typeface="Times New Roman" pitchFamily="18" charset="0"/>
              </a:rPr>
              <a:t>ssignment </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lvl="0" algn="just"/>
            <a:r>
              <a:rPr lang="en-US" dirty="0" smtClean="0">
                <a:latin typeface="Times New Roman" pitchFamily="18" charset="0"/>
                <a:cs typeface="Times New Roman" pitchFamily="18" charset="0"/>
              </a:rPr>
              <a:t>Explain about child </a:t>
            </a:r>
            <a:r>
              <a:rPr lang="en-US" dirty="0">
                <a:latin typeface="Times New Roman" pitchFamily="18" charset="0"/>
                <a:cs typeface="Times New Roman" pitchFamily="18" charset="0"/>
              </a:rPr>
              <a:t>to child program</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What </a:t>
            </a:r>
            <a:r>
              <a:rPr lang="en-US" dirty="0">
                <a:latin typeface="Times New Roman" pitchFamily="18" charset="0"/>
                <a:cs typeface="Times New Roman" pitchFamily="18" charset="0"/>
              </a:rPr>
              <a:t>are the criteria to organize the child to child </a:t>
            </a:r>
            <a:r>
              <a:rPr lang="en-US" dirty="0" smtClean="0">
                <a:latin typeface="Times New Roman" pitchFamily="18" charset="0"/>
                <a:cs typeface="Times New Roman" pitchFamily="18" charset="0"/>
              </a:rPr>
              <a:t>program?</a:t>
            </a:r>
          </a:p>
          <a:p>
            <a:pPr lvl="0" algn="just"/>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What </a:t>
            </a:r>
            <a:r>
              <a:rPr lang="en-US" dirty="0">
                <a:latin typeface="Times New Roman" pitchFamily="18" charset="0"/>
                <a:cs typeface="Times New Roman" pitchFamily="18" charset="0"/>
              </a:rPr>
              <a:t>are the four activities of saving newborn life (SNL</a:t>
            </a:r>
            <a:r>
              <a:rPr lang="en-US" dirty="0" smtClean="0">
                <a:latin typeface="Times New Roman" pitchFamily="18" charset="0"/>
                <a:cs typeface="Times New Roman" pitchFamily="18" charset="0"/>
              </a:rPr>
              <a:t>)?</a:t>
            </a:r>
          </a:p>
          <a:p>
            <a:pPr lvl="0" algn="just"/>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Write short note on under five clinic?</a:t>
            </a:r>
          </a:p>
          <a:p>
            <a:pPr marL="0" lv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(Date of submission: 2080/09/20)</a:t>
            </a:r>
            <a:endParaRPr lang="en-US" sz="2800" b="1" dirty="0">
              <a:latin typeface="Times New Roman" pitchFamily="18" charset="0"/>
              <a:cs typeface="Times New Roman" pitchFamily="18" charset="0"/>
            </a:endParaRPr>
          </a:p>
          <a:p>
            <a:pPr marL="0" indent="0" algn="just">
              <a:buNone/>
            </a:pPr>
            <a:r>
              <a:rPr lang="en-US" dirty="0"/>
              <a:t> </a:t>
            </a:r>
          </a:p>
          <a:p>
            <a:pPr marL="0" indent="0">
              <a:buNone/>
            </a:pPr>
            <a:endParaRPr lang="en-US" dirty="0"/>
          </a:p>
        </p:txBody>
      </p:sp>
    </p:spTree>
    <p:extLst>
      <p:ext uri="{BB962C8B-B14F-4D97-AF65-F5344CB8AC3E}">
        <p14:creationId xmlns:p14="http://schemas.microsoft.com/office/powerpoint/2010/main" val="5336717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itchFamily="18" charset="0"/>
                <a:cs typeface="Times New Roman" pitchFamily="18" charset="0"/>
              </a:rPr>
              <a:t>Plan for next class</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pPr algn="just"/>
            <a:r>
              <a:rPr lang="en-US" sz="2800" b="1" dirty="0">
                <a:latin typeface="Times New Roman" pitchFamily="18" charset="0"/>
                <a:cs typeface="Times New Roman" pitchFamily="18" charset="0"/>
              </a:rPr>
              <a:t>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will read about the </a:t>
            </a:r>
            <a:r>
              <a:rPr lang="en-US" dirty="0" smtClean="0">
                <a:latin typeface="Times New Roman" pitchFamily="18" charset="0"/>
                <a:cs typeface="Times New Roman" pitchFamily="18" charset="0"/>
              </a:rPr>
              <a:t>saving newborn life (unit2.2)</a:t>
            </a:r>
            <a:r>
              <a:rPr lang="en-US" b="1" dirty="0" smtClean="0">
                <a:latin typeface="Times New Roman" pitchFamily="18" charset="0"/>
                <a:cs typeface="Times New Roman" pitchFamily="18" charset="0"/>
              </a:rPr>
              <a:t>, </a:t>
            </a:r>
            <a:r>
              <a:rPr lang="en-US" dirty="0">
                <a:latin typeface="Times New Roman" pitchFamily="18" charset="0"/>
                <a:cs typeface="Times New Roman" pitchFamily="18" charset="0"/>
              </a:rPr>
              <a:t>play and play therapy (unit 2.5).</a:t>
            </a:r>
          </a:p>
          <a:p>
            <a:pPr marL="0" indent="0" algn="just">
              <a:buNone/>
            </a:pPr>
            <a:endParaRPr lang="en-US" dirty="0">
              <a:latin typeface="Times New Roman" pitchFamily="18" charset="0"/>
              <a:cs typeface="Times New Roman" pitchFamily="18" charset="0"/>
            </a:endParaRPr>
          </a:p>
          <a:p>
            <a:pPr marL="0" indent="0">
              <a:buNone/>
            </a:pPr>
            <a:r>
              <a:rPr lang="en-US" b="1" dirty="0"/>
              <a:t> </a:t>
            </a:r>
            <a:endParaRPr lang="en-US" dirty="0"/>
          </a:p>
          <a:p>
            <a:endParaRPr lang="en-US" dirty="0"/>
          </a:p>
        </p:txBody>
      </p:sp>
    </p:spTree>
    <p:extLst>
      <p:ext uri="{BB962C8B-B14F-4D97-AF65-F5344CB8AC3E}">
        <p14:creationId xmlns:p14="http://schemas.microsoft.com/office/powerpoint/2010/main" val="16859639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4000" b="1" dirty="0">
                <a:latin typeface="Times New Roman" pitchFamily="18" charset="0"/>
                <a:cs typeface="Times New Roman" pitchFamily="18" charset="0"/>
              </a:rPr>
              <a:t>References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364163"/>
          </a:xfrm>
        </p:spPr>
        <p:txBody>
          <a:bodyPr>
            <a:normAutofit lnSpcReduction="10000"/>
          </a:bodyPr>
          <a:lstStyle/>
          <a:p>
            <a:pPr lvl="0" algn="just"/>
            <a:endParaRPr lang="en-US" dirty="0" smtClean="0">
              <a:latin typeface="Times New Roman" pitchFamily="18" charset="0"/>
              <a:cs typeface="Times New Roman" pitchFamily="18" charset="0"/>
            </a:endParaRPr>
          </a:p>
          <a:p>
            <a:pPr lvl="0" algn="just"/>
            <a:r>
              <a:rPr lang="en-US" dirty="0" err="1">
                <a:latin typeface="Times New Roman" pitchFamily="18" charset="0"/>
                <a:cs typeface="Times New Roman" pitchFamily="18" charset="0"/>
              </a:rPr>
              <a:t>Adhikari</a:t>
            </a:r>
            <a:r>
              <a:rPr lang="en-US" dirty="0">
                <a:latin typeface="Times New Roman" pitchFamily="18" charset="0"/>
                <a:cs typeface="Times New Roman" pitchFamily="18" charset="0"/>
              </a:rPr>
              <a:t> .T, Essential of pediatric nursing 2</a:t>
            </a:r>
            <a:r>
              <a:rPr lang="en-US" baseline="30000" dirty="0">
                <a:latin typeface="Times New Roman" pitchFamily="18" charset="0"/>
                <a:cs typeface="Times New Roman" pitchFamily="18" charset="0"/>
              </a:rPr>
              <a:t>nd</a:t>
            </a:r>
            <a:r>
              <a:rPr lang="en-US" dirty="0">
                <a:latin typeface="Times New Roman" pitchFamily="18" charset="0"/>
                <a:cs typeface="Times New Roman" pitchFamily="18" charset="0"/>
              </a:rPr>
              <a:t> edition (2015),</a:t>
            </a:r>
            <a:r>
              <a:rPr lang="en-US" dirty="0" err="1">
                <a:latin typeface="Times New Roman" pitchFamily="18" charset="0"/>
                <a:cs typeface="Times New Roman" pitchFamily="18" charset="0"/>
              </a:rPr>
              <a:t>vidhyarthi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pustak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bhandar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Bhotahity</a:t>
            </a:r>
            <a:r>
              <a:rPr lang="en-US" dirty="0">
                <a:latin typeface="Times New Roman" pitchFamily="18" charset="0"/>
                <a:cs typeface="Times New Roman" pitchFamily="18" charset="0"/>
              </a:rPr>
              <a:t>, Kathmandu Nepal, page no.351-352</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0" algn="just"/>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Kisi </a:t>
            </a:r>
            <a:r>
              <a:rPr lang="en-US" dirty="0">
                <a:latin typeface="Times New Roman" pitchFamily="18" charset="0"/>
                <a:cs typeface="Times New Roman" pitchFamily="18" charset="0"/>
              </a:rPr>
              <a:t>.D, </a:t>
            </a:r>
            <a:r>
              <a:rPr lang="en-US" dirty="0" err="1" smtClean="0">
                <a:latin typeface="Times New Roman" pitchFamily="18" charset="0"/>
                <a:cs typeface="Times New Roman" pitchFamily="18" charset="0"/>
              </a:rPr>
              <a:t>Maharjan.M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Acharya</a:t>
            </a:r>
            <a:r>
              <a:rPr lang="en-US" dirty="0">
                <a:latin typeface="Times New Roman" pitchFamily="18" charset="0"/>
                <a:cs typeface="Times New Roman" pitchFamily="18" charset="0"/>
              </a:rPr>
              <a:t> .S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Coprehensive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textbook of child health nursing (pediatric nursing),1</a:t>
            </a:r>
            <a:r>
              <a:rPr lang="en-US" baseline="30000" dirty="0">
                <a:latin typeface="Times New Roman" pitchFamily="18" charset="0"/>
                <a:cs typeface="Times New Roman" pitchFamily="18" charset="0"/>
              </a:rPr>
              <a:t>st</a:t>
            </a:r>
            <a:r>
              <a:rPr lang="en-US" dirty="0">
                <a:latin typeface="Times New Roman" pitchFamily="18" charset="0"/>
                <a:cs typeface="Times New Roman" pitchFamily="18" charset="0"/>
              </a:rPr>
              <a:t> edition (2022),</a:t>
            </a:r>
            <a:r>
              <a:rPr lang="en-US" dirty="0" err="1">
                <a:latin typeface="Times New Roman" pitchFamily="18" charset="0"/>
                <a:cs typeface="Times New Roman" pitchFamily="18" charset="0"/>
              </a:rPr>
              <a:t>Samikshya</a:t>
            </a:r>
            <a:r>
              <a:rPr lang="en-US" dirty="0">
                <a:latin typeface="Times New Roman" pitchFamily="18" charset="0"/>
                <a:cs typeface="Times New Roman" pitchFamily="18" charset="0"/>
              </a:rPr>
              <a:t> publication </a:t>
            </a:r>
            <a:r>
              <a:rPr lang="en-US" dirty="0" err="1">
                <a:latin typeface="Times New Roman" pitchFamily="18" charset="0"/>
                <a:cs typeface="Times New Roman" pitchFamily="18" charset="0"/>
              </a:rPr>
              <a:t>Pvt.Ltd</a:t>
            </a:r>
            <a:r>
              <a:rPr lang="en-US" dirty="0">
                <a:latin typeface="Times New Roman" pitchFamily="18" charset="0"/>
                <a:cs typeface="Times New Roman" pitchFamily="18" charset="0"/>
              </a:rPr>
              <a:t>. page no.34-42</a:t>
            </a:r>
            <a:endParaRPr lang="en-US" dirty="0" smtClean="0">
              <a:latin typeface="Times New Roman" pitchFamily="18" charset="0"/>
              <a:cs typeface="Times New Roman" pitchFamily="18" charset="0"/>
            </a:endParaRPr>
          </a:p>
          <a:p>
            <a:pPr lvl="0"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86869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600200" cy="563562"/>
          </a:xfrm>
        </p:spPr>
        <p:txBody>
          <a:bodyPr>
            <a:normAutofit fontScale="90000"/>
          </a:bodyPr>
          <a:lstStyle/>
          <a:p>
            <a:r>
              <a:rPr lang="en-US" dirty="0" smtClean="0"/>
              <a:t>Conti..</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3800" dirty="0" err="1">
                <a:latin typeface="Times New Roman" pitchFamily="18" charset="0"/>
                <a:cs typeface="Times New Roman" pitchFamily="18" charset="0"/>
              </a:rPr>
              <a:t>Shrestha.T</a:t>
            </a:r>
            <a:r>
              <a:rPr lang="en-US" sz="3800" dirty="0">
                <a:latin typeface="Times New Roman" pitchFamily="18" charset="0"/>
                <a:cs typeface="Times New Roman" pitchFamily="18" charset="0"/>
              </a:rPr>
              <a:t>, Essential child health nursing 2</a:t>
            </a:r>
            <a:r>
              <a:rPr lang="en-US" sz="3800" baseline="30000" dirty="0">
                <a:latin typeface="Times New Roman" pitchFamily="18" charset="0"/>
                <a:cs typeface="Times New Roman" pitchFamily="18" charset="0"/>
              </a:rPr>
              <a:t>nd</a:t>
            </a:r>
            <a:r>
              <a:rPr lang="en-US" sz="3800" dirty="0">
                <a:latin typeface="Times New Roman" pitchFamily="18" charset="0"/>
                <a:cs typeface="Times New Roman" pitchFamily="18" charset="0"/>
              </a:rPr>
              <a:t> edition (2016), </a:t>
            </a:r>
            <a:r>
              <a:rPr lang="en-US" sz="3800" dirty="0" err="1">
                <a:latin typeface="Times New Roman" pitchFamily="18" charset="0"/>
                <a:cs typeface="Times New Roman" pitchFamily="18" charset="0"/>
              </a:rPr>
              <a:t>Medhavi</a:t>
            </a:r>
            <a:r>
              <a:rPr lang="en-US" sz="3800" dirty="0">
                <a:latin typeface="Times New Roman" pitchFamily="18" charset="0"/>
                <a:cs typeface="Times New Roman" pitchFamily="18" charset="0"/>
              </a:rPr>
              <a:t> publication, Kathmandu Nepal, page no.185-187</a:t>
            </a:r>
            <a:r>
              <a:rPr lang="en-US" sz="3800" dirty="0" smtClean="0">
                <a:latin typeface="Times New Roman" pitchFamily="18" charset="0"/>
                <a:cs typeface="Times New Roman" pitchFamily="18" charset="0"/>
              </a:rPr>
              <a:t>.</a:t>
            </a:r>
          </a:p>
          <a:p>
            <a:pPr algn="just"/>
            <a:endParaRPr lang="en-US" sz="3800" dirty="0">
              <a:latin typeface="Times New Roman" pitchFamily="18" charset="0"/>
              <a:cs typeface="Times New Roman" pitchFamily="18" charset="0"/>
            </a:endParaRPr>
          </a:p>
          <a:p>
            <a:pPr lvl="0" algn="just"/>
            <a:r>
              <a:rPr lang="en-US" sz="3800" dirty="0" err="1" smtClean="0">
                <a:latin typeface="Times New Roman" pitchFamily="18" charset="0"/>
                <a:cs typeface="Times New Roman" pitchFamily="18" charset="0"/>
              </a:rPr>
              <a:t>Uprety</a:t>
            </a:r>
            <a:r>
              <a:rPr lang="en-US" sz="3800" dirty="0" smtClean="0">
                <a:latin typeface="Times New Roman" pitchFamily="18" charset="0"/>
                <a:cs typeface="Times New Roman" pitchFamily="18" charset="0"/>
              </a:rPr>
              <a:t> </a:t>
            </a:r>
            <a:r>
              <a:rPr lang="en-US" sz="3800" dirty="0">
                <a:latin typeface="Times New Roman" pitchFamily="18" charset="0"/>
                <a:cs typeface="Times New Roman" pitchFamily="18" charset="0"/>
              </a:rPr>
              <a:t>.K, Child health nursing 4</a:t>
            </a:r>
            <a:r>
              <a:rPr lang="en-US" sz="3800" baseline="30000" dirty="0">
                <a:latin typeface="Times New Roman" pitchFamily="18" charset="0"/>
                <a:cs typeface="Times New Roman" pitchFamily="18" charset="0"/>
              </a:rPr>
              <a:t>th</a:t>
            </a:r>
            <a:r>
              <a:rPr lang="en-US" sz="3800" dirty="0">
                <a:latin typeface="Times New Roman" pitchFamily="18" charset="0"/>
                <a:cs typeface="Times New Roman" pitchFamily="18" charset="0"/>
              </a:rPr>
              <a:t> edition (2071), Tara books and stationary, </a:t>
            </a:r>
            <a:r>
              <a:rPr lang="en-US" sz="3800" dirty="0" err="1">
                <a:latin typeface="Times New Roman" pitchFamily="18" charset="0"/>
                <a:cs typeface="Times New Roman" pitchFamily="18" charset="0"/>
              </a:rPr>
              <a:t>chhetrapati</a:t>
            </a:r>
            <a:r>
              <a:rPr lang="en-US" sz="3800" dirty="0">
                <a:latin typeface="Times New Roman" pitchFamily="18" charset="0"/>
                <a:cs typeface="Times New Roman" pitchFamily="18" charset="0"/>
              </a:rPr>
              <a:t>, Kathmandu, Nepal, page no.73-74</a:t>
            </a:r>
            <a:r>
              <a:rPr lang="en-US" sz="3800" dirty="0" smtClean="0">
                <a:latin typeface="Times New Roman" pitchFamily="18" charset="0"/>
                <a:cs typeface="Times New Roman" pitchFamily="18" charset="0"/>
              </a:rPr>
              <a:t>.</a:t>
            </a:r>
          </a:p>
          <a:p>
            <a:pPr algn="just"/>
            <a:endParaRPr lang="en-US" sz="3800" dirty="0"/>
          </a:p>
          <a:p>
            <a:pPr lvl="0" algn="just"/>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p>
          <a:p>
            <a:endParaRPr lang="en-US" dirty="0"/>
          </a:p>
        </p:txBody>
      </p:sp>
    </p:spTree>
    <p:extLst>
      <p:ext uri="{BB962C8B-B14F-4D97-AF65-F5344CB8AC3E}">
        <p14:creationId xmlns:p14="http://schemas.microsoft.com/office/powerpoint/2010/main" val="49620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3600" b="1" dirty="0" smtClean="0">
                <a:latin typeface="Times New Roman" pitchFamily="18" charset="0"/>
                <a:cs typeface="Times New Roman" pitchFamily="18" charset="0"/>
              </a:rPr>
              <a:t> Specific objectives</a:t>
            </a:r>
          </a:p>
          <a:p>
            <a:pPr marL="0" indent="0" algn="just">
              <a:buNone/>
            </a:pPr>
            <a:r>
              <a:rPr lang="en-US" dirty="0" smtClean="0">
                <a:latin typeface="Times New Roman" pitchFamily="18" charset="0"/>
                <a:cs typeface="Times New Roman" pitchFamily="18" charset="0"/>
              </a:rPr>
              <a:t>At </a:t>
            </a:r>
            <a:r>
              <a:rPr lang="en-US" dirty="0">
                <a:latin typeface="Times New Roman" pitchFamily="18" charset="0"/>
                <a:cs typeface="Times New Roman" pitchFamily="18" charset="0"/>
              </a:rPr>
              <a:t>the end of this teaching\ learning session, </a:t>
            </a:r>
            <a:r>
              <a:rPr lang="en-US" dirty="0" smtClean="0">
                <a:latin typeface="Times New Roman" pitchFamily="18" charset="0"/>
                <a:cs typeface="Times New Roman" pitchFamily="18" charset="0"/>
              </a:rPr>
              <a:t>     BNS </a:t>
            </a:r>
            <a:r>
              <a:rPr lang="en-US" dirty="0">
                <a:latin typeface="Times New Roman" pitchFamily="18" charset="0"/>
                <a:cs typeface="Times New Roman" pitchFamily="18" charset="0"/>
              </a:rPr>
              <a:t>first year students will be able </a:t>
            </a:r>
            <a:r>
              <a:rPr lang="en-US" dirty="0" smtClean="0">
                <a:latin typeface="Times New Roman" pitchFamily="18" charset="0"/>
                <a:cs typeface="Times New Roman" pitchFamily="18" charset="0"/>
              </a:rPr>
              <a:t>to </a:t>
            </a:r>
          </a:p>
          <a:p>
            <a:pPr algn="just"/>
            <a:r>
              <a:rPr lang="en-US" dirty="0">
                <a:latin typeface="Times New Roman" pitchFamily="18" charset="0"/>
                <a:cs typeface="Times New Roman" pitchFamily="18" charset="0"/>
              </a:rPr>
              <a:t>explain about child to child </a:t>
            </a:r>
            <a:r>
              <a:rPr lang="en-US" dirty="0" smtClean="0">
                <a:latin typeface="Times New Roman" pitchFamily="18" charset="0"/>
                <a:cs typeface="Times New Roman" pitchFamily="18" charset="0"/>
              </a:rPr>
              <a:t>program</a:t>
            </a:r>
          </a:p>
          <a:p>
            <a:pPr algn="just"/>
            <a:r>
              <a:rPr lang="en-US" dirty="0">
                <a:latin typeface="Times New Roman" pitchFamily="18" charset="0"/>
                <a:cs typeface="Times New Roman" pitchFamily="18" charset="0"/>
              </a:rPr>
              <a:t>explain the areas to organize the child to child </a:t>
            </a:r>
            <a:r>
              <a:rPr lang="en-US" dirty="0" smtClean="0">
                <a:latin typeface="Times New Roman" pitchFamily="18" charset="0"/>
                <a:cs typeface="Times New Roman" pitchFamily="18" charset="0"/>
              </a:rPr>
              <a:t>program</a:t>
            </a:r>
          </a:p>
          <a:p>
            <a:pPr algn="just"/>
            <a:r>
              <a:rPr lang="en-US" dirty="0">
                <a:latin typeface="Times New Roman" pitchFamily="18" charset="0"/>
                <a:cs typeface="Times New Roman" pitchFamily="18" charset="0"/>
              </a:rPr>
              <a:t>state the advantages of child to child program</a:t>
            </a:r>
          </a:p>
          <a:p>
            <a:pPr algn="just"/>
            <a:endParaRPr lang="en-US" sz="2800"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63947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r>
              <a:rPr lang="en-US" dirty="0" err="1">
                <a:latin typeface="Times New Roman" pitchFamily="18" charset="0"/>
                <a:cs typeface="Times New Roman" pitchFamily="18" charset="0"/>
              </a:rPr>
              <a:t>Uprety</a:t>
            </a:r>
            <a:r>
              <a:rPr lang="en-US" dirty="0">
                <a:latin typeface="Times New Roman" pitchFamily="18" charset="0"/>
                <a:cs typeface="Times New Roman" pitchFamily="18" charset="0"/>
              </a:rPr>
              <a:t> .K, Essential of child health nursing 1st edition (2018), </a:t>
            </a:r>
            <a:r>
              <a:rPr lang="en-US" dirty="0" err="1">
                <a:latin typeface="Times New Roman" pitchFamily="18" charset="0"/>
                <a:cs typeface="Times New Roman" pitchFamily="18" charset="0"/>
              </a:rPr>
              <a:t>Akshav</a:t>
            </a:r>
            <a:r>
              <a:rPr lang="en-US" dirty="0">
                <a:latin typeface="Times New Roman" pitchFamily="18" charset="0"/>
                <a:cs typeface="Times New Roman" pitchFamily="18" charset="0"/>
              </a:rPr>
              <a:t> publication, </a:t>
            </a:r>
            <a:r>
              <a:rPr lang="en-US" dirty="0" err="1">
                <a:latin typeface="Times New Roman" pitchFamily="18" charset="0"/>
                <a:cs typeface="Times New Roman" pitchFamily="18" charset="0"/>
              </a:rPr>
              <a:t>Chhetrapati</a:t>
            </a:r>
            <a:r>
              <a:rPr lang="en-US" dirty="0">
                <a:latin typeface="Times New Roman" pitchFamily="18" charset="0"/>
                <a:cs typeface="Times New Roman" pitchFamily="18" charset="0"/>
              </a:rPr>
              <a:t>, Kathmandu, Nepal, page no.745-746.</a:t>
            </a:r>
          </a:p>
          <a:p>
            <a:endParaRPr lang="en-US" dirty="0"/>
          </a:p>
        </p:txBody>
      </p:sp>
    </p:spTree>
    <p:extLst>
      <p:ext uri="{BB962C8B-B14F-4D97-AF65-F5344CB8AC3E}">
        <p14:creationId xmlns:p14="http://schemas.microsoft.com/office/powerpoint/2010/main" val="3132708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81000" y="533400"/>
            <a:ext cx="8382000" cy="6019800"/>
          </a:xfrm>
        </p:spPr>
      </p:pic>
    </p:spTree>
    <p:extLst>
      <p:ext uri="{BB962C8B-B14F-4D97-AF65-F5344CB8AC3E}">
        <p14:creationId xmlns:p14="http://schemas.microsoft.com/office/powerpoint/2010/main" val="2592082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dirty="0">
                <a:latin typeface="Times New Roman" pitchFamily="18" charset="0"/>
                <a:cs typeface="Times New Roman" pitchFamily="18" charset="0"/>
              </a:rPr>
              <a:t>introduce under five </a:t>
            </a:r>
            <a:r>
              <a:rPr lang="en-US" dirty="0" smtClean="0">
                <a:latin typeface="Times New Roman" pitchFamily="18" charset="0"/>
                <a:cs typeface="Times New Roman" pitchFamily="18" charset="0"/>
              </a:rPr>
              <a:t>clinic</a:t>
            </a:r>
          </a:p>
          <a:p>
            <a:pPr algn="just"/>
            <a:r>
              <a:rPr lang="en-US" dirty="0">
                <a:latin typeface="Times New Roman" pitchFamily="18" charset="0"/>
                <a:cs typeface="Times New Roman" pitchFamily="18" charset="0"/>
              </a:rPr>
              <a:t>explain the reason for conducting under five </a:t>
            </a:r>
            <a:r>
              <a:rPr lang="en-US" dirty="0" smtClean="0">
                <a:latin typeface="Times New Roman" pitchFamily="18" charset="0"/>
                <a:cs typeface="Times New Roman" pitchFamily="18" charset="0"/>
              </a:rPr>
              <a:t>clinic</a:t>
            </a:r>
          </a:p>
          <a:p>
            <a:pPr algn="just"/>
            <a:r>
              <a:rPr lang="en-US" dirty="0">
                <a:latin typeface="Times New Roman" pitchFamily="18" charset="0"/>
                <a:cs typeface="Times New Roman" pitchFamily="18" charset="0"/>
              </a:rPr>
              <a:t>explain the objectives of under five </a:t>
            </a:r>
            <a:r>
              <a:rPr lang="en-US" dirty="0" smtClean="0">
                <a:latin typeface="Times New Roman" pitchFamily="18" charset="0"/>
                <a:cs typeface="Times New Roman" pitchFamily="18" charset="0"/>
              </a:rPr>
              <a:t>clinic</a:t>
            </a:r>
          </a:p>
          <a:p>
            <a:pPr algn="just"/>
            <a:r>
              <a:rPr lang="en-US" dirty="0">
                <a:latin typeface="Times New Roman" pitchFamily="18" charset="0"/>
                <a:cs typeface="Times New Roman" pitchFamily="18" charset="0"/>
              </a:rPr>
              <a:t>explain the activities of under five </a:t>
            </a:r>
            <a:r>
              <a:rPr lang="en-US" dirty="0" smtClean="0">
                <a:latin typeface="Times New Roman" pitchFamily="18" charset="0"/>
                <a:cs typeface="Times New Roman" pitchFamily="18" charset="0"/>
              </a:rPr>
              <a:t>clinic</a:t>
            </a:r>
          </a:p>
          <a:p>
            <a:pPr algn="just"/>
            <a:r>
              <a:rPr lang="en-US" dirty="0">
                <a:latin typeface="Times New Roman" pitchFamily="18" charset="0"/>
                <a:cs typeface="Times New Roman" pitchFamily="18" charset="0"/>
              </a:rPr>
              <a:t>explain the main component of under five clinic</a:t>
            </a:r>
          </a:p>
        </p:txBody>
      </p:sp>
    </p:spTree>
    <p:extLst>
      <p:ext uri="{BB962C8B-B14F-4D97-AF65-F5344CB8AC3E}">
        <p14:creationId xmlns:p14="http://schemas.microsoft.com/office/powerpoint/2010/main" val="2664936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Child to child program: </a:t>
            </a:r>
            <a:r>
              <a:rPr lang="en-US" sz="3600" dirty="0"/>
              <a:t/>
            </a:r>
            <a:br>
              <a:rPr lang="en-US" sz="3600" dirty="0"/>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r>
              <a:rPr lang="en-US" dirty="0" smtClean="0">
                <a:latin typeface="Times New Roman" pitchFamily="18" charset="0"/>
                <a:cs typeface="Times New Roman" pitchFamily="18" charset="0"/>
              </a:rPr>
              <a:t>Child </a:t>
            </a:r>
            <a:r>
              <a:rPr lang="en-US" dirty="0">
                <a:latin typeface="Times New Roman" pitchFamily="18" charset="0"/>
                <a:cs typeface="Times New Roman" pitchFamily="18" charset="0"/>
              </a:rPr>
              <a:t>to child program was designed to involve elder siblings to support younger ones for their </a:t>
            </a:r>
            <a:r>
              <a:rPr lang="en-US" dirty="0" smtClean="0">
                <a:latin typeface="Times New Roman" pitchFamily="18" charset="0"/>
                <a:cs typeface="Times New Roman" pitchFamily="18" charset="0"/>
              </a:rPr>
              <a:t>development</a:t>
            </a:r>
          </a:p>
          <a:p>
            <a:pPr lvl="0" algn="just"/>
            <a:endParaRPr lang="en-US"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first child to child program was started at university of London which was launched in 1978 A.D.</a:t>
            </a:r>
          </a:p>
          <a:p>
            <a:endParaRPr lang="en-US" sz="2800" dirty="0">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29803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lvl="0" algn="just"/>
            <a:r>
              <a:rPr lang="en-US" dirty="0">
                <a:latin typeface="Times New Roman" pitchFamily="18" charset="0"/>
                <a:cs typeface="Times New Roman" pitchFamily="18" charset="0"/>
              </a:rPr>
              <a:t>The trend of caring younger siblings by their older one like providing feeding, cleansing, prevention from accident and play therapy along with environment in approach of care is child to child program</a:t>
            </a:r>
            <a:r>
              <a:rPr lang="en-US" dirty="0" smtClean="0">
                <a:latin typeface="Times New Roman" pitchFamily="18" charset="0"/>
                <a:cs typeface="Times New Roman" pitchFamily="18" charset="0"/>
              </a:rPr>
              <a:t>.</a:t>
            </a:r>
          </a:p>
          <a:p>
            <a:pPr marL="0" lvl="0" indent="0" algn="just">
              <a:buNone/>
            </a:pP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Child to child program or child to child approach is an international network promoting children’s participation in health and development.</a:t>
            </a:r>
          </a:p>
          <a:p>
            <a:endParaRPr lang="en-US" dirty="0"/>
          </a:p>
          <a:p>
            <a:endParaRPr lang="en-US" dirty="0"/>
          </a:p>
        </p:txBody>
      </p:sp>
    </p:spTree>
    <p:extLst>
      <p:ext uri="{BB962C8B-B14F-4D97-AF65-F5344CB8AC3E}">
        <p14:creationId xmlns:p14="http://schemas.microsoft.com/office/powerpoint/2010/main" val="1689419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Child to child program in Nepal</a:t>
            </a:r>
            <a:r>
              <a:rPr lang="en-US" sz="3600" dirty="0"/>
              <a:t/>
            </a:r>
            <a:br>
              <a:rPr lang="en-US" sz="3600" dirty="0"/>
            </a:br>
            <a:endParaRPr lang="en-US" sz="3600" dirty="0"/>
          </a:p>
        </p:txBody>
      </p:sp>
      <p:sp>
        <p:nvSpPr>
          <p:cNvPr id="3" name="Content Placeholder 2"/>
          <p:cNvSpPr>
            <a:spLocks noGrp="1"/>
          </p:cNvSpPr>
          <p:nvPr>
            <p:ph idx="1"/>
          </p:nvPr>
        </p:nvSpPr>
        <p:spPr>
          <a:xfrm>
            <a:off x="457200" y="1066800"/>
            <a:ext cx="8229600" cy="5059363"/>
          </a:xfrm>
        </p:spPr>
        <p:txBody>
          <a:bodyPr/>
          <a:lstStyle/>
          <a:p>
            <a:pPr lvl="0" algn="just"/>
            <a:r>
              <a:rPr lang="en-US" dirty="0" smtClean="0">
                <a:latin typeface="Times New Roman" pitchFamily="18" charset="0"/>
                <a:cs typeface="Times New Roman" pitchFamily="18" charset="0"/>
              </a:rPr>
              <a:t>Child </a:t>
            </a:r>
            <a:r>
              <a:rPr lang="en-US" dirty="0">
                <a:latin typeface="Times New Roman" pitchFamily="18" charset="0"/>
                <a:cs typeface="Times New Roman" pitchFamily="18" charset="0"/>
              </a:rPr>
              <a:t>to child program is already introduced in different level of health curriculum in Nepal thought it is not document in official form</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It was taken place in Nepal since late 1980s</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Involvement of child in information, education and communication program through media such as radio, television.</a:t>
            </a:r>
          </a:p>
          <a:p>
            <a:endParaRPr lang="en-US" dirty="0"/>
          </a:p>
        </p:txBody>
      </p:sp>
    </p:spTree>
    <p:extLst>
      <p:ext uri="{BB962C8B-B14F-4D97-AF65-F5344CB8AC3E}">
        <p14:creationId xmlns:p14="http://schemas.microsoft.com/office/powerpoint/2010/main" val="1713605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92500" lnSpcReduction="10000"/>
          </a:bodyPr>
          <a:lstStyle/>
          <a:p>
            <a:pPr lvl="0" algn="just"/>
            <a:r>
              <a:rPr lang="en-US" dirty="0">
                <a:latin typeface="Times New Roman" pitchFamily="18" charset="0"/>
                <a:cs typeface="Times New Roman" pitchFamily="18" charset="0"/>
              </a:rPr>
              <a:t>Publication of magazine of children to children by children such as </a:t>
            </a:r>
            <a:r>
              <a:rPr lang="en-US" i="1" dirty="0" err="1">
                <a:latin typeface="Times New Roman" pitchFamily="18" charset="0"/>
                <a:cs typeface="Times New Roman" pitchFamily="18" charset="0"/>
              </a:rPr>
              <a:t>Muna</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Koplia</a:t>
            </a:r>
            <a:r>
              <a:rPr lang="en-US" i="1"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Involving older children to take care of their </a:t>
            </a:r>
            <a:r>
              <a:rPr lang="en-US" dirty="0" smtClean="0">
                <a:latin typeface="Times New Roman" pitchFamily="18" charset="0"/>
                <a:cs typeface="Times New Roman" pitchFamily="18" charset="0"/>
              </a:rPr>
              <a:t>younger </a:t>
            </a:r>
            <a:r>
              <a:rPr lang="en-US" dirty="0">
                <a:latin typeface="Times New Roman" pitchFamily="18" charset="0"/>
                <a:cs typeface="Times New Roman" pitchFamily="18" charset="0"/>
              </a:rPr>
              <a:t>one in the absence of their parents</a:t>
            </a:r>
            <a:r>
              <a:rPr lang="en-US"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Involving children in developing awareness through </a:t>
            </a:r>
            <a:r>
              <a:rPr lang="en-US" i="1" dirty="0" err="1">
                <a:latin typeface="Times New Roman" pitchFamily="18" charset="0"/>
                <a:cs typeface="Times New Roman" pitchFamily="18" charset="0"/>
              </a:rPr>
              <a:t>sadak</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natak</a:t>
            </a:r>
            <a:r>
              <a:rPr lang="en-US" dirty="0">
                <a:latin typeface="Times New Roman" pitchFamily="18" charset="0"/>
                <a:cs typeface="Times New Roman" pitchFamily="18" charset="0"/>
              </a:rPr>
              <a:t> among children</a:t>
            </a:r>
            <a:r>
              <a:rPr lang="en-US" dirty="0" smtClean="0">
                <a:latin typeface="Times New Roman" pitchFamily="18" charset="0"/>
                <a:cs typeface="Times New Roman" pitchFamily="18" charset="0"/>
              </a:rPr>
              <a:t>.</a:t>
            </a:r>
          </a:p>
          <a:p>
            <a:pPr lvl="0" algn="just"/>
            <a:endParaRPr lang="en-US" dirty="0" smtClean="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Organizing puppet show.</a:t>
            </a:r>
          </a:p>
          <a:p>
            <a:pPr marL="0" indent="0" algn="just">
              <a:buNone/>
            </a:pPr>
            <a:endParaRPr lang="en-US" dirty="0"/>
          </a:p>
          <a:p>
            <a:pPr lvl="0" algn="just"/>
            <a:endParaRPr lang="en-US" dirty="0">
              <a:latin typeface="Times New Roman" pitchFamily="18" charset="0"/>
              <a:cs typeface="Times New Roman" pitchFamily="18" charset="0"/>
            </a:endParaRPr>
          </a:p>
          <a:p>
            <a:pPr algn="just"/>
            <a:endParaRPr lang="en-US" dirty="0"/>
          </a:p>
        </p:txBody>
      </p:sp>
    </p:spTree>
    <p:extLst>
      <p:ext uri="{BB962C8B-B14F-4D97-AF65-F5344CB8AC3E}">
        <p14:creationId xmlns:p14="http://schemas.microsoft.com/office/powerpoint/2010/main" val="3833140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TotalTime>
  <Words>1380</Words>
  <Application>Microsoft Office PowerPoint</Application>
  <PresentationFormat>On-screen Show (4:3)</PresentationFormat>
  <Paragraphs>188</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UNIT: 2</vt:lpstr>
      <vt:lpstr>PowerPoint Presentation</vt:lpstr>
      <vt:lpstr>PowerPoint Presentation</vt:lpstr>
      <vt:lpstr>PowerPoint Presentation</vt:lpstr>
      <vt:lpstr>Child to child program:  </vt:lpstr>
      <vt:lpstr>PowerPoint Presentation</vt:lpstr>
      <vt:lpstr>Child to child program in Nepal </vt:lpstr>
      <vt:lpstr>PowerPoint Presentation</vt:lpstr>
      <vt:lpstr>Objectives</vt:lpstr>
      <vt:lpstr>cont..</vt:lpstr>
      <vt:lpstr>Conti..</vt:lpstr>
      <vt:lpstr>Areas to organize “The child to child program”: </vt:lpstr>
      <vt:lpstr>Method and media </vt:lpstr>
      <vt:lpstr>Advantages: </vt:lpstr>
      <vt:lpstr>Conti..</vt:lpstr>
      <vt:lpstr>PowerPoint Presentation</vt:lpstr>
      <vt:lpstr>2.3 under five clinic/well baby clinic</vt:lpstr>
      <vt:lpstr>Conti..</vt:lpstr>
      <vt:lpstr>Reason for under five clinic </vt:lpstr>
      <vt:lpstr>Objectives</vt:lpstr>
      <vt:lpstr>Conti..</vt:lpstr>
      <vt:lpstr>Cont.</vt:lpstr>
      <vt:lpstr>Activities of under five clinic</vt:lpstr>
      <vt:lpstr>Conti..</vt:lpstr>
      <vt:lpstr>PowerPoint Presentation</vt:lpstr>
      <vt:lpstr>Main component of under five clinic</vt:lpstr>
      <vt:lpstr>PowerPoint Presentation</vt:lpstr>
      <vt:lpstr>PowerPoint Presentation</vt:lpstr>
      <vt:lpstr>Conti...</vt:lpstr>
      <vt:lpstr>Conti..</vt:lpstr>
      <vt:lpstr>PowerPoint Presentation</vt:lpstr>
      <vt:lpstr>PowerPoint Presentation</vt:lpstr>
      <vt:lpstr>Post test </vt:lpstr>
      <vt:lpstr>Conti..</vt:lpstr>
      <vt:lpstr>Assignment  </vt:lpstr>
      <vt:lpstr>Plan for next class </vt:lpstr>
      <vt:lpstr>References </vt:lpstr>
      <vt:lpstr>Conti..</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62</cp:revision>
  <dcterms:created xsi:type="dcterms:W3CDTF">2024-01-01T05:45:20Z</dcterms:created>
  <dcterms:modified xsi:type="dcterms:W3CDTF">2024-01-04T09:16:33Z</dcterms:modified>
</cp:coreProperties>
</file>