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B692DE-467D-47E9-88A6-5953A1C2243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76291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692DE-467D-47E9-88A6-5953A1C2243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5919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692DE-467D-47E9-88A6-5953A1C2243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267464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692DE-467D-47E9-88A6-5953A1C2243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10584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692DE-467D-47E9-88A6-5953A1C22431}"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249514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B692DE-467D-47E9-88A6-5953A1C2243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20003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B692DE-467D-47E9-88A6-5953A1C22431}"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1217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B692DE-467D-47E9-88A6-5953A1C22431}"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250289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692DE-467D-47E9-88A6-5953A1C22431}"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360060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692DE-467D-47E9-88A6-5953A1C2243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268255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692DE-467D-47E9-88A6-5953A1C22431}"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E34C2-6769-4291-8CD4-8F32673A9A33}" type="slidenum">
              <a:rPr lang="en-US" smtClean="0"/>
              <a:t>‹#›</a:t>
            </a:fld>
            <a:endParaRPr lang="en-US"/>
          </a:p>
        </p:txBody>
      </p:sp>
    </p:spTree>
    <p:extLst>
      <p:ext uri="{BB962C8B-B14F-4D97-AF65-F5344CB8AC3E}">
        <p14:creationId xmlns:p14="http://schemas.microsoft.com/office/powerpoint/2010/main" val="399332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692DE-467D-47E9-88A6-5953A1C22431}" type="datetimeFigureOut">
              <a:rPr lang="en-US" smtClean="0"/>
              <a:t>3/13/2024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E34C2-6769-4291-8CD4-8F32673A9A33}" type="slidenum">
              <a:rPr lang="en-US" smtClean="0"/>
              <a:t>‹#›</a:t>
            </a:fld>
            <a:endParaRPr lang="en-US"/>
          </a:p>
        </p:txBody>
      </p:sp>
    </p:spTree>
    <p:extLst>
      <p:ext uri="{BB962C8B-B14F-4D97-AF65-F5344CB8AC3E}">
        <p14:creationId xmlns:p14="http://schemas.microsoft.com/office/powerpoint/2010/main" val="19953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m.wikipedia.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life quotes in nepal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0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12"/>
            <a:ext cx="10515600" cy="948906"/>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7918"/>
            <a:ext cx="10515600" cy="5710686"/>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If not entitled to pension, gratuity will be paid.</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Termination on disciplinary ground, no pension is paid.</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 retirement age is 58 to 65 years.(Could take voluntary retirement After Service Period 16 to 20 in army and police )</a:t>
            </a:r>
          </a:p>
          <a:p>
            <a:pPr marL="0" indent="0" algn="just">
              <a:buNone/>
            </a:pP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075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b="1" dirty="0" smtClean="0">
                <a:latin typeface="Times New Roman" panose="02020603050405020304" pitchFamily="18" charset="0"/>
                <a:cs typeface="Times New Roman" panose="02020603050405020304" pitchFamily="18" charset="0"/>
              </a:rPr>
              <a:t>Pension Calculation :</a:t>
            </a:r>
          </a:p>
          <a:p>
            <a:pPr marL="0" indent="0" algn="just">
              <a:buNone/>
            </a:pP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Pension = Total service years X Last take home salary/50</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 lower level employee of military and police divided by 40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30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11"/>
            <a:ext cx="10515600" cy="1181819"/>
          </a:xfrm>
        </p:spPr>
        <p:txBody>
          <a:bodyPr>
            <a:noAutofit/>
          </a:bodyPr>
          <a:lstStyle/>
          <a:p>
            <a:r>
              <a:rPr lang="en-US" b="1" dirty="0" smtClean="0">
                <a:solidFill>
                  <a:schemeClr val="accent1"/>
                </a:solidFill>
                <a:latin typeface="Times New Roman" panose="02020603050405020304" pitchFamily="18" charset="0"/>
                <a:cs typeface="Times New Roman" panose="02020603050405020304" pitchFamily="18" charset="0"/>
              </a:rPr>
              <a:t>Pension System cont...</a:t>
            </a:r>
            <a:br>
              <a:rPr lang="en-US" b="1" dirty="0" smtClean="0">
                <a:solidFill>
                  <a:schemeClr val="accent1"/>
                </a:solidFill>
                <a:latin typeface="Times New Roman" panose="02020603050405020304" pitchFamily="18" charset="0"/>
                <a:cs typeface="Times New Roman" panose="02020603050405020304" pitchFamily="18" charset="0"/>
              </a:rPr>
            </a:b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7313"/>
            <a:ext cx="10515600" cy="5598544"/>
          </a:xfrm>
        </p:spPr>
        <p:txBody>
          <a:bodyPr>
            <a:normAutofit/>
          </a:bodyPr>
          <a:lstStyle/>
          <a:p>
            <a:pPr marL="0" indent="0" algn="just">
              <a:buNone/>
            </a:pPr>
            <a:r>
              <a:rPr lang="en-US" dirty="0" smtClean="0"/>
              <a:t>• </a:t>
            </a:r>
            <a:r>
              <a:rPr lang="en-US" sz="3200" dirty="0" smtClean="0">
                <a:latin typeface="Times New Roman" panose="02020603050405020304" pitchFamily="18" charset="0"/>
                <a:cs typeface="Times New Roman" panose="02020603050405020304" pitchFamily="18" charset="0"/>
              </a:rPr>
              <a:t>Range of Pension Amount: Minimum 1⁄2 of monthly salary and maximum 100% of basic pay scale. (Pension amount will not be less than half of the basic salary and not exceed basic salary of corresponding position.)</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Monthly pension on retirement, dependent pension (1/2 of monthly pension to widow and widower) educational benefits to minor children up to 18 years of age.</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Two third amount of salary increment of corresponding position will be increased in pension.</a:t>
            </a:r>
          </a:p>
          <a:p>
            <a:pPr marL="0" indent="0">
              <a:buNone/>
            </a:pPr>
            <a:endParaRPr lang="en-US" dirty="0" smtClean="0"/>
          </a:p>
        </p:txBody>
      </p:sp>
    </p:spTree>
    <p:extLst>
      <p:ext uri="{BB962C8B-B14F-4D97-AF65-F5344CB8AC3E}">
        <p14:creationId xmlns:p14="http://schemas.microsoft.com/office/powerpoint/2010/main" val="869973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76"/>
            <a:ext cx="10515600" cy="1061050"/>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5940"/>
            <a:ext cx="10515600" cy="5598543"/>
          </a:xfrm>
        </p:spPr>
        <p:txBody>
          <a:bodyPr/>
          <a:lstStyle/>
          <a:p>
            <a:pPr marL="0" indent="0" algn="just">
              <a:buNone/>
            </a:pPr>
            <a:r>
              <a:rPr lang="en-US" dirty="0" smtClean="0"/>
              <a:t>• </a:t>
            </a:r>
            <a:r>
              <a:rPr lang="en-US" sz="3200" dirty="0" smtClean="0">
                <a:latin typeface="Times New Roman" panose="02020603050405020304" pitchFamily="18" charset="0"/>
                <a:cs typeface="Times New Roman" panose="02020603050405020304" pitchFamily="18" charset="0"/>
              </a:rPr>
              <a:t>Additional 10% of the monthly pension amount is also provided as medical allowance to the pension holders over the age of 75 and another 10 percent over the age of 85 .</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Spouses of pensioner entitled to get full pension up to seven years from retirement, then 50% during lifetime.</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Income Tax: pension income gets additional 25% exemption on taxable amount.</a:t>
            </a:r>
          </a:p>
          <a:p>
            <a:pPr marL="0" indent="0">
              <a:buNone/>
            </a:pPr>
            <a:endParaRPr lang="en-US" dirty="0"/>
          </a:p>
        </p:txBody>
      </p:sp>
    </p:spTree>
    <p:extLst>
      <p:ext uri="{BB962C8B-B14F-4D97-AF65-F5344CB8AC3E}">
        <p14:creationId xmlns:p14="http://schemas.microsoft.com/office/powerpoint/2010/main" val="228501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76"/>
            <a:ext cx="10515600" cy="1069675"/>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4951"/>
            <a:ext cx="10515600" cy="5408762"/>
          </a:xfrm>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Administration: Pension Management Office (PMO), under the Ministry of Finance administer the government employee    pension.</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Social Pension distribution by the Local Body through the Banks.</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Some public entity also provide the pension for their employee is managed by themselves (NEA, NT </a:t>
            </a:r>
            <a:r>
              <a:rPr lang="en-US" sz="3200" dirty="0" err="1" smtClean="0">
                <a:latin typeface="Times New Roman" panose="02020603050405020304" pitchFamily="18" charset="0"/>
                <a:cs typeface="Times New Roman" panose="02020603050405020304" pitchFamily="18" charset="0"/>
              </a:rPr>
              <a:t>etc</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57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64" y="60385"/>
            <a:ext cx="10515600" cy="1337095"/>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Social 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dirty="0" smtClean="0">
                <a:latin typeface="Times New Roman" panose="02020603050405020304" pitchFamily="18" charset="0"/>
                <a:cs typeface="Times New Roman" panose="02020603050405020304" pitchFamily="18" charset="0"/>
              </a:rPr>
              <a:t>Social security is the protection that a society provides a individual and household to ensure access to health and to guarantee income security.</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Particularly in case of old age unemployment sickness</a:t>
            </a:r>
          </a:p>
          <a:p>
            <a:pPr marL="0" indent="0" algn="just">
              <a:buNone/>
            </a:pPr>
            <a:r>
              <a:rPr lang="en-US" sz="3200" dirty="0" smtClean="0">
                <a:latin typeface="Times New Roman" panose="02020603050405020304" pitchFamily="18" charset="0"/>
                <a:cs typeface="Times New Roman" panose="02020603050405020304" pitchFamily="18" charset="0"/>
              </a:rPr>
              <a:t> </a:t>
            </a:r>
          </a:p>
          <a:p>
            <a:pPr algn="just"/>
            <a:r>
              <a:rPr lang="en-US" sz="3200" dirty="0" smtClean="0">
                <a:latin typeface="Times New Roman" panose="02020603050405020304" pitchFamily="18" charset="0"/>
                <a:cs typeface="Times New Roman" panose="02020603050405020304" pitchFamily="18" charset="0"/>
              </a:rPr>
              <a:t>Article 43 of the constitution guarantees social security as a fundamental right for poor and vulnerable citizen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6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75"/>
            <a:ext cx="10515600" cy="1337005"/>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Senior citizen allowances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9798"/>
            <a:ext cx="10515600" cy="5325673"/>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The </a:t>
            </a:r>
            <a:r>
              <a:rPr lang="en-US" sz="3200" dirty="0" err="1" smtClean="0">
                <a:latin typeface="Times New Roman" panose="02020603050405020304" pitchFamily="18" charset="0"/>
                <a:cs typeface="Times New Roman" panose="02020603050405020304" pitchFamily="18" charset="0"/>
              </a:rPr>
              <a:t>dalit</a:t>
            </a:r>
            <a:r>
              <a:rPr lang="en-US" sz="3200" dirty="0" smtClean="0">
                <a:latin typeface="Times New Roman" panose="02020603050405020304" pitchFamily="18" charset="0"/>
                <a:cs typeface="Times New Roman" panose="02020603050405020304" pitchFamily="18" charset="0"/>
              </a:rPr>
              <a:t> and single women senior citizen after completing 60 year and other &gt;70 years </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Destitute citizen allowances</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Incapacitated and helpless allowance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Disability allowances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691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891"/>
            <a:ext cx="10515600" cy="1242203"/>
          </a:xfrm>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Application to be made</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7094"/>
            <a:ext cx="10515600" cy="4839869"/>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Shall make an application to the local level concerned to get the allowances or on the behalf of person who is not able his or her guardian or care taker make an application.</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Not to get double social security ; in case of two social security he or she get only one  chosen by him or her.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94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902"/>
            <a:ext cx="10515600" cy="1526787"/>
          </a:xfrm>
        </p:spPr>
        <p:txBody>
          <a:bodyPr/>
          <a:lstStyle/>
          <a:p>
            <a:pPr algn="just"/>
            <a:r>
              <a:rPr lang="en-US" b="1" dirty="0" smtClean="0">
                <a:solidFill>
                  <a:schemeClr val="accent1"/>
                </a:solidFill>
                <a:latin typeface="Times New Roman" panose="02020603050405020304" pitchFamily="18" charset="0"/>
                <a:cs typeface="Times New Roman" panose="02020603050405020304" pitchFamily="18" charset="0"/>
              </a:rPr>
              <a:t>Following not get social security according to act</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64956"/>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The person who are appointed elected nominated for government or public officers.</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Person who are receiving pension from government fund.</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Person who are getting regularly remuneration pension ,retirement facility.</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746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Identity card</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dirty="0" smtClean="0">
                <a:latin typeface="Times New Roman" panose="02020603050405020304" pitchFamily="18" charset="0"/>
                <a:cs typeface="Times New Roman" panose="02020603050405020304" pitchFamily="18" charset="0"/>
              </a:rPr>
              <a:t>The concerned local level shall give the identity cards in prescribed format to the person entitled to social security.</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Citizen who don’t have got identity cards pursuant to sub section shall not get the social security.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968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ree Mango Seeds: WELCOME SIG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5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740" y="166717"/>
            <a:ext cx="10515600" cy="1325563"/>
          </a:xfrm>
        </p:spPr>
        <p:txBody>
          <a:bodyPr/>
          <a:lstStyle/>
          <a:p>
            <a:pPr algn="just"/>
            <a:r>
              <a:rPr lang="en-US" b="1" dirty="0" smtClean="0">
                <a:solidFill>
                  <a:schemeClr val="accent1"/>
                </a:solidFill>
                <a:latin typeface="Times New Roman" panose="02020603050405020304" pitchFamily="18" charset="0"/>
                <a:cs typeface="Times New Roman" panose="02020603050405020304" pitchFamily="18" charset="0"/>
              </a:rPr>
              <a:t>Classification of people receiving social security</a:t>
            </a:r>
            <a:endParaRPr lang="en-US"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62854337"/>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3200" dirty="0" smtClean="0">
                          <a:latin typeface="Times New Roman" panose="02020603050405020304" pitchFamily="18" charset="0"/>
                          <a:cs typeface="Times New Roman" panose="02020603050405020304" pitchFamily="18" charset="0"/>
                        </a:rPr>
                        <a:t>GROUP </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smtClean="0">
                          <a:latin typeface="Times New Roman" panose="02020603050405020304" pitchFamily="18" charset="0"/>
                          <a:cs typeface="Times New Roman" panose="02020603050405020304" pitchFamily="18" charset="0"/>
                        </a:rPr>
                        <a:t>MONTHLY ALLOWANCE</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Elderly</a:t>
                      </a:r>
                      <a:r>
                        <a:rPr lang="en-US" sz="3200" baseline="0" dirty="0" smtClean="0">
                          <a:latin typeface="Times New Roman" panose="02020603050405020304" pitchFamily="18" charset="0"/>
                          <a:cs typeface="Times New Roman" panose="02020603050405020304" pitchFamily="18" charset="0"/>
                        </a:rPr>
                        <a:t> above 68 years</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4000</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Elderly</a:t>
                      </a:r>
                      <a:r>
                        <a:rPr lang="en-US" sz="3200" baseline="0" dirty="0" smtClean="0">
                          <a:latin typeface="Times New Roman" panose="02020603050405020304" pitchFamily="18" charset="0"/>
                          <a:cs typeface="Times New Roman" panose="02020603050405020304" pitchFamily="18" charset="0"/>
                        </a:rPr>
                        <a:t> from </a:t>
                      </a:r>
                      <a:r>
                        <a:rPr lang="en-US" sz="3200" baseline="0" dirty="0" err="1" smtClean="0">
                          <a:latin typeface="Times New Roman" panose="02020603050405020304" pitchFamily="18" charset="0"/>
                          <a:cs typeface="Times New Roman" panose="02020603050405020304" pitchFamily="18" charset="0"/>
                        </a:rPr>
                        <a:t>karnali</a:t>
                      </a:r>
                      <a:r>
                        <a:rPr lang="en-US" sz="3200" baseline="0" dirty="0" smtClean="0">
                          <a:latin typeface="Times New Roman" panose="02020603050405020304" pitchFamily="18" charset="0"/>
                          <a:cs typeface="Times New Roman" panose="02020603050405020304" pitchFamily="18" charset="0"/>
                        </a:rPr>
                        <a:t> province above 60 years</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4000</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Elderly from </a:t>
                      </a:r>
                      <a:r>
                        <a:rPr lang="en-US" sz="3200" dirty="0" err="1" smtClean="0">
                          <a:latin typeface="Times New Roman" panose="02020603050405020304" pitchFamily="18" charset="0"/>
                          <a:cs typeface="Times New Roman" panose="02020603050405020304" pitchFamily="18" charset="0"/>
                        </a:rPr>
                        <a:t>dalit</a:t>
                      </a:r>
                      <a:r>
                        <a:rPr lang="en-US" sz="3200" baseline="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above</a:t>
                      </a:r>
                      <a:r>
                        <a:rPr lang="en-US" sz="3200" baseline="0" dirty="0" smtClean="0">
                          <a:latin typeface="Times New Roman" panose="02020603050405020304" pitchFamily="18" charset="0"/>
                          <a:cs typeface="Times New Roman" panose="02020603050405020304" pitchFamily="18" charset="0"/>
                        </a:rPr>
                        <a:t> 60 years </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4000</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Single women above 60 years </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2600</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Disabled</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3990</a:t>
                      </a:r>
                      <a:endParaRPr 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75559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75385866"/>
              </p:ext>
            </p:extLst>
          </p:nvPr>
        </p:nvGraphicFramePr>
        <p:xfrm>
          <a:off x="838200" y="1825625"/>
          <a:ext cx="10515600" cy="173736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3200" dirty="0" smtClean="0">
                          <a:latin typeface="Times New Roman" panose="02020603050405020304" pitchFamily="18" charset="0"/>
                          <a:cs typeface="Times New Roman" panose="02020603050405020304" pitchFamily="18" charset="0"/>
                        </a:rPr>
                        <a:t>GROUP</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smtClean="0">
                          <a:latin typeface="Times New Roman" panose="02020603050405020304" pitchFamily="18" charset="0"/>
                          <a:cs typeface="Times New Roman" panose="02020603050405020304" pitchFamily="18" charset="0"/>
                        </a:rPr>
                        <a:t>MONTHLY ALLOWANCES</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Endangered ethnic</a:t>
                      </a:r>
                      <a:r>
                        <a:rPr lang="en-US" sz="3200" baseline="0" dirty="0" smtClean="0">
                          <a:latin typeface="Times New Roman" panose="02020603050405020304" pitchFamily="18" charset="0"/>
                          <a:cs typeface="Times New Roman" panose="02020603050405020304" pitchFamily="18" charset="0"/>
                        </a:rPr>
                        <a:t> group</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3990</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r>
                        <a:rPr lang="en-US" sz="3200" dirty="0" smtClean="0">
                          <a:latin typeface="Times New Roman" panose="02020603050405020304" pitchFamily="18" charset="0"/>
                          <a:cs typeface="Times New Roman" panose="02020603050405020304" pitchFamily="18" charset="0"/>
                        </a:rPr>
                        <a:t>Disabled</a:t>
                      </a:r>
                      <a:r>
                        <a:rPr lang="en-US" sz="3200" baseline="0" dirty="0" smtClean="0">
                          <a:latin typeface="Times New Roman" panose="02020603050405020304" pitchFamily="18" charset="0"/>
                          <a:cs typeface="Times New Roman" panose="02020603050405020304" pitchFamily="18" charset="0"/>
                        </a:rPr>
                        <a:t> blue card holder </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err="1" smtClean="0">
                          <a:latin typeface="Times New Roman" panose="02020603050405020304" pitchFamily="18" charset="0"/>
                          <a:cs typeface="Times New Roman" panose="02020603050405020304" pitchFamily="18" charset="0"/>
                        </a:rPr>
                        <a:t>Rs</a:t>
                      </a:r>
                      <a:r>
                        <a:rPr lang="en-US" sz="3200" dirty="0" smtClean="0">
                          <a:latin typeface="Times New Roman" panose="02020603050405020304" pitchFamily="18" charset="0"/>
                          <a:cs typeface="Times New Roman" panose="02020603050405020304" pitchFamily="18" charset="0"/>
                        </a:rPr>
                        <a:t> 2128</a:t>
                      </a:r>
                      <a:endParaRPr lang="en-US" sz="3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01671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solidFill>
                  <a:schemeClr val="accent1"/>
                </a:solidFill>
                <a:latin typeface="Times New Roman" panose="02020603050405020304" pitchFamily="18" charset="0"/>
                <a:cs typeface="Times New Roman" panose="02020603050405020304" pitchFamily="18" charset="0"/>
              </a:rPr>
              <a:t>Transportation Concession and seat Reservation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33967"/>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As per the Senior Citizen Act 2006, the government provides a card for 50% allowance in public vehicles. However , the act specify that public vehicle reserves 2 seats for people over the age of 60 and grant them 50% concession in the fare.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 </a:t>
            </a:r>
            <a:r>
              <a:rPr lang="en-US" sz="3200" dirty="0" err="1" smtClean="0">
                <a:latin typeface="Times New Roman" panose="02020603050405020304" pitchFamily="18" charset="0"/>
                <a:cs typeface="Times New Roman" panose="02020603050405020304" pitchFamily="18" charset="0"/>
              </a:rPr>
              <a:t>Sajha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Yatayat</a:t>
            </a:r>
            <a:r>
              <a:rPr lang="en-US" sz="3200" dirty="0" smtClean="0">
                <a:latin typeface="Times New Roman" panose="02020603050405020304" pitchFamily="18" charset="0"/>
                <a:cs typeface="Times New Roman" panose="02020603050405020304" pitchFamily="18" charset="0"/>
              </a:rPr>
              <a:t> doesn’t take any fare from the elderly and disabled passenger from 2017 onwards inside Kathmandu valley as well as outside the </a:t>
            </a:r>
            <a:r>
              <a:rPr lang="en-US" sz="3200" dirty="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athmandu valley.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175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264"/>
            <a:ext cx="10515600" cy="1052424"/>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On flight fare</a:t>
            </a:r>
            <a:br>
              <a:rPr lang="en-US" b="1" dirty="0" smtClean="0">
                <a:solidFill>
                  <a:schemeClr val="accent1"/>
                </a:solidFill>
                <a:latin typeface="Times New Roman" panose="02020603050405020304" pitchFamily="18" charset="0"/>
                <a:cs typeface="Times New Roman" panose="02020603050405020304" pitchFamily="18" charset="0"/>
              </a:rPr>
            </a:b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5336"/>
            <a:ext cx="10515600" cy="5287992"/>
          </a:xfrm>
        </p:spPr>
        <p:txBody>
          <a:bodyPr>
            <a:normAutofit lnSpcReduction="10000"/>
          </a:bodyPr>
          <a:lstStyle/>
          <a:p>
            <a:pPr algn="just"/>
            <a:r>
              <a:rPr lang="en-US" sz="3200" dirty="0" smtClean="0">
                <a:latin typeface="Times New Roman" panose="02020603050405020304" pitchFamily="18" charset="0"/>
                <a:cs typeface="Times New Roman" panose="02020603050405020304" pitchFamily="18" charset="0"/>
              </a:rPr>
              <a:t>50 % discount on normally for only </a:t>
            </a:r>
            <a:r>
              <a:rPr lang="en-US" sz="3200" dirty="0">
                <a:latin typeface="Times New Roman" panose="02020603050405020304" pitchFamily="18" charset="0"/>
                <a:cs typeface="Times New Roman" panose="02020603050405020304" pitchFamily="18" charset="0"/>
              </a:rPr>
              <a:t>N</a:t>
            </a:r>
            <a:r>
              <a:rPr lang="en-US" sz="3200" dirty="0" smtClean="0">
                <a:latin typeface="Times New Roman" panose="02020603050405020304" pitchFamily="18" charset="0"/>
                <a:cs typeface="Times New Roman" panose="02020603050405020304" pitchFamily="18" charset="0"/>
              </a:rPr>
              <a:t>epalese passengers aged above 70 years and economically underprivileged. One is liable to produce citizenship or a passport along with a copy for official records.</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2 seats a day /sector will be allocated based on FIRST COME, FIRST SERVE.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Available on Shree Airlines and Buddha Airlines and since 2020,Aviation Nepal has introduced new work plan on this process.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106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b="1" dirty="0" smtClean="0">
                <a:latin typeface="Times New Roman" panose="02020603050405020304" pitchFamily="18" charset="0"/>
                <a:cs typeface="Times New Roman" panose="02020603050405020304" pitchFamily="18" charset="0"/>
              </a:rPr>
              <a:t>Problems :</a:t>
            </a:r>
          </a:p>
          <a:p>
            <a:pPr marL="0" indent="0" algn="just">
              <a:buNone/>
            </a:pP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Although included in law, it isn’t fully implemented due to missing of document.</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During the time of over passenger in vehicle , elderly are deprived of the reservation seat.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81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y questions Royalty Free Vector Image - VectorStock"/>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1757"/>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99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to Summarize Information and Present it Visually - Venng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30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ASSIGNMENT </a:t>
            </a:r>
            <a:endParaRPr lang="en-US" dirty="0"/>
          </a:p>
        </p:txBody>
      </p:sp>
      <p:sp>
        <p:nvSpPr>
          <p:cNvPr id="3" name="Content Placeholder 2"/>
          <p:cNvSpPr>
            <a:spLocks noGrp="1"/>
          </p:cNvSpPr>
          <p:nvPr>
            <p:ph idx="1"/>
          </p:nvPr>
        </p:nvSpPr>
        <p:spPr/>
        <p:txBody>
          <a:bodyPr>
            <a:normAutofit/>
          </a:bodyPr>
          <a:lstStyle/>
          <a:p>
            <a:pPr algn="just"/>
            <a:r>
              <a:rPr lang="en-US" sz="3200" dirty="0" smtClean="0">
                <a:latin typeface="Times New Roman" panose="02020603050405020304" pitchFamily="18" charset="0"/>
                <a:cs typeface="Times New Roman" panose="02020603050405020304" pitchFamily="18" charset="0"/>
              </a:rPr>
              <a:t>Write short note on national and social support for elderly people in Nepal.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566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11" y="-77637"/>
            <a:ext cx="10515600" cy="1595797"/>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REFERENCES </a:t>
            </a:r>
            <a:endParaRPr lang="en-US" dirty="0"/>
          </a:p>
        </p:txBody>
      </p:sp>
      <p:sp>
        <p:nvSpPr>
          <p:cNvPr id="3" name="Content Placeholder 2"/>
          <p:cNvSpPr>
            <a:spLocks noGrp="1"/>
          </p:cNvSpPr>
          <p:nvPr>
            <p:ph idx="1"/>
          </p:nvPr>
        </p:nvSpPr>
        <p:spPr>
          <a:xfrm>
            <a:off x="838200" y="1449238"/>
            <a:ext cx="10515600" cy="4727725"/>
          </a:xfrm>
        </p:spPr>
        <p:txBody>
          <a:bodyPr>
            <a:normAutofit/>
          </a:bodyPr>
          <a:lstStyle/>
          <a:p>
            <a:pPr marL="0" lvl="0" indent="0" algn="just">
              <a:lnSpc>
                <a:spcPct val="100000"/>
              </a:lnSpc>
              <a:buNone/>
            </a:pPr>
            <a:r>
              <a:rPr lang="en-US" sz="3000" dirty="0" smtClean="0">
                <a:latin typeface="Times New Roman" panose="02020603050405020304" pitchFamily="18" charset="0"/>
                <a:cs typeface="Times New Roman" panose="02020603050405020304" pitchFamily="18" charset="0"/>
              </a:rPr>
              <a:t>1</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Subbha.K,H</a:t>
            </a:r>
            <a:r>
              <a:rPr lang="en-MY" sz="3000" dirty="0" smtClean="0">
                <a:latin typeface="Times New Roman" panose="02020603050405020304" pitchFamily="18" charset="0"/>
                <a:cs typeface="Times New Roman" panose="02020603050405020304" pitchFamily="18" charset="0"/>
              </a:rPr>
              <a:t> &amp; </a:t>
            </a:r>
            <a:r>
              <a:rPr lang="en-MY" sz="3000" dirty="0" err="1" smtClean="0">
                <a:latin typeface="Times New Roman" panose="02020603050405020304" pitchFamily="18" charset="0"/>
                <a:cs typeface="Times New Roman" panose="02020603050405020304" pitchFamily="18" charset="0"/>
              </a:rPr>
              <a:t>Subedi</a:t>
            </a:r>
            <a:r>
              <a:rPr lang="en-MY" sz="3000" dirty="0" smtClean="0">
                <a:latin typeface="Times New Roman" panose="02020603050405020304" pitchFamily="18" charset="0"/>
                <a:cs typeface="Times New Roman" panose="02020603050405020304" pitchFamily="18" charset="0"/>
              </a:rPr>
              <a:t>, P,S,(2019)</a:t>
            </a:r>
            <a:r>
              <a:rPr lang="en-MY" sz="3000" i="1" dirty="0" smtClean="0">
                <a:latin typeface="Times New Roman" panose="02020603050405020304" pitchFamily="18" charset="0"/>
                <a:cs typeface="Times New Roman" panose="02020603050405020304" pitchFamily="18" charset="0"/>
              </a:rPr>
              <a:t>. A Textbook of Geriatric Nursing</a:t>
            </a:r>
            <a:r>
              <a:rPr lang="en-MY" sz="3000" dirty="0" smtClean="0">
                <a:latin typeface="Times New Roman" panose="02020603050405020304" pitchFamily="18" charset="0"/>
                <a:cs typeface="Times New Roman" panose="02020603050405020304" pitchFamily="18" charset="0"/>
              </a:rPr>
              <a:t>. (1</a:t>
            </a:r>
            <a:r>
              <a:rPr lang="en-MY" sz="3000" baseline="30000" dirty="0" smtClean="0">
                <a:latin typeface="Times New Roman" panose="02020603050405020304" pitchFamily="18" charset="0"/>
                <a:cs typeface="Times New Roman" panose="02020603050405020304" pitchFamily="18" charset="0"/>
              </a:rPr>
              <a:t>st</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ed</a:t>
            </a:r>
            <a:r>
              <a:rPr lang="en-MY" sz="3000" dirty="0" smtClean="0">
                <a:latin typeface="Times New Roman" panose="02020603050405020304" pitchFamily="18" charset="0"/>
                <a:cs typeface="Times New Roman" panose="02020603050405020304" pitchFamily="18" charset="0"/>
              </a:rPr>
              <a:t>). National book centre.</a:t>
            </a:r>
            <a:endParaRPr lang="en-US" sz="3000" dirty="0" smtClean="0">
              <a:latin typeface="Times New Roman" panose="02020603050405020304" pitchFamily="18" charset="0"/>
              <a:cs typeface="Times New Roman" panose="02020603050405020304" pitchFamily="18" charset="0"/>
            </a:endParaRPr>
          </a:p>
          <a:p>
            <a:pPr marL="0" lvl="0" indent="0" algn="just">
              <a:lnSpc>
                <a:spcPct val="100000"/>
              </a:lnSpc>
              <a:buNone/>
            </a:pPr>
            <a:r>
              <a:rPr lang="en-MY" sz="3000" dirty="0">
                <a:latin typeface="Times New Roman" panose="02020603050405020304" pitchFamily="18" charset="0"/>
                <a:cs typeface="Times New Roman" panose="02020603050405020304" pitchFamily="18" charset="0"/>
              </a:rPr>
              <a:t>2</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Baral.R</a:t>
            </a:r>
            <a:r>
              <a:rPr lang="en-MY" sz="3000" dirty="0" smtClean="0">
                <a:latin typeface="Times New Roman" panose="02020603050405020304" pitchFamily="18" charset="0"/>
                <a:cs typeface="Times New Roman" panose="02020603050405020304" pitchFamily="18" charset="0"/>
              </a:rPr>
              <a:t>, </a:t>
            </a:r>
            <a:r>
              <a:rPr lang="en-MY" sz="3000" i="1" dirty="0" smtClean="0">
                <a:latin typeface="Times New Roman" panose="02020603050405020304" pitchFamily="18" charset="0"/>
                <a:cs typeface="Times New Roman" panose="02020603050405020304" pitchFamily="18" charset="0"/>
              </a:rPr>
              <a:t>Essential of Geriatric Nursing</a:t>
            </a:r>
            <a:r>
              <a:rPr lang="en-MY" sz="3000" dirty="0" smtClean="0">
                <a:latin typeface="Times New Roman" panose="02020603050405020304" pitchFamily="18" charset="0"/>
                <a:cs typeface="Times New Roman" panose="02020603050405020304" pitchFamily="18" charset="0"/>
              </a:rPr>
              <a:t>. Makalu publication.</a:t>
            </a:r>
            <a:endParaRPr lang="en-US" sz="3000" dirty="0" smtClean="0">
              <a:latin typeface="Times New Roman" panose="02020603050405020304" pitchFamily="18" charset="0"/>
              <a:cs typeface="Times New Roman" panose="02020603050405020304" pitchFamily="18" charset="0"/>
            </a:endParaRPr>
          </a:p>
          <a:p>
            <a:pPr marL="0" lvl="0" indent="0" algn="just">
              <a:lnSpc>
                <a:spcPct val="100000"/>
              </a:lnSpc>
              <a:buNone/>
            </a:pPr>
            <a:r>
              <a:rPr lang="en-MY" sz="3000" dirty="0">
                <a:latin typeface="Times New Roman" panose="02020603050405020304" pitchFamily="18" charset="0"/>
                <a:cs typeface="Times New Roman" panose="02020603050405020304" pitchFamily="18" charset="0"/>
              </a:rPr>
              <a:t>3</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Pradhan.M,K</a:t>
            </a:r>
            <a:r>
              <a:rPr lang="en-MY" sz="3000" dirty="0" smtClean="0">
                <a:latin typeface="Times New Roman" panose="02020603050405020304" pitchFamily="18" charset="0"/>
                <a:cs typeface="Times New Roman" panose="02020603050405020304" pitchFamily="18" charset="0"/>
              </a:rPr>
              <a:t> &amp; Roka, A,T.(2015). </a:t>
            </a:r>
            <a:r>
              <a:rPr lang="en-MY" sz="3000" i="1" dirty="0" err="1" smtClean="0">
                <a:latin typeface="Times New Roman" panose="02020603050405020304" pitchFamily="18" charset="0"/>
                <a:cs typeface="Times New Roman" panose="02020603050405020304" pitchFamily="18" charset="0"/>
              </a:rPr>
              <a:t>Gerontological</a:t>
            </a:r>
            <a:r>
              <a:rPr lang="en-MY" sz="3000" i="1" dirty="0" smtClean="0">
                <a:latin typeface="Times New Roman" panose="02020603050405020304" pitchFamily="18" charset="0"/>
                <a:cs typeface="Times New Roman" panose="02020603050405020304" pitchFamily="18" charset="0"/>
              </a:rPr>
              <a:t> Nursing for BN/BSN Students</a:t>
            </a:r>
            <a:r>
              <a:rPr lang="en-MY" sz="3000" dirty="0" smtClean="0">
                <a:latin typeface="Times New Roman" panose="02020603050405020304" pitchFamily="18" charset="0"/>
                <a:cs typeface="Times New Roman" panose="02020603050405020304" pitchFamily="18" charset="0"/>
              </a:rPr>
              <a:t>. (1</a:t>
            </a:r>
            <a:r>
              <a:rPr lang="en-MY" sz="3000" baseline="30000" dirty="0" smtClean="0">
                <a:latin typeface="Times New Roman" panose="02020603050405020304" pitchFamily="18" charset="0"/>
                <a:cs typeface="Times New Roman" panose="02020603050405020304" pitchFamily="18" charset="0"/>
              </a:rPr>
              <a:t>st</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ed</a:t>
            </a:r>
            <a:r>
              <a:rPr lang="en-MY" sz="3000" dirty="0" smtClean="0">
                <a:latin typeface="Times New Roman" panose="02020603050405020304" pitchFamily="18" charset="0"/>
                <a:cs typeface="Times New Roman" panose="02020603050405020304" pitchFamily="18" charset="0"/>
              </a:rPr>
              <a:t>)    </a:t>
            </a:r>
            <a:r>
              <a:rPr lang="en-MY" sz="3000" dirty="0" err="1" smtClean="0">
                <a:latin typeface="Times New Roman" panose="02020603050405020304" pitchFamily="18" charset="0"/>
                <a:cs typeface="Times New Roman" panose="02020603050405020304" pitchFamily="18" charset="0"/>
              </a:rPr>
              <a:t>Vidyarthi</a:t>
            </a:r>
            <a:r>
              <a:rPr lang="en-MY" sz="3000" dirty="0" smtClean="0">
                <a:latin typeface="Times New Roman" panose="02020603050405020304" pitchFamily="18" charset="0"/>
                <a:cs typeface="Times New Roman" panose="02020603050405020304" pitchFamily="18" charset="0"/>
              </a:rPr>
              <a:t> publication</a:t>
            </a:r>
            <a:r>
              <a:rPr lang="en-IN" sz="3000" dirty="0" smtClean="0">
                <a:latin typeface="Times New Roman" panose="02020603050405020304" pitchFamily="18" charset="0"/>
                <a:cs typeface="Times New Roman" panose="02020603050405020304" pitchFamily="18" charset="0"/>
              </a:rPr>
              <a:t>.</a:t>
            </a:r>
          </a:p>
          <a:p>
            <a:pPr marL="0" lvl="0" indent="0" algn="just">
              <a:lnSpc>
                <a:spcPct val="100000"/>
              </a:lnSpc>
              <a:buNone/>
            </a:pPr>
            <a:r>
              <a:rPr lang="en-IN" sz="3000" dirty="0" smtClean="0">
                <a:latin typeface="Times New Roman" panose="02020603050405020304" pitchFamily="18" charset="0"/>
                <a:cs typeface="Times New Roman" panose="02020603050405020304" pitchFamily="18" charset="0"/>
                <a:hlinkClick r:id="rId2"/>
              </a:rPr>
              <a:t>4. https://en.m.Wikipedia.org</a:t>
            </a:r>
            <a:r>
              <a:rPr lang="en-IN" sz="3000" dirty="0" smtClean="0">
                <a:latin typeface="Times New Roman" panose="02020603050405020304" pitchFamily="18" charset="0"/>
                <a:cs typeface="Times New Roman" panose="02020603050405020304" pitchFamily="18" charset="0"/>
              </a:rPr>
              <a:t> </a:t>
            </a:r>
          </a:p>
          <a:p>
            <a:pPr marL="514350" indent="-514350" algn="just">
              <a:lnSpc>
                <a:spcPct val="100000"/>
              </a:lnSpc>
              <a:buFont typeface="Arial" panose="020B0604020202020204" pitchFamily="34" charset="0"/>
              <a:buAutoNum type="arabicPeriod" startAt="5"/>
            </a:pPr>
            <a:r>
              <a:rPr lang="en-MY" sz="3200" dirty="0" smtClean="0">
                <a:latin typeface="Times New Roman" panose="02020603050405020304" pitchFamily="18" charset="0"/>
                <a:cs typeface="Times New Roman" panose="02020603050405020304" pitchFamily="18" charset="0"/>
              </a:rPr>
              <a:t>K</a:t>
            </a:r>
            <a:r>
              <a:rPr lang="en-MY" sz="3200" b="1" dirty="0" smtClean="0">
                <a:latin typeface="Times New Roman" panose="02020603050405020304" pitchFamily="18" charset="0"/>
                <a:cs typeface="Times New Roman" panose="02020603050405020304" pitchFamily="18" charset="0"/>
              </a:rPr>
              <a:t>.</a:t>
            </a:r>
            <a:r>
              <a:rPr lang="en-MY" sz="3200" dirty="0" smtClean="0">
                <a:latin typeface="Times New Roman" panose="02020603050405020304" pitchFamily="18" charset="0"/>
                <a:cs typeface="Times New Roman" panose="02020603050405020304" pitchFamily="18" charset="0"/>
              </a:rPr>
              <a:t>C, T, &amp; </a:t>
            </a:r>
            <a:r>
              <a:rPr lang="en-MY" sz="3200" dirty="0" err="1" smtClean="0">
                <a:latin typeface="Times New Roman" panose="02020603050405020304" pitchFamily="18" charset="0"/>
                <a:cs typeface="Times New Roman" panose="02020603050405020304" pitchFamily="18" charset="0"/>
              </a:rPr>
              <a:t>Rai</a:t>
            </a:r>
            <a:r>
              <a:rPr lang="en-MY" sz="3200" dirty="0" smtClean="0">
                <a:latin typeface="Times New Roman" panose="02020603050405020304" pitchFamily="18" charset="0"/>
                <a:cs typeface="Times New Roman" panose="02020603050405020304" pitchFamily="18" charset="0"/>
              </a:rPr>
              <a:t>, B, (2019).</a:t>
            </a:r>
            <a:r>
              <a:rPr lang="en-MY" sz="3200" i="1" dirty="0" smtClean="0">
                <a:latin typeface="Times New Roman" panose="02020603050405020304" pitchFamily="18" charset="0"/>
                <a:cs typeface="Times New Roman" panose="02020603050405020304" pitchFamily="18" charset="0"/>
              </a:rPr>
              <a:t> A Textbook of Geriatric Nursing</a:t>
            </a:r>
            <a:r>
              <a:rPr lang="en-MY" sz="3200" dirty="0" smtClean="0">
                <a:latin typeface="Times New Roman" panose="02020603050405020304" pitchFamily="18" charset="0"/>
                <a:cs typeface="Times New Roman" panose="02020603050405020304" pitchFamily="18" charset="0"/>
              </a:rPr>
              <a:t>. (3</a:t>
            </a:r>
            <a:r>
              <a:rPr lang="en-MY" sz="3200" baseline="30000" dirty="0" smtClean="0">
                <a:latin typeface="Times New Roman" panose="02020603050405020304" pitchFamily="18" charset="0"/>
                <a:cs typeface="Times New Roman" panose="02020603050405020304" pitchFamily="18" charset="0"/>
              </a:rPr>
              <a:t>rd</a:t>
            </a:r>
            <a:r>
              <a:rPr lang="en-MY" sz="3200" dirty="0" smtClean="0">
                <a:latin typeface="Times New Roman" panose="02020603050405020304" pitchFamily="18" charset="0"/>
                <a:cs typeface="Times New Roman" panose="02020603050405020304" pitchFamily="18" charset="0"/>
              </a:rPr>
              <a:t> </a:t>
            </a:r>
            <a:r>
              <a:rPr lang="en-MY" sz="3200" dirty="0" err="1" smtClean="0">
                <a:latin typeface="Times New Roman" panose="02020603050405020304" pitchFamily="18" charset="0"/>
                <a:cs typeface="Times New Roman" panose="02020603050405020304" pitchFamily="18" charset="0"/>
              </a:rPr>
              <a:t>ed</a:t>
            </a:r>
            <a:r>
              <a:rPr lang="en-MY" sz="3200" dirty="0" smtClean="0">
                <a:latin typeface="Times New Roman" panose="02020603050405020304" pitchFamily="18" charset="0"/>
                <a:cs typeface="Times New Roman" panose="02020603050405020304" pitchFamily="18" charset="0"/>
              </a:rPr>
              <a:t>). Heritage publisher and  distributors.</a:t>
            </a:r>
            <a:endParaRPr lang="en-US" sz="3200" dirty="0" smtClean="0">
              <a:latin typeface="Times New Roman" panose="02020603050405020304" pitchFamily="18" charset="0"/>
              <a:cs typeface="Times New Roman" panose="02020603050405020304" pitchFamily="18" charset="0"/>
            </a:endParaRPr>
          </a:p>
          <a:p>
            <a:pPr marL="0" lvl="0" indent="0" algn="just">
              <a:lnSpc>
                <a:spcPct val="100000"/>
              </a:lnSpc>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667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lorful Thank You Typography 182326 Vector Art at Vecteez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2874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59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u="sng" dirty="0" smtClean="0">
                <a:solidFill>
                  <a:schemeClr val="accent1"/>
                </a:solidFill>
                <a:latin typeface="Times New Roman" panose="02020603050405020304" pitchFamily="18" charset="0"/>
                <a:cs typeface="Times New Roman" panose="02020603050405020304" pitchFamily="18" charset="0"/>
              </a:rPr>
              <a:t>Unit-9.1  NATIONAL AND SOCIAL SUPPORT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07238" y="3303917"/>
            <a:ext cx="3046562" cy="2873046"/>
          </a:xfrm>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Prepared by:</a:t>
            </a:r>
          </a:p>
          <a:p>
            <a:pPr marL="0" indent="0" algn="just">
              <a:buNone/>
            </a:pPr>
            <a:r>
              <a:rPr lang="en-US" sz="3200" dirty="0" smtClean="0">
                <a:latin typeface="Times New Roman" panose="02020603050405020304" pitchFamily="18" charset="0"/>
                <a:cs typeface="Times New Roman" panose="02020603050405020304" pitchFamily="18" charset="0"/>
              </a:rPr>
              <a:t>Bandana Tiwari </a:t>
            </a:r>
          </a:p>
          <a:p>
            <a:pPr marL="0" indent="0" algn="just">
              <a:buNone/>
            </a:pPr>
            <a:r>
              <a:rPr lang="en-US" sz="3200" dirty="0" smtClean="0">
                <a:latin typeface="Times New Roman" panose="02020603050405020304" pitchFamily="18" charset="0"/>
                <a:cs typeface="Times New Roman" panose="02020603050405020304" pitchFamily="18" charset="0"/>
              </a:rPr>
              <a:t>Roll no: 6</a:t>
            </a:r>
          </a:p>
          <a:p>
            <a:pPr marL="0" indent="0" algn="just">
              <a:buNone/>
            </a:pPr>
            <a:r>
              <a:rPr lang="en-US" sz="3200" dirty="0" smtClean="0">
                <a:latin typeface="Times New Roman" panose="02020603050405020304" pitchFamily="18" charset="0"/>
                <a:cs typeface="Times New Roman" panose="02020603050405020304" pitchFamily="18" charset="0"/>
              </a:rPr>
              <a:t>BNS 2</a:t>
            </a:r>
            <a:r>
              <a:rPr lang="en-US" sz="3200" baseline="30000" dirty="0" smtClean="0">
                <a:latin typeface="Times New Roman" panose="02020603050405020304" pitchFamily="18" charset="0"/>
                <a:cs typeface="Times New Roman" panose="02020603050405020304" pitchFamily="18" charset="0"/>
              </a:rPr>
              <a:t>nd</a:t>
            </a:r>
            <a:r>
              <a:rPr lang="en-US" sz="3200" dirty="0" smtClean="0">
                <a:latin typeface="Times New Roman" panose="02020603050405020304" pitchFamily="18" charset="0"/>
                <a:cs typeface="Times New Roman" panose="02020603050405020304" pitchFamily="18" charset="0"/>
              </a:rPr>
              <a:t> year </a:t>
            </a:r>
          </a:p>
          <a:p>
            <a:pPr marL="0" indent="0" algn="just">
              <a:buNone/>
            </a:pPr>
            <a:r>
              <a:rPr lang="en-US" sz="3200" dirty="0" smtClean="0">
                <a:latin typeface="Times New Roman" panose="02020603050405020304" pitchFamily="18" charset="0"/>
                <a:cs typeface="Times New Roman" panose="02020603050405020304" pitchFamily="18" charset="0"/>
              </a:rPr>
              <a:t>17</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Batch</a:t>
            </a:r>
            <a:endParaRPr lang="en-US" sz="3200" dirty="0">
              <a:latin typeface="Times New Roman" panose="02020603050405020304" pitchFamily="18" charset="0"/>
              <a:cs typeface="Times New Roman" panose="02020603050405020304" pitchFamily="18" charset="0"/>
            </a:endParaRPr>
          </a:p>
        </p:txBody>
      </p:sp>
      <p:pic>
        <p:nvPicPr>
          <p:cNvPr id="2050" name="Picture 2" descr="bigstock Elderly Hands Helping Hands O 365834089 - Birmingham Christia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5230"/>
            <a:ext cx="7858664" cy="469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2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smtClean="0">
                <a:solidFill>
                  <a:schemeClr val="accent1"/>
                </a:solidFill>
                <a:latin typeface="Times New Roman" panose="02020603050405020304" pitchFamily="18" charset="0"/>
                <a:cs typeface="Times New Roman" panose="02020603050405020304" pitchFamily="18" charset="0"/>
              </a:rPr>
              <a:t>1. Pension : Historical background in Nepal</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946111"/>
          </a:xfrm>
        </p:spPr>
        <p:txBody>
          <a:bodyPr>
            <a:normAutofit lnSpcReduction="10000"/>
          </a:bodyPr>
          <a:lstStyle/>
          <a:p>
            <a:pPr marL="0" indent="0" algn="just">
              <a:buNone/>
            </a:pPr>
            <a:r>
              <a:rPr lang="en-US" sz="3200" dirty="0" smtClean="0">
                <a:latin typeface="Times New Roman" panose="02020603050405020304" pitchFamily="18" charset="0"/>
                <a:cs typeface="Times New Roman" panose="02020603050405020304" pitchFamily="18" charset="0"/>
              </a:rPr>
              <a:t>Started in 1936 for army personnel. (Later, extended to other government employees.)</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The pension system is non-contributory and the total liability of pension and gratuity is financed from annual appropriation of government budget.</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Pension for civil servants was established In 14th </a:t>
            </a:r>
            <a:r>
              <a:rPr lang="en-US" sz="3200" dirty="0" err="1" smtClean="0">
                <a:latin typeface="Times New Roman" panose="02020603050405020304" pitchFamily="18" charset="0"/>
                <a:cs typeface="Times New Roman" panose="02020603050405020304" pitchFamily="18" charset="0"/>
              </a:rPr>
              <a:t>Mangsir</a:t>
            </a:r>
            <a:r>
              <a:rPr lang="en-US" sz="3200" dirty="0" smtClean="0">
                <a:latin typeface="Times New Roman" panose="02020603050405020304" pitchFamily="18" charset="0"/>
                <a:cs typeface="Times New Roman" panose="02020603050405020304" pitchFamily="18" charset="0"/>
              </a:rPr>
              <a:t> 1999. Pension amount was 1/6 of salary. With a minimum of 25 years service for eligibility.</a:t>
            </a:r>
          </a:p>
          <a:p>
            <a:endParaRPr lang="en-US" dirty="0"/>
          </a:p>
        </p:txBody>
      </p:sp>
    </p:spTree>
    <p:extLst>
      <p:ext uri="{BB962C8B-B14F-4D97-AF65-F5344CB8AC3E}">
        <p14:creationId xmlns:p14="http://schemas.microsoft.com/office/powerpoint/2010/main" val="530867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639"/>
            <a:ext cx="10515600" cy="897146"/>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4784"/>
            <a:ext cx="10515600" cy="5805577"/>
          </a:xfrm>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Civil servants having at least 20 years service are eligible to receive pension for life.</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Amount of pension for civil servants not be less than 50% of   </a:t>
            </a:r>
          </a:p>
          <a:p>
            <a:pPr marL="0" indent="0" algn="just">
              <a:buNone/>
            </a:pPr>
            <a:r>
              <a:rPr lang="en-US" sz="3200" dirty="0" smtClean="0">
                <a:latin typeface="Times New Roman" panose="02020603050405020304" pitchFamily="18" charset="0"/>
                <a:cs typeface="Times New Roman" panose="02020603050405020304" pitchFamily="18" charset="0"/>
              </a:rPr>
              <a:t>     basic salary and not more than 100% depending upon length of  service, last drawing salary and denominator.</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After democracy in 1950, Pension payments were        </a:t>
            </a:r>
          </a:p>
          <a:p>
            <a:pPr marL="0" indent="0" algn="just">
              <a:buNone/>
            </a:pPr>
            <a:r>
              <a:rPr lang="en-US" sz="3200" dirty="0" smtClean="0">
                <a:latin typeface="Times New Roman" panose="02020603050405020304" pitchFamily="18" charset="0"/>
                <a:cs typeface="Times New Roman" panose="02020603050405020304" pitchFamily="18" charset="0"/>
              </a:rPr>
              <a:t>   formalized and paid monthly.</a:t>
            </a:r>
          </a:p>
          <a:p>
            <a:pPr marL="0" indent="0" algn="just">
              <a:buNone/>
            </a:pP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329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486"/>
          </a:xfrm>
        </p:spPr>
        <p:txBody>
          <a:bodyPr/>
          <a:lstStyle/>
          <a:p>
            <a:r>
              <a:rPr lang="en-US" b="1" u="sng" dirty="0" smtClean="0">
                <a:solidFill>
                  <a:schemeClr val="accent1"/>
                </a:solidFill>
                <a:latin typeface="Times New Roman" panose="02020603050405020304" pitchFamily="18" charset="0"/>
                <a:cs typeface="Times New Roman" panose="02020603050405020304" pitchFamily="18" charset="0"/>
              </a:rPr>
              <a:t>Cont..</a:t>
            </a:r>
            <a:endParaRPr lang="en-US"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A non-contributory social pension/old-age allowance scheme introduced in 1995 provides allowances to older people aged 75 years </a:t>
            </a:r>
            <a:r>
              <a:rPr lang="en-US" sz="3200" smtClean="0">
                <a:latin typeface="Times New Roman" panose="02020603050405020304" pitchFamily="18" charset="0"/>
                <a:cs typeface="Times New Roman" panose="02020603050405020304" pitchFamily="18" charset="0"/>
              </a:rPr>
              <a:t>(</a:t>
            </a:r>
            <a:r>
              <a:rPr lang="en-US" sz="3200" smtClean="0">
                <a:latin typeface="Times New Roman" panose="02020603050405020304" pitchFamily="18" charset="0"/>
                <a:cs typeface="Times New Roman" panose="02020603050405020304" pitchFamily="18" charset="0"/>
              </a:rPr>
              <a:t>Then</a:t>
            </a:r>
            <a:r>
              <a:rPr lang="en-US" sz="320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70) and above.</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Allowances to poor, widows, and aged 60 and above is provided.</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07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265"/>
            <a:ext cx="10515600" cy="957532"/>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2. Existing Pension System in Nepal</a:t>
            </a:r>
            <a:br>
              <a:rPr lang="en-US" b="1" dirty="0" smtClean="0">
                <a:solidFill>
                  <a:schemeClr val="accent1"/>
                </a:solidFill>
                <a:latin typeface="Times New Roman" panose="02020603050405020304" pitchFamily="18" charset="0"/>
                <a:cs typeface="Times New Roman" panose="02020603050405020304" pitchFamily="18" charset="0"/>
              </a:rPr>
            </a:b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1766"/>
            <a:ext cx="10515600" cy="4555197"/>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Coverage : Covers only government employees and public enterprises. (Civil servant, Nepal Army, Nepal armed police force and Nepal police, Government Teachers, University Professors &amp; some government public enterprises )</a:t>
            </a:r>
          </a:p>
          <a:p>
            <a:pPr marL="0" indent="0" algn="just">
              <a:buNone/>
            </a:pPr>
            <a:endParaRPr lang="en-US" sz="3200" dirty="0" smtClean="0">
              <a:latin typeface="Times New Roman" panose="02020603050405020304" pitchFamily="18" charset="0"/>
              <a:cs typeface="Times New Roman" panose="02020603050405020304" pitchFamily="18" charset="0"/>
            </a:endParaRPr>
          </a:p>
          <a:p>
            <a:pPr marL="0" indent="0" algn="just">
              <a:buNone/>
            </a:pP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62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3.Eligibility for Pension</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20 years or more service government employees.</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16 to 20 years for Nepal Police and Army,</a:t>
            </a:r>
          </a:p>
          <a:p>
            <a:pPr marL="0" indent="0">
              <a:buNone/>
            </a:pPr>
            <a:r>
              <a:rPr lang="en-US" sz="3200" dirty="0" smtClean="0">
                <a:latin typeface="Times New Roman" panose="02020603050405020304" pitchFamily="18" charset="0"/>
                <a:cs typeface="Times New Roman" panose="02020603050405020304" pitchFamily="18" charset="0"/>
              </a:rPr>
              <a:t> </a:t>
            </a:r>
          </a:p>
          <a:p>
            <a:r>
              <a:rPr lang="en-US" sz="3200" dirty="0" smtClean="0">
                <a:latin typeface="Times New Roman" panose="02020603050405020304" pitchFamily="18" charset="0"/>
                <a:cs typeface="Times New Roman" panose="02020603050405020304" pitchFamily="18" charset="0"/>
              </a:rPr>
              <a:t>20 years for Armed Police Force </a:t>
            </a:r>
          </a:p>
          <a:p>
            <a:endParaRPr lang="en-US" dirty="0" smtClean="0"/>
          </a:p>
          <a:p>
            <a:endParaRPr lang="en-US" dirty="0"/>
          </a:p>
        </p:txBody>
      </p:sp>
    </p:spTree>
    <p:extLst>
      <p:ext uri="{BB962C8B-B14F-4D97-AF65-F5344CB8AC3E}">
        <p14:creationId xmlns:p14="http://schemas.microsoft.com/office/powerpoint/2010/main" val="2140333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640"/>
            <a:ext cx="10515600" cy="897146"/>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Retirement age</a:t>
            </a:r>
            <a:br>
              <a:rPr lang="en-US" b="1" dirty="0" smtClean="0">
                <a:solidFill>
                  <a:schemeClr val="accent1"/>
                </a:solidFill>
                <a:latin typeface="Times New Roman" panose="02020603050405020304" pitchFamily="18" charset="0"/>
                <a:cs typeface="Times New Roman" panose="02020603050405020304" pitchFamily="18" charset="0"/>
              </a:rPr>
            </a:b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1434"/>
            <a:ext cx="10515600" cy="5572664"/>
          </a:xfrm>
        </p:spPr>
        <p:txBody>
          <a:bodyPr>
            <a:normAutofit fontScale="92500" lnSpcReduction="10000"/>
          </a:bodyPr>
          <a:lstStyle/>
          <a:p>
            <a:pPr algn="just"/>
            <a:r>
              <a:rPr lang="en-US" sz="3200" dirty="0" smtClean="0">
                <a:latin typeface="Times New Roman" panose="02020603050405020304" pitchFamily="18" charset="0"/>
                <a:cs typeface="Times New Roman" panose="02020603050405020304" pitchFamily="18" charset="0"/>
              </a:rPr>
              <a:t>58 years in case of civil service,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30 years regular employment in case of police and army,</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60 years in case of schools teachers, </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63 years in case of university professors, </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65 yeas in case of officials of constitutional bodies and</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55 years as per </a:t>
            </a:r>
            <a:r>
              <a:rPr lang="en-US" sz="3200" dirty="0" err="1" smtClean="0">
                <a:latin typeface="Times New Roman" panose="02020603050405020304" pitchFamily="18" charset="0"/>
                <a:cs typeface="Times New Roman" panose="02020603050405020304" pitchFamily="18" charset="0"/>
              </a:rPr>
              <a:t>Labour</a:t>
            </a:r>
            <a:r>
              <a:rPr lang="en-US" sz="3200" dirty="0" smtClean="0">
                <a:latin typeface="Times New Roman" panose="02020603050405020304" pitchFamily="18" charset="0"/>
                <a:cs typeface="Times New Roman" panose="02020603050405020304" pitchFamily="18" charset="0"/>
              </a:rPr>
              <a:t> Act.)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057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1207</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Unit-9.1  NATIONAL AND SOCIAL SUPPORT</vt:lpstr>
      <vt:lpstr>1. Pension : Historical background in Nepal</vt:lpstr>
      <vt:lpstr>Cont..</vt:lpstr>
      <vt:lpstr>Cont..</vt:lpstr>
      <vt:lpstr>2. Existing Pension System in Nepal </vt:lpstr>
      <vt:lpstr>3.Eligibility for Pension</vt:lpstr>
      <vt:lpstr>Retirement age </vt:lpstr>
      <vt:lpstr>Cont..</vt:lpstr>
      <vt:lpstr>Cont..</vt:lpstr>
      <vt:lpstr>Pension System cont... </vt:lpstr>
      <vt:lpstr>Cont..</vt:lpstr>
      <vt:lpstr>Cont..</vt:lpstr>
      <vt:lpstr>Social security</vt:lpstr>
      <vt:lpstr>Senior citizen allowances</vt:lpstr>
      <vt:lpstr>Application to be made</vt:lpstr>
      <vt:lpstr>Following not get social security according to act</vt:lpstr>
      <vt:lpstr>Identity card</vt:lpstr>
      <vt:lpstr>Classification of people receiving social security</vt:lpstr>
      <vt:lpstr>Cont..</vt:lpstr>
      <vt:lpstr>Transportation Concession and seat Reservation</vt:lpstr>
      <vt:lpstr>On flight fare </vt:lpstr>
      <vt:lpstr>Cont..</vt:lpstr>
      <vt:lpstr>PowerPoint Presentation</vt:lpstr>
      <vt:lpstr>PowerPoint Presentation</vt:lpstr>
      <vt:lpstr>ASSIGNMENT </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26</cp:revision>
  <dcterms:created xsi:type="dcterms:W3CDTF">2024-03-09T04:18:54Z</dcterms:created>
  <dcterms:modified xsi:type="dcterms:W3CDTF">2024-03-13T01:41:15Z</dcterms:modified>
</cp:coreProperties>
</file>