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1" r:id="rId9"/>
    <p:sldId id="314" r:id="rId10"/>
    <p:sldId id="315" r:id="rId11"/>
    <p:sldId id="263" r:id="rId12"/>
    <p:sldId id="264" r:id="rId13"/>
    <p:sldId id="265" r:id="rId14"/>
    <p:sldId id="313" r:id="rId15"/>
    <p:sldId id="266" r:id="rId16"/>
    <p:sldId id="267" r:id="rId17"/>
    <p:sldId id="268" r:id="rId18"/>
    <p:sldId id="278" r:id="rId19"/>
    <p:sldId id="270" r:id="rId20"/>
    <p:sldId id="271" r:id="rId21"/>
    <p:sldId id="269" r:id="rId22"/>
    <p:sldId id="279" r:id="rId23"/>
    <p:sldId id="272" r:id="rId24"/>
    <p:sldId id="273" r:id="rId25"/>
    <p:sldId id="274" r:id="rId26"/>
    <p:sldId id="275" r:id="rId27"/>
    <p:sldId id="276" r:id="rId28"/>
    <p:sldId id="277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316" r:id="rId48"/>
    <p:sldId id="317" r:id="rId49"/>
    <p:sldId id="312" r:id="rId50"/>
    <p:sldId id="302" r:id="rId51"/>
    <p:sldId id="303" r:id="rId52"/>
    <p:sldId id="301" r:id="rId53"/>
    <p:sldId id="304" r:id="rId54"/>
    <p:sldId id="305" r:id="rId55"/>
    <p:sldId id="318" r:id="rId56"/>
    <p:sldId id="308" r:id="rId57"/>
    <p:sldId id="309" r:id="rId58"/>
    <p:sldId id="306" r:id="rId59"/>
    <p:sldId id="307" r:id="rId60"/>
    <p:sldId id="31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5F71-8FB8-47D2-A0A6-4796C3C3138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C2E-A73B-443D-9C6D-3ADA88C3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1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5F71-8FB8-47D2-A0A6-4796C3C3138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C2E-A73B-443D-9C6D-3ADA88C3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3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5F71-8FB8-47D2-A0A6-4796C3C3138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C2E-A73B-443D-9C6D-3ADA88C3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3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5F71-8FB8-47D2-A0A6-4796C3C3138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C2E-A73B-443D-9C6D-3ADA88C3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3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5F71-8FB8-47D2-A0A6-4796C3C3138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C2E-A73B-443D-9C6D-3ADA88C3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4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5F71-8FB8-47D2-A0A6-4796C3C3138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C2E-A73B-443D-9C6D-3ADA88C3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3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5F71-8FB8-47D2-A0A6-4796C3C3138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C2E-A73B-443D-9C6D-3ADA88C3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5F71-8FB8-47D2-A0A6-4796C3C3138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C2E-A73B-443D-9C6D-3ADA88C3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3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5F71-8FB8-47D2-A0A6-4796C3C3138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C2E-A73B-443D-9C6D-3ADA88C3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5F71-8FB8-47D2-A0A6-4796C3C3138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C2E-A73B-443D-9C6D-3ADA88C3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3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5F71-8FB8-47D2-A0A6-4796C3C3138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63C2E-A73B-443D-9C6D-3ADA88C3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5F71-8FB8-47D2-A0A6-4796C3C3138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63C2E-A73B-443D-9C6D-3ADA88C3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2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oclinic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057" y="2268066"/>
            <a:ext cx="11568022" cy="647049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100+ Best Life Quotes That Will Change Your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" y="0"/>
            <a:ext cx="121754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3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4672"/>
            <a:ext cx="10515600" cy="5892291"/>
          </a:xfrm>
        </p:spPr>
        <p:txBody>
          <a:bodyPr/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nursing management of  rheumatoid arthritis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complication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rheumatoid arthritis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prevention of rheumatoid arthritis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GOUT 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Your Questions.. - Dungannon Enterprise Cent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5" y="1690688"/>
            <a:ext cx="11869947" cy="50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4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Gout is a metabolic disease characterized by episodes of acute and chronic   arthritis caused by deposition of monosodium crystal around the joints and connective tissue : a red, tender, hot , swollen joints.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defined as “a disease characterized by an abnormal metabolism of uric acid , resulting in an excess of uric acid in the blood and tissue”.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72" y="319177"/>
            <a:ext cx="10620555" cy="6021688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commonly found in middle aged men and postmenopausal women.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metatarsal – phalangeal joints at the base of the big toe is the most commonly affected ( approximately 50% of cases ).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Gout is resulting from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hyperuricemia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rst Metatarsophalangeal Joint Sprain | Rehab My Pati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6" y="715992"/>
            <a:ext cx="9868619" cy="569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4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534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gout:</a:t>
            </a:r>
          </a:p>
          <a:p>
            <a:pPr marL="0" indent="0"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associated with overproduction of uric acids and increased synthesis of purine nucleotides.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most likely result from combination of hormonal, genetic and dietary factors.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 90% of the cases.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5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23" y="120770"/>
            <a:ext cx="10758577" cy="605619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Secondary gout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caused by drug therapy or by medical conditions other than an inborn metabolic disorder.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associated with increased production or impaired excretion of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urates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due to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disease like renal failure,  ketoacidosis , hypertension , etc.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77" y="69012"/>
            <a:ext cx="10515600" cy="854015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</a:t>
            </a: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of </a:t>
            </a:r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3412"/>
            <a:ext cx="10515600" cy="5676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age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Gender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the condition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Obesity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Heavy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</a:p>
          <a:p>
            <a:pPr marL="0" indent="0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40" y="112143"/>
            <a:ext cx="10655060" cy="6064820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endParaRPr lang="en-US" sz="4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like thiazide diuretic,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levodopa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Leukemia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Thyroid problems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67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2"/>
            <a:ext cx="10515600" cy="733245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Pathophysiology of gout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2257"/>
            <a:ext cx="10515600" cy="5960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</a:p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level of uric acid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Serum uric acid levels exceeds their plasma saturation point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of monosodium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urates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crystals within a joints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Inflammatory response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 flipH="1">
            <a:off x="5762445" y="1345721"/>
            <a:ext cx="816634" cy="517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753820" y="2596552"/>
            <a:ext cx="888520" cy="439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753819" y="3700733"/>
            <a:ext cx="888521" cy="5175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753820" y="4830793"/>
            <a:ext cx="888520" cy="526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elcome sign clipart 20 free Cliparts | Download images on Clipground 202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2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642" y="146648"/>
            <a:ext cx="10491158" cy="6469812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Acute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gout attack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gout attack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Accumulation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sodium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Urates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crystals (tophi)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Deposited in body such as great toe, ears, renal system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urolithiasis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737285" y="414067"/>
            <a:ext cx="741872" cy="612475"/>
          </a:xfrm>
          <a:prstGeom prst="downArrow">
            <a:avLst>
              <a:gd name="adj1" fmla="val 50000"/>
              <a:gd name="adj2" fmla="val 65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5737285" y="1828801"/>
            <a:ext cx="741871" cy="483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flipH="1">
            <a:off x="5737280" y="2976113"/>
            <a:ext cx="741867" cy="517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737280" y="4032849"/>
            <a:ext cx="741867" cy="5952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245" y="278861"/>
            <a:ext cx="10525664" cy="132556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Signs and symptoms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Hyperuricemia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pain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Fever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Swollen, red and warm joint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Tenderness in  affected joint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Peeling and itching skin around the affected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uric acid crystal  in joint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fluid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attack of acute arthritis.</a:t>
            </a:r>
          </a:p>
        </p:txBody>
      </p:sp>
    </p:spTree>
    <p:extLst>
      <p:ext uri="{BB962C8B-B14F-4D97-AF65-F5344CB8AC3E}">
        <p14:creationId xmlns:p14="http://schemas.microsoft.com/office/powerpoint/2010/main" val="25646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45" y="-1"/>
            <a:ext cx="10515600" cy="879895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Investigation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6543"/>
            <a:ext cx="10515600" cy="57193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taking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examination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Synovial fluid analysis of swollen joints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hour urine for uric acid level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Blood test : serum uric acid level , WBC, ESR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 Ray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treatment of gout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2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treatment for  gout consist of alleviating pain, avoiding severe attacks in the future and preventing long term joint damage.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NSAIDs</a:t>
            </a:r>
          </a:p>
          <a:p>
            <a:pPr marL="514350" indent="-514350" algn="just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Colchicine(for acute gout)</a:t>
            </a:r>
          </a:p>
          <a:p>
            <a:pPr marL="514350" indent="-514350" algn="just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Allopurinol(for chronic gout)</a:t>
            </a:r>
          </a:p>
          <a:p>
            <a:pPr marL="514350" indent="-514350" algn="just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Steroids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66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Intervention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71991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medicine as prescribed especially during acute attack.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Ice pack can be helpful in relieving pain and reducing inflammation.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adequate hydration is key for minimizing the frequency and intensity of attack.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bed rest , but use a bed cradle to keep bed lines off sensitive, in inflamed joints.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638"/>
            <a:ext cx="10515600" cy="6642339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the patient to perform technique that promotes rest and relaxation.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nutrition rich food . Avoid purine rich foods.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the patient to perform as much as self care as his / her immobility  and pain allow.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patient  about the principle of gradual weight reduction with an obese patient.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emotional support during the diagnostic test and procedures.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3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75"/>
            <a:ext cx="10515600" cy="602168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Administer anti- inflammatory medications and other drugs, as ordered.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promote the sleep, administer pain medication at the times that allow the maximum rest.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Complication of gout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gout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gout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Kidney stone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Damage to joints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Gout might spread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Rheumatoid Arthritis (RA)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heumatoid Arthritis Of The Hand | Florida Orthopaeid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" y="1690688"/>
            <a:ext cx="12051103" cy="496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out (Gouty Arthritis) Risk Factors, Diagnosis and Treatm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143"/>
            <a:ext cx="12191999" cy="66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7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62" y="32199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Rheumatoid Arthritis (RA)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4737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Rheumatoid arthritis (RA) is a chronic, systemic inflammatory disorder , that affect many tissues and organs but principally attacks the joints producing an inflammatory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synovitis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often progresses to destruction of the articular cartilage and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ankylosis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of the joints.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autoimmune disease in which the normal immune response is directed against an own tissue , including the joints, tendons and bones resulting inflammation and destruction of these tissue.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913"/>
            <a:ext cx="10515600" cy="6728603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chronic inflammatory polyarthritis which affect five or more joints.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happen in many different joints at the same time 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cause the problems with heart, muscle , blood vessel, nervous system and eyes.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1% of the world’s population is affected by rheumatoid arthritis, women are three times more often than men.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Onset is more frequent between the age of 40 and 50 , but people of any age can be affected 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143"/>
            <a:ext cx="10515600" cy="60648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natural history of RA  varies considerably with at least three possible disease courses: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Monocyclic: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one episode which ends within 2-5 years of initial diagnosis and did not reoccur.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Polycyclic: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levels of disease activity fluctuate over the course of the condition.</a:t>
            </a:r>
          </a:p>
          <a:p>
            <a:pPr algn="just"/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Progressive: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 continues to increase in severity and is unremitting.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85"/>
            <a:ext cx="10515600" cy="77637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6071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 cause is unknown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Hereditary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Infection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Obesity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factors e.g. smoking tobacco, chronic periodontal disease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Hormone replacement therapy (HRT)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Menstrual history (i.e. early menopause)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63201"/>
            <a:ext cx="10515600" cy="8425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Signs and symptoms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060"/>
            <a:ext cx="10515600" cy="56589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inflammation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Stiffness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Swelling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Redness and warmth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4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86"/>
            <a:ext cx="10515600" cy="75912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917"/>
            <a:ext cx="10515600" cy="565030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Fatigue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Malaise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of appetite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Muscle aches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Hoarseness voice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3629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investigations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4015"/>
            <a:ext cx="10515600" cy="590046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taking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examination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Rheumatoid factors 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test : Erythrocyte sedimentation rate , Red blood cell,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C-reactive protein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189" y="77638"/>
            <a:ext cx="10515600" cy="110418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819"/>
            <a:ext cx="10515600" cy="49951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Pharmacological management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steroidal anti- inflammatory drugs (NSAID) such as ibuprofen, aspirin 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diclofenac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Disease modifying anti- rheumatic drug (DMARD) such as methotrexate, sulfasalazine etc.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Corticosteroid drugs such as prednisone </a:t>
            </a:r>
          </a:p>
        </p:txBody>
      </p:sp>
    </p:spTree>
    <p:extLst>
      <p:ext uri="{BB962C8B-B14F-4D97-AF65-F5344CB8AC3E}">
        <p14:creationId xmlns:p14="http://schemas.microsoft.com/office/powerpoint/2010/main" val="7727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143"/>
            <a:ext cx="10515600" cy="845389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Surgical management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192"/>
            <a:ext cx="10515600" cy="50037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Synovectomy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Tender repair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Arthrodesis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joint replacement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0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Hands With Rheumatoid Arthritis Photograph by James Stevenson/science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60385"/>
            <a:ext cx="12051102" cy="67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12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024"/>
            <a:ext cx="10515600" cy="96615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324"/>
            <a:ext cx="10515600" cy="5641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</a:t>
            </a:r>
          </a:p>
          <a:p>
            <a:pPr marL="0" indent="0">
              <a:buNone/>
            </a:pPr>
            <a:endParaRPr lang="en-US" sz="32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for the joint stiffness and pain 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intensity and chronicity of the joint deformities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level of fatigue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 the sleeping pattern of the patient including emotional status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518"/>
            <a:ext cx="10515600" cy="96615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diagnosis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324"/>
            <a:ext cx="10515600" cy="5477773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Pain related to inflammation and increase disease activity or tissue damage 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Fatigue related to pain, inadequate sleep and emotional stress.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Impaired physical mobility related to decrease range of motion exercise.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Self care deficits related to fatigue or loss of  motion  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Disturbed body image related to dependency imposed by chronic illness.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9010"/>
            <a:ext cx="10515600" cy="83676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intervention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3410"/>
            <a:ext cx="10515600" cy="5745193"/>
          </a:xfrm>
        </p:spPr>
        <p:txBody>
          <a:bodyPr>
            <a:normAutofit lnSpcReduction="10000"/>
          </a:bodyPr>
          <a:lstStyle/>
          <a:p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Relieving pain  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level of pain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for verbalization of feeling about pain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variety of comfort measures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Relaxation technique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Diversional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therapy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2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879" y="232913"/>
            <a:ext cx="10515600" cy="1000665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and cold application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Administer anti-inflammatory and analgesic medicines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Massage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91"/>
            <a:ext cx="10515600" cy="48307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fatigue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1487"/>
            <a:ext cx="10515600" cy="5495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physical and emotional factors about fatigue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sleep routine (warm bath and relaxation 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importance of rest for relieving articular and emotional stress.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to take adequate nutrition including source of iron from food and supplements.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639"/>
            <a:ext cx="10515600" cy="81950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optimum functional activity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7147"/>
            <a:ext cx="10515600" cy="587458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the verbalization regarding limitation in mobility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need for physical therapy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to do range of motion on affected joints 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 use of assertive ambulatory device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independence in mobility 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770"/>
            <a:ext cx="10515600" cy="605619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ample times for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self care dependency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assertive device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correct and safe use of assertive device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902"/>
            <a:ext cx="10515600" cy="6013061"/>
          </a:xfrm>
        </p:spPr>
        <p:txBody>
          <a:bodyPr/>
          <a:lstStyle/>
          <a:p>
            <a:pPr algn="just"/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Adopting dependency</a:t>
            </a:r>
          </a:p>
          <a:p>
            <a:pPr algn="just"/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the patient identify the elements of control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patient to verbalize the feeling, perception and fear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to assess the present situation and identify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to identify past coping mechanism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1"/>
            <a:ext cx="10515600" cy="793631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Complication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158"/>
            <a:ext cx="10515600" cy="521080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Carpal tunnel syndrome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Widespread inflammation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damage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disease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Cervical myelopathy</a:t>
            </a:r>
          </a:p>
        </p:txBody>
      </p:sp>
    </p:spTree>
    <p:extLst>
      <p:ext uri="{BB962C8B-B14F-4D97-AF65-F5344CB8AC3E}">
        <p14:creationId xmlns:p14="http://schemas.microsoft.com/office/powerpoint/2010/main" val="27027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Gout And Rheumatoid Arthritis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5312" y="2941607"/>
            <a:ext cx="3348487" cy="323535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5800" dirty="0" smtClean="0"/>
              <a:t>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pPr marL="0" indent="0" algn="just">
              <a:buNone/>
            </a:pP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Bandana Tiwari</a:t>
            </a:r>
          </a:p>
          <a:p>
            <a:pPr marL="0" indent="0" algn="just">
              <a:buNone/>
            </a:pP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no: 6</a:t>
            </a:r>
          </a:p>
          <a:p>
            <a:pPr marL="0" indent="0" algn="just">
              <a:buNone/>
            </a:pP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BNS 2</a:t>
            </a:r>
            <a:r>
              <a:rPr lang="en-US" sz="1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  <a:p>
            <a:pPr marL="0" indent="0" algn="just">
              <a:buNone/>
            </a:pP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marL="0" indent="0" algn="just"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</a:p>
          <a:p>
            <a:pPr marL="0" indent="0" algn="just">
              <a:buNone/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 algn="just">
              <a:buNone/>
            </a:pP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endParaRPr lang="en-US" dirty="0" smtClean="0"/>
          </a:p>
        </p:txBody>
      </p:sp>
      <p:pic>
        <p:nvPicPr>
          <p:cNvPr id="5128" name="Picture 8" descr="About Gout: Managing and Preventing Attacks - Boulder Medical 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5448"/>
            <a:ext cx="3571336" cy="488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at Is Arthritis? It Could Be Gout, Rheumatoid Arthritis, or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381" y="2070340"/>
            <a:ext cx="4157931" cy="478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1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86"/>
            <a:ext cx="10515600" cy="707366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4014"/>
            <a:ext cx="10515600" cy="59177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early help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high salt diet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more fish and omega -3 to your diet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vitamin D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92"/>
            <a:ext cx="10515600" cy="81088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775"/>
            <a:ext cx="10515600" cy="52711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exposure to inhaled silica dusts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Quite smoking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um present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9" y="163902"/>
            <a:ext cx="11706046" cy="660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Write a Summary – IGCSE Cent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16" y="86608"/>
            <a:ext cx="11999524" cy="659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3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85"/>
            <a:ext cx="10515600" cy="9144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423"/>
            <a:ext cx="10515600" cy="512454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understand about gout ?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about treatment and nursing management of gout.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understand about rheumatoid arthritis?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about management of rheumatoid arthritis.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2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13" y="103518"/>
            <a:ext cx="10515600" cy="828135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TEST 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13" y="931652"/>
            <a:ext cx="10515600" cy="6029865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false(1*1)= 1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Gout is a metabolic disease.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True  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Rheumatoid arthritis can happen in single  joint.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False </a:t>
            </a:r>
          </a:p>
          <a:p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 in the blanks (1*1)= 1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Gout is resulting from .......</a:t>
            </a:r>
            <a:endParaRPr lang="en-US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arenR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Hypouricemia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arenR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Hyperuricemia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xplosion 1 5"/>
          <p:cNvSpPr/>
          <p:nvPr/>
        </p:nvSpPr>
        <p:spPr>
          <a:xfrm>
            <a:off x="828136" y="6418053"/>
            <a:ext cx="362309" cy="36230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4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10"/>
            <a:ext cx="10515600" cy="86264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Assignment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917"/>
            <a:ext cx="10515600" cy="5159046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short note on gout 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mean by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heumatoid Arthritis? Write the management of Rheumatoid Arthritis.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9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275"/>
            <a:ext cx="10515600" cy="1190446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for next class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discuss about osteoarthritis and physiological changes in central nervous  system.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2474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eferences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257" y="793631"/>
            <a:ext cx="10551543" cy="5822830"/>
          </a:xfrm>
        </p:spPr>
        <p:txBody>
          <a:bodyPr>
            <a:normAutofit fontScale="92500"/>
          </a:bodyPr>
          <a:lstStyle/>
          <a:p>
            <a:pPr marL="457200" indent="-457200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Essential of Geriatric Nursing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Makalu publication.</a:t>
            </a:r>
          </a:p>
          <a:p>
            <a:pPr marL="457200" indent="-457200" algn="just">
              <a:lnSpc>
                <a:spcPct val="110000"/>
              </a:lnSpc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Bruners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Siddharth,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Surgical Nursing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10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edition. </a:t>
            </a:r>
          </a:p>
          <a:p>
            <a:pPr marL="457200" indent="-457200" algn="just">
              <a:lnSpc>
                <a:spcPct val="110000"/>
              </a:lnSpc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Pradhan . M,K and Roka, A,T. (2015).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Gerontological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Nursing for BN/BSN Students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edition)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Vidyarthi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Prakashan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Subedi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P,S and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Subba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K,H.(2019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A Textbook of Geriatric Nursing.(1</a:t>
            </a:r>
            <a:r>
              <a:rPr lang="en-US" sz="3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edition ).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Book Center.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51" y="177979"/>
            <a:ext cx="10515600" cy="6326337"/>
          </a:xfrm>
        </p:spPr>
        <p:txBody>
          <a:bodyPr/>
          <a:lstStyle/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Timalsina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(2077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Comprehensive Textbook of Geriatric Nursing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.(3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Samiksha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https://www.mayoclinic.org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Objectives 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At the end of the classroom session, BNS 1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students will be able to explain about Gout and Rheumatoid arthritis (RA) 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Vector background 329274 Vector Art at Vecteez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8" y="77638"/>
            <a:ext cx="12051102" cy="66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189" y="51669"/>
            <a:ext cx="10515600" cy="96624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  <a:endParaRPr lang="en-US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453" y="1017917"/>
            <a:ext cx="10515600" cy="547777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teaching session, the BNS 1</a:t>
            </a:r>
            <a:r>
              <a:rPr lang="en-US" sz="1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 will be able to :</a:t>
            </a:r>
          </a:p>
          <a:p>
            <a:pPr algn="just"/>
            <a:endParaRPr lang="en-US" sz="1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gout  </a:t>
            </a:r>
          </a:p>
          <a:p>
            <a:pPr marL="0" indent="0" algn="just">
              <a:buNone/>
            </a:pPr>
            <a:endParaRPr lang="en-US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tate the classification of gout</a:t>
            </a:r>
          </a:p>
          <a:p>
            <a:pPr marL="0" indent="0" algn="just">
              <a:buNone/>
            </a:pPr>
            <a:endParaRPr lang="en-US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 the causes of gout </a:t>
            </a:r>
          </a:p>
          <a:p>
            <a:pPr marL="0" indent="0" algn="just">
              <a:buNone/>
            </a:pPr>
            <a:endParaRPr lang="en-US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pathophysiology  of gout </a:t>
            </a:r>
          </a:p>
          <a:p>
            <a:pPr marL="0" indent="0" algn="just">
              <a:buNone/>
            </a:pPr>
            <a:endParaRPr lang="en-US" sz="1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9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011"/>
            <a:ext cx="10515600" cy="6642338"/>
          </a:xfrm>
        </p:spPr>
        <p:txBody>
          <a:bodyPr>
            <a:normAutofit/>
          </a:bodyPr>
          <a:lstStyle/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enlist the sign and symptoms of gout 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enlist the diagnostic investigation of gout 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xplain the treatment procedure of gout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xplain the nursing management of gout 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complication of gout </a:t>
            </a:r>
            <a:endParaRPr lang="en-US" sz="3200" dirty="0"/>
          </a:p>
          <a:p>
            <a:pPr marL="0" indent="0" algn="just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71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540"/>
            <a:ext cx="10515600" cy="6357668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efine rheumatoid arthritis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causes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rheumatoid arthritis</a:t>
            </a:r>
          </a:p>
          <a:p>
            <a:pPr marL="0" indent="0" algn="just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enlist the sign and symptoms of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rheumatoid arthritis</a:t>
            </a:r>
          </a:p>
          <a:p>
            <a:pPr marL="0" indent="0" algn="just">
              <a:buNone/>
            </a:pP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enlist the diagnostic investigation of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rheumatoid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arthritis</a:t>
            </a:r>
          </a:p>
          <a:p>
            <a:pPr marL="0" indent="0" algn="just">
              <a:buNone/>
            </a:pP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treatment procedure of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rheumatoid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arthritis</a:t>
            </a:r>
          </a:p>
          <a:p>
            <a:pPr marL="0" indent="0" algn="just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2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1629</Words>
  <Application>Microsoft Office PowerPoint</Application>
  <PresentationFormat>Widescreen</PresentationFormat>
  <Paragraphs>420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Gout And Rheumatoid Arthritis</vt:lpstr>
      <vt:lpstr>General Objectives </vt:lpstr>
      <vt:lpstr>Specific Objectives</vt:lpstr>
      <vt:lpstr>PowerPoint Presentation</vt:lpstr>
      <vt:lpstr>PowerPoint Presentation</vt:lpstr>
      <vt:lpstr>PowerPoint Presentation</vt:lpstr>
      <vt:lpstr>GOUT  </vt:lpstr>
      <vt:lpstr>Introduction</vt:lpstr>
      <vt:lpstr>PowerPoint Presentation</vt:lpstr>
      <vt:lpstr>PowerPoint Presentation</vt:lpstr>
      <vt:lpstr>Classification </vt:lpstr>
      <vt:lpstr>PowerPoint Presentation</vt:lpstr>
      <vt:lpstr>Risk factors of gout</vt:lpstr>
      <vt:lpstr>PowerPoint Presentation</vt:lpstr>
      <vt:lpstr>Pathophysiology of gout</vt:lpstr>
      <vt:lpstr>PowerPoint Presentation</vt:lpstr>
      <vt:lpstr>Signs and symptoms </vt:lpstr>
      <vt:lpstr>Cont….</vt:lpstr>
      <vt:lpstr>Diagnostic Investigation</vt:lpstr>
      <vt:lpstr>Medical treatment of gout</vt:lpstr>
      <vt:lpstr>Nursing Intervention</vt:lpstr>
      <vt:lpstr>PowerPoint Presentation</vt:lpstr>
      <vt:lpstr>PowerPoint Presentation</vt:lpstr>
      <vt:lpstr>Complication of gout </vt:lpstr>
      <vt:lpstr>Rheumatoid Arthritis (RA)</vt:lpstr>
      <vt:lpstr>Rheumatoid Arthritis (RA)</vt:lpstr>
      <vt:lpstr>PowerPoint Presentation</vt:lpstr>
      <vt:lpstr>PowerPoint Presentation</vt:lpstr>
      <vt:lpstr>Causes </vt:lpstr>
      <vt:lpstr>Cont…</vt:lpstr>
      <vt:lpstr>Signs and symptoms </vt:lpstr>
      <vt:lpstr>Cont..</vt:lpstr>
      <vt:lpstr>Diagnostic investigations</vt:lpstr>
      <vt:lpstr>Management </vt:lpstr>
      <vt:lpstr>Surgical management </vt:lpstr>
      <vt:lpstr>Nursing management </vt:lpstr>
      <vt:lpstr>Nursing diagnosis </vt:lpstr>
      <vt:lpstr>Cont..</vt:lpstr>
      <vt:lpstr>Nursing intervention </vt:lpstr>
      <vt:lpstr>Cont..</vt:lpstr>
      <vt:lpstr>Decrease fatigue </vt:lpstr>
      <vt:lpstr>Maintaining optimum functional activity</vt:lpstr>
      <vt:lpstr>PowerPoint Presentation</vt:lpstr>
      <vt:lpstr>PowerPoint Presentation</vt:lpstr>
      <vt:lpstr>Complication </vt:lpstr>
      <vt:lpstr>Prevention </vt:lpstr>
      <vt:lpstr>Cont..</vt:lpstr>
      <vt:lpstr>PowerPoint Presentation</vt:lpstr>
      <vt:lpstr>PowerPoint Presentation</vt:lpstr>
      <vt:lpstr>Summarization </vt:lpstr>
      <vt:lpstr>POST TEST  </vt:lpstr>
      <vt:lpstr>Home Assignment</vt:lpstr>
      <vt:lpstr>Plan for next class 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150</cp:revision>
  <dcterms:created xsi:type="dcterms:W3CDTF">2024-01-12T13:32:36Z</dcterms:created>
  <dcterms:modified xsi:type="dcterms:W3CDTF">2024-02-12T05:21:14Z</dcterms:modified>
</cp:coreProperties>
</file>