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316" r:id="rId8"/>
    <p:sldId id="261" r:id="rId9"/>
    <p:sldId id="264" r:id="rId10"/>
    <p:sldId id="265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9" r:id="rId28"/>
    <p:sldId id="287" r:id="rId29"/>
    <p:sldId id="288" r:id="rId30"/>
    <p:sldId id="290" r:id="rId31"/>
    <p:sldId id="291" r:id="rId32"/>
    <p:sldId id="292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18" r:id="rId44"/>
    <p:sldId id="305" r:id="rId45"/>
    <p:sldId id="306" r:id="rId46"/>
    <p:sldId id="309" r:id="rId47"/>
    <p:sldId id="310" r:id="rId48"/>
    <p:sldId id="319" r:id="rId49"/>
    <p:sldId id="313" r:id="rId50"/>
    <p:sldId id="314" r:id="rId51"/>
    <p:sldId id="311" r:id="rId52"/>
    <p:sldId id="312" r:id="rId53"/>
    <p:sldId id="31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2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BA82-47E0-4C1F-B0E8-6A59AF554CA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C8BA-FDDE-41DB-ACE5-E40BB51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md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ever give up in your life - Wisdom Love Quo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" y="69011"/>
            <a:ext cx="12033849" cy="67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385"/>
            <a:ext cx="10515600" cy="6685471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 strong association with aging and is a major cause of pain and disability in the elderly.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commonly affects the hands, feet, spine , and large weight bearing joints such as hips and knees.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is one of the common causes of disability due to limitations of joint movement , particularly in people over the age of 50.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rarely starts before 40, but by the age of 80 affects 80% of the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46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classified as: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osteoarthritis : 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(Idiopathic ) Primary osteoarthritis occur in accordance  to age , heredity and activity- related deterioration on joint cartilage , resulting in a total loss of cartilage cushion between the bones of joints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96" y="186606"/>
            <a:ext cx="10515600" cy="61365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2)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osteoarthritis :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resulting from previous joints injury or inflammatory disease; or some underlying disease such as diabetes, trauma or marked obesity.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84539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 factors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572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Hereditary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Obesity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infection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781"/>
            <a:ext cx="10515600" cy="598718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Joint injury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Diabetes mellitus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Nutrition deficiency : vitamin D and calcium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Repetitive or excessive use of stress on joint</a:t>
            </a:r>
          </a:p>
        </p:txBody>
      </p:sp>
    </p:spTree>
    <p:extLst>
      <p:ext uri="{BB962C8B-B14F-4D97-AF65-F5344CB8AC3E}">
        <p14:creationId xmlns:p14="http://schemas.microsoft.com/office/powerpoint/2010/main" val="38470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002894" y="60694"/>
            <a:ext cx="23622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448299" y="920234"/>
            <a:ext cx="187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injury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698685" y="1438295"/>
            <a:ext cx="29747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and hormonal factors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8286925" y="1606034"/>
            <a:ext cx="2266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joint damage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219700" y="2444234"/>
            <a:ext cx="24261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Chondrocytes Response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2476500" y="2455902"/>
            <a:ext cx="8170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5342389" y="3358634"/>
            <a:ext cx="20871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of cytokines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152899" y="4264104"/>
            <a:ext cx="4419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Stimulation, production and release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proteolytic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enzymes,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metalloprotease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collagenase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4009723" y="5732502"/>
            <a:ext cx="4791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damage predisposes to further damage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942805" y="187194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171802" y="3091537"/>
            <a:ext cx="381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172596" y="5453737"/>
            <a:ext cx="381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172596" y="4005937"/>
            <a:ext cx="381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48099" y="2444234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619499" y="221563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724105" y="236724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3619499" y="594943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095499" y="4425434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67099" y="2672834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19499" y="2901434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7810499" y="2596634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2"/>
          <p:cNvSpPr txBox="1"/>
          <p:nvPr/>
        </p:nvSpPr>
        <p:spPr>
          <a:xfrm>
            <a:off x="4381499" y="6406634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Pathophysiology of osteoarthritis</a:t>
            </a:r>
          </a:p>
        </p:txBody>
      </p:sp>
    </p:spTree>
    <p:extLst>
      <p:ext uri="{BB962C8B-B14F-4D97-AF65-F5344CB8AC3E}">
        <p14:creationId xmlns:p14="http://schemas.microsoft.com/office/powerpoint/2010/main" val="21298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100066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1414733"/>
            <a:ext cx="10515600" cy="5253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in a joint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Swelling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impairment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Redness , warmth skin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 pain may be followed by limp or loss of motion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Crunching feeling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steoarthritis Symptoms Medical Info Banner Shows Stock Vector (Royalty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034"/>
            <a:ext cx="12192000" cy="66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6"/>
            <a:ext cx="10515600" cy="81088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2"/>
            <a:ext cx="10515600" cy="57279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report 30-40%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(Magnetic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Resonance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Synovial fluid test to rule out infection or crystal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Sign With Metal Frame and Flower Decorations Welcome - Etsy U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60386"/>
            <a:ext cx="12051102" cy="67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Tests:(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ESR(Erythrocyte sedimentation rate), CRP(C-reactive protein ), CBC(Complete blood count)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-Uric Acid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Tomography Scan (CT scan )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7159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7"/>
            <a:ext cx="10515600" cy="567618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 of treatment :</a:t>
            </a: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pain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joint function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Restore lifestyle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normal weight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97706"/>
            <a:ext cx="10515600" cy="86845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Treatment : </a:t>
            </a:r>
            <a:endParaRPr 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146"/>
            <a:ext cx="10515600" cy="5710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of heat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reduction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rest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Orthotic device to support the inflamed joints ( splint , braces 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Isometric , postural exercise and aerobic exercise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modalities such as massage , yoga and TENS ( Transcutaneous electrical nerve stimulations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1052421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Transcutaneous electrical nerve stimulation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lectrothérapie TENS - Blog Médic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74" y="2087592"/>
            <a:ext cx="6159260" cy="45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TENS Machine UK Reviews, Buyers Guide &amp; Comparisons 2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592"/>
            <a:ext cx="4960189" cy="46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05242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Pharmacological Therapy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950"/>
            <a:ext cx="10515600" cy="54777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Analgesics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 inflammatory drugs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Cox-2 enzyme blockers e.g.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celecoxib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for patients with increased risk for GI bleeding)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Antibiotics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Immunosuppressant 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4"/>
            <a:ext cx="10515600" cy="84538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Therapy :</a:t>
            </a:r>
            <a:endParaRPr lang="en-US" sz="36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05552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Encouraged for exercise as a way of keeping joints cartilage lubricated and mobile.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Occupational Therapy: </a:t>
            </a:r>
          </a:p>
          <a:p>
            <a:pPr marL="0" indent="0" algn="just">
              <a:buNone/>
            </a:pP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patient to do everyday tasks without putting extra stress on affected joint.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903"/>
            <a:ext cx="10515600" cy="1112806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Supportive Therapy: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supplementation e.g. vitamin A, B, C,B6, calcium and magnesium , use of assertive devices e.g. walking frame.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62"/>
            <a:ext cx="10515600" cy="72461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Surgical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0"/>
            <a:ext cx="10515600" cy="57020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intervention is considered when the pain becomes intolerable to patient and mobility is severely compromised.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Cortisone injection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Osteotomy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Debridement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replacement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Arthroscopy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arthroplasty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218476"/>
            <a:ext cx="10473906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Cortisone injection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rtisone Injection for Knee Pain - Metro Health NY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40" y="2069066"/>
            <a:ext cx="8289986" cy="40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steoarthritis - Causes, Symptoms, Diagnosis, Prognosis &amp; Treat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" y="0"/>
            <a:ext cx="12068355" cy="67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Osteotomy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Knee Arthritis - Dr. Roger Cham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0" y="1828800"/>
            <a:ext cx="9333782" cy="46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649"/>
            <a:ext cx="10515600" cy="96615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Debridement </a:t>
            </a:r>
            <a:endParaRPr lang="en-US" sz="36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xtensive Debridement, Shoulder (Arthroscopic) - St. George Surgical 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10" y="1825625"/>
            <a:ext cx="9118122" cy="45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127671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replacement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acts About Total Knee Replacement You Must Know - Aditi Corpo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64972"/>
            <a:ext cx="10281248" cy="47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1173192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Arthroscopy</a:t>
            </a:r>
            <a:b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Knee Arthroscopy Conditions - Dr.S.Arumugam's Chennai Orth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084"/>
            <a:ext cx="10515600" cy="532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5"/>
            <a:ext cx="10515600" cy="107830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69343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Assessment 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btain history of pain and its characteristic, including specific joint involved.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range of motion (ROM) and strength.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effect on activities of daily life and emotional status.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for skin irritation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83" y="97707"/>
            <a:ext cx="10515600" cy="82531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049"/>
            <a:ext cx="10515600" cy="5693434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or chronic pain related to joint degeneration and muscle spasm.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physical mobility related to pain and limited joint motion.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-care deficits related to pain and limited joint motion.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Sleeping pattern disturbance related to emotional stress.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109555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62" y="1561380"/>
            <a:ext cx="10515600" cy="50033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Relieving pain :</a:t>
            </a:r>
          </a:p>
          <a:p>
            <a:pPr marL="0" indent="0">
              <a:buNone/>
            </a:pPr>
            <a:endParaRPr lang="en-US" sz="1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Advice patient to take prescribed NSAID or analgesics as directed to relieve inflammation and pain . May alternative with opioid analgesics, if prescribed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rest for joints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414068"/>
            <a:ext cx="10515600" cy="6288656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 correct posture and body mechanism- postural alterations lead to chronic muscle tension and pain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dvice patient to avoid activities that precipitate pain.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heat as prescribed – relives muscle spasm and stiffness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crutches, braces or cane when indicated – to reduce weight bearing stress on hip and knees.</a:t>
            </a:r>
          </a:p>
          <a:p>
            <a:pPr marL="0" indent="0" algn="just">
              <a:buNone/>
            </a:pPr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5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5" y="379562"/>
            <a:ext cx="10515600" cy="5443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 to wear corrective shoes and metatarsal supports for foot disorders also helps in the treatment of arthritis of the knee.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for weight loss to decrease stress on weight- bearing joints.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448574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physical mobility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762"/>
            <a:ext cx="10515600" cy="58487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activity as much as possible without causing pain.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range of motion (ROM) exercises to maintain joint  mobility and muscle tone for joint support , to prevent capsular and tendon tightening , and to prevent deformities.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 isometric exercise to improve muscle strength around the involved joint.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162167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and age related changes in central nervous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864" y="3174521"/>
            <a:ext cx="3037935" cy="3002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no:6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osteoarthritis? Causes, treatment and sympt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" y="1828800"/>
            <a:ext cx="3761116" cy="49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EDICAL SITE: DEVELOPMENT OF C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32" y="1828800"/>
            <a:ext cx="4229820" cy="491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508958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self- care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0113"/>
            <a:ext cx="10515600" cy="58487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 performing important activities in morning, after stiffness has been abated and before fatigue and pain become a problem.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 on modifications, such as wearing looser clothing without buttons, placing bench tub or shower for bathing, sitting at table or counter in kitchen to prepare meals.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without obtaining assistive devices, such as padded handles for utensils and grooming aids, to promote independence.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923027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sleep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1844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to express their feeling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comfortable bed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Avoid unnecessary sound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Advise sleeping with a rolled terry cloth towel under the neck for relief of cervical osteoarthritis.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2"/>
            <a:ext cx="10515600" cy="74187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170"/>
            <a:ext cx="10515600" cy="5141793"/>
          </a:xfrm>
        </p:spPr>
        <p:txBody>
          <a:bodyPr/>
          <a:lstStyle/>
          <a:p>
            <a:r>
              <a:rPr lang="en-US" sz="3200" dirty="0" smtClean="0"/>
              <a:t>Infection to the joint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 smtClean="0"/>
              <a:t>Bone death 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Stress fracture 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Bleeding inside the joint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Pinched nerve ( in osteoarthritis of the spine)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753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532"/>
            <a:ext cx="10515600" cy="57279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ideal body image 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regularly and participate in regular physical activity.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the joints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repetitive stress on the joint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injury to joints</a:t>
            </a:r>
          </a:p>
        </p:txBody>
      </p:sp>
    </p:spTree>
    <p:extLst>
      <p:ext uri="{BB962C8B-B14F-4D97-AF65-F5344CB8AC3E}">
        <p14:creationId xmlns:p14="http://schemas.microsoft.com/office/powerpoint/2010/main" val="34735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266"/>
            <a:ext cx="10515600" cy="974784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 changes in central  Nervous system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842"/>
            <a:ext cx="10515600" cy="5400134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and function of the nervous system changes with advance age.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Nerve impulses are conducted more slowly.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changes can affect gait and balance.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function is threatened by physical and emotional stresses.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dendrites also decrease.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autonomic nervous system perform less efficiently, postural hypotension 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slowed reaction time puts older people at risk for falls and injuries.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 You have any Que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4" y="0"/>
            <a:ext cx="119475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Text Summarizers | Top 6 Text Summarization APIs (2021) | RapidAP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-190"/>
            <a:ext cx="12042476" cy="679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397"/>
            <a:ext cx="10515600" cy="81950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796"/>
            <a:ext cx="10515600" cy="574519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false(1*1)=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osteoarthritis is caused by heredity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(False)</a:t>
            </a:r>
          </a:p>
          <a:p>
            <a:pPr marL="514350" indent="-514350">
              <a:buAutoNum type="arabicPeriod" startAt="2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can cause stress fracture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(True)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blanks (1*1)=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process of aging the number of dendrites ……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Increase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Decrease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 flipH="1" flipV="1">
            <a:off x="1650232" y="6032450"/>
            <a:ext cx="385601" cy="4459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08692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osteoarthritis ? List the type of osteoarthritis . Write the nursing management of osteoarthritis.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physiological changes in central nervous system.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classroom session,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osteoarthritis and age related physiological changes in central nervous system 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common neurological problems of older adults   in next class.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6211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552090"/>
            <a:ext cx="10515600" cy="6159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Essential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Bruners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Siddharth,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Surgical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Pradhan , M,K and Roka, A,T. (2015).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Prakashan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P,S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K,H.(2019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Textbook of Geriatric Nursing.(1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).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Book Center.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0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970" y="635180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(2077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Comprehensive Textbook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https://www.webmd.com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arity Fundraising GIFs - Get the best GIF on GIPHY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7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8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465826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8740"/>
            <a:ext cx="10515600" cy="605574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the end of this teaching session, the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: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osteoarthritis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classification of osteoarthritis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of osteoarthritis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pathophysiology of osteoarthritis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signs and symptoms of osteoarthritis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58" y="69011"/>
            <a:ext cx="10515600" cy="65905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diagnostic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osteoarthritis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procedure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nursing management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complication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prevention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age related changes in central nervous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ownload Text Photography Question Interrogation Communication Stock HQ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5" y="1825624"/>
            <a:ext cx="11688792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9" y="97706"/>
            <a:ext cx="10515600" cy="7735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6"/>
            <a:ext cx="10515600" cy="5633048"/>
          </a:xfrm>
        </p:spPr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(OA) is a slow progressing joint inflammation that can result from cartilage degeneration , joint hypertrophy.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degenerative joint disease or wear – and – tear arthritis 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Osteoarthritis is an inflammatory of joint cartilage as a chronic progressive process in which new tissue produced in response to joint damage and cartilage deterioration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1401</Words>
  <Application>Microsoft Office PowerPoint</Application>
  <PresentationFormat>Widescreen</PresentationFormat>
  <Paragraphs>300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Osteoarthritis and age related changes in central nervous system </vt:lpstr>
      <vt:lpstr>General Objective</vt:lpstr>
      <vt:lpstr>Specific Objectives </vt:lpstr>
      <vt:lpstr>PowerPoint Presentation</vt:lpstr>
      <vt:lpstr>Osteoarthritis </vt:lpstr>
      <vt:lpstr>Osteoarthritis </vt:lpstr>
      <vt:lpstr>PowerPoint Presentation</vt:lpstr>
      <vt:lpstr>Classification :</vt:lpstr>
      <vt:lpstr>PowerPoint Presentation</vt:lpstr>
      <vt:lpstr> Risk factors </vt:lpstr>
      <vt:lpstr>PowerPoint Presentation</vt:lpstr>
      <vt:lpstr>PowerPoint Presentation</vt:lpstr>
      <vt:lpstr>Signs and symptoms </vt:lpstr>
      <vt:lpstr>Cont..</vt:lpstr>
      <vt:lpstr>PowerPoint Presentation</vt:lpstr>
      <vt:lpstr>Diagnostic Investigation  </vt:lpstr>
      <vt:lpstr>Cont..</vt:lpstr>
      <vt:lpstr>Management </vt:lpstr>
      <vt:lpstr>Conservative Treatment : </vt:lpstr>
      <vt:lpstr>Cont..</vt:lpstr>
      <vt:lpstr>Transcutaneous electrical nerve stimulation </vt:lpstr>
      <vt:lpstr>Pharmacological Therapy </vt:lpstr>
      <vt:lpstr>Physical Therapy :</vt:lpstr>
      <vt:lpstr>Supportive Therapy:</vt:lpstr>
      <vt:lpstr>Surgical Management </vt:lpstr>
      <vt:lpstr>Cortisone injection</vt:lpstr>
      <vt:lpstr>Osteotomy </vt:lpstr>
      <vt:lpstr>Debridement </vt:lpstr>
      <vt:lpstr>Joint replacement </vt:lpstr>
      <vt:lpstr>Arthroscopy </vt:lpstr>
      <vt:lpstr>Nursing management </vt:lpstr>
      <vt:lpstr>Nursing Diagnosis </vt:lpstr>
      <vt:lpstr>Nursing Intervention </vt:lpstr>
      <vt:lpstr>PowerPoint Presentation</vt:lpstr>
      <vt:lpstr>PowerPoint Presentation</vt:lpstr>
      <vt:lpstr>Increasing physical mobility </vt:lpstr>
      <vt:lpstr>Promoting self- care </vt:lpstr>
      <vt:lpstr>Promoting sleep </vt:lpstr>
      <vt:lpstr>Complication </vt:lpstr>
      <vt:lpstr>Prevention </vt:lpstr>
      <vt:lpstr>Physiological  changes in central  Nervous system </vt:lpstr>
      <vt:lpstr>PowerPoint Presentation</vt:lpstr>
      <vt:lpstr>PowerPoint Presentation</vt:lpstr>
      <vt:lpstr>PowerPoint Presentation</vt:lpstr>
      <vt:lpstr>POST TEST </vt:lpstr>
      <vt:lpstr>Assignment </vt:lpstr>
      <vt:lpstr>Plan for next class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122</cp:revision>
  <dcterms:created xsi:type="dcterms:W3CDTF">2024-01-14T10:54:54Z</dcterms:created>
  <dcterms:modified xsi:type="dcterms:W3CDTF">2024-02-13T06:35:08Z</dcterms:modified>
</cp:coreProperties>
</file>