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314" r:id="rId4"/>
    <p:sldId id="260" r:id="rId5"/>
    <p:sldId id="306" r:id="rId6"/>
    <p:sldId id="307" r:id="rId7"/>
    <p:sldId id="308" r:id="rId8"/>
    <p:sldId id="261" r:id="rId9"/>
    <p:sldId id="262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9" r:id="rId18"/>
    <p:sldId id="280" r:id="rId19"/>
    <p:sldId id="281" r:id="rId20"/>
    <p:sldId id="322" r:id="rId21"/>
    <p:sldId id="283" r:id="rId22"/>
    <p:sldId id="284" r:id="rId23"/>
    <p:sldId id="285" r:id="rId24"/>
    <p:sldId id="287" r:id="rId25"/>
    <p:sldId id="291" r:id="rId26"/>
    <p:sldId id="288" r:id="rId27"/>
    <p:sldId id="290" r:id="rId28"/>
    <p:sldId id="289" r:id="rId29"/>
    <p:sldId id="292" r:id="rId30"/>
    <p:sldId id="293" r:id="rId31"/>
    <p:sldId id="294" r:id="rId32"/>
    <p:sldId id="295" r:id="rId33"/>
    <p:sldId id="296" r:id="rId34"/>
    <p:sldId id="297" r:id="rId35"/>
    <p:sldId id="318" r:id="rId36"/>
    <p:sldId id="320" r:id="rId37"/>
    <p:sldId id="319" r:id="rId38"/>
    <p:sldId id="304" r:id="rId39"/>
    <p:sldId id="305" r:id="rId40"/>
    <p:sldId id="315" r:id="rId41"/>
    <p:sldId id="313" r:id="rId42"/>
    <p:sldId id="317" r:id="rId43"/>
    <p:sldId id="321" r:id="rId44"/>
    <p:sldId id="311" r:id="rId45"/>
    <p:sldId id="312" r:id="rId46"/>
    <p:sldId id="309" r:id="rId47"/>
    <p:sldId id="310" r:id="rId48"/>
    <p:sldId id="316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0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48BB5-B7F0-4DF7-9200-7A860EA0BC20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6F7C-81E5-4415-93D9-F8D195E91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48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48BB5-B7F0-4DF7-9200-7A860EA0BC20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6F7C-81E5-4415-93D9-F8D195E91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962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48BB5-B7F0-4DF7-9200-7A860EA0BC20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6F7C-81E5-4415-93D9-F8D195E91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88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48BB5-B7F0-4DF7-9200-7A860EA0BC20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6F7C-81E5-4415-93D9-F8D195E91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68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48BB5-B7F0-4DF7-9200-7A860EA0BC20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6F7C-81E5-4415-93D9-F8D195E91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76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48BB5-B7F0-4DF7-9200-7A860EA0BC20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6F7C-81E5-4415-93D9-F8D195E91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120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48BB5-B7F0-4DF7-9200-7A860EA0BC20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6F7C-81E5-4415-93D9-F8D195E91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08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48BB5-B7F0-4DF7-9200-7A860EA0BC20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6F7C-81E5-4415-93D9-F8D195E91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184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48BB5-B7F0-4DF7-9200-7A860EA0BC20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6F7C-81E5-4415-93D9-F8D195E91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78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48BB5-B7F0-4DF7-9200-7A860EA0BC20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6F7C-81E5-4415-93D9-F8D195E91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71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48BB5-B7F0-4DF7-9200-7A860EA0BC20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6F7C-81E5-4415-93D9-F8D195E91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2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48BB5-B7F0-4DF7-9200-7A860EA0BC20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B6F7C-81E5-4415-93D9-F8D195E91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12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Life Quotes (28 wallpapers) - Quotefancy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886944" cy="901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748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3310" y="91716"/>
            <a:ext cx="10515600" cy="66368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4400" b="1" u="sng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THYROID GLANDS</a:t>
            </a:r>
          </a:p>
          <a:p>
            <a:pPr marL="0" indent="0" algn="just">
              <a:buNone/>
            </a:pPr>
            <a:endParaRPr 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age, the thyroid gland progressively atrophies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just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Decrease basal metabolic rate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just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iodine uptake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just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secretion and release of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thyrotropin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just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55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0771"/>
            <a:ext cx="10515600" cy="931652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US" b="1" u="sng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7094"/>
            <a:ext cx="10515600" cy="4839869"/>
          </a:xfrm>
        </p:spPr>
        <p:txBody>
          <a:bodyPr>
            <a:normAutofit/>
          </a:bodyPr>
          <a:lstStyle/>
          <a:p>
            <a:pPr lvl="0"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Secretion of thyroid-stimulating hormone (TSH) and the serum concentration of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thyroxine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T4) do not change, although there is a significant reduction in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triiodothyronine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(T3), believe to be result of the reduce conversion of T4 TO T3.</a:t>
            </a:r>
          </a:p>
        </p:txBody>
      </p:sp>
    </p:spTree>
    <p:extLst>
      <p:ext uri="{BB962C8B-B14F-4D97-AF65-F5344CB8AC3E}">
        <p14:creationId xmlns:p14="http://schemas.microsoft.com/office/powerpoint/2010/main" val="408853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384"/>
            <a:ext cx="10515600" cy="65992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4400" b="1" u="sng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ADRENAL GLANDS</a:t>
            </a:r>
          </a:p>
          <a:p>
            <a:pPr marL="0" indent="0" algn="just">
              <a:buNone/>
            </a:pPr>
            <a:endParaRPr 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Much of the secretary activity of the adrenal cortex is regulated by adrenocorticotropic hormone (ACTH), a pituitary hormone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just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ACTH secretion decreases with age, secretory activity of the adrenal gland also decreases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just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87737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4892"/>
            <a:ext cx="10515600" cy="1095554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US" b="1" u="sng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166" y="1466491"/>
            <a:ext cx="10515600" cy="5064155"/>
          </a:xfrm>
        </p:spPr>
        <p:txBody>
          <a:bodyPr>
            <a:normAutofit/>
          </a:bodyPr>
          <a:lstStyle/>
          <a:p>
            <a:pPr lvl="0"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Aldosterone levels are 30% lower in adults age 70 to 80 years old than in younger adults this may cause orthostatic hypotension.</a:t>
            </a:r>
          </a:p>
          <a:p>
            <a:pPr marL="0" lvl="0" indent="0" algn="just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lvl="0" algn="just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Cortisol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stress response hormone that has anti-inflammatory and anti-allergy effects. Secretion of cortisol diminishes by 25% with aging.</a:t>
            </a:r>
          </a:p>
        </p:txBody>
      </p:sp>
    </p:spTree>
    <p:extLst>
      <p:ext uri="{BB962C8B-B14F-4D97-AF65-F5344CB8AC3E}">
        <p14:creationId xmlns:p14="http://schemas.microsoft.com/office/powerpoint/2010/main" val="98511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631" y="155274"/>
            <a:ext cx="10560170" cy="656470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4400" b="1" u="sng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 OVARIES </a:t>
            </a:r>
            <a:r>
              <a:rPr lang="en-US" sz="4400" b="1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4400" b="1" u="sng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TESTES</a:t>
            </a:r>
          </a:p>
          <a:p>
            <a:pPr marL="0" indent="0" algn="just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Gonadal secretion declines with age, including in testosterone, estrogen and progesterone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just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Diminish in estrogen may lead two metabolic effects; coronary thrombosis, osteoporosis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just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Decrease in size of the ovaries.</a:t>
            </a:r>
          </a:p>
        </p:txBody>
      </p:sp>
    </p:spTree>
    <p:extLst>
      <p:ext uri="{BB962C8B-B14F-4D97-AF65-F5344CB8AC3E}">
        <p14:creationId xmlns:p14="http://schemas.microsoft.com/office/powerpoint/2010/main" val="180186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-1"/>
            <a:ext cx="10515600" cy="675448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4400" b="1" u="sng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5) PANCREAS</a:t>
            </a:r>
          </a:p>
          <a:p>
            <a:pPr marL="0" indent="0" algn="just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delayed and insufficient release of insulin by beta cells of pancreas in older people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just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Decrease tissue sensitivity to circulating insulin result in hyperglycemia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just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Receptor sensitivity to glucose declines.</a:t>
            </a:r>
          </a:p>
          <a:p>
            <a:pPr marL="0" indent="0" algn="just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95855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9782"/>
            <a:ext cx="10515600" cy="1362973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HEALTH PROBLEMS OF ELDERLY IN ENDOCRINE SYSTEM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sz="3200" dirty="0" smtClean="0"/>
          </a:p>
          <a:p>
            <a:pPr lvl="0"/>
            <a:r>
              <a:rPr lang="en-US" sz="3200" dirty="0" smtClean="0"/>
              <a:t>HYPERTHYRODISM</a:t>
            </a:r>
          </a:p>
          <a:p>
            <a:pPr marL="0" lvl="0" indent="0">
              <a:buNone/>
            </a:pPr>
            <a:endParaRPr lang="en-US" sz="3200" dirty="0"/>
          </a:p>
          <a:p>
            <a:pPr lvl="0"/>
            <a:r>
              <a:rPr lang="en-US" sz="3200" dirty="0" smtClean="0"/>
              <a:t>HYPOTHYRODISM</a:t>
            </a:r>
          </a:p>
          <a:p>
            <a:pPr marL="0" lvl="0" indent="0">
              <a:buNone/>
            </a:pPr>
            <a:endParaRPr lang="en-US" sz="3200" dirty="0"/>
          </a:p>
          <a:p>
            <a:pPr lvl="0"/>
            <a:r>
              <a:rPr lang="en-US" sz="3200" dirty="0"/>
              <a:t>DIABETES MELLITUS </a:t>
            </a:r>
          </a:p>
          <a:p>
            <a:pPr marL="0" indent="0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55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518"/>
            <a:ext cx="10515600" cy="1138686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HYPERTHYRODIDISM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New guidelines will improve treatment for patients with hyperthyroidism 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457864"/>
            <a:ext cx="12192000" cy="5400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872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1156"/>
            <a:ext cx="10515600" cy="1457864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HYPERTHYROIDISM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Cartoon Question Mark - ClipArt Best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12" y="2078967"/>
            <a:ext cx="9816860" cy="4615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66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9396"/>
            <a:ext cx="10515600" cy="1181819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5341"/>
          </a:xfrm>
        </p:spPr>
        <p:txBody>
          <a:bodyPr>
            <a:norm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Hyperthyroidism, a common endocrine disorder, is a form of thyrotoxicosis resulting from an excessive synthesis and secretion of endogenous or exogenous thyroid hormones by the thyroid gland. (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Burch, Cooper, Etal,2011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second most prevalent endocrine disorder after diabetes mellitus.</a:t>
            </a:r>
          </a:p>
          <a:p>
            <a:pPr algn="just"/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07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lcome Pictures, Images, Graphics for Facebook, Whatsapp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525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disease is common in old age and 20% of all thyrotoxicosis patients are aged 60 years or more.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Women are at a much higher risk of developing thyrotoxicosis than men.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83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5660"/>
            <a:ext cx="10515600" cy="1009291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CAUSES 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6106"/>
            <a:ext cx="10515600" cy="5279365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Graves’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disease</a:t>
            </a:r>
          </a:p>
          <a:p>
            <a:pPr marL="0" lv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Functioning adenoma and toxic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multinodular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goiter</a:t>
            </a:r>
          </a:p>
          <a:p>
            <a:pPr marL="0" lv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Excessive intake of thyroid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hormones</a:t>
            </a:r>
          </a:p>
          <a:p>
            <a:pPr lvl="0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Abnormal secretion of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TSH</a:t>
            </a:r>
          </a:p>
          <a:p>
            <a:pPr marL="0" lv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39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US" dirty="0"/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Thyroiditis</a:t>
            </a:r>
          </a:p>
          <a:p>
            <a:pPr marL="0" lv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Excessive iodine intake</a:t>
            </a:r>
          </a:p>
        </p:txBody>
      </p:sp>
    </p:spTree>
    <p:extLst>
      <p:ext uri="{BB962C8B-B14F-4D97-AF65-F5344CB8AC3E}">
        <p14:creationId xmlns:p14="http://schemas.microsoft.com/office/powerpoint/2010/main" val="31665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751" y="163902"/>
            <a:ext cx="10517038" cy="1009291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SIGNS AND SYMPTOMS </a:t>
            </a:r>
            <a:endParaRPr 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3525"/>
            <a:ext cx="10515600" cy="5037826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Insomnia</a:t>
            </a:r>
          </a:p>
          <a:p>
            <a:pPr marL="0" lv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Hands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tremors</a:t>
            </a:r>
          </a:p>
          <a:p>
            <a:pPr marL="0" lv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Nervousness</a:t>
            </a:r>
          </a:p>
          <a:p>
            <a:pPr lvl="0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intolerance</a:t>
            </a:r>
          </a:p>
          <a:p>
            <a:pPr marL="0" lv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bowel movements</a:t>
            </a:r>
          </a:p>
          <a:p>
            <a:pPr marL="0" lv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99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8023"/>
            <a:ext cx="10515600" cy="1104181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2754"/>
            <a:ext cx="10515600" cy="5011948"/>
          </a:xfrm>
        </p:spPr>
        <p:txBody>
          <a:bodyPr>
            <a:normAutofit/>
          </a:bodyPr>
          <a:lstStyle/>
          <a:p>
            <a:pPr lvl="0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Losing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 despite normal or increased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appetite</a:t>
            </a:r>
          </a:p>
          <a:p>
            <a:pPr lvl="0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Excessive sweating</a:t>
            </a:r>
          </a:p>
          <a:p>
            <a:pPr marL="0" lv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Joints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pains</a:t>
            </a:r>
          </a:p>
          <a:p>
            <a:pPr marL="0" lv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 or absent menstrual periods</a:t>
            </a:r>
          </a:p>
        </p:txBody>
      </p:sp>
    </p:spTree>
    <p:extLst>
      <p:ext uri="{BB962C8B-B14F-4D97-AF65-F5344CB8AC3E}">
        <p14:creationId xmlns:p14="http://schemas.microsoft.com/office/powerpoint/2010/main" val="304634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Difficulty concentrating 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Eyes seem to be enlarging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8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1242"/>
            <a:ext cx="10515600" cy="948906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DIAGNOSTIC INVESTIGATIONS</a:t>
            </a:r>
            <a:endParaRPr 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2204"/>
            <a:ext cx="10515600" cy="542601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History taking </a:t>
            </a:r>
          </a:p>
          <a:p>
            <a:pPr lvl="0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examination </a:t>
            </a:r>
          </a:p>
          <a:p>
            <a:pPr marL="0" lvl="0" indent="0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Thyroids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stimulating hormone (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TSH)assay</a:t>
            </a:r>
          </a:p>
          <a:p>
            <a:pPr marL="0" lv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Thyroxine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(T4) radioimmunoassay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10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7035"/>
            <a:ext cx="10515600" cy="1121433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Tri-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iodothyronine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(T3) radioimmunoassay.</a:t>
            </a:r>
          </a:p>
          <a:p>
            <a:pPr marL="0" lv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Electrocardiogram</a:t>
            </a:r>
          </a:p>
          <a:p>
            <a:pPr lvl="0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test-radioactive iodine uptake; thyroid autoantibodies;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antithyroglobulin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87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1156"/>
            <a:ext cx="10515600" cy="1078302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endParaRPr 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1)MEDICAL </a:t>
            </a: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MANAGEMENT: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Antithyroid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medication</a:t>
            </a:r>
          </a:p>
          <a:p>
            <a:pPr marL="0" indent="0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Drugs that inhibit hormone function .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Thioamides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Methimazole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pPr marL="0" indent="0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52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Drugs to control peripheral manifestation of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hyperthyroidism</a:t>
            </a:r>
          </a:p>
          <a:p>
            <a:pPr marL="0" indent="0" algn="just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lphaLcParenR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Propranolol    </a:t>
            </a:r>
          </a:p>
          <a:p>
            <a:pPr marL="514350" indent="-514350" algn="just">
              <a:buFont typeface="+mj-lt"/>
              <a:buAutoNum type="alphaLcParenR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lphaLcParenR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Glucocorticoids  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28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uman Body: Endocrine System | Carolina.co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802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2)SURGICAL MANAGEMENT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1931"/>
            <a:ext cx="10515600" cy="4305031"/>
          </a:xfrm>
        </p:spPr>
        <p:txBody>
          <a:bodyPr>
            <a:normAutofit/>
          </a:bodyPr>
          <a:lstStyle/>
          <a:p>
            <a:pPr lvl="0"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Thyroidectomy performed in younger clients for whom drugs therapy has not been effective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b="1" dirty="0"/>
              <a:t> </a:t>
            </a: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3)Radioactive </a:t>
            </a: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iodine therapy</a:t>
            </a:r>
          </a:p>
          <a:p>
            <a:pPr marL="0" indent="0">
              <a:buNone/>
            </a:pPr>
            <a:endParaRPr 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65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9397"/>
            <a:ext cx="10515600" cy="983411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NURSING MANAGEMENT 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2589"/>
            <a:ext cx="10515600" cy="4874374"/>
          </a:xfrm>
        </p:spPr>
        <p:txBody>
          <a:bodyPr>
            <a:normAutofit/>
          </a:bodyPr>
          <a:lstStyle/>
          <a:p>
            <a:pPr algn="just"/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Assessment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Obtain a health history , including family history of hyperthyroidism and symptoms medications etc.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istory  of weight loss,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diarrhoea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insomnia , emotional liability , palpitation  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32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yes  for exophthalmos, photophobia .</a:t>
            </a:r>
            <a:endParaRPr 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83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649"/>
            <a:ext cx="10515600" cy="1069676"/>
          </a:xfrm>
        </p:spPr>
        <p:txBody>
          <a:bodyPr>
            <a:normAutofit/>
          </a:bodyPr>
          <a:lstStyle/>
          <a:p>
            <a:r>
              <a:rPr lang="en-US" b="1" u="sng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9019"/>
            <a:ext cx="10515600" cy="453794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Neck palpitation for enlarged thyroid gland.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 multi system assessment that include cardiac respiratory , neurologic and GI system 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nutrition status , emotional state and psychological status.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94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5660"/>
            <a:ext cx="10515600" cy="1112808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Nursing Diagnosis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Imbalances nutrition less than body requirement related to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hypermetabolic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state and fluid loss through  diaphoresis.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intolerance related to exhaustion secondary to increase metabolic rate.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Ineffective  coping related to irritability , hyper excitability , emotional instability.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39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698" y="209850"/>
            <a:ext cx="10515600" cy="980595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US" sz="3600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7479"/>
            <a:ext cx="10515600" cy="4779484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Anxiety related to concern about surgery/ radioactive treatment.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Risk for impaired skin integrity related to diaphoresis , hyperpyrexia , restlessness and repaid weight loss.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18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NURSING INTERVENTION  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Monitor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record patient’s vital signs, weight, fluid intake, and urine output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 Measure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neck circumference daily to check for progression of thyroid enlargement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3) Evaluate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serum electrolyte level, and check for hyperglycemia and glycosuria.</a:t>
            </a:r>
          </a:p>
          <a:p>
            <a:pPr marL="0" lvl="0" indent="0" algn="just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67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0769"/>
            <a:ext cx="10515600" cy="785005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5940"/>
            <a:ext cx="10515600" cy="5451894"/>
          </a:xfrm>
        </p:spPr>
        <p:txBody>
          <a:bodyPr/>
          <a:lstStyle/>
          <a:p>
            <a:pPr marL="0" lvl="0" indent="0" algn="just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4) Assess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patient for signs of heart failure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5) Administer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antithyroid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medications as ordered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just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6) If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iodine is part of the treatment, mix it with milk, juice, or water to prevent gastrointestinal distress, and give it through a straw to prevent tooth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discoloration.</a:t>
            </a:r>
          </a:p>
          <a:p>
            <a:pPr lvl="0"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7) Provide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cool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</a:p>
          <a:p>
            <a:pPr lvl="0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27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9397"/>
            <a:ext cx="10515600" cy="828135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9072"/>
            <a:ext cx="10515600" cy="4977891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8) Observe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and prevent complications (exophthalmos, thyroid storm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0"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9) Consult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dietician to ensure a nutritious diet with adequate calories and fluids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10) Stress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importance of regular medical follow up after discharge.</a:t>
            </a:r>
          </a:p>
        </p:txBody>
      </p:sp>
    </p:spTree>
    <p:extLst>
      <p:ext uri="{BB962C8B-B14F-4D97-AF65-F5344CB8AC3E}">
        <p14:creationId xmlns:p14="http://schemas.microsoft.com/office/powerpoint/2010/main" val="403770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9396"/>
            <a:ext cx="10515600" cy="1052423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COMPLICATION 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2974"/>
            <a:ext cx="10515600" cy="5115464"/>
          </a:xfrm>
        </p:spPr>
        <p:txBody>
          <a:bodyPr>
            <a:normAutofit/>
          </a:bodyPr>
          <a:lstStyle/>
          <a:p>
            <a:pPr lvl="0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Grave’s eye disease</a:t>
            </a:r>
          </a:p>
          <a:p>
            <a:pPr marL="0" lv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Grave’s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dermopathy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acropachy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Underactive thyroid (hypothyroidism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0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Thyroid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storm</a:t>
            </a:r>
          </a:p>
          <a:p>
            <a:pPr marL="0" lv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75492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Osteoporosis</a:t>
            </a:r>
          </a:p>
          <a:p>
            <a:pPr marL="0" lv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Pregnancy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</a:p>
          <a:p>
            <a:pPr marL="0" lv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Heart related problems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51441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4891"/>
            <a:ext cx="10515600" cy="1268083"/>
          </a:xfrm>
        </p:spPr>
        <p:txBody>
          <a:bodyPr>
            <a:noAutofit/>
          </a:bodyPr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 RELATED CHANGES IN ENDOCRINE SYSTEM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48777" y="3864633"/>
            <a:ext cx="2805023" cy="23123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by:</a:t>
            </a: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Bandana Tiwari</a:t>
            </a: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Roll no: 6</a:t>
            </a: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BNS 2</a:t>
            </a:r>
            <a:r>
              <a:rPr lang="en-US" sz="3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year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Endocrine System: Form and Function - The Force for Health Official Si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2973"/>
            <a:ext cx="8419382" cy="5426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198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ny questions? | Stock image | Colourbox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39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Word SUMMARY, on Copybook Cover, Financial Report, Pen and Wallet 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494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 TEST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 or false 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Hyperthyroidism is caused by  abnormal secretion of TSH .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(True)</a:t>
            </a:r>
          </a:p>
          <a:p>
            <a:pPr marL="514350" indent="-514350">
              <a:buAutoNum type="alphaLcParenR" startAt="2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Hyperthyroidism decrease bowel movement .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(False)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92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4672"/>
            <a:ext cx="10515600" cy="5892291"/>
          </a:xfrm>
        </p:spPr>
        <p:txBody>
          <a:bodyPr/>
          <a:lstStyle/>
          <a:p>
            <a:endParaRPr lang="en-US" dirty="0" smtClean="0"/>
          </a:p>
          <a:p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Fill in the blanks </a:t>
            </a:r>
          </a:p>
          <a:p>
            <a:endParaRPr lang="en-US" sz="32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complication of hyperthyroidism is…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Grave’s eye disease 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Myxedema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xplosion 1 3"/>
          <p:cNvSpPr/>
          <p:nvPr/>
        </p:nvSpPr>
        <p:spPr>
          <a:xfrm flipH="1">
            <a:off x="4790247" y="2605177"/>
            <a:ext cx="463240" cy="43994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74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ASSIGNMENT 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 the physiological changes of aging in endocrine system.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do you understand about hyperthyroidism . Write the nursing management of it 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1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 FOR NEXT CLASS 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will discuss about hypothyroidism and physiological changes in genitourinary system 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13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639"/>
            <a:ext cx="10515600" cy="1095553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023" y="1316665"/>
            <a:ext cx="10515600" cy="5308422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Essential of Geriatric Nursing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Makalu publication.</a:t>
            </a:r>
          </a:p>
          <a:p>
            <a:pPr marL="457200" indent="-457200" algn="just">
              <a:lnSpc>
                <a:spcPct val="11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Bruners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Siddharth,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Surgical Nursing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10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edition. </a:t>
            </a:r>
          </a:p>
          <a:p>
            <a:pPr marL="457200" indent="-457200" algn="just">
              <a:lnSpc>
                <a:spcPct val="11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Pradhan . M,K and Roka, A,T. (2015).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Gerontological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Nursing for BN/BSN Students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edition)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Vidyarthi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Prakashan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1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Subedi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P,S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Subba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K,H.(2019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A Textbook of Geriatric Nursing.(1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edition ).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National Book Center.</a:t>
            </a:r>
          </a:p>
        </p:txBody>
      </p:sp>
    </p:spTree>
    <p:extLst>
      <p:ext uri="{BB962C8B-B14F-4D97-AF65-F5344CB8AC3E}">
        <p14:creationId xmlns:p14="http://schemas.microsoft.com/office/powerpoint/2010/main" val="152345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2309"/>
            <a:ext cx="10515600" cy="5814653"/>
          </a:xfrm>
        </p:spPr>
        <p:txBody>
          <a:bodyPr/>
          <a:lstStyle/>
          <a:p>
            <a:pPr marL="457200" indent="-457200"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Shrestha ,   H. (2072)  .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Textbook of Medical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urgical Nursing  1 and 2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.(revised edition ). Heritage publishers and distributors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Pvt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 Ltd .</a:t>
            </a:r>
          </a:p>
          <a:p>
            <a:pPr marL="0" indent="-457200" algn="just">
              <a:lnSpc>
                <a:spcPct val="100000"/>
              </a:lnSpc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Timalsina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 (2077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Comprehensive Textbook of Geriatric Nursing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.(3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Samiksha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publication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5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nglés - Media 5 - A. Kor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06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Objectives 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At the end of the classroom session , BNS 1</a:t>
            </a:r>
            <a:r>
              <a:rPr lang="en-US" sz="3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year students will be able to explain  about age related changes in endocrine system and Hyperthyroidism.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35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517"/>
            <a:ext cx="10515600" cy="1069675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 Objectives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7479"/>
            <a:ext cx="10515600" cy="4779484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end of this teaching session, the BNS 1</a:t>
            </a:r>
            <a:r>
              <a:rPr 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year will be able to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xplain the age related physiological changes in endocrine system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hyperthyroidism </a:t>
            </a:r>
          </a:p>
          <a:p>
            <a:pPr marL="0" indent="0" algn="just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causes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hyperthyroidism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enlist the sign and symptoms of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hyperthyroidism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32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2143"/>
            <a:ext cx="10515600" cy="871268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6709"/>
            <a:ext cx="10515600" cy="4900253"/>
          </a:xfrm>
        </p:spPr>
        <p:txBody>
          <a:bodyPr>
            <a:norm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enlist the diagnostic investigation of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hyperthyroidism</a:t>
            </a:r>
          </a:p>
          <a:p>
            <a:pPr marL="0" indent="0" algn="just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 the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treatment of hyperthyroidism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 the nursing management of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hyperthyroidism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the complication of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hyperthyroidism 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5581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 RELATED CHANGES IN ENDOCRINE SYSTEM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Free Question Mark Image, Download Free Question Mark Image png images 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460" y="1825624"/>
            <a:ext cx="7824159" cy="477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71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024"/>
            <a:ext cx="10515600" cy="6467567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en-US" sz="4400" b="1" u="sng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PITUITARY GLANDS</a:t>
            </a:r>
          </a:p>
          <a:p>
            <a:pPr marL="0" lvl="0" indent="0" algn="just">
              <a:buNone/>
            </a:pPr>
            <a:endParaRPr lang="en-US" sz="3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pituitary gland decreases in volume approximately 20% in older persons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1" indent="0" algn="just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pituitary gland produces less growth hormone, which leads to decrease in muscles mass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1" indent="0" algn="just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Decreases are seen in ACTH, TSH, FSH, LH.</a:t>
            </a:r>
          </a:p>
        </p:txBody>
      </p:sp>
    </p:spTree>
    <p:extLst>
      <p:ext uri="{BB962C8B-B14F-4D97-AF65-F5344CB8AC3E}">
        <p14:creationId xmlns:p14="http://schemas.microsoft.com/office/powerpoint/2010/main" val="157198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1157</Words>
  <Application>Microsoft Office PowerPoint</Application>
  <PresentationFormat>Widescreen</PresentationFormat>
  <Paragraphs>252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AGE RELATED CHANGES IN ENDOCRINE SYSTEM</vt:lpstr>
      <vt:lpstr>General Objectives </vt:lpstr>
      <vt:lpstr>Specific Objectives</vt:lpstr>
      <vt:lpstr>Cont..</vt:lpstr>
      <vt:lpstr>AGE RELATED CHANGES IN ENDOCRINE SYSTEM</vt:lpstr>
      <vt:lpstr>PowerPoint Presentation</vt:lpstr>
      <vt:lpstr>PowerPoint Presentation</vt:lpstr>
      <vt:lpstr>Cont..</vt:lpstr>
      <vt:lpstr>PowerPoint Presentation</vt:lpstr>
      <vt:lpstr>Cont..</vt:lpstr>
      <vt:lpstr>PowerPoint Presentation</vt:lpstr>
      <vt:lpstr>PowerPoint Presentation</vt:lpstr>
      <vt:lpstr>COMMON HEALTH PROBLEMS OF ELDERLY IN ENDOCRINE SYSTEM</vt:lpstr>
      <vt:lpstr>HYPERTHYRODIDISM</vt:lpstr>
      <vt:lpstr>HYPERTHYROIDISM</vt:lpstr>
      <vt:lpstr>INTRODUCTION </vt:lpstr>
      <vt:lpstr>Cont..</vt:lpstr>
      <vt:lpstr>CAUSES </vt:lpstr>
      <vt:lpstr>Cont..</vt:lpstr>
      <vt:lpstr>COMMON SIGNS AND SYMPTOMS </vt:lpstr>
      <vt:lpstr>Cont..</vt:lpstr>
      <vt:lpstr>Cont..</vt:lpstr>
      <vt:lpstr>DIAGNOSTIC INVESTIGATIONS</vt:lpstr>
      <vt:lpstr>Cont..</vt:lpstr>
      <vt:lpstr>MANAGEMENT</vt:lpstr>
      <vt:lpstr>Cont..</vt:lpstr>
      <vt:lpstr>2)SURGICAL MANAGEMENT:</vt:lpstr>
      <vt:lpstr>NURSING MANAGEMENT </vt:lpstr>
      <vt:lpstr>Cont…</vt:lpstr>
      <vt:lpstr>Nursing Diagnosis</vt:lpstr>
      <vt:lpstr>Cont..</vt:lpstr>
      <vt:lpstr>NURSING INTERVENTION  </vt:lpstr>
      <vt:lpstr>Cont..</vt:lpstr>
      <vt:lpstr>Cont..</vt:lpstr>
      <vt:lpstr>COMPLICATION </vt:lpstr>
      <vt:lpstr>Cont..</vt:lpstr>
      <vt:lpstr>PowerPoint Presentation</vt:lpstr>
      <vt:lpstr>PowerPoint Presentation</vt:lpstr>
      <vt:lpstr>POST TEST</vt:lpstr>
      <vt:lpstr>PowerPoint Presentation</vt:lpstr>
      <vt:lpstr>ASSIGNMENT </vt:lpstr>
      <vt:lpstr>PLAN FOR NEXT CLASS </vt:lpstr>
      <vt:lpstr>REFERENCES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86</cp:revision>
  <dcterms:created xsi:type="dcterms:W3CDTF">2024-01-30T13:04:30Z</dcterms:created>
  <dcterms:modified xsi:type="dcterms:W3CDTF">2024-02-23T10:20:07Z</dcterms:modified>
</cp:coreProperties>
</file>