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306" r:id="rId8"/>
    <p:sldId id="258" r:id="rId9"/>
    <p:sldId id="259" r:id="rId10"/>
    <p:sldId id="268" r:id="rId11"/>
    <p:sldId id="269" r:id="rId12"/>
    <p:sldId id="260" r:id="rId13"/>
    <p:sldId id="261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303" r:id="rId23"/>
    <p:sldId id="304" r:id="rId24"/>
    <p:sldId id="301" r:id="rId25"/>
    <p:sldId id="302" r:id="rId26"/>
    <p:sldId id="278" r:id="rId27"/>
    <p:sldId id="279" r:id="rId28"/>
    <p:sldId id="280" r:id="rId29"/>
    <p:sldId id="281" r:id="rId30"/>
    <p:sldId id="282" r:id="rId31"/>
    <p:sldId id="307" r:id="rId32"/>
    <p:sldId id="283" r:id="rId33"/>
    <p:sldId id="284" r:id="rId34"/>
    <p:sldId id="285" r:id="rId35"/>
    <p:sldId id="287" r:id="rId36"/>
    <p:sldId id="286" r:id="rId37"/>
    <p:sldId id="288" r:id="rId38"/>
    <p:sldId id="290" r:id="rId39"/>
    <p:sldId id="289" r:id="rId40"/>
    <p:sldId id="291" r:id="rId41"/>
    <p:sldId id="292" r:id="rId42"/>
    <p:sldId id="293" r:id="rId43"/>
    <p:sldId id="294" r:id="rId44"/>
    <p:sldId id="295" r:id="rId45"/>
    <p:sldId id="300" r:id="rId46"/>
    <p:sldId id="305" r:id="rId47"/>
    <p:sldId id="296" r:id="rId48"/>
    <p:sldId id="297" r:id="rId49"/>
    <p:sldId id="298" r:id="rId50"/>
    <p:sldId id="29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9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0774-7455-43B0-A787-AE23DB1CCCE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72A03-F4AB-42DA-A244-81D19A75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at Life Quotes, Life Quotes, Great Quotes ~ Free Pictu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7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1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91439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5408762"/>
          </a:xfrm>
        </p:spPr>
        <p:txBody>
          <a:bodyPr>
            <a:normAutofit/>
          </a:bodyPr>
          <a:lstStyle/>
          <a:p>
            <a:pPr marL="514350" lvl="0" indent="-514350" algn="just">
              <a:buAutoNum type="arabicParenR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HYPOTHYROIDISM: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characterized by low T4 with an elevated TSH level due to destruction of thyroid tissue or defective hormones synthesis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2)SECONDARY HYPOTHYROIDISM:</a:t>
            </a:r>
          </a:p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characterized by low T4 and low TSH due to insufficient pituitary secretions of thyroid stimulating hormone and dysfunction of hypothalamus.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9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914399"/>
          </a:xfrm>
        </p:spPr>
        <p:txBody>
          <a:bodyPr/>
          <a:lstStyle/>
          <a:p>
            <a:r>
              <a:rPr lang="en-US" b="1" u="sng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170"/>
            <a:ext cx="10515600" cy="51417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TERTIARY HYPOTHYROIDISM:</a:t>
            </a:r>
          </a:p>
          <a:p>
            <a:pPr marL="0" lvl="0" indent="0">
              <a:buNone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esult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hypothalamus fails to produce sufficient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thyrotropin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releasing hormone(TRH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SUBCLINICAL HYPOTHYROIDISM:</a:t>
            </a:r>
          </a:p>
          <a:p>
            <a:pPr marL="0" lvl="0" indent="0">
              <a:buNone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exist in which the person is asymptomatic but TSH level is elevated and T4 is normal.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6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99203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5132717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Hashimoto’s thyroiditis</a:t>
            </a:r>
          </a:p>
          <a:p>
            <a:pPr marL="0" lv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Lymphocytic thyroiditis following hyperthyroidism</a:t>
            </a:r>
          </a:p>
          <a:p>
            <a:pPr lvl="0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Thyroid destruction secondary to radioactive iodine or surgery</a:t>
            </a:r>
          </a:p>
          <a:p>
            <a:pPr marL="0" lv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Pituitary or hypothalamic disease</a:t>
            </a:r>
          </a:p>
          <a:p>
            <a:pPr marL="0" lv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4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101791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Pituitary injury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Medications</a:t>
            </a:r>
          </a:p>
          <a:p>
            <a:pPr marL="0" lv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Sever iodine deficiency</a:t>
            </a:r>
          </a:p>
          <a:p>
            <a:pPr lvl="0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 Radiation therapy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529"/>
            <a:ext cx="10515600" cy="109555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SIGNS  AND SYMPTOMS: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07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Early symptoms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more sensitive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Constipation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7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306"/>
            <a:ext cx="10515600" cy="4313657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or muscles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Paleness and dry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skin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Thin, brittle hair of fingernails</a:t>
            </a:r>
          </a:p>
        </p:txBody>
      </p:sp>
    </p:spTree>
    <p:extLst>
      <p:ext uri="{BB962C8B-B14F-4D97-AF65-F5344CB8AC3E}">
        <p14:creationId xmlns:p14="http://schemas.microsoft.com/office/powerpoint/2010/main" val="293193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1017916"/>
          </a:xfrm>
        </p:spPr>
        <p:txBody>
          <a:bodyPr/>
          <a:lstStyle/>
          <a:p>
            <a:pPr lvl="0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Late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symptoms, if left untreated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722"/>
            <a:ext cx="10515600" cy="5339750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taste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smell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Hoarseness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Puffy face, hands,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feet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Thickening of skin</a:t>
            </a:r>
          </a:p>
        </p:txBody>
      </p:sp>
    </p:spTree>
    <p:extLst>
      <p:ext uri="{BB962C8B-B14F-4D97-AF65-F5344CB8AC3E}">
        <p14:creationId xmlns:p14="http://schemas.microsoft.com/office/powerpoint/2010/main" val="301436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Signs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583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Bradycardia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Gynecomastia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deep tendon reflexes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9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50"/>
            <a:ext cx="10515600" cy="108692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</a:t>
            </a:r>
          </a:p>
          <a:p>
            <a:pPr lvl="0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 </a:t>
            </a:r>
          </a:p>
          <a:p>
            <a:pPr lvl="0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Thyroids stimulating hormone (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TSH)assay</a:t>
            </a:r>
          </a:p>
          <a:p>
            <a:pPr lvl="0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Thyroxine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(T4) radioimmunoassay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4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iodothyronine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(T3) radioimmunoassay.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 autoantibodies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8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lcome Word Stock Illustrations – 21,670 Welcome Word Stock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2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patient on L-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thyroxine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50-100mcg PO OD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thyroxine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treats the hypothyroidism and leads to regression of goiter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patient is elderly or has IHD start 12.5-25mcg PO OD.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TSH level after 4-6 weeks to adjust the dose of L-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thyroxine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pregnancy check TSH every month L-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thyroxine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dose requirement tends to go up as the pregnancy progresses.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5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4"/>
            <a:ext cx="10515600" cy="125945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721"/>
            <a:ext cx="10515600" cy="519310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condition of the patient.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sign of the patient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patient bowel pattern.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patient knowledge regarding disease condition.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3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94890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DIAGNOSIS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424"/>
            <a:ext cx="10515600" cy="552090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cardiac output related to decrease metabolic rate.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Constipation related to decreased bowel mobility.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intolerance related to reduced  metabolic rate.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Deficient knowledge related to self care needs for thyroid hormone replacement therapy.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INTERVENTION 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vital signs, including heart rate and rhythm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 thyroid replacement, levothyroxine sodium which is most commonly prescribed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 the client about thyroid replacement therapy.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9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81951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270"/>
            <a:ext cx="10515600" cy="5498202"/>
          </a:xfrm>
        </p:spPr>
        <p:txBody>
          <a:bodyPr>
            <a:normAutofit lnSpcReduction="10000"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 the client in low-calories, low-cholesterol, low-saturated fat diet.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client for constipation; provide fibrous  food and fluid.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warm environment for the client.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for overdose of the thyroid medications, characterized by tachycardia, restlessness, nervousness, and insomnia.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77637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050"/>
            <a:ext cx="10515600" cy="5667554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Goiter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neuropathy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Myxedema</a:t>
            </a:r>
          </a:p>
        </p:txBody>
      </p:sp>
    </p:spTree>
    <p:extLst>
      <p:ext uri="{BB962C8B-B14F-4D97-AF65-F5344CB8AC3E}">
        <p14:creationId xmlns:p14="http://schemas.microsoft.com/office/powerpoint/2010/main" val="87402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itourinary — From New to IC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141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RELATED CHANGES IN GENITOURINARY SYSTEM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rammar &amp; Usage - Excelsior College OW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6" y="1825624"/>
            <a:ext cx="12025223" cy="50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3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1"/>
            <a:ext cx="10515600" cy="112143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URINARY SYSTEM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226"/>
            <a:ext cx="10515600" cy="5313871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</a:t>
            </a:r>
          </a:p>
          <a:p>
            <a:pPr algn="just"/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Renal size and mass decreased by 25% to 30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glomeruli much as 30-50% by the age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Renal tissue growth decline and atherosclerosis may promote atrophy of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 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8444" y="3390181"/>
            <a:ext cx="3305355" cy="278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Bandana Tiwari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6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BNS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ypothyroidism – Causes, Symptoms, Diagnosis, Treatment – Healthso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8800"/>
            <a:ext cx="7970809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55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2"/>
            <a:ext cx="10515600" cy="119907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951" y="1204522"/>
            <a:ext cx="10515600" cy="5472323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kidneys manifest changes at the level of filtering units, nephron and blood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supply: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Renal tubule.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41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045"/>
            <a:ext cx="10515600" cy="5900918"/>
          </a:xfrm>
        </p:spPr>
        <p:txBody>
          <a:bodyPr>
            <a:normAutofit/>
          </a:bodyPr>
          <a:lstStyle/>
          <a:p>
            <a:pPr lvl="0" algn="just"/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Tubule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degeneration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>
              <a:buNone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capacity to dilute, concentrate, acidify urine, impaired      sodium regulation.</a:t>
            </a:r>
          </a:p>
        </p:txBody>
      </p:sp>
    </p:spTree>
    <p:extLst>
      <p:ext uri="{BB962C8B-B14F-4D97-AF65-F5344CB8AC3E}">
        <p14:creationId xmlns:p14="http://schemas.microsoft.com/office/powerpoint/2010/main" val="4040404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638"/>
            <a:ext cx="10515600" cy="6487064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bladder</a:t>
            </a:r>
          </a:p>
          <a:p>
            <a:pPr algn="just"/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Bladder capacity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micturition reflex 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delayed.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elastic tissue become tough, and bladder become less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stretchy.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32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 tone decrease in the ureters, bladder and urethra leading  to  some impairment of complete emptying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bladder.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ehydration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occur if older person reduce fluid intake in an attempt to reduce bladder control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9548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16"/>
            <a:ext cx="10515600" cy="6452559"/>
          </a:xfrm>
        </p:spPr>
        <p:txBody>
          <a:bodyPr/>
          <a:lstStyle/>
          <a:p>
            <a:pPr algn="just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Weaken urinary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sphincter</a:t>
            </a:r>
          </a:p>
          <a:p>
            <a:pPr algn="just"/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Bladder capacity decline from an average 500 ml in young people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250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elderly.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 receptor become less sensitive, than urge to urinate occur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diminished cerebral function or degeneration of the   inhibiting nerve than bladder may empty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involuntarily.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4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770"/>
            <a:ext cx="10515600" cy="1190445"/>
          </a:xfrm>
        </p:spPr>
        <p:txBody>
          <a:bodyPr>
            <a:noAutofit/>
          </a:bodyPr>
          <a:lstStyle/>
          <a:p>
            <a:pPr algn="just"/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REPRODUCTIVE SYSTEM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emale Reproductive Organ Illustrations, Royalty-Free Vector Graphic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5283"/>
            <a:ext cx="12191999" cy="513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677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REPRODUCTIVE SYSTEM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Ovary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quality on the oocyte declines with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Postmenopausal ovary little response to gonadotropic hormone and eventually it become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fibrotic.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0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86264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060"/>
            <a:ext cx="10515600" cy="55554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Vulva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vagina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Atrophy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vulva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hormonal changes, accompanied by the loss of subcutaneous fat and fair  and flattening of the labia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Vagina of the older appears pink and dry with a smooth , shiny canal because of loss of elastic tissue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rugae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Vaginal epithelium becomes thin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avascular.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94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85401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581291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vaginal environment more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alkaline.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Labia are no longer elevated and fat under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pubis is much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A loss of elastic tissue and vaginal muscle is replaced by fat which predisposed to utero-vaginal </a:t>
            </a:r>
            <a:r>
              <a:rPr lang="en-US" sz="3200" dirty="0" smtClean="0"/>
              <a:t>prolapse.</a:t>
            </a:r>
            <a:endParaRPr lang="en-US" sz="3200" dirty="0"/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76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166"/>
            <a:ext cx="10515600" cy="62800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Uterus</a:t>
            </a:r>
          </a:p>
          <a:p>
            <a:pPr marL="0" indent="0" algn="just">
              <a:buNone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uterus shrink and endometrium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atrophies.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Ligament of the supporting uterus weaken cause backward titling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uterus.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fallopian atrophy and shorten with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Estrogen depletion cause weakening of pelvic floor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classroom session , BNS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explain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hypothyroidism and age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changes 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genitourinary system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30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528"/>
            <a:ext cx="10515600" cy="600443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Breast </a:t>
            </a:r>
          </a:p>
          <a:p>
            <a:pPr marL="0" lvl="0" indent="0" algn="just">
              <a:buNone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of granular breast tissue with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the risk of malignancy in the aging breast depend on stimulation of estrogen and prolactin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35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97478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644"/>
            <a:ext cx="10515600" cy="4980616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Seminal vesicle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affected by smoothing of mucosa, thinning of the epithelium, replacement of muscle tissue with connective tissue and reduction of the fluid retaining capacity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can cause a reduction in sperm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secretion of testosterone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11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1"/>
            <a:ext cx="10515600" cy="101791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6928"/>
            <a:ext cx="10515600" cy="5262114"/>
          </a:xfrm>
        </p:spPr>
        <p:txBody>
          <a:bodyPr/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Venous and arterial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sclerosis.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xcitement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more slowly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erection take longer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attain.</a:t>
            </a:r>
          </a:p>
          <a:p>
            <a:pPr lvl="0"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Erection is rapidly loss after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ejaculation.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Prostatic enlargement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69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f You have any Que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84"/>
            <a:ext cx="12191999" cy="691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64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ipart summary 20 free Cliparts | Download images on Clipground 202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TEST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</a:t>
            </a:r>
            <a:r>
              <a:rPr 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blanks</a:t>
            </a:r>
          </a:p>
          <a:p>
            <a:pPr marL="0" indent="0">
              <a:buNone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complication of hypothyroidism is….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Thyroid storm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Graves eye disease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Myxedema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Osteoporosis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xplosion 1 3"/>
          <p:cNvSpPr/>
          <p:nvPr/>
        </p:nvSpPr>
        <p:spPr>
          <a:xfrm flipH="1">
            <a:off x="3341010" y="4822166"/>
            <a:ext cx="351096" cy="3191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167"/>
            <a:ext cx="10515600" cy="5926796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 </a:t>
            </a: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hypothyroidism TSH is high and T3 and T4 is low .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(True)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During aging erection take short to attain .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(False)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understand about hypothyroidism?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rite the treatment and nursing management of it.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age related physiological changes in genitourinary system.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0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50"/>
            <a:ext cx="10515600" cy="1181818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benign prostatic hyperplasia and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uterine prolapse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1818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4"/>
            <a:ext cx="10515600" cy="845388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170"/>
            <a:ext cx="10515600" cy="5667555"/>
          </a:xfrm>
        </p:spPr>
        <p:txBody>
          <a:bodyPr>
            <a:noAutofit/>
          </a:bodyPr>
          <a:lstStyle/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MY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T, &amp;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(2019).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Textbook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(3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Heritage publisher and  distributors.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Subbha.K,H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P,S,(2019)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Textbook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National book centre.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Baral.R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Pradhan.M,K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Roka, A,T.(2015). </a:t>
            </a:r>
            <a:r>
              <a:rPr lang="en-MY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Timalsina,R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(2020). 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Textbook of geriatric Nursing 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4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35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teaching session, the BNS 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will be able to :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causes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sign and symptoms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3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ustom Thank You Vinyl Stickers - Vinyl Disor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3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381"/>
            <a:ext cx="10515600" cy="5037827"/>
          </a:xfrm>
        </p:spPr>
        <p:txBody>
          <a:bodyPr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diagnostic investigation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management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nursing management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complication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 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age related physiological changes in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genitourinary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ree QUESTION MARKS, Download Free QUESTION MARKS png images, Free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28" y="1825625"/>
            <a:ext cx="29915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04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 is a clinical state which results from a decreased production of thyroid hormone  from thyroid gland or , rarely,  tissue unresponsiveness to normal concentration of circulating thyroid hormones.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Thyroid deficiency can affect all body function and can range from mild , subclinical forms to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myxedema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(severe deficiency and advanced life threatening form).</a:t>
            </a:r>
          </a:p>
        </p:txBody>
      </p:sp>
    </p:spTree>
    <p:extLst>
      <p:ext uri="{BB962C8B-B14F-4D97-AF65-F5344CB8AC3E}">
        <p14:creationId xmlns:p14="http://schemas.microsoft.com/office/powerpoint/2010/main" val="119505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Definitive diagnosis requires demonstration of high TSH value with low T3 and T4 concentrations.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 is a common problem in older subject with  a strong particularly  for female sex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1338</Words>
  <Application>Microsoft Office PowerPoint</Application>
  <PresentationFormat>Widescreen</PresentationFormat>
  <Paragraphs>281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HYPOTHYROIDISM  </vt:lpstr>
      <vt:lpstr>General Objectives </vt:lpstr>
      <vt:lpstr>Specific Objectives</vt:lpstr>
      <vt:lpstr>Cont..</vt:lpstr>
      <vt:lpstr>HYPOTHYROIDISM </vt:lpstr>
      <vt:lpstr>INTRODUCTION</vt:lpstr>
      <vt:lpstr>Cont..</vt:lpstr>
      <vt:lpstr>TYPES </vt:lpstr>
      <vt:lpstr>Cont…</vt:lpstr>
      <vt:lpstr>CAUSES</vt:lpstr>
      <vt:lpstr>Cont..</vt:lpstr>
      <vt:lpstr>COMMON SIGNS  AND SYMPTOMS:</vt:lpstr>
      <vt:lpstr>Cont..</vt:lpstr>
      <vt:lpstr>2) Late symptoms, if left untreated</vt:lpstr>
      <vt:lpstr>3) Signs</vt:lpstr>
      <vt:lpstr>DIAGNOSTIC INVESTIGATION </vt:lpstr>
      <vt:lpstr>Cont..</vt:lpstr>
      <vt:lpstr>TREATMENT </vt:lpstr>
      <vt:lpstr>Cont..</vt:lpstr>
      <vt:lpstr>NURSING MANAGEMENT </vt:lpstr>
      <vt:lpstr>NURSING DIAGNOSIS </vt:lpstr>
      <vt:lpstr>NURSING INTERVENTION  </vt:lpstr>
      <vt:lpstr>Cont..</vt:lpstr>
      <vt:lpstr>COMPLICATION</vt:lpstr>
      <vt:lpstr>PowerPoint Presentation</vt:lpstr>
      <vt:lpstr>AGE RELATED CHANGES IN GENITOURINARY SYSTEM</vt:lpstr>
      <vt:lpstr>CHANGES IN URINARY SYSTEM </vt:lpstr>
      <vt:lpstr>Cont..</vt:lpstr>
      <vt:lpstr>PowerPoint Presentation</vt:lpstr>
      <vt:lpstr>PowerPoint Presentation</vt:lpstr>
      <vt:lpstr>Cont..</vt:lpstr>
      <vt:lpstr>PowerPoint Presentation</vt:lpstr>
      <vt:lpstr>CHANGES IN REPRODUCTIVE SYSTEM </vt:lpstr>
      <vt:lpstr>CHANGES IN REPRODUCTIVE SYSTEM </vt:lpstr>
      <vt:lpstr>Cont..</vt:lpstr>
      <vt:lpstr>Cont.. </vt:lpstr>
      <vt:lpstr>PowerPoint Presentation</vt:lpstr>
      <vt:lpstr>PowerPoint Presentation</vt:lpstr>
      <vt:lpstr>II. Male </vt:lpstr>
      <vt:lpstr>Cont..</vt:lpstr>
      <vt:lpstr>PowerPoint Presentation</vt:lpstr>
      <vt:lpstr>PowerPoint Presentation</vt:lpstr>
      <vt:lpstr>POST TEST </vt:lpstr>
      <vt:lpstr>PowerPoint Presentation</vt:lpstr>
      <vt:lpstr> ASSIGNMENT </vt:lpstr>
      <vt:lpstr>PLAN FOR NEXT CLASS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54</cp:revision>
  <dcterms:created xsi:type="dcterms:W3CDTF">2024-02-11T02:05:24Z</dcterms:created>
  <dcterms:modified xsi:type="dcterms:W3CDTF">2024-02-28T00:26:55Z</dcterms:modified>
</cp:coreProperties>
</file>