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7" r:id="rId4"/>
    <p:sldId id="260" r:id="rId5"/>
    <p:sldId id="264" r:id="rId6"/>
    <p:sldId id="304" r:id="rId7"/>
    <p:sldId id="305" r:id="rId8"/>
    <p:sldId id="306" r:id="rId9"/>
    <p:sldId id="309" r:id="rId10"/>
    <p:sldId id="261" r:id="rId11"/>
    <p:sldId id="263" r:id="rId12"/>
    <p:sldId id="265" r:id="rId13"/>
    <p:sldId id="266" r:id="rId14"/>
    <p:sldId id="30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300" r:id="rId44"/>
    <p:sldId id="301" r:id="rId45"/>
    <p:sldId id="302" r:id="rId46"/>
    <p:sldId id="308" r:id="rId47"/>
    <p:sldId id="296" r:id="rId48"/>
    <p:sldId id="297" r:id="rId49"/>
    <p:sldId id="298" r:id="rId50"/>
    <p:sldId id="2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FB3D-0168-4C99-AABD-031D8955F1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A76F-F032-4795-8404-C55AF401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at Life Quotes, Life Quotes, Great Quotes ~ Free Pictu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839"/>
            <a:ext cx="10515600" cy="101510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4848495"/>
          </a:xfrm>
        </p:spPr>
        <p:txBody>
          <a:bodyPr>
            <a:normAutofit/>
          </a:bodyPr>
          <a:lstStyle/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prostatic hyperplasia (BPH) also known as benign prostatic hypertrophy a benign enlargement of the prostate (BEP),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adenofibromyomatous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hyperplasia, is an increase in size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prostate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836763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BPH involves hyperplasia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hypertrophy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hyperplasia of prostatic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epithelial cells, resulting in the formation of large, fairly discrete nodules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50 % male have BPH by age of 50 years.</a:t>
            </a: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men have BPH by age of 80 years.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1035170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20"/>
            <a:ext cx="10515600" cy="5477772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accumulation of Prostatic androgen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Dihydrotestosterone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Stimulation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estrogen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growth hormone influence</a:t>
            </a:r>
          </a:p>
        </p:txBody>
      </p:sp>
    </p:spTree>
    <p:extLst>
      <p:ext uri="{BB962C8B-B14F-4D97-AF65-F5344CB8AC3E}">
        <p14:creationId xmlns:p14="http://schemas.microsoft.com/office/powerpoint/2010/main" val="308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8"/>
            <a:ext cx="10515600" cy="93165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1"/>
            <a:ext cx="10515600" cy="567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Due to etiological factors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Hyperplasia of the stromal tissue in the prostate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Obstruct the vesicle neck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Incomplete emptying the bladder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718649" y="1682152"/>
            <a:ext cx="491706" cy="733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718649" y="3597214"/>
            <a:ext cx="491706" cy="724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H="1">
            <a:off x="4718645" y="4908429"/>
            <a:ext cx="491707" cy="672861"/>
          </a:xfrm>
          <a:prstGeom prst="downArrow">
            <a:avLst>
              <a:gd name="adj1" fmla="val 50000"/>
              <a:gd name="adj2" fmla="val 58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56604" y="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718644" y="6193766"/>
            <a:ext cx="491708" cy="405442"/>
          </a:xfrm>
          <a:prstGeom prst="downArrow">
            <a:avLst>
              <a:gd name="adj1" fmla="val 50000"/>
              <a:gd name="adj2" fmla="val 32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69"/>
            <a:ext cx="10515600" cy="659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Urinary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Hydroureter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hydronephrosis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urine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Leads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urinary tract infection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Azotemia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renal failure may occur </a:t>
            </a:r>
          </a:p>
        </p:txBody>
      </p:sp>
      <p:sp>
        <p:nvSpPr>
          <p:cNvPr id="4" name="Down Arrow 3"/>
          <p:cNvSpPr/>
          <p:nvPr/>
        </p:nvSpPr>
        <p:spPr>
          <a:xfrm>
            <a:off x="5305246" y="603850"/>
            <a:ext cx="310550" cy="534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070340" y="75050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305245" y="1932317"/>
            <a:ext cx="310551" cy="586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305246" y="3597215"/>
            <a:ext cx="31055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305245" y="5279366"/>
            <a:ext cx="310551" cy="491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8"/>
            <a:ext cx="10515600" cy="103517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882551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urination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Urgency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nocturia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and terminal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dribbling</a:t>
            </a: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micturition with weak stream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dribble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6"/>
            <a:ext cx="10515600" cy="94890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348"/>
            <a:ext cx="10515600" cy="50727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suprapubic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Acute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of urine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Hematuria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117319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EVALUATION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4"/>
            <a:ext cx="10515600" cy="490887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Urine flow rate&gt;15ml/sec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Cystoscopy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56"/>
            <a:ext cx="10515600" cy="96334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ultrasonography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Prostate specific antigen (PSA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Biopsy</a:t>
            </a:r>
          </a:p>
        </p:txBody>
      </p:sp>
    </p:spTree>
    <p:extLst>
      <p:ext uri="{BB962C8B-B14F-4D97-AF65-F5344CB8AC3E}">
        <p14:creationId xmlns:p14="http://schemas.microsoft.com/office/powerpoint/2010/main" val="15463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94027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47777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blockers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doxazosin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terazosin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alpha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 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finasteride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Analgesic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Proton pump inhibitor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sign clipart 20 free Cliparts | Download images on Clipground 20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10869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Management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48571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Transurethral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 Heat Treatment(TUMT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Transurethral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Needle ablation (TUNA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Transurethral Resection of Prostate(TURP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Transurethral Incision of the Prostate(TUIP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Laser Therapy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Prostatectomy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119907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5227607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lvl="0"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general condition of the patient.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physical examination.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patient’s cognitive ability.</a:t>
            </a:r>
          </a:p>
          <a:p>
            <a:pPr marL="0" lv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5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vital sign of the patient.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patient’s knowledge regarding disease condition.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1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78500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588"/>
            <a:ext cx="10515600" cy="5382884"/>
          </a:xfrm>
        </p:spPr>
        <p:txBody>
          <a:bodyPr>
            <a:normAutofit/>
          </a:bodyPr>
          <a:lstStyle/>
          <a:p>
            <a:pPr marL="514350" lvl="0" indent="-514350">
              <a:buAutoNum type="arabicParenR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 related to bladder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obstruction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Strictly monitor intake and output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to open the tap during voiding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medicine such as alpha blocker helps to urine flow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catheter as per physician order.</a:t>
            </a:r>
          </a:p>
        </p:txBody>
      </p:sp>
    </p:spTree>
    <p:extLst>
      <p:ext uri="{BB962C8B-B14F-4D97-AF65-F5344CB8AC3E}">
        <p14:creationId xmlns:p14="http://schemas.microsoft.com/office/powerpoint/2010/main" val="218370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6"/>
            <a:ext cx="10515600" cy="65905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knowledge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 related to disease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rapport with the patient and family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to the client and family member about the disease process with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, understandable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the client and the family about the treatment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psychological support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0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63"/>
            <a:ext cx="10515600" cy="66595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anxiety related to surgical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incision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support to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about their fear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knowledge regarding his queries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anxiolytics if needed.</a:t>
            </a:r>
          </a:p>
        </p:txBody>
      </p:sp>
    </p:spTree>
    <p:extLst>
      <p:ext uri="{BB962C8B-B14F-4D97-AF65-F5344CB8AC3E}">
        <p14:creationId xmlns:p14="http://schemas.microsoft.com/office/powerpoint/2010/main" val="9888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4"/>
            <a:ext cx="10515600" cy="641805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infection related to prolonged catheterization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catheterization in aseptic technique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catheter care.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catheter bag frequently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catheter timely.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8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gure 1 from Pelvic organ prolapse - a review. | Semantic Schol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9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60"/>
            <a:ext cx="10515600" cy="1130061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554748"/>
          </a:xfrm>
        </p:spPr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is the herniation of the uterus from its natural anatomical location into the vaginal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canal . 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due to the weakening of its surrounding support structures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occur in any age group but commonly occur affect post menopausal women or more vaginal deliveries.</a:t>
            </a:r>
          </a:p>
        </p:txBody>
      </p:sp>
    </p:spTree>
    <p:extLst>
      <p:ext uri="{BB962C8B-B14F-4D97-AF65-F5344CB8AC3E}">
        <p14:creationId xmlns:p14="http://schemas.microsoft.com/office/powerpoint/2010/main" val="19784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1224951"/>
          </a:xfrm>
        </p:spPr>
        <p:txBody>
          <a:bodyPr>
            <a:noAutofit/>
          </a:bodyPr>
          <a:lstStyle/>
          <a:p>
            <a:pPr algn="just"/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PROBLEMS OF GENITOURINARY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retention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tract infection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124220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UTRINE PROLAPSE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degree: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cervix drops into the vagina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degree: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cervix drops to the level just inside the opening of the vagina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1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degree: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cervix is outside the vagina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degree: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uterus is outside the vagina. This condition is also called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procidentia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caused by weakness in all of the supporting muscles.</a:t>
            </a:r>
          </a:p>
        </p:txBody>
      </p:sp>
    </p:spTree>
    <p:extLst>
      <p:ext uri="{BB962C8B-B14F-4D97-AF65-F5344CB8AC3E}">
        <p14:creationId xmlns:p14="http://schemas.microsoft.com/office/powerpoint/2010/main" val="681847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104379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63" y="1302588"/>
            <a:ext cx="10515600" cy="540013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age</a:t>
            </a:r>
          </a:p>
          <a:p>
            <a:pPr marL="514350" lvl="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vaginal delivery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pressure in the abdomen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5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Gynaecological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</a:t>
            </a:r>
          </a:p>
          <a:p>
            <a:pPr marL="514350" lvl="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Obesity</a:t>
            </a:r>
          </a:p>
          <a:p>
            <a:pPr marL="514350" lvl="0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Marfan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syndrome </a:t>
            </a:r>
          </a:p>
        </p:txBody>
      </p:sp>
    </p:spTree>
    <p:extLst>
      <p:ext uri="{BB962C8B-B14F-4D97-AF65-F5344CB8AC3E}">
        <p14:creationId xmlns:p14="http://schemas.microsoft.com/office/powerpoint/2010/main" val="1932666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125083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back pain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that something is coming out of your vagina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 that bulges out of your vagina.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9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Painful sexual intercourse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with urination or moving your bowels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Discomfort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walking.</a:t>
            </a:r>
          </a:p>
        </p:txBody>
      </p:sp>
    </p:spTree>
    <p:extLst>
      <p:ext uri="{BB962C8B-B14F-4D97-AF65-F5344CB8AC3E}">
        <p14:creationId xmlns:p14="http://schemas.microsoft.com/office/powerpoint/2010/main" val="69283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EVALUATION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USG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Ultrasonogram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MRI (Magnetic resonance imaging)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5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08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Pesseries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Vaginal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pessary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silicone device inserted into the vagina. It helps prop up bulging tissues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abdominal hysterectomy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Vaginal hysterectomy.</a:t>
            </a:r>
          </a:p>
        </p:txBody>
      </p:sp>
    </p:spTree>
    <p:extLst>
      <p:ext uri="{BB962C8B-B14F-4D97-AF65-F5344CB8AC3E}">
        <p14:creationId xmlns:p14="http://schemas.microsoft.com/office/powerpoint/2010/main" val="30438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113868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249"/>
            <a:ext cx="10515600" cy="4658714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condition of the patient.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vital sign of the patient.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patient knowledge regarding disease condition.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110418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19" y="1308039"/>
            <a:ext cx="10515600" cy="5248036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related to disease condition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lvl="0" indent="-514350">
              <a:buFont typeface="Wingdings" panose="05000000000000000000" pitchFamily="2" charset="2"/>
              <a:buAutoNum type="arabi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calm and quite environment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Divert the mind of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well ventilated room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analgesic as per order.</a:t>
            </a:r>
          </a:p>
        </p:txBody>
      </p:sp>
    </p:spTree>
    <p:extLst>
      <p:ext uri="{BB962C8B-B14F-4D97-AF65-F5344CB8AC3E}">
        <p14:creationId xmlns:p14="http://schemas.microsoft.com/office/powerpoint/2010/main" val="745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pertrofia prostatica, la malattia del futuro? Ecco come riconoscerla 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0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38"/>
            <a:ext cx="10515600" cy="66682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Impaired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 integrity related to exposed uterus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support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maintain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perineal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hygiene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perineal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from front to back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dressing if its lacerated.</a:t>
            </a:r>
          </a:p>
        </p:txBody>
      </p:sp>
    </p:spTree>
    <p:extLst>
      <p:ext uri="{BB962C8B-B14F-4D97-AF65-F5344CB8AC3E}">
        <p14:creationId xmlns:p14="http://schemas.microsoft.com/office/powerpoint/2010/main" val="21083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8"/>
            <a:ext cx="10515600" cy="607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esteem related to disease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>
              <a:buNone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good interpersonal relationship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ventilate his or her feelings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attentively to the patient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psychological support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781"/>
            <a:ext cx="10515600" cy="5987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mobility related bulge uterus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rest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for muscle strengthen exercise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 the bulge part with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pessary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patient for surgery.</a:t>
            </a:r>
          </a:p>
        </p:txBody>
      </p:sp>
    </p:spTree>
    <p:extLst>
      <p:ext uri="{BB962C8B-B14F-4D97-AF65-F5344CB8AC3E}">
        <p14:creationId xmlns:p14="http://schemas.microsoft.com/office/powerpoint/2010/main" val="364683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y Queries Images For Presentation | Free download best Any Querie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87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32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 Text Summarizers | Top 6 Text Summarization APIs (2021) | RapidAP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ultiple choice  (1*1=1)</a:t>
            </a:r>
          </a:p>
          <a:p>
            <a:pPr marL="0" indent="0" algn="just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cervix is outside the vagina in …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degree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degree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degree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degree</a:t>
            </a:r>
          </a:p>
          <a:p>
            <a:pPr marL="514350" indent="-514350" algn="just">
              <a:buFont typeface="+mj-lt"/>
              <a:buAutoNum type="alphaL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V="1">
            <a:off x="3536830" y="4902389"/>
            <a:ext cx="414068" cy="34246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True or  false(2*1=2)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is caused by stimulation by estrogen.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(True)</a:t>
            </a:r>
          </a:p>
          <a:p>
            <a:pPr marL="514350" indent="-514350" algn="just">
              <a:buAutoNum type="alphaLcPeriod" startAt="2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Uterine prolapse patient feel comfortable while walking .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 False)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0682"/>
            <a:ext cx="10515600" cy="4351338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sz="3200" dirty="0"/>
              <a:t>What is benign prostate </a:t>
            </a:r>
            <a:r>
              <a:rPr lang="en-US" sz="3200" dirty="0" smtClean="0"/>
              <a:t>hyperplasia ? Write it’s </a:t>
            </a:r>
            <a:r>
              <a:rPr lang="en-US" sz="3200" dirty="0"/>
              <a:t>nursing management</a:t>
            </a:r>
            <a:r>
              <a:rPr lang="en-US" sz="3200" dirty="0" smtClean="0"/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3200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sz="3200" dirty="0" smtClean="0"/>
              <a:t>What do you understand about uterine prolapse . Write it’s nursing management .</a:t>
            </a:r>
            <a:endParaRPr lang="en-US" sz="32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Urinary incontinence and urinary retention.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86264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5443268"/>
          </a:xfrm>
        </p:spPr>
        <p:txBody>
          <a:bodyPr>
            <a:normAutofit lnSpcReduction="10000"/>
          </a:bodyPr>
          <a:lstStyle/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MY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T,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B, (2019).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Heritage publisher and  distributors.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Subbha.K,H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P,S,(2019)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Textbook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National book centre.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Baral.R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of Geriatric Nursing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Pradhan.M,K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Roka, A,T.(2015). </a:t>
            </a:r>
            <a:r>
              <a:rPr lang="en-MY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Timalsina,R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MY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Textbook of geriatric Nursing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MY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MY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4874" y="3579961"/>
            <a:ext cx="2968925" cy="2597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 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no:6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</a:p>
        </p:txBody>
      </p:sp>
      <p:pic>
        <p:nvPicPr>
          <p:cNvPr id="1026" name="Picture 2" descr="PPT - Anatomy of BPH PowerPoint Presentation, free download - ID:3784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1547"/>
            <a:ext cx="7970808" cy="50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ictures, Images, Graphics for Facebook, Whatsapp - Pag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benign prostatic hyperplasia and uterine prolapse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1112807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85" y="1368425"/>
            <a:ext cx="10515600" cy="5351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: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 of benign prostatic hyperplasia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pathophysiology of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585"/>
            <a:ext cx="10515600" cy="8512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nursing management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 uterine prolapse 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the degree of uterine prolapse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uterine prolapse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</a:t>
            </a: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diagnostic investigation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procedure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uterine prolapse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nursing management of uterine prolapse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BENIGN PROSTATIC HYPERPLASIA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estion with transparent background - Clip Art Librar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6614"/>
            <a:ext cx="121920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1235</Words>
  <Application>Microsoft Office PowerPoint</Application>
  <PresentationFormat>Widescreen</PresentationFormat>
  <Paragraphs>306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COMMON PROBLEMS OF GENITOURINARY SYSTEM </vt:lpstr>
      <vt:lpstr>PowerPoint Presentation</vt:lpstr>
      <vt:lpstr>BENIGN PROSTATIC HYPERPLASIA</vt:lpstr>
      <vt:lpstr>GENERAL OBJECTIVES </vt:lpstr>
      <vt:lpstr>SPECIFIC OBJECTIVES</vt:lpstr>
      <vt:lpstr>Cont..</vt:lpstr>
      <vt:lpstr>BENIGN PROSTATIC HYPERPLASIA </vt:lpstr>
      <vt:lpstr>INTRODUCTION </vt:lpstr>
      <vt:lpstr>Cont…</vt:lpstr>
      <vt:lpstr>CAUSES </vt:lpstr>
      <vt:lpstr>PATHOPHYSIOLOGY</vt:lpstr>
      <vt:lpstr>PowerPoint Presentation</vt:lpstr>
      <vt:lpstr>SIGNS AND SYMPTOMS </vt:lpstr>
      <vt:lpstr>Cont..</vt:lpstr>
      <vt:lpstr>DIAGNOSTIC EVALUATION </vt:lpstr>
      <vt:lpstr>Cont..</vt:lpstr>
      <vt:lpstr>TREATMENT </vt:lpstr>
      <vt:lpstr>Surgical Management </vt:lpstr>
      <vt:lpstr>Cont..</vt:lpstr>
      <vt:lpstr>NURSING MANAGEMENT </vt:lpstr>
      <vt:lpstr>Cont..</vt:lpstr>
      <vt:lpstr>Nursing diagnosis </vt:lpstr>
      <vt:lpstr>PowerPoint Presentation</vt:lpstr>
      <vt:lpstr>PowerPoint Presentation</vt:lpstr>
      <vt:lpstr>PowerPoint Presentation</vt:lpstr>
      <vt:lpstr>PowerPoint Presentation</vt:lpstr>
      <vt:lpstr>UTERINE PROLAPSE </vt:lpstr>
      <vt:lpstr>DEGREE OF UTRINE PROLAPSE </vt:lpstr>
      <vt:lpstr>Cont…</vt:lpstr>
      <vt:lpstr>CAUSES </vt:lpstr>
      <vt:lpstr>Cont..</vt:lpstr>
      <vt:lpstr>SIGN AND SYMPTOMS </vt:lpstr>
      <vt:lpstr>Cont..</vt:lpstr>
      <vt:lpstr>DIAGNOSTIC EVALUATION </vt:lpstr>
      <vt:lpstr>TREATMENT</vt:lpstr>
      <vt:lpstr>NURSING MANAGEMENT </vt:lpstr>
      <vt:lpstr>NURSING DIAGNOSIS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 TEST </vt:lpstr>
      <vt:lpstr>Cont..</vt:lpstr>
      <vt:lpstr>ASSIGNMENT </vt:lpstr>
      <vt:lpstr>PLAN FOR NEXT CLASS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49</cp:revision>
  <dcterms:created xsi:type="dcterms:W3CDTF">2024-02-17T08:43:58Z</dcterms:created>
  <dcterms:modified xsi:type="dcterms:W3CDTF">2024-02-28T04:01:18Z</dcterms:modified>
</cp:coreProperties>
</file>