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60" r:id="rId4"/>
    <p:sldId id="259" r:id="rId5"/>
    <p:sldId id="263" r:id="rId6"/>
    <p:sldId id="268" r:id="rId7"/>
    <p:sldId id="267" r:id="rId8"/>
    <p:sldId id="262" r:id="rId9"/>
    <p:sldId id="266" r:id="rId10"/>
    <p:sldId id="269" r:id="rId11"/>
    <p:sldId id="264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52B1B9-F653-4619-AF84-D87251A7A4E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52A91A7-71FF-4583-872F-E2B89F85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9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462-B9ED-4033-90F7-65544C158CFF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492-EA1C-40EC-A0CC-DFFB7030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462-B9ED-4033-90F7-65544C158CFF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492-EA1C-40EC-A0CC-DFFB7030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462-B9ED-4033-90F7-65544C158CFF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492-EA1C-40EC-A0CC-DFFB7030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462-B9ED-4033-90F7-65544C158CFF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492-EA1C-40EC-A0CC-DFFB7030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462-B9ED-4033-90F7-65544C158CFF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492-EA1C-40EC-A0CC-DFFB7030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462-B9ED-4033-90F7-65544C158CFF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492-EA1C-40EC-A0CC-DFFB7030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462-B9ED-4033-90F7-65544C158CFF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492-EA1C-40EC-A0CC-DFFB7030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462-B9ED-4033-90F7-65544C158CFF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492-EA1C-40EC-A0CC-DFFB7030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462-B9ED-4033-90F7-65544C158CFF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492-EA1C-40EC-A0CC-DFFB7030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462-B9ED-4033-90F7-65544C158CFF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492-EA1C-40EC-A0CC-DFFB7030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462-B9ED-4033-90F7-65544C158CFF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492-EA1C-40EC-A0CC-DFFB7030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A1462-B9ED-4033-90F7-65544C158CFF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9B492-EA1C-40EC-A0CC-DFFB7030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A</a:t>
            </a:r>
            <a:r>
              <a:rPr lang="ne-NP" i="1" dirty="0"/>
              <a:t>ncyclostoma duodonale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e-NP" dirty="0"/>
              <a:t>Mamita Rai Gurung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27432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685800"/>
            <a:ext cx="37909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0220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ne-NP" b="1" dirty="0"/>
              <a:t>Prevention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Education, improved sanitation and controlled disposal of human feces are important.</a:t>
            </a:r>
            <a:endParaRPr lang="ne-NP" dirty="0"/>
          </a:p>
          <a:p>
            <a:r>
              <a:rPr lang="en-US" dirty="0"/>
              <a:t>Wearing shoes in endemic areas can reduce the prevalence of infection as well.</a:t>
            </a:r>
          </a:p>
          <a:p>
            <a:pPr algn="ctr">
              <a:buNone/>
            </a:pPr>
            <a:r>
              <a:rPr lang="ne-NP" b="1" dirty="0"/>
              <a:t>Treatement</a:t>
            </a:r>
          </a:p>
          <a:p>
            <a:r>
              <a:rPr lang="ne-NP" dirty="0"/>
              <a:t>C</a:t>
            </a:r>
            <a:r>
              <a:rPr lang="en-US" dirty="0"/>
              <a:t>an be treated with </a:t>
            </a:r>
            <a:r>
              <a:rPr lang="en-US" dirty="0" err="1"/>
              <a:t>albendazole</a:t>
            </a:r>
            <a:r>
              <a:rPr lang="en-US" dirty="0"/>
              <a:t>, </a:t>
            </a:r>
            <a:r>
              <a:rPr lang="en-US" dirty="0" err="1"/>
              <a:t>mebendazole</a:t>
            </a:r>
            <a:r>
              <a:rPr lang="en-US" dirty="0"/>
              <a:t> and </a:t>
            </a:r>
            <a:r>
              <a:rPr lang="en-US" dirty="0" err="1"/>
              <a:t>benzimidazoles</a:t>
            </a:r>
            <a:r>
              <a:rPr lang="en-US" dirty="0"/>
              <a:t>. </a:t>
            </a:r>
            <a:endParaRPr lang="ne-NP" dirty="0"/>
          </a:p>
          <a:p>
            <a:r>
              <a:rPr lang="en-US" dirty="0" err="1"/>
              <a:t>Pyrantel</a:t>
            </a:r>
            <a:r>
              <a:rPr lang="en-US" dirty="0"/>
              <a:t> </a:t>
            </a:r>
            <a:r>
              <a:rPr lang="en-US" dirty="0" err="1"/>
              <a:t>pamoate</a:t>
            </a:r>
            <a:r>
              <a:rPr lang="en-US" dirty="0"/>
              <a:t> is an alternative. </a:t>
            </a:r>
            <a:endParaRPr lang="ne-NP" dirty="0"/>
          </a:p>
          <a:p>
            <a:r>
              <a:rPr lang="en-US" dirty="0"/>
              <a:t>In severe cases of anemia, blood transfusion may be necessary.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I</a:t>
            </a:r>
            <a:r>
              <a:rPr lang="ne-NP" dirty="0"/>
              <a:t>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algn="just"/>
            <a:r>
              <a:rPr lang="ne-NP" dirty="0"/>
              <a:t>P</a:t>
            </a:r>
            <a:r>
              <a:rPr lang="en-US" dirty="0" err="1"/>
              <a:t>arasitic</a:t>
            </a:r>
            <a:r>
              <a:rPr lang="en-US" dirty="0"/>
              <a:t> nematode worm and commonly known as Old World hookworm. </a:t>
            </a:r>
            <a:endParaRPr lang="ne-NP" dirty="0"/>
          </a:p>
          <a:p>
            <a:pPr algn="just"/>
            <a:r>
              <a:rPr lang="en-US" dirty="0"/>
              <a:t>It lives in the small intestine of hosts such as humans, cats and dogs, where it is able to mate and mature. </a:t>
            </a:r>
            <a:endParaRPr lang="ne-NP" dirty="0"/>
          </a:p>
          <a:p>
            <a:pPr algn="just"/>
            <a:r>
              <a:rPr lang="en-US" i="1" dirty="0"/>
              <a:t>T</a:t>
            </a:r>
            <a:r>
              <a:rPr lang="ne-NP" i="1" dirty="0"/>
              <a:t>wo hookworms: </a:t>
            </a:r>
          </a:p>
          <a:p>
            <a:pPr algn="just">
              <a:buFontTx/>
              <a:buChar char="-"/>
            </a:pPr>
            <a:r>
              <a:rPr lang="en-US" i="1" dirty="0" err="1"/>
              <a:t>Ancylostoma</a:t>
            </a:r>
            <a:r>
              <a:rPr lang="en-US" i="1" dirty="0"/>
              <a:t> </a:t>
            </a:r>
            <a:r>
              <a:rPr lang="en-US" i="1" dirty="0" err="1"/>
              <a:t>duodenale</a:t>
            </a:r>
            <a:r>
              <a:rPr lang="ne-NP" i="1" dirty="0"/>
              <a:t> </a:t>
            </a:r>
            <a:r>
              <a:rPr lang="ne-NP" dirty="0"/>
              <a:t>(</a:t>
            </a:r>
            <a:r>
              <a:rPr lang="en-US" dirty="0"/>
              <a:t>Old World hookworm</a:t>
            </a:r>
            <a:r>
              <a:rPr lang="ne-NP" dirty="0"/>
              <a:t>)</a:t>
            </a:r>
            <a:r>
              <a:rPr lang="en-US" dirty="0"/>
              <a:t>. </a:t>
            </a:r>
            <a:endParaRPr lang="ne-NP" dirty="0"/>
          </a:p>
          <a:p>
            <a:pPr algn="just">
              <a:buFontTx/>
              <a:buChar char="-"/>
            </a:pPr>
            <a:r>
              <a:rPr lang="en-US" i="1" dirty="0" err="1"/>
              <a:t>Necator</a:t>
            </a:r>
            <a:r>
              <a:rPr lang="en-US" i="1" dirty="0"/>
              <a:t> </a:t>
            </a:r>
            <a:r>
              <a:rPr lang="en-US" i="1" dirty="0" err="1"/>
              <a:t>americanus</a:t>
            </a:r>
            <a:r>
              <a:rPr lang="en-US" dirty="0"/>
              <a:t> </a:t>
            </a:r>
            <a:r>
              <a:rPr lang="ne-NP" dirty="0"/>
              <a:t>(New world hookworm)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ne-NP" dirty="0"/>
              <a:t>Contd.....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i="1" dirty="0" err="1"/>
              <a:t>Ancylostoma</a:t>
            </a:r>
            <a:r>
              <a:rPr lang="en-US" i="1" dirty="0"/>
              <a:t> </a:t>
            </a:r>
            <a:r>
              <a:rPr lang="en-US" i="1" dirty="0" err="1"/>
              <a:t>duodenale</a:t>
            </a:r>
            <a:r>
              <a:rPr lang="en-US" dirty="0"/>
              <a:t> is small cylindrical worm, </a:t>
            </a:r>
            <a:r>
              <a:rPr lang="en-US" dirty="0" err="1"/>
              <a:t>greyish</a:t>
            </a:r>
            <a:r>
              <a:rPr lang="en-US" dirty="0"/>
              <a:t>-white in color. It has two ventral plates on the anterior margin of the </a:t>
            </a:r>
            <a:r>
              <a:rPr lang="en-US" dirty="0" err="1"/>
              <a:t>buccal</a:t>
            </a:r>
            <a:r>
              <a:rPr lang="en-US" dirty="0"/>
              <a:t> capsule. Each of them has two large teeth that are fused at their bases. A pair of small teeth can be found in the depths of the </a:t>
            </a:r>
            <a:r>
              <a:rPr lang="en-US" dirty="0" err="1"/>
              <a:t>buccal</a:t>
            </a:r>
            <a:r>
              <a:rPr lang="en-US" dirty="0"/>
              <a:t> capsule.</a:t>
            </a:r>
            <a:endParaRPr lang="ne-NP" dirty="0"/>
          </a:p>
          <a:p>
            <a:pPr algn="just"/>
            <a:r>
              <a:rPr lang="en-US" dirty="0"/>
              <a:t>Males are 8 mm to 11 mm long with a </a:t>
            </a:r>
            <a:r>
              <a:rPr lang="en-US" dirty="0" err="1"/>
              <a:t>copulatory</a:t>
            </a:r>
            <a:r>
              <a:rPr lang="en-US" dirty="0"/>
              <a:t> bursa at the posterior end. </a:t>
            </a:r>
            <a:endParaRPr lang="ne-NP" dirty="0"/>
          </a:p>
          <a:p>
            <a:pPr algn="just"/>
            <a:r>
              <a:rPr lang="en-US" dirty="0"/>
              <a:t>Females are 10 mm to 13 mm long, with the vulva located at the posterior end</a:t>
            </a:r>
            <a:r>
              <a:rPr lang="ne-NP" dirty="0"/>
              <a:t>.</a:t>
            </a:r>
          </a:p>
          <a:p>
            <a:pPr algn="just"/>
            <a:r>
              <a:rPr lang="ne-NP" dirty="0"/>
              <a:t>F</a:t>
            </a:r>
            <a:r>
              <a:rPr lang="en-US" dirty="0" err="1"/>
              <a:t>emales</a:t>
            </a:r>
            <a:r>
              <a:rPr lang="en-US" dirty="0"/>
              <a:t> can lay 10,000 to 30,000 eggs per day. The average lifespan of </a:t>
            </a:r>
            <a:r>
              <a:rPr lang="en-US" i="1" dirty="0" err="1"/>
              <a:t>Ancylostoma</a:t>
            </a:r>
            <a:r>
              <a:rPr lang="en-US" i="1" dirty="0"/>
              <a:t> </a:t>
            </a:r>
            <a:r>
              <a:rPr lang="en-US" i="1" dirty="0" err="1"/>
              <a:t>duodenale</a:t>
            </a:r>
            <a:r>
              <a:rPr lang="en-US" dirty="0"/>
              <a:t> is one year.</a:t>
            </a:r>
          </a:p>
          <a:p>
            <a:pPr algn="just"/>
            <a:r>
              <a:rPr lang="en-US" dirty="0"/>
              <a:t>Posses two larval form </a:t>
            </a:r>
            <a:r>
              <a:rPr lang="en-US" dirty="0" err="1"/>
              <a:t>rhabditiform</a:t>
            </a:r>
            <a:r>
              <a:rPr lang="en-US" dirty="0"/>
              <a:t> and </a:t>
            </a:r>
            <a:r>
              <a:rPr lang="en-US" dirty="0" err="1"/>
              <a:t>filarialform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ne-NP" dirty="0"/>
              <a:t>Life cycle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8077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ne-NP" dirty="0"/>
              <a:t>Contd.....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When a </a:t>
            </a:r>
            <a:r>
              <a:rPr lang="en-US" dirty="0" err="1"/>
              <a:t>filariform</a:t>
            </a:r>
            <a:r>
              <a:rPr lang="en-US" dirty="0"/>
              <a:t> larva (infective stage) penetrates the intact skin, the larva enters the blood circulation.</a:t>
            </a:r>
            <a:endParaRPr lang="ne-NP" dirty="0"/>
          </a:p>
          <a:p>
            <a:pPr algn="just"/>
            <a:r>
              <a:rPr lang="en-US" dirty="0"/>
              <a:t> It is then carried to the lungs, coughed up, and swallowed back into the small intestine. </a:t>
            </a:r>
            <a:endParaRPr lang="ne-NP" dirty="0"/>
          </a:p>
          <a:p>
            <a:pPr algn="just"/>
            <a:r>
              <a:rPr lang="en-US" dirty="0"/>
              <a:t>The larva later matures into an adult in the small intestine and female worms can lay 25,000 eggs per day. </a:t>
            </a:r>
            <a:endParaRPr lang="ne-NP" dirty="0"/>
          </a:p>
          <a:p>
            <a:pPr algn="just"/>
            <a:r>
              <a:rPr lang="en-US" dirty="0"/>
              <a:t>The eggs are released into the feces and reside on soil. </a:t>
            </a:r>
            <a:r>
              <a:rPr lang="en-US" dirty="0" err="1"/>
              <a:t>Embryonated</a:t>
            </a:r>
            <a:r>
              <a:rPr lang="en-US" dirty="0"/>
              <a:t> eggs on soil will hatch into juvenile 1 stage (</a:t>
            </a:r>
            <a:r>
              <a:rPr lang="en-US" dirty="0" err="1"/>
              <a:t>rhabditiform</a:t>
            </a:r>
            <a:r>
              <a:rPr lang="en-US" dirty="0"/>
              <a:t> or </a:t>
            </a:r>
            <a:r>
              <a:rPr lang="en-US" dirty="0" err="1"/>
              <a:t>noninfective</a:t>
            </a:r>
            <a:r>
              <a:rPr lang="en-US" dirty="0"/>
              <a:t> stage) and mature into </a:t>
            </a:r>
            <a:r>
              <a:rPr lang="en-US" dirty="0" err="1"/>
              <a:t>filariform</a:t>
            </a:r>
            <a:r>
              <a:rPr lang="en-US" dirty="0"/>
              <a:t> larvae. </a:t>
            </a:r>
            <a:endParaRPr lang="ne-NP" dirty="0"/>
          </a:p>
          <a:p>
            <a:pPr algn="just"/>
            <a:r>
              <a:rPr lang="en-US" dirty="0"/>
              <a:t>The </a:t>
            </a:r>
            <a:r>
              <a:rPr lang="en-US" dirty="0" err="1"/>
              <a:t>filariform</a:t>
            </a:r>
            <a:r>
              <a:rPr lang="en-US" dirty="0"/>
              <a:t> larvae can then penetrate another exposed skin and begin a new cycle of infection.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e-NP" dirty="0"/>
              <a:t>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e-NP" dirty="0"/>
              <a:t>Through soil</a:t>
            </a:r>
            <a:endParaRPr lang="en-US" dirty="0"/>
          </a:p>
          <a:p>
            <a:r>
              <a:rPr lang="ne-NP" dirty="0"/>
              <a:t>Through feacal oral route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209800"/>
            <a:ext cx="37338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ne-NP" dirty="0"/>
              <a:t>Pathogenesis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algn="just"/>
            <a:r>
              <a:rPr lang="en-US" dirty="0" err="1"/>
              <a:t>Filariform</a:t>
            </a:r>
            <a:r>
              <a:rPr lang="en-US" dirty="0"/>
              <a:t> larva (infective stage) penetrates the intact skin</a:t>
            </a:r>
            <a:r>
              <a:rPr lang="ne-NP" dirty="0"/>
              <a:t> and </a:t>
            </a:r>
            <a:r>
              <a:rPr lang="en-US" dirty="0"/>
              <a:t>enters the blood circulation.</a:t>
            </a:r>
            <a:endParaRPr lang="ne-NP" dirty="0"/>
          </a:p>
          <a:p>
            <a:pPr algn="just"/>
            <a:r>
              <a:rPr lang="en-US" dirty="0"/>
              <a:t> It is then carried to the lungs, coughed up, and swallowed back into the small intestine.</a:t>
            </a:r>
            <a:endParaRPr lang="ne-NP" dirty="0"/>
          </a:p>
          <a:p>
            <a:pPr algn="just"/>
            <a:r>
              <a:rPr lang="ne-NP" dirty="0"/>
              <a:t>It attaches to the cells of small intestine, causes damages with loss of blood.</a:t>
            </a:r>
          </a:p>
          <a:p>
            <a:pPr algn="just"/>
            <a:r>
              <a:rPr lang="ne-NP" dirty="0"/>
              <a:t>About 0.1-0.3 ml blood is loss by per worm per day.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e-NP" dirty="0"/>
              <a:t>Clinical manifestation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Light infection causes abdominal pain, loss of appetite </a:t>
            </a:r>
            <a:endParaRPr lang="ne-NP" dirty="0"/>
          </a:p>
          <a:p>
            <a:pPr algn="just"/>
            <a:r>
              <a:rPr lang="en-US" dirty="0"/>
              <a:t>Heavy infection causes severe protein deficiency or iron deficiency anemia. </a:t>
            </a:r>
            <a:endParaRPr lang="ne-NP" dirty="0"/>
          </a:p>
          <a:p>
            <a:pPr algn="just"/>
            <a:r>
              <a:rPr lang="en-US" dirty="0"/>
              <a:t>Protein deficiency may lead to dry skin, edema and potbelly, while iron deficiency anemia might result in mental dullness and heart failure.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ne-NP" b="1" dirty="0"/>
              <a:t>Laboratory Diagnosis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ne-NP" dirty="0"/>
              <a:t>Sample: stool</a:t>
            </a:r>
            <a:r>
              <a:rPr lang="en-US" dirty="0"/>
              <a:t> and </a:t>
            </a:r>
            <a:r>
              <a:rPr lang="en-US" dirty="0" err="1"/>
              <a:t>larve</a:t>
            </a:r>
            <a:endParaRPr lang="ne-NP" dirty="0"/>
          </a:p>
          <a:p>
            <a:pPr algn="just"/>
            <a:r>
              <a:rPr lang="ne-NP" dirty="0"/>
              <a:t>Microscopically eggs in stool as well as eosinophils</a:t>
            </a:r>
            <a:r>
              <a:rPr lang="en-US" dirty="0"/>
              <a:t> by  Concentration  method using the formalin–ethyl acetate sedimentation technique and wet mount of the sediment</a:t>
            </a:r>
            <a:endParaRPr lang="ne-NP" dirty="0"/>
          </a:p>
          <a:p>
            <a:pPr algn="just"/>
            <a:r>
              <a:rPr lang="ne-NP" dirty="0"/>
              <a:t>Ocult blood in stool</a:t>
            </a:r>
            <a:endParaRPr lang="en-US" dirty="0"/>
          </a:p>
          <a:p>
            <a:pPr algn="just"/>
            <a:r>
              <a:rPr lang="en-US" dirty="0"/>
              <a:t>Where concentration procedures are not available, a direct wet mount examination of the specimen is adequate for detecting moderate to heavy infections. For quantitative assessments of infection, various methods such as the Kato-Katz can be used.</a:t>
            </a:r>
          </a:p>
          <a:p>
            <a:pPr algn="just"/>
            <a:r>
              <a:rPr lang="en-US" dirty="0"/>
              <a:t>Cutaneous larval migrants is usually diagnosed clinically, Larvae may be seen in stained tissue sections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569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Ancyclostoma duodonale</vt:lpstr>
      <vt:lpstr>Introduction </vt:lpstr>
      <vt:lpstr>Contd.....</vt:lpstr>
      <vt:lpstr>Life cycle</vt:lpstr>
      <vt:lpstr>Contd.....</vt:lpstr>
      <vt:lpstr>Transmission</vt:lpstr>
      <vt:lpstr>Pathogenesis</vt:lpstr>
      <vt:lpstr>Clinical manifestation</vt:lpstr>
      <vt:lpstr>Laboratory Diagnosis</vt:lpstr>
      <vt:lpstr>PowerPoint Presentation</vt:lpstr>
      <vt:lpstr>Prevention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Ancyclostoma duodonale</dc:title>
  <dc:creator>krishna</dc:creator>
  <cp:lastModifiedBy>Mamita Khaling Rai</cp:lastModifiedBy>
  <cp:revision>28</cp:revision>
  <dcterms:created xsi:type="dcterms:W3CDTF">2014-05-06T16:44:13Z</dcterms:created>
  <dcterms:modified xsi:type="dcterms:W3CDTF">2023-09-24T04:41:29Z</dcterms:modified>
</cp:coreProperties>
</file>