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28" r:id="rId2"/>
    <p:sldId id="330" r:id="rId3"/>
    <p:sldId id="329" r:id="rId4"/>
    <p:sldId id="256" r:id="rId5"/>
    <p:sldId id="389" r:id="rId6"/>
    <p:sldId id="257" r:id="rId7"/>
    <p:sldId id="261" r:id="rId8"/>
    <p:sldId id="265" r:id="rId9"/>
    <p:sldId id="258" r:id="rId10"/>
    <p:sldId id="259" r:id="rId11"/>
    <p:sldId id="260" r:id="rId12"/>
    <p:sldId id="262" r:id="rId13"/>
    <p:sldId id="331" r:id="rId14"/>
    <p:sldId id="390" r:id="rId15"/>
    <p:sldId id="391" r:id="rId16"/>
    <p:sldId id="392" r:id="rId17"/>
    <p:sldId id="393" r:id="rId18"/>
    <p:sldId id="394" r:id="rId19"/>
    <p:sldId id="270" r:id="rId20"/>
    <p:sldId id="274" r:id="rId21"/>
    <p:sldId id="276" r:id="rId22"/>
    <p:sldId id="277" r:id="rId23"/>
    <p:sldId id="332" r:id="rId24"/>
    <p:sldId id="280" r:id="rId25"/>
    <p:sldId id="365" r:id="rId26"/>
    <p:sldId id="366" r:id="rId27"/>
    <p:sldId id="367" r:id="rId28"/>
    <p:sldId id="368" r:id="rId29"/>
    <p:sldId id="369" r:id="rId30"/>
    <p:sldId id="370" r:id="rId31"/>
    <p:sldId id="371" r:id="rId32"/>
    <p:sldId id="372" r:id="rId33"/>
    <p:sldId id="373" r:id="rId34"/>
    <p:sldId id="374" r:id="rId35"/>
    <p:sldId id="379" r:id="rId36"/>
    <p:sldId id="375" r:id="rId37"/>
    <p:sldId id="376" r:id="rId38"/>
    <p:sldId id="377" r:id="rId39"/>
    <p:sldId id="378" r:id="rId40"/>
    <p:sldId id="380" r:id="rId41"/>
    <p:sldId id="381" r:id="rId42"/>
    <p:sldId id="382" r:id="rId43"/>
    <p:sldId id="383" r:id="rId44"/>
    <p:sldId id="384" r:id="rId45"/>
    <p:sldId id="385" r:id="rId46"/>
    <p:sldId id="386" r:id="rId47"/>
    <p:sldId id="333" r:id="rId48"/>
    <p:sldId id="310" r:id="rId49"/>
    <p:sldId id="315" r:id="rId50"/>
    <p:sldId id="316" r:id="rId51"/>
    <p:sldId id="317" r:id="rId52"/>
    <p:sldId id="395" r:id="rId53"/>
    <p:sldId id="387" r:id="rId54"/>
    <p:sldId id="388" r:id="rId55"/>
    <p:sldId id="321" r:id="rId56"/>
    <p:sldId id="313" r:id="rId57"/>
    <p:sldId id="322" r:id="rId58"/>
    <p:sldId id="323" r:id="rId59"/>
    <p:sldId id="324" r:id="rId60"/>
    <p:sldId id="325" r:id="rId61"/>
    <p:sldId id="326" r:id="rId62"/>
    <p:sldId id="334" r:id="rId63"/>
    <p:sldId id="335" r:id="rId64"/>
    <p:sldId id="339" r:id="rId65"/>
    <p:sldId id="340" r:id="rId66"/>
    <p:sldId id="341" r:id="rId67"/>
    <p:sldId id="342" r:id="rId68"/>
    <p:sldId id="343" r:id="rId69"/>
    <p:sldId id="344" r:id="rId70"/>
    <p:sldId id="345" r:id="rId71"/>
    <p:sldId id="346" r:id="rId72"/>
    <p:sldId id="361" r:id="rId73"/>
    <p:sldId id="358" r:id="rId74"/>
    <p:sldId id="362" r:id="rId75"/>
    <p:sldId id="360" r:id="rId76"/>
    <p:sldId id="363" r:id="rId77"/>
    <p:sldId id="359" r:id="rId78"/>
    <p:sldId id="348" r:id="rId79"/>
    <p:sldId id="349" r:id="rId80"/>
    <p:sldId id="352" r:id="rId81"/>
    <p:sldId id="353" r:id="rId82"/>
    <p:sldId id="354" r:id="rId83"/>
    <p:sldId id="355" r:id="rId84"/>
    <p:sldId id="356" r:id="rId85"/>
    <p:sldId id="357"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6AA06-FEBF-48D5-AF29-5A4EA7E3B0BB}" type="datetimeFigureOut">
              <a:rPr lang="en-US" smtClean="0"/>
              <a:t>7/25/2023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47C00-DF3C-4A69-9527-19741FBCE1EB}" type="slidenum">
              <a:rPr lang="en-US" smtClean="0"/>
              <a:t>‹#›</a:t>
            </a:fld>
            <a:endParaRPr lang="en-US"/>
          </a:p>
        </p:txBody>
      </p:sp>
    </p:spTree>
    <p:extLst>
      <p:ext uri="{BB962C8B-B14F-4D97-AF65-F5344CB8AC3E}">
        <p14:creationId xmlns:p14="http://schemas.microsoft.com/office/powerpoint/2010/main" val="3671524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747C00-DF3C-4A69-9527-19741FBCE1EB}" type="slidenum">
              <a:rPr lang="en-US" smtClean="0"/>
              <a:t>83</a:t>
            </a:fld>
            <a:endParaRPr lang="en-US"/>
          </a:p>
        </p:txBody>
      </p:sp>
    </p:spTree>
    <p:extLst>
      <p:ext uri="{BB962C8B-B14F-4D97-AF65-F5344CB8AC3E}">
        <p14:creationId xmlns:p14="http://schemas.microsoft.com/office/powerpoint/2010/main" val="136099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C840AB-4C6B-467D-ADEF-D2287B0462C2}"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840AB-4C6B-467D-ADEF-D2287B0462C2}"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840AB-4C6B-467D-ADEF-D2287B0462C2}"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840AB-4C6B-467D-ADEF-D2287B0462C2}"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40AB-4C6B-467D-ADEF-D2287B0462C2}"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C840AB-4C6B-467D-ADEF-D2287B0462C2}"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C840AB-4C6B-467D-ADEF-D2287B0462C2}" type="datetimeFigureOut">
              <a:rPr lang="en-US" smtClean="0"/>
              <a:pPr/>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C840AB-4C6B-467D-ADEF-D2287B0462C2}" type="datetimeFigureOut">
              <a:rPr lang="en-US" smtClean="0"/>
              <a:pPr/>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840AB-4C6B-467D-ADEF-D2287B0462C2}" type="datetimeFigureOut">
              <a:rPr lang="en-US" smtClean="0"/>
              <a:pPr/>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40AB-4C6B-467D-ADEF-D2287B0462C2}"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40AB-4C6B-467D-ADEF-D2287B0462C2}"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840AB-4C6B-467D-ADEF-D2287B0462C2}" type="datetimeFigureOut">
              <a:rPr lang="en-US" smtClean="0"/>
              <a:pPr/>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E7F70-181C-4FFD-8E60-1EC0024211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Classification of Microorganism</a:t>
            </a:r>
            <a:br>
              <a:rPr lang="en-US" dirty="0"/>
            </a:br>
            <a:endParaRPr lang="en-US"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pPr>
              <a:buNone/>
            </a:pPr>
            <a:r>
              <a:rPr lang="en-US" dirty="0"/>
              <a:t>Microorganisms are classified on several basis;</a:t>
            </a:r>
          </a:p>
          <a:p>
            <a:pPr lvl="0">
              <a:buNone/>
            </a:pPr>
            <a:r>
              <a:rPr lang="en-US" dirty="0"/>
              <a:t>1.On the basis of cell types:-</a:t>
            </a:r>
          </a:p>
          <a:p>
            <a:pPr lvl="0">
              <a:buNone/>
            </a:pPr>
            <a:r>
              <a:rPr lang="en-US" dirty="0"/>
              <a:t>    According to this, microorganisms are classified as Prokaryotes and Eukaryotes.</a:t>
            </a:r>
          </a:p>
          <a:p>
            <a:pPr lvl="0">
              <a:buNone/>
            </a:pPr>
            <a:r>
              <a:rPr lang="en-US" dirty="0"/>
              <a:t>2.On the basis of system (kingdom)</a:t>
            </a:r>
          </a:p>
          <a:p>
            <a:pPr>
              <a:buNone/>
            </a:pPr>
            <a:r>
              <a:rPr lang="en-US" dirty="0"/>
              <a:t>    According to this, living things are classified into 5 kingdom;</a:t>
            </a:r>
          </a:p>
          <a:p>
            <a:pPr marL="514350" lvl="0" indent="-514350">
              <a:buFont typeface="+mj-lt"/>
              <a:buAutoNum type="alphaLcParenR"/>
            </a:pPr>
            <a:r>
              <a:rPr lang="en-US" dirty="0"/>
              <a:t>Monera: it includes unicellular prokaryotic organisms. Ex: bacteria, blue green algae.</a:t>
            </a:r>
          </a:p>
          <a:p>
            <a:pPr marL="514350" lvl="0" indent="-514350">
              <a:buFont typeface="+mj-lt"/>
              <a:buAutoNum type="alphaLcParenR"/>
            </a:pPr>
            <a:r>
              <a:rPr lang="en-US" dirty="0"/>
              <a:t>Protista: it includes unicellular and eukaryotic organisms. Ex : Protozoa, Amoeba.</a:t>
            </a:r>
          </a:p>
          <a:p>
            <a:pPr marL="514350" lvl="0" indent="-514350">
              <a:buFont typeface="+mj-lt"/>
              <a:buAutoNum type="alphaLcParenR"/>
            </a:pPr>
            <a:r>
              <a:rPr lang="en-US" dirty="0"/>
              <a:t>Fungi: it includes mostly multicellular, unicellular eukaryotic and heterotrophic organisms. Ex: molds, yeasts</a:t>
            </a:r>
          </a:p>
          <a:p>
            <a:pPr marL="514350" lvl="0" indent="-514350">
              <a:buFont typeface="+mj-lt"/>
              <a:buAutoNum type="alphaLcParenR"/>
            </a:pPr>
            <a:r>
              <a:rPr lang="en-US" dirty="0"/>
              <a:t>Plantae: it includes multicellular eukaryotic and autotrophic organisms. Ex: green plants.</a:t>
            </a:r>
          </a:p>
          <a:p>
            <a:pPr marL="514350" lvl="0" indent="-514350">
              <a:buFont typeface="+mj-lt"/>
              <a:buAutoNum type="alphaLcParenR"/>
            </a:pPr>
            <a:r>
              <a:rPr lang="en-US" dirty="0"/>
              <a:t>Animalia: it includes multicellular animals.</a:t>
            </a:r>
          </a:p>
          <a:p>
            <a:pPr marL="514350" lvl="0" indent="-514350">
              <a:buFont typeface="+mj-lt"/>
              <a:buAutoNum type="alphaLcParen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a:t>Structure external to cell wall</a:t>
            </a:r>
            <a:br>
              <a:rPr lang="en-US" dirty="0"/>
            </a:br>
            <a:endParaRPr lang="en-US" dirty="0"/>
          </a:p>
        </p:txBody>
      </p:sp>
      <p:sp>
        <p:nvSpPr>
          <p:cNvPr id="3" name="Content Placeholder 2"/>
          <p:cNvSpPr>
            <a:spLocks noGrp="1"/>
          </p:cNvSpPr>
          <p:nvPr>
            <p:ph idx="1"/>
          </p:nvPr>
        </p:nvSpPr>
        <p:spPr/>
        <p:txBody>
          <a:bodyPr/>
          <a:lstStyle/>
          <a:p>
            <a:pPr lvl="0"/>
            <a:r>
              <a:rPr lang="en-US" b="1" dirty="0"/>
              <a:t>Flagella </a:t>
            </a:r>
            <a:endParaRPr lang="en-US" dirty="0"/>
          </a:p>
          <a:p>
            <a:pPr lvl="0"/>
            <a:r>
              <a:rPr lang="en-US" b="1" dirty="0" err="1">
                <a:solidFill>
                  <a:srgbClr val="FF0000"/>
                </a:solidFill>
              </a:rPr>
              <a:t>Pili</a:t>
            </a:r>
            <a:r>
              <a:rPr lang="en-US" b="1" dirty="0">
                <a:solidFill>
                  <a:srgbClr val="FF0000"/>
                </a:solidFill>
              </a:rPr>
              <a:t> (</a:t>
            </a:r>
            <a:r>
              <a:rPr lang="en-US" b="1" dirty="0" err="1">
                <a:solidFill>
                  <a:srgbClr val="FF0000"/>
                </a:solidFill>
              </a:rPr>
              <a:t>fimbriae</a:t>
            </a:r>
            <a:r>
              <a:rPr lang="en-US" b="1" dirty="0">
                <a:solidFill>
                  <a:srgbClr val="FF0000"/>
                </a:solidFill>
              </a:rPr>
              <a:t>)</a:t>
            </a:r>
            <a:endParaRPr lang="en-US" dirty="0">
              <a:solidFill>
                <a:srgbClr val="FF0000"/>
              </a:solidFill>
            </a:endParaRPr>
          </a:p>
          <a:p>
            <a:r>
              <a:rPr lang="en-US" dirty="0">
                <a:solidFill>
                  <a:srgbClr val="FF0000"/>
                </a:solidFill>
              </a:rPr>
              <a:t>Cell envelops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a:t>Structures internal to the cell wall</a:t>
            </a:r>
            <a:br>
              <a:rPr lang="en-US" dirty="0"/>
            </a:br>
            <a:endParaRPr lang="en-US" dirty="0"/>
          </a:p>
        </p:txBody>
      </p:sp>
      <p:sp>
        <p:nvSpPr>
          <p:cNvPr id="3" name="Content Placeholder 2"/>
          <p:cNvSpPr>
            <a:spLocks noGrp="1"/>
          </p:cNvSpPr>
          <p:nvPr>
            <p:ph idx="1"/>
          </p:nvPr>
        </p:nvSpPr>
        <p:spPr/>
        <p:txBody>
          <a:bodyPr/>
          <a:lstStyle/>
          <a:p>
            <a:pPr lvl="0"/>
            <a:r>
              <a:rPr lang="en-US" b="1" dirty="0" err="1"/>
              <a:t>Cytoplasmic</a:t>
            </a:r>
            <a:r>
              <a:rPr lang="en-US" b="1" dirty="0"/>
              <a:t> membrane</a:t>
            </a:r>
            <a:endParaRPr lang="en-US" dirty="0"/>
          </a:p>
          <a:p>
            <a:pPr lvl="0"/>
            <a:r>
              <a:rPr lang="en-US" b="1" dirty="0"/>
              <a:t>Cytoplasm:</a:t>
            </a:r>
          </a:p>
          <a:p>
            <a:pPr lvl="0">
              <a:buFont typeface="Wingdings" pitchFamily="2" charset="2"/>
              <a:buChar char="ü"/>
            </a:pPr>
            <a:r>
              <a:rPr lang="en-US" b="1" dirty="0" err="1"/>
              <a:t>cytosol</a:t>
            </a:r>
            <a:r>
              <a:rPr lang="en-US" b="1" dirty="0"/>
              <a:t> and other structures(ribosome, inclusion bodies, </a:t>
            </a:r>
            <a:r>
              <a:rPr lang="en-US" b="1" dirty="0" err="1"/>
              <a:t>nucleoid</a:t>
            </a:r>
            <a:r>
              <a:rPr lang="en-US" b="1" dirty="0"/>
              <a:t>, plasmids)</a:t>
            </a:r>
          </a:p>
          <a:p>
            <a:pPr lvl="0"/>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dirty="0"/>
              <a:t>Flagella</a:t>
            </a:r>
            <a:br>
              <a:rPr lang="en-US" dirty="0"/>
            </a:b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lgn="just"/>
            <a:r>
              <a:rPr lang="en-US" sz="2400" dirty="0"/>
              <a:t>Plural flagella (s., flagellum),</a:t>
            </a:r>
          </a:p>
          <a:p>
            <a:pPr algn="just"/>
            <a:r>
              <a:rPr lang="en-US" sz="2400" dirty="0"/>
              <a:t>Hollow filament composed of long, rigid and helical strand of protein  </a:t>
            </a:r>
            <a:r>
              <a:rPr lang="en-US" sz="2400" dirty="0" err="1"/>
              <a:t>flagellin</a:t>
            </a:r>
            <a:r>
              <a:rPr lang="en-US" sz="2400" dirty="0"/>
              <a:t>. </a:t>
            </a:r>
          </a:p>
          <a:p>
            <a:pPr algn="just"/>
            <a:r>
              <a:rPr lang="en-US" sz="2400" dirty="0"/>
              <a:t>It is </a:t>
            </a:r>
            <a:r>
              <a:rPr lang="en-US" sz="2400" dirty="0" err="1"/>
              <a:t>locomotor</a:t>
            </a:r>
            <a:r>
              <a:rPr lang="en-US" sz="2400" dirty="0"/>
              <a:t>  appendages  extending  outward  from  the plasma membrane and cell wall.</a:t>
            </a:r>
          </a:p>
          <a:p>
            <a:pPr algn="just"/>
            <a:r>
              <a:rPr lang="en-US" sz="2400" dirty="0"/>
              <a:t> About 20 nm across and up to 15 or 20 µm long. </a:t>
            </a:r>
          </a:p>
          <a:p>
            <a:pPr algn="just"/>
            <a:r>
              <a:rPr lang="en-US" sz="2400" dirty="0"/>
              <a:t>Flagella are thin,  can  be observed by special  staining  techniques .The detailed structure of a flagellum can only be seen in the electron microscope.</a:t>
            </a:r>
          </a:p>
          <a:p>
            <a:pPr algn="just"/>
            <a:r>
              <a:rPr lang="en-US" sz="2400" dirty="0"/>
              <a:t>Posses filament. Hook and basal body.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krishna\Desktop\3.jpg"/>
          <p:cNvPicPr>
            <a:picLocks noGrp="1"/>
          </p:cNvPicPr>
          <p:nvPr>
            <p:ph idx="1"/>
          </p:nvPr>
        </p:nvPicPr>
        <p:blipFill>
          <a:blip r:embed="rId2" cstate="print"/>
          <a:srcRect/>
          <a:stretch>
            <a:fillRect/>
          </a:stretch>
        </p:blipFill>
        <p:spPr bwMode="auto">
          <a:xfrm>
            <a:off x="304800" y="762000"/>
            <a:ext cx="8305800" cy="5257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Flagellar</a:t>
            </a:r>
            <a:r>
              <a:rPr lang="en-US" dirty="0"/>
              <a:t> </a:t>
            </a:r>
            <a:r>
              <a:rPr lang="en-US" dirty="0" err="1"/>
              <a:t>Ultrastructure</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buNone/>
            </a:pPr>
            <a:r>
              <a:rPr lang="en-US" dirty="0"/>
              <a:t>Bacterial flagellum is composed of three parts.</a:t>
            </a:r>
          </a:p>
          <a:p>
            <a:pPr>
              <a:buFont typeface="Courier New" pitchFamily="49" charset="0"/>
              <a:buChar char="o"/>
            </a:pPr>
            <a:r>
              <a:rPr lang="en-US" dirty="0"/>
              <a:t>Filament,</a:t>
            </a:r>
          </a:p>
          <a:p>
            <a:pPr>
              <a:buFont typeface="Courier New" pitchFamily="49" charset="0"/>
              <a:buChar char="o"/>
            </a:pPr>
            <a:r>
              <a:rPr lang="en-US" dirty="0"/>
              <a:t>Hook,</a:t>
            </a:r>
          </a:p>
          <a:p>
            <a:pPr>
              <a:buFont typeface="Courier New" pitchFamily="49" charset="0"/>
              <a:buChar char="o"/>
            </a:pPr>
            <a:r>
              <a:rPr lang="en-US" dirty="0"/>
              <a:t>Basal body</a:t>
            </a:r>
          </a:p>
          <a:p>
            <a:pPr algn="just"/>
            <a:r>
              <a:rPr lang="en-US" dirty="0"/>
              <a:t>Filament: The longest and most obvious portion is the filament, which extends from the cell surface to the tip. The filament is a hollow, rigid cylinder constructed of a single protein called </a:t>
            </a:r>
            <a:r>
              <a:rPr lang="en-US" dirty="0" err="1"/>
              <a:t>flagellin</a:t>
            </a:r>
            <a:r>
              <a:rPr lang="en-US" dirty="0"/>
              <a:t>, which ranges in molecular weight from 30,000 to 60,000. The filament ends with a capping protein. Some bacteria have sheaths surrounding their flagella. For example </a:t>
            </a:r>
            <a:r>
              <a:rPr lang="en-US" i="1" dirty="0" err="1"/>
              <a:t>Vibrio</a:t>
            </a:r>
            <a:r>
              <a:rPr lang="en-US" i="1" dirty="0"/>
              <a:t> </a:t>
            </a:r>
            <a:r>
              <a:rPr lang="en-US" i="1" dirty="0" err="1"/>
              <a:t>cholerae</a:t>
            </a:r>
            <a:r>
              <a:rPr lang="en-US" dirty="0"/>
              <a:t> has a </a:t>
            </a:r>
            <a:r>
              <a:rPr lang="en-US" dirty="0" err="1"/>
              <a:t>lipopolysaccharide</a:t>
            </a:r>
            <a:r>
              <a:rPr lang="en-US" dirty="0"/>
              <a:t> sheath</a:t>
            </a:r>
          </a:p>
        </p:txBody>
      </p:sp>
    </p:spTree>
    <p:extLst>
      <p:ext uri="{BB962C8B-B14F-4D97-AF65-F5344CB8AC3E}">
        <p14:creationId xmlns:p14="http://schemas.microsoft.com/office/powerpoint/2010/main" val="22536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Flagellar</a:t>
            </a:r>
            <a:r>
              <a:rPr lang="en-US" dirty="0"/>
              <a:t> </a:t>
            </a:r>
            <a:r>
              <a:rPr lang="en-US" dirty="0" err="1"/>
              <a:t>Ultrastructure</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buNone/>
            </a:pPr>
            <a:r>
              <a:rPr lang="en-US" dirty="0"/>
              <a:t>Bacterial flagellum is composed of three parts.</a:t>
            </a:r>
          </a:p>
          <a:p>
            <a:pPr>
              <a:buFont typeface="Courier New" pitchFamily="49" charset="0"/>
              <a:buChar char="o"/>
            </a:pPr>
            <a:r>
              <a:rPr lang="en-US" dirty="0"/>
              <a:t>Filament,</a:t>
            </a:r>
          </a:p>
          <a:p>
            <a:pPr>
              <a:buFont typeface="Courier New" pitchFamily="49" charset="0"/>
              <a:buChar char="o"/>
            </a:pPr>
            <a:r>
              <a:rPr lang="en-US" dirty="0"/>
              <a:t>Hook,</a:t>
            </a:r>
          </a:p>
          <a:p>
            <a:pPr>
              <a:buFont typeface="Courier New" pitchFamily="49" charset="0"/>
              <a:buChar char="o"/>
            </a:pPr>
            <a:r>
              <a:rPr lang="en-US" dirty="0"/>
              <a:t>Basal body</a:t>
            </a:r>
          </a:p>
          <a:p>
            <a:pPr algn="just"/>
            <a:r>
              <a:rPr lang="en-US" dirty="0"/>
              <a:t>Filament: The longest and most obvious portion is the filament, which extends from the cell surface to the tip. The filament is a hollow, rigid cylinder constructed of a single protein called </a:t>
            </a:r>
            <a:r>
              <a:rPr lang="en-US" dirty="0" err="1"/>
              <a:t>flagellin</a:t>
            </a:r>
            <a:r>
              <a:rPr lang="en-US" dirty="0"/>
              <a:t>, which ranges in molecular weight from 30,000 to 60,000. </a:t>
            </a:r>
          </a:p>
        </p:txBody>
      </p:sp>
    </p:spTree>
    <p:extLst>
      <p:ext uri="{BB962C8B-B14F-4D97-AF65-F5344CB8AC3E}">
        <p14:creationId xmlns:p14="http://schemas.microsoft.com/office/powerpoint/2010/main" val="309080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745163"/>
          </a:xfrm>
        </p:spPr>
        <p:txBody>
          <a:bodyPr>
            <a:normAutofit fontScale="92500" lnSpcReduction="20000"/>
          </a:bodyPr>
          <a:lstStyle/>
          <a:p>
            <a:pPr algn="just">
              <a:buNone/>
            </a:pPr>
            <a:r>
              <a:rPr lang="en-US" dirty="0"/>
              <a:t>Hook: </a:t>
            </a:r>
          </a:p>
          <a:p>
            <a:pPr algn="just">
              <a:buNone/>
            </a:pPr>
            <a:r>
              <a:rPr lang="en-US" dirty="0"/>
              <a:t>    Slightly wider than the filament, the hook is</a:t>
            </a:r>
          </a:p>
          <a:p>
            <a:pPr algn="just">
              <a:buNone/>
            </a:pPr>
            <a:r>
              <a:rPr lang="en-US" dirty="0"/>
              <a:t>    made of different protein subunits. Hook is a molecular universal joint that attaches the filament and the basal body. The hook is flexible, allowing the angle between the filament and the bacterial cell surface to change over a wide range </a:t>
            </a:r>
          </a:p>
          <a:p>
            <a:pPr algn="just">
              <a:buNone/>
            </a:pPr>
            <a:r>
              <a:rPr lang="en-US" dirty="0"/>
              <a:t>Basal body(Motor)</a:t>
            </a:r>
          </a:p>
          <a:p>
            <a:pPr algn="just">
              <a:buNone/>
            </a:pPr>
            <a:r>
              <a:rPr lang="en-US" dirty="0"/>
              <a:t>    Is the most complex part of a flagellum and  embedded in the cell surface and contains a motor that turns the helical flagellum to drive the cell through a liquid environment similar as a propeller drives a boat. </a:t>
            </a:r>
          </a:p>
        </p:txBody>
      </p:sp>
    </p:spTree>
    <p:extLst>
      <p:ext uri="{BB962C8B-B14F-4D97-AF65-F5344CB8AC3E}">
        <p14:creationId xmlns:p14="http://schemas.microsoft.com/office/powerpoint/2010/main" val="125505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US" u="sng" dirty="0"/>
              <a:t>Basal body varies depending on bacterial cell wall structure</a:t>
            </a:r>
          </a:p>
          <a:p>
            <a:pPr algn="just">
              <a:buNone/>
            </a:pPr>
            <a:r>
              <a:rPr lang="en-US" dirty="0"/>
              <a:t>Gram-negative  bacteria have 4 such rings: </a:t>
            </a:r>
          </a:p>
          <a:p>
            <a:pPr algn="just"/>
            <a:r>
              <a:rPr lang="en-US" dirty="0"/>
              <a:t>L ring associates with the </a:t>
            </a:r>
            <a:r>
              <a:rPr lang="en-US" dirty="0" err="1"/>
              <a:t>lipopolysaccharides</a:t>
            </a:r>
            <a:r>
              <a:rPr lang="en-US" dirty="0"/>
              <a:t>,</a:t>
            </a:r>
          </a:p>
          <a:p>
            <a:pPr algn="just"/>
            <a:r>
              <a:rPr lang="en-US" dirty="0"/>
              <a:t>P ring associates with </a:t>
            </a:r>
            <a:r>
              <a:rPr lang="en-US" dirty="0" err="1"/>
              <a:t>peptidoglycan</a:t>
            </a:r>
            <a:r>
              <a:rPr lang="en-US" dirty="0"/>
              <a:t> layer, </a:t>
            </a:r>
          </a:p>
          <a:p>
            <a:pPr algn="just"/>
            <a:r>
              <a:rPr lang="en-US" dirty="0"/>
              <a:t>M ring is embedded in the plasma membrane</a:t>
            </a:r>
          </a:p>
          <a:p>
            <a:pPr algn="just"/>
            <a:r>
              <a:rPr lang="en-US" dirty="0"/>
              <a:t>S ring is exposed to the </a:t>
            </a:r>
            <a:r>
              <a:rPr lang="en-US" dirty="0" err="1"/>
              <a:t>periplasmic</a:t>
            </a:r>
            <a:r>
              <a:rPr lang="en-US" dirty="0"/>
              <a:t> space </a:t>
            </a:r>
          </a:p>
          <a:p>
            <a:pPr marL="0" indent="0" algn="just">
              <a:buNone/>
            </a:pPr>
            <a:r>
              <a:rPr lang="en-US" dirty="0"/>
              <a:t>Gram-positive bacteria have only two rings:</a:t>
            </a:r>
          </a:p>
          <a:p>
            <a:pPr algn="just"/>
            <a:r>
              <a:rPr lang="en-US" dirty="0"/>
              <a:t>M ring an inner ring connected to the plasma membrane and </a:t>
            </a:r>
          </a:p>
          <a:p>
            <a:pPr algn="just"/>
            <a:r>
              <a:rPr lang="en-US" dirty="0"/>
              <a:t>S ring an outer one attached to the peptidoglycan.</a:t>
            </a:r>
          </a:p>
          <a:p>
            <a:pPr algn="just"/>
            <a:endParaRPr lang="en-US" dirty="0"/>
          </a:p>
        </p:txBody>
      </p:sp>
    </p:spTree>
    <p:extLst>
      <p:ext uri="{BB962C8B-B14F-4D97-AF65-F5344CB8AC3E}">
        <p14:creationId xmlns:p14="http://schemas.microsoft.com/office/powerpoint/2010/main" val="211674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28600" y="228600"/>
            <a:ext cx="8534400" cy="6400800"/>
          </a:xfrm>
          <a:prstGeom prst="rect">
            <a:avLst/>
          </a:prstGeom>
          <a:noFill/>
          <a:ln w="9525">
            <a:noFill/>
            <a:miter lim="800000"/>
            <a:headEnd/>
            <a:tailEnd/>
          </a:ln>
        </p:spPr>
      </p:pic>
    </p:spTree>
    <p:extLst>
      <p:ext uri="{BB962C8B-B14F-4D97-AF65-F5344CB8AC3E}">
        <p14:creationId xmlns:p14="http://schemas.microsoft.com/office/powerpoint/2010/main" val="197740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Flagella</a:t>
            </a:r>
          </a:p>
        </p:txBody>
      </p:sp>
      <p:sp>
        <p:nvSpPr>
          <p:cNvPr id="3" name="Content Placeholder 2"/>
          <p:cNvSpPr>
            <a:spLocks noGrp="1"/>
          </p:cNvSpPr>
          <p:nvPr>
            <p:ph idx="1"/>
          </p:nvPr>
        </p:nvSpPr>
        <p:spPr>
          <a:xfrm>
            <a:off x="457200" y="1219200"/>
            <a:ext cx="8229600" cy="4906963"/>
          </a:xfrm>
        </p:spPr>
        <p:txBody>
          <a:bodyPr>
            <a:normAutofit/>
          </a:bodyPr>
          <a:lstStyle/>
          <a:p>
            <a:pPr algn="just" fontAlgn="base">
              <a:buFont typeface="Wingdings" pitchFamily="2" charset="2"/>
              <a:buChar char="Ø"/>
            </a:pPr>
            <a:r>
              <a:rPr lang="en-US" b="1" dirty="0"/>
              <a:t>Motility(</a:t>
            </a:r>
            <a:r>
              <a:rPr lang="en-US" b="1" dirty="0" err="1"/>
              <a:t>Chemotaxis</a:t>
            </a:r>
            <a:r>
              <a:rPr lang="en-US" b="1" dirty="0"/>
              <a:t>)</a:t>
            </a:r>
          </a:p>
          <a:p>
            <a:pPr algn="just" fontAlgn="base">
              <a:buFont typeface="Wingdings" pitchFamily="2" charset="2"/>
              <a:buChar char="Ø"/>
            </a:pPr>
            <a:r>
              <a:rPr lang="en-US" b="1" dirty="0"/>
              <a:t>Role in Pathogenesis:</a:t>
            </a:r>
            <a:r>
              <a:rPr lang="en-US" dirty="0"/>
              <a:t> </a:t>
            </a:r>
          </a:p>
          <a:p>
            <a:pPr algn="just" fontAlgn="base">
              <a:buFont typeface="Wingdings" pitchFamily="2" charset="2"/>
              <a:buChar char="Ø"/>
            </a:pPr>
            <a:r>
              <a:rPr lang="en-US" b="1" dirty="0"/>
              <a:t>Roles in Organism identification</a:t>
            </a: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3.On the basis of 3 domain system:-</a:t>
            </a:r>
          </a:p>
          <a:p>
            <a:pPr>
              <a:buNone/>
            </a:pPr>
            <a:r>
              <a:rPr lang="en-US" dirty="0"/>
              <a:t>Archaea:-include the microorganisms that have ability grow under harsh conditions.</a:t>
            </a:r>
          </a:p>
          <a:p>
            <a:pPr>
              <a:buNone/>
            </a:pPr>
            <a:r>
              <a:rPr lang="en-US" dirty="0"/>
              <a:t>Eubacteria:- true bacteria growing in normal habitat.</a:t>
            </a:r>
          </a:p>
          <a:p>
            <a:pPr>
              <a:buNone/>
            </a:pPr>
            <a:r>
              <a:rPr lang="en-US" dirty="0"/>
              <a:t>Eukarya:- include 4 remaining kingdoms of Whittaker.</a:t>
            </a:r>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solidFill>
                  <a:srgbClr val="FF0000"/>
                </a:solidFill>
              </a:rPr>
              <a:t>Pili</a:t>
            </a:r>
            <a:r>
              <a:rPr lang="en-US" dirty="0">
                <a:solidFill>
                  <a:srgbClr val="FF0000"/>
                </a:solidFill>
              </a:rPr>
              <a:t> and </a:t>
            </a:r>
            <a:r>
              <a:rPr lang="en-US" dirty="0" err="1">
                <a:solidFill>
                  <a:srgbClr val="FF0000"/>
                </a:solidFill>
              </a:rPr>
              <a:t>Fimbriae</a:t>
            </a:r>
            <a:endParaRPr lang="en-US"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a:t>Short, fine, hair like numerous appendages(up to 1,000) that are thinner and shorter than flagella. </a:t>
            </a:r>
          </a:p>
          <a:p>
            <a:pPr algn="just"/>
            <a:r>
              <a:rPr lang="en-US" dirty="0"/>
              <a:t>Do not involved in motility. </a:t>
            </a:r>
          </a:p>
          <a:p>
            <a:pPr algn="just"/>
            <a:r>
              <a:rPr lang="en-US" dirty="0"/>
              <a:t>They are only visible in an electron microscope due to their small size. </a:t>
            </a:r>
          </a:p>
          <a:p>
            <a:pPr algn="just"/>
            <a:r>
              <a:rPr lang="en-US" dirty="0"/>
              <a:t>composed protein subunits  called </a:t>
            </a:r>
            <a:r>
              <a:rPr lang="en-US" dirty="0" err="1"/>
              <a:t>pillin</a:t>
            </a:r>
            <a:r>
              <a:rPr lang="en-US" dirty="0"/>
              <a:t>. </a:t>
            </a:r>
          </a:p>
          <a:p>
            <a:pPr algn="just"/>
            <a:r>
              <a:rPr lang="en-US" dirty="0"/>
              <a:t> Antigenic structure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Attachment of  bacteria to solid surfaces such as rocks in streams and host tissues.</a:t>
            </a:r>
          </a:p>
          <a:p>
            <a:pPr>
              <a:buNone/>
            </a:pPr>
            <a:r>
              <a:rPr lang="en-US" dirty="0"/>
              <a:t>(Helps in colonization and cause disease).</a:t>
            </a:r>
          </a:p>
          <a:p>
            <a:pPr>
              <a:buNone/>
            </a:pPr>
            <a:r>
              <a:rPr lang="en-US" dirty="0"/>
              <a:t>Helps in transfer of genetic material by </a:t>
            </a:r>
            <a:r>
              <a:rPr lang="en-US" dirty="0" err="1"/>
              <a:t>conjugation.Sex</a:t>
            </a:r>
            <a:r>
              <a:rPr lang="en-US" dirty="0"/>
              <a:t> </a:t>
            </a:r>
            <a:r>
              <a:rPr lang="en-US" dirty="0" err="1"/>
              <a:t>pilus</a:t>
            </a:r>
            <a:r>
              <a:rPr lang="en-US" dirty="0"/>
              <a:t>.</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28600"/>
          </a:xfrm>
        </p:spPr>
        <p:txBody>
          <a:bodyPr>
            <a:normAutofit fontScale="90000"/>
          </a:bodyPr>
          <a:lstStyle/>
          <a:p>
            <a:r>
              <a:rPr lang="en-US" dirty="0">
                <a:solidFill>
                  <a:srgbClr val="FF0000"/>
                </a:solidFill>
              </a:rPr>
              <a:t>Cell envelops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buNone/>
            </a:pPr>
            <a:r>
              <a:rPr lang="en-US" dirty="0" err="1"/>
              <a:t>Glycocalyx</a:t>
            </a:r>
            <a:r>
              <a:rPr lang="en-US" dirty="0"/>
              <a:t>. adhering  layer  extending from the  cell wall of bacteria.</a:t>
            </a:r>
          </a:p>
          <a:p>
            <a:pPr algn="just"/>
            <a:r>
              <a:rPr lang="en-US" dirty="0"/>
              <a:t> It  encompass  capsules and  slime  layers. </a:t>
            </a:r>
          </a:p>
          <a:p>
            <a:pPr algn="just"/>
            <a:r>
              <a:rPr lang="en-US" dirty="0"/>
              <a:t>When the layer is well organized, thick, tightly bound  and not easily washed off, it is called a </a:t>
            </a:r>
            <a:r>
              <a:rPr lang="en-US" b="1" dirty="0"/>
              <a:t>capsule.</a:t>
            </a:r>
          </a:p>
          <a:p>
            <a:pPr algn="just"/>
            <a:r>
              <a:rPr lang="en-US" dirty="0"/>
              <a:t>When layer thinner,  diffuse, unorganized, less tightly bound and  easily removed, called as </a:t>
            </a:r>
            <a:r>
              <a:rPr lang="en-US" b="1" dirty="0"/>
              <a:t>slime layer.(</a:t>
            </a:r>
            <a:r>
              <a:rPr lang="en-US" i="1" dirty="0"/>
              <a:t>Streptococcus </a:t>
            </a:r>
            <a:r>
              <a:rPr lang="en-US" i="1" dirty="0" err="1"/>
              <a:t>mutans</a:t>
            </a:r>
            <a:r>
              <a:rPr lang="en-US" i="1" dirty="0"/>
              <a:t>, </a:t>
            </a:r>
            <a:r>
              <a:rPr lang="en-US" i="1" dirty="0" err="1"/>
              <a:t>Alcaligen</a:t>
            </a:r>
            <a:r>
              <a:rPr lang="en-US" i="1" dirty="0"/>
              <a:t> </a:t>
            </a:r>
            <a:r>
              <a:rPr lang="en-US" i="1" dirty="0" err="1"/>
              <a:t>viscolactis</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capsules</a:t>
            </a:r>
          </a:p>
        </p:txBody>
      </p:sp>
      <p:sp>
        <p:nvSpPr>
          <p:cNvPr id="3" name="Content Placeholder 2"/>
          <p:cNvSpPr>
            <a:spLocks noGrp="1"/>
          </p:cNvSpPr>
          <p:nvPr>
            <p:ph idx="1"/>
          </p:nvPr>
        </p:nvSpPr>
        <p:spPr/>
        <p:txBody>
          <a:bodyPr/>
          <a:lstStyle/>
          <a:p>
            <a:r>
              <a:rPr lang="en-US" dirty="0"/>
              <a:t>Prevent bacteria from drying</a:t>
            </a:r>
          </a:p>
          <a:p>
            <a:r>
              <a:rPr lang="en-US" dirty="0"/>
              <a:t>Acts as </a:t>
            </a:r>
            <a:r>
              <a:rPr lang="en-US" dirty="0" err="1"/>
              <a:t>antiphagocytic</a:t>
            </a:r>
            <a:r>
              <a:rPr lang="en-US" dirty="0"/>
              <a:t> </a:t>
            </a:r>
          </a:p>
          <a:p>
            <a:r>
              <a:rPr lang="en-US" dirty="0"/>
              <a:t>It acts as antigen</a:t>
            </a:r>
          </a:p>
          <a:p>
            <a:r>
              <a:rPr lang="en-US" dirty="0"/>
              <a:t>Block the attachment by </a:t>
            </a:r>
            <a:r>
              <a:rPr lang="en-US" dirty="0" err="1"/>
              <a:t>bacteriophage</a:t>
            </a:r>
            <a:endParaRPr lang="en-US" dirty="0"/>
          </a:p>
          <a:p>
            <a:r>
              <a:rPr lang="en-US" dirty="0"/>
              <a:t>Helps in attachment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Slime layer</a:t>
            </a:r>
          </a:p>
        </p:txBody>
      </p:sp>
      <p:sp>
        <p:nvSpPr>
          <p:cNvPr id="3" name="Content Placeholder 2"/>
          <p:cNvSpPr>
            <a:spLocks noGrp="1"/>
          </p:cNvSpPr>
          <p:nvPr>
            <p:ph idx="1"/>
          </p:nvPr>
        </p:nvSpPr>
        <p:spPr>
          <a:xfrm>
            <a:off x="457200" y="1219200"/>
            <a:ext cx="8229600" cy="4906963"/>
          </a:xfrm>
        </p:spPr>
        <p:txBody>
          <a:bodyPr/>
          <a:lstStyle/>
          <a:p>
            <a:pPr algn="just"/>
            <a:r>
              <a:rPr lang="en-US" dirty="0"/>
              <a:t>Slime layer helps bacteria to attach on surface and form </a:t>
            </a:r>
            <a:r>
              <a:rPr lang="en-US" dirty="0" err="1"/>
              <a:t>biofilm</a:t>
            </a:r>
            <a:endParaRPr lang="en-US" dirty="0"/>
          </a:p>
          <a:p>
            <a:pPr algn="just"/>
            <a:r>
              <a:rPr lang="en-US" dirty="0" err="1"/>
              <a:t>Biofilm</a:t>
            </a:r>
            <a:r>
              <a:rPr lang="en-US" dirty="0"/>
              <a:t> shield bacteria from body’s immune defenses, antibiotics and other therapies. </a:t>
            </a:r>
          </a:p>
          <a:p>
            <a:pPr algn="just"/>
            <a:r>
              <a:rPr lang="en-US" dirty="0"/>
              <a:t>Slime helps some bacteria in their motility  esp. in gliding bacteria.</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layer</a:t>
            </a:r>
          </a:p>
        </p:txBody>
      </p:sp>
      <p:sp>
        <p:nvSpPr>
          <p:cNvPr id="3" name="Content Placeholder 2"/>
          <p:cNvSpPr>
            <a:spLocks noGrp="1"/>
          </p:cNvSpPr>
          <p:nvPr>
            <p:ph idx="1"/>
          </p:nvPr>
        </p:nvSpPr>
        <p:spPr>
          <a:xfrm>
            <a:off x="457200" y="1219200"/>
            <a:ext cx="8229600" cy="4906963"/>
          </a:xfrm>
        </p:spPr>
        <p:txBody>
          <a:bodyPr>
            <a:noAutofit/>
          </a:bodyPr>
          <a:lstStyle/>
          <a:p>
            <a:r>
              <a:rPr lang="en-US" sz="2400" dirty="0"/>
              <a:t>The  S-layer is the regularly  structured  like floor tiles on the surface of bacteria.</a:t>
            </a:r>
          </a:p>
          <a:p>
            <a:r>
              <a:rPr lang="en-US" sz="2400" dirty="0"/>
              <a:t>Is composed of protein or glycoprotein .</a:t>
            </a:r>
          </a:p>
          <a:p>
            <a:r>
              <a:rPr lang="en-US" sz="2400" dirty="0"/>
              <a:t>Both  gram-positive and gram-negative bacteria have a S-layer on  their  surface. </a:t>
            </a:r>
          </a:p>
          <a:p>
            <a:r>
              <a:rPr lang="en-US" sz="2400" dirty="0"/>
              <a:t>In gram-negative bacteria the S-layer adheres directly to the outer membrane;</a:t>
            </a:r>
          </a:p>
          <a:p>
            <a:r>
              <a:rPr lang="en-US" sz="2400" dirty="0"/>
              <a:t>In gram positive it  adheres  with the </a:t>
            </a:r>
            <a:r>
              <a:rPr lang="en-US" sz="2400" dirty="0" err="1"/>
              <a:t>peptidoglycan</a:t>
            </a:r>
            <a:r>
              <a:rPr lang="en-US" sz="2400" dirty="0"/>
              <a:t> surface. </a:t>
            </a:r>
          </a:p>
          <a:p>
            <a:r>
              <a:rPr lang="en-US" sz="2400" dirty="0"/>
              <a:t> S- layers  are also  very common among </a:t>
            </a:r>
            <a:r>
              <a:rPr lang="en-US" sz="2400" dirty="0" err="1"/>
              <a:t>Archaea</a:t>
            </a:r>
            <a:r>
              <a:rPr lang="en-US" sz="2400" dirty="0"/>
              <a:t>.</a:t>
            </a:r>
          </a:p>
        </p:txBody>
      </p:sp>
    </p:spTree>
    <p:extLst>
      <p:ext uri="{BB962C8B-B14F-4D97-AF65-F5344CB8AC3E}">
        <p14:creationId xmlns:p14="http://schemas.microsoft.com/office/powerpoint/2010/main" val="3124566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r>
              <a:rPr lang="en-US" dirty="0"/>
              <a:t>Functions</a:t>
            </a:r>
          </a:p>
          <a:p>
            <a:pPr algn="just"/>
            <a:r>
              <a:rPr lang="en-US" dirty="0"/>
              <a:t>It   protect  the  cell  against  ion  and  pH  fluctuations, osmotic pressure, enzymes, and  the predator bacterium </a:t>
            </a:r>
            <a:r>
              <a:rPr lang="en-US" i="1" dirty="0" err="1"/>
              <a:t>Bdellovibrio</a:t>
            </a:r>
            <a:r>
              <a:rPr lang="en-US" i="1" dirty="0"/>
              <a:t> (</a:t>
            </a:r>
            <a:r>
              <a:rPr lang="en-US" dirty="0"/>
              <a:t>prey on gram –</a:t>
            </a:r>
            <a:r>
              <a:rPr lang="en-US" dirty="0" err="1"/>
              <a:t>ve</a:t>
            </a:r>
            <a:r>
              <a:rPr lang="en-US" dirty="0"/>
              <a:t> bacteria)</a:t>
            </a:r>
          </a:p>
          <a:p>
            <a:pPr algn="just"/>
            <a:r>
              <a:rPr lang="en-US" dirty="0"/>
              <a:t>The S-layer also helps maintain the shape and envelope rigidity in some bacterial cells. </a:t>
            </a:r>
          </a:p>
          <a:p>
            <a:pPr algn="just"/>
            <a:r>
              <a:rPr lang="en-US" dirty="0"/>
              <a:t>It can promote cell adhesion to surfaces.</a:t>
            </a:r>
          </a:p>
          <a:p>
            <a:pPr algn="just"/>
            <a:r>
              <a:rPr lang="en-US" dirty="0"/>
              <a:t>Protects   against  complement  attack  and  </a:t>
            </a:r>
            <a:r>
              <a:rPr lang="en-US" dirty="0" err="1"/>
              <a:t>phagocytosis</a:t>
            </a:r>
            <a:r>
              <a:rPr lang="en-US" dirty="0"/>
              <a:t>, thus contributing  virulence to bacteria</a:t>
            </a:r>
          </a:p>
          <a:p>
            <a:pPr algn="just"/>
            <a:endParaRPr lang="en-US" dirty="0"/>
          </a:p>
        </p:txBody>
      </p:sp>
    </p:spTree>
    <p:extLst>
      <p:ext uri="{BB962C8B-B14F-4D97-AF65-F5344CB8AC3E}">
        <p14:creationId xmlns:p14="http://schemas.microsoft.com/office/powerpoint/2010/main" val="166965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wall</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a:t>The cell wall is the rigid  layer, usually lies just outside the plasma membrane.</a:t>
            </a:r>
          </a:p>
          <a:p>
            <a:pPr algn="just"/>
            <a:r>
              <a:rPr lang="en-US" dirty="0" err="1"/>
              <a:t>Eubacterial</a:t>
            </a:r>
            <a:r>
              <a:rPr lang="en-US" dirty="0"/>
              <a:t> cell wall markedly differ from other microorganisms and plants in containing the network  of </a:t>
            </a:r>
            <a:r>
              <a:rPr lang="en-US" dirty="0" err="1"/>
              <a:t>peptidoglycan</a:t>
            </a:r>
            <a:r>
              <a:rPr lang="en-US" dirty="0"/>
              <a:t> chains.</a:t>
            </a:r>
          </a:p>
          <a:p>
            <a:pPr algn="just"/>
            <a:r>
              <a:rPr lang="en-US" dirty="0"/>
              <a:t>This is a large molecule, also called as </a:t>
            </a:r>
            <a:r>
              <a:rPr lang="en-US" dirty="0" err="1"/>
              <a:t>murein</a:t>
            </a:r>
            <a:r>
              <a:rPr lang="en-US" dirty="0"/>
              <a:t>, is composed of alternating units of two amino-containing sugars, N-</a:t>
            </a:r>
            <a:r>
              <a:rPr lang="en-US" dirty="0" err="1"/>
              <a:t>acetylglucosamine</a:t>
            </a:r>
            <a:r>
              <a:rPr lang="en-US" dirty="0"/>
              <a:t>(NAG) and  N-</a:t>
            </a:r>
            <a:r>
              <a:rPr lang="en-US" dirty="0" err="1"/>
              <a:t>acetylmuramic</a:t>
            </a:r>
            <a:r>
              <a:rPr lang="en-US" dirty="0"/>
              <a:t> acid(NAM) connected by side chains of four amino acid and peptide cross bridge</a:t>
            </a:r>
          </a:p>
        </p:txBody>
      </p:sp>
    </p:spTree>
    <p:extLst>
      <p:ext uri="{BB962C8B-B14F-4D97-AF65-F5344CB8AC3E}">
        <p14:creationId xmlns:p14="http://schemas.microsoft.com/office/powerpoint/2010/main" val="373496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There are two predominant types of bacterial cell wall, which provides the means to identify stained bacteria as gram positive and gram negative</a:t>
            </a:r>
          </a:p>
        </p:txBody>
      </p:sp>
    </p:spTree>
    <p:extLst>
      <p:ext uri="{BB962C8B-B14F-4D97-AF65-F5344CB8AC3E}">
        <p14:creationId xmlns:p14="http://schemas.microsoft.com/office/powerpoint/2010/main" val="3663611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 positive cell wall</a:t>
            </a:r>
          </a:p>
        </p:txBody>
      </p:sp>
      <p:sp>
        <p:nvSpPr>
          <p:cNvPr id="3" name="Content Placeholder 2"/>
          <p:cNvSpPr>
            <a:spLocks noGrp="1"/>
          </p:cNvSpPr>
          <p:nvPr>
            <p:ph idx="1"/>
          </p:nvPr>
        </p:nvSpPr>
        <p:spPr/>
        <p:txBody>
          <a:bodyPr/>
          <a:lstStyle/>
          <a:p>
            <a:r>
              <a:rPr lang="en-US" dirty="0" err="1"/>
              <a:t>Peptidoglycan</a:t>
            </a:r>
            <a:endParaRPr lang="en-US" dirty="0"/>
          </a:p>
          <a:p>
            <a:r>
              <a:rPr lang="en-US" dirty="0" err="1"/>
              <a:t>Teichoic</a:t>
            </a:r>
            <a:r>
              <a:rPr lang="en-US" dirty="0"/>
              <a:t> acid</a:t>
            </a:r>
          </a:p>
        </p:txBody>
      </p:sp>
    </p:spTree>
    <p:extLst>
      <p:ext uri="{BB962C8B-B14F-4D97-AF65-F5344CB8AC3E}">
        <p14:creationId xmlns:p14="http://schemas.microsoft.com/office/powerpoint/2010/main" val="100640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8229600" cy="5791200"/>
          </a:xfrm>
        </p:spPr>
        <p:txBody>
          <a:bodyPr>
            <a:normAutofit fontScale="85000" lnSpcReduction="20000"/>
          </a:bodyPr>
          <a:lstStyle/>
          <a:p>
            <a:pPr lvl="0">
              <a:buNone/>
            </a:pPr>
            <a:r>
              <a:rPr lang="en-US" dirty="0"/>
              <a:t>4. On the basis of groups</a:t>
            </a:r>
          </a:p>
          <a:p>
            <a:pPr algn="just">
              <a:buNone/>
            </a:pPr>
            <a:r>
              <a:rPr lang="en-US" dirty="0"/>
              <a:t>   According to this, microorganisms are classified as;</a:t>
            </a:r>
          </a:p>
          <a:p>
            <a:pPr lvl="0" algn="just"/>
            <a:r>
              <a:rPr lang="en-US" dirty="0"/>
              <a:t>Bacteria: they are unicellular minute organisms and includes cyanobacteria, true bacteria, actinomycetes etc.</a:t>
            </a:r>
          </a:p>
          <a:p>
            <a:pPr lvl="0" algn="just"/>
            <a:r>
              <a:rPr lang="en-US" dirty="0"/>
              <a:t>Virus: they are unicellular, ultramicroscopic obligate intracellular parasites.</a:t>
            </a:r>
          </a:p>
          <a:p>
            <a:pPr lvl="0" algn="just"/>
            <a:r>
              <a:rPr lang="en-US" dirty="0"/>
              <a:t>Fungi: they are unicellular as well as multicellular eukaryotic organisms.</a:t>
            </a:r>
          </a:p>
          <a:p>
            <a:pPr lvl="0" algn="just"/>
            <a:r>
              <a:rPr lang="en-US" dirty="0"/>
              <a:t>Protozoa: these are eukaryotic multicellular cells.</a:t>
            </a:r>
          </a:p>
          <a:p>
            <a:pPr lvl="0" algn="just"/>
            <a:r>
              <a:rPr lang="en-US" dirty="0"/>
              <a:t>Mycoplasma: these are prokaryotes that differ from bacteria. They are small, simple but lacks cell wall so they have pleomorphic structure.</a:t>
            </a:r>
          </a:p>
          <a:p>
            <a:pPr lvl="0" algn="just"/>
            <a:r>
              <a:rPr lang="en-US" dirty="0" err="1"/>
              <a:t>Rickettsiae</a:t>
            </a:r>
            <a:r>
              <a:rPr lang="en-US" dirty="0"/>
              <a:t> and </a:t>
            </a:r>
            <a:r>
              <a:rPr lang="en-US" dirty="0" err="1"/>
              <a:t>chlamydiae</a:t>
            </a:r>
            <a:r>
              <a:rPr lang="en-US" dirty="0"/>
              <a:t>: they are strict intracellular, short rod shaped gram negative organisms.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a:t>About 60-90 % of cell wall  is </a:t>
            </a:r>
            <a:r>
              <a:rPr lang="en-US" dirty="0" err="1"/>
              <a:t>peptidoglycan</a:t>
            </a:r>
            <a:r>
              <a:rPr lang="en-US" dirty="0"/>
              <a:t> layers. </a:t>
            </a:r>
          </a:p>
          <a:p>
            <a:pPr algn="just"/>
            <a:r>
              <a:rPr lang="en-US" dirty="0"/>
              <a:t>It is   an insoluble, porous cross link polymer of </a:t>
            </a:r>
            <a:r>
              <a:rPr lang="en-US" dirty="0" err="1"/>
              <a:t>enermous</a:t>
            </a:r>
            <a:r>
              <a:rPr lang="en-US" dirty="0"/>
              <a:t> strength and rigidity.</a:t>
            </a:r>
          </a:p>
          <a:p>
            <a:pPr algn="just"/>
            <a:r>
              <a:rPr lang="en-US" dirty="0"/>
              <a:t>The </a:t>
            </a:r>
            <a:r>
              <a:rPr lang="en-US" dirty="0" err="1"/>
              <a:t>peptidoglycan</a:t>
            </a:r>
            <a:r>
              <a:rPr lang="en-US" dirty="0"/>
              <a:t> contains anionic  polysaccharide </a:t>
            </a:r>
            <a:r>
              <a:rPr lang="en-US" dirty="0" err="1"/>
              <a:t>teichoic</a:t>
            </a:r>
            <a:r>
              <a:rPr lang="en-US" dirty="0"/>
              <a:t> acids (polymers of glycerol or </a:t>
            </a:r>
            <a:r>
              <a:rPr lang="en-US" dirty="0" err="1"/>
              <a:t>ribitol</a:t>
            </a:r>
            <a:r>
              <a:rPr lang="en-US" dirty="0"/>
              <a:t> joined by phosphate groups, negatively charged and confer negative charge to cell wall).</a:t>
            </a:r>
          </a:p>
          <a:p>
            <a:pPr algn="just"/>
            <a:r>
              <a:rPr lang="en-US" dirty="0"/>
              <a:t>The </a:t>
            </a:r>
            <a:r>
              <a:rPr lang="en-US" dirty="0" err="1"/>
              <a:t>teichoic</a:t>
            </a:r>
            <a:r>
              <a:rPr lang="en-US" dirty="0"/>
              <a:t> acid helps to link the </a:t>
            </a:r>
            <a:r>
              <a:rPr lang="en-US" dirty="0" err="1"/>
              <a:t>peptidoglycan</a:t>
            </a:r>
            <a:r>
              <a:rPr lang="en-US" dirty="0"/>
              <a:t> together.</a:t>
            </a:r>
          </a:p>
        </p:txBody>
      </p:sp>
    </p:spTree>
    <p:extLst>
      <p:ext uri="{BB962C8B-B14F-4D97-AF65-F5344CB8AC3E}">
        <p14:creationId xmlns:p14="http://schemas.microsoft.com/office/powerpoint/2010/main" val="425276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a:t>The </a:t>
            </a:r>
            <a:r>
              <a:rPr lang="en-US" dirty="0" err="1"/>
              <a:t>teichoic</a:t>
            </a:r>
            <a:r>
              <a:rPr lang="en-US" dirty="0"/>
              <a:t> acids are connected to either the </a:t>
            </a:r>
            <a:r>
              <a:rPr lang="en-US" dirty="0" err="1"/>
              <a:t>peptidoglycan</a:t>
            </a:r>
            <a:r>
              <a:rPr lang="en-US" dirty="0"/>
              <a:t> itself by  a  covalent  bond   or  to  plasma  membrane  lipids;  in this case called as  </a:t>
            </a:r>
            <a:r>
              <a:rPr lang="en-US" dirty="0" err="1"/>
              <a:t>lipoteichoic</a:t>
            </a:r>
            <a:r>
              <a:rPr lang="en-US" dirty="0"/>
              <a:t> acids. </a:t>
            </a:r>
          </a:p>
          <a:p>
            <a:pPr algn="just"/>
            <a:r>
              <a:rPr lang="en-US" dirty="0"/>
              <a:t>The functions of these molecules are still unclear, but they may be important in maintaining the structure of the wall, binds with magnesium and form pool of </a:t>
            </a:r>
            <a:r>
              <a:rPr lang="en-US" dirty="0" err="1"/>
              <a:t>cations</a:t>
            </a:r>
            <a:r>
              <a:rPr lang="en-US" dirty="0"/>
              <a:t> within cytoplasm and confers  stabilization.</a:t>
            </a:r>
          </a:p>
          <a:p>
            <a:pPr algn="just"/>
            <a:r>
              <a:rPr lang="en-US" dirty="0" err="1"/>
              <a:t>Teichoic</a:t>
            </a:r>
            <a:r>
              <a:rPr lang="en-US" dirty="0"/>
              <a:t> acids are not present in gram-negative bacteria.</a:t>
            </a:r>
          </a:p>
        </p:txBody>
      </p:sp>
    </p:spTree>
    <p:extLst>
      <p:ext uri="{BB962C8B-B14F-4D97-AF65-F5344CB8AC3E}">
        <p14:creationId xmlns:p14="http://schemas.microsoft.com/office/powerpoint/2010/main" val="2551927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dirty="0" err="1"/>
              <a:t>Periplasmic</a:t>
            </a:r>
            <a:r>
              <a:rPr lang="en-US" dirty="0"/>
              <a:t> space:-</a:t>
            </a:r>
          </a:p>
          <a:p>
            <a:pPr algn="just"/>
            <a:r>
              <a:rPr lang="en-US" dirty="0"/>
              <a:t>A space between the plasma membrane and  the  peptidoglycan layer of  most gram negative bacteria, and sometimes a similar but smaller gap(or absence) may be observed between the plasma membrane and wall in gram positive bacteria. </a:t>
            </a:r>
          </a:p>
          <a:p>
            <a:pPr algn="just"/>
            <a:r>
              <a:rPr lang="en-US" dirty="0"/>
              <a:t>The </a:t>
            </a:r>
            <a:r>
              <a:rPr lang="en-US" dirty="0" err="1"/>
              <a:t>periplasmic</a:t>
            </a:r>
            <a:r>
              <a:rPr lang="en-US" dirty="0"/>
              <a:t> space may be filled with a loose network of </a:t>
            </a:r>
            <a:r>
              <a:rPr lang="en-US" dirty="0" err="1"/>
              <a:t>peptidoglycan</a:t>
            </a:r>
            <a:r>
              <a:rPr lang="en-US" dirty="0"/>
              <a:t>. Possibly it is more a gel than  a  fluid-filled  space.  </a:t>
            </a:r>
          </a:p>
          <a:p>
            <a:pPr marL="0" indent="0" algn="just">
              <a:buNone/>
            </a:pPr>
            <a:endParaRPr lang="en-US" dirty="0"/>
          </a:p>
          <a:p>
            <a:pPr algn="just"/>
            <a:r>
              <a:rPr lang="en-US" dirty="0"/>
              <a:t> In gram positive:</a:t>
            </a:r>
          </a:p>
          <a:p>
            <a:pPr algn="just"/>
            <a:r>
              <a:rPr lang="en-US" dirty="0"/>
              <a:t>They secrete  several  enzymes. Such secreted enzymes are often called </a:t>
            </a:r>
            <a:r>
              <a:rPr lang="en-US" dirty="0" err="1"/>
              <a:t>exoenzymes</a:t>
            </a:r>
            <a:r>
              <a:rPr lang="en-US" dirty="0"/>
              <a:t>. Some enzymes remain in the </a:t>
            </a:r>
            <a:r>
              <a:rPr lang="en-US" dirty="0" err="1"/>
              <a:t>periplasm</a:t>
            </a:r>
            <a:r>
              <a:rPr lang="en-US" dirty="0"/>
              <a:t> and are attached to the plasma membrane. </a:t>
            </a:r>
          </a:p>
        </p:txBody>
      </p:sp>
    </p:spTree>
    <p:extLst>
      <p:ext uri="{BB962C8B-B14F-4D97-AF65-F5344CB8AC3E}">
        <p14:creationId xmlns:p14="http://schemas.microsoft.com/office/powerpoint/2010/main" val="427228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838200" y="609600"/>
            <a:ext cx="7238999" cy="5638799"/>
          </a:xfrm>
          <a:prstGeom prst="rect">
            <a:avLst/>
          </a:prstGeom>
          <a:noFill/>
          <a:ln w="9525">
            <a:noFill/>
            <a:miter lim="800000"/>
            <a:headEnd/>
            <a:tailEnd/>
          </a:ln>
        </p:spPr>
      </p:pic>
    </p:spTree>
    <p:extLst>
      <p:ext uri="{BB962C8B-B14F-4D97-AF65-F5344CB8AC3E}">
        <p14:creationId xmlns:p14="http://schemas.microsoft.com/office/powerpoint/2010/main" val="101705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Gram-Negative Cell Walls</a:t>
            </a:r>
          </a:p>
        </p:txBody>
      </p:sp>
      <p:sp>
        <p:nvSpPr>
          <p:cNvPr id="3" name="Content Placeholder 2"/>
          <p:cNvSpPr>
            <a:spLocks noGrp="1"/>
          </p:cNvSpPr>
          <p:nvPr>
            <p:ph idx="1"/>
          </p:nvPr>
        </p:nvSpPr>
        <p:spPr/>
        <p:txBody>
          <a:bodyPr/>
          <a:lstStyle/>
          <a:p>
            <a:r>
              <a:rPr lang="en-US" dirty="0"/>
              <a:t>Much more complex than gram-positive walls.</a:t>
            </a:r>
          </a:p>
          <a:p>
            <a:pPr>
              <a:buFont typeface="Courier New" pitchFamily="49" charset="0"/>
              <a:buChar char="o"/>
            </a:pPr>
            <a:r>
              <a:rPr lang="en-US" dirty="0" err="1"/>
              <a:t>Peptidoglycan</a:t>
            </a:r>
            <a:endParaRPr lang="en-US" dirty="0"/>
          </a:p>
          <a:p>
            <a:pPr>
              <a:buFont typeface="Courier New" pitchFamily="49" charset="0"/>
              <a:buChar char="o"/>
            </a:pPr>
            <a:r>
              <a:rPr lang="en-US" dirty="0" err="1"/>
              <a:t>Outermembrane</a:t>
            </a:r>
            <a:endParaRPr lang="en-US" dirty="0"/>
          </a:p>
          <a:p>
            <a:pPr>
              <a:buFont typeface="Courier New" pitchFamily="49" charset="0"/>
              <a:buChar char="o"/>
            </a:pPr>
            <a:r>
              <a:rPr lang="en-US" dirty="0" err="1"/>
              <a:t>Periplasmic</a:t>
            </a:r>
            <a:r>
              <a:rPr lang="en-US" dirty="0"/>
              <a:t> membrane</a:t>
            </a:r>
          </a:p>
        </p:txBody>
      </p:sp>
    </p:spTree>
    <p:extLst>
      <p:ext uri="{BB962C8B-B14F-4D97-AF65-F5344CB8AC3E}">
        <p14:creationId xmlns:p14="http://schemas.microsoft.com/office/powerpoint/2010/main" val="3163650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a:t>The  outer  membrane  lies  outside  the  thin  </a:t>
            </a:r>
            <a:r>
              <a:rPr lang="en-US" dirty="0" err="1"/>
              <a:t>peptidoglycan</a:t>
            </a:r>
            <a:r>
              <a:rPr lang="en-US" dirty="0"/>
              <a:t> layer.</a:t>
            </a:r>
          </a:p>
          <a:p>
            <a:pPr algn="just"/>
            <a:r>
              <a:rPr lang="en-US" dirty="0"/>
              <a:t>It’s another  structure  that  may  strengthen  the  gram-negative wall. </a:t>
            </a:r>
          </a:p>
          <a:p>
            <a:pPr algn="just"/>
            <a:r>
              <a:rPr lang="en-US" dirty="0"/>
              <a:t>It is compose of protein, carbohydrate and lipid.</a:t>
            </a:r>
          </a:p>
          <a:p>
            <a:pPr algn="just"/>
            <a:r>
              <a:rPr lang="en-US" dirty="0"/>
              <a:t>It is </a:t>
            </a:r>
            <a:r>
              <a:rPr lang="en-US" dirty="0" err="1"/>
              <a:t>bilayer</a:t>
            </a:r>
            <a:r>
              <a:rPr lang="en-US" dirty="0"/>
              <a:t> and consist of inner layer </a:t>
            </a:r>
            <a:r>
              <a:rPr lang="en-US" dirty="0" err="1"/>
              <a:t>phospholipid</a:t>
            </a:r>
            <a:r>
              <a:rPr lang="en-US" dirty="0"/>
              <a:t> and outer layer </a:t>
            </a:r>
            <a:r>
              <a:rPr lang="en-US" dirty="0" err="1"/>
              <a:t>lipopolysaccharides</a:t>
            </a:r>
            <a:r>
              <a:rPr lang="en-US" dirty="0"/>
              <a:t> (LPS)</a:t>
            </a:r>
          </a:p>
          <a:p>
            <a:pPr algn="just"/>
            <a:r>
              <a:rPr lang="en-US" dirty="0"/>
              <a:t>It also consist of </a:t>
            </a:r>
            <a:r>
              <a:rPr lang="en-US" dirty="0" err="1"/>
              <a:t>porin</a:t>
            </a:r>
            <a:r>
              <a:rPr lang="en-US" dirty="0"/>
              <a:t> and Braun’s  lipoprotein.</a:t>
            </a:r>
          </a:p>
        </p:txBody>
      </p:sp>
    </p:spTree>
    <p:extLst>
      <p:ext uri="{BB962C8B-B14F-4D97-AF65-F5344CB8AC3E}">
        <p14:creationId xmlns:p14="http://schemas.microsoft.com/office/powerpoint/2010/main" val="144736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err="1"/>
              <a:t>Peptidoglycan</a:t>
            </a:r>
            <a:r>
              <a:rPr lang="en-US" dirty="0"/>
              <a:t>:</a:t>
            </a:r>
          </a:p>
          <a:p>
            <a:pPr algn="just"/>
            <a:r>
              <a:rPr lang="en-US" dirty="0"/>
              <a:t>The thin </a:t>
            </a:r>
            <a:r>
              <a:rPr lang="en-US" dirty="0" err="1"/>
              <a:t>peptidoglycan</a:t>
            </a:r>
            <a:r>
              <a:rPr lang="en-US" dirty="0"/>
              <a:t> layer  present next to the plasma membrane.</a:t>
            </a:r>
          </a:p>
          <a:p>
            <a:pPr algn="just"/>
            <a:r>
              <a:rPr lang="en-US" dirty="0"/>
              <a:t>In </a:t>
            </a:r>
            <a:r>
              <a:rPr lang="en-US" i="1" dirty="0"/>
              <a:t>E. coli </a:t>
            </a:r>
            <a:r>
              <a:rPr lang="en-US" dirty="0"/>
              <a:t>it is about 2 nm thick and contains only one or two layers or sheets of </a:t>
            </a:r>
            <a:r>
              <a:rPr lang="en-US" dirty="0" err="1"/>
              <a:t>peptidoglycan</a:t>
            </a:r>
            <a:r>
              <a:rPr lang="en-US" dirty="0"/>
              <a:t>.</a:t>
            </a:r>
          </a:p>
          <a:p>
            <a:endParaRPr lang="en-US" dirty="0"/>
          </a:p>
        </p:txBody>
      </p:sp>
    </p:spTree>
    <p:extLst>
      <p:ext uri="{BB962C8B-B14F-4D97-AF65-F5344CB8AC3E}">
        <p14:creationId xmlns:p14="http://schemas.microsoft.com/office/powerpoint/2010/main" val="3920935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143000" y="152400"/>
            <a:ext cx="6858000" cy="6172200"/>
          </a:xfrm>
          <a:prstGeom prst="rect">
            <a:avLst/>
          </a:prstGeom>
          <a:noFill/>
          <a:ln w="9525">
            <a:noFill/>
            <a:miter lim="800000"/>
            <a:headEnd/>
            <a:tailEnd/>
          </a:ln>
        </p:spPr>
      </p:pic>
      <p:sp>
        <p:nvSpPr>
          <p:cNvPr id="5" name="Rectangle 4"/>
          <p:cNvSpPr/>
          <p:nvPr/>
        </p:nvSpPr>
        <p:spPr>
          <a:xfrm>
            <a:off x="1066800" y="6324600"/>
            <a:ext cx="6629400" cy="369332"/>
          </a:xfrm>
          <a:prstGeom prst="rect">
            <a:avLst/>
          </a:prstGeom>
        </p:spPr>
        <p:txBody>
          <a:bodyPr wrap="square">
            <a:spAutoFit/>
          </a:bodyPr>
          <a:lstStyle/>
          <a:p>
            <a:r>
              <a:rPr lang="en-US" dirty="0"/>
              <a:t>The </a:t>
            </a:r>
            <a:r>
              <a:rPr lang="en-US" dirty="0" err="1"/>
              <a:t>peptidoglycan</a:t>
            </a:r>
            <a:r>
              <a:rPr lang="en-US" dirty="0"/>
              <a:t> subunit of </a:t>
            </a:r>
            <a:r>
              <a:rPr lang="en-US" i="1" dirty="0"/>
              <a:t>Escherichia coli</a:t>
            </a:r>
            <a:r>
              <a:rPr lang="en-US" dirty="0"/>
              <a:t>,</a:t>
            </a:r>
          </a:p>
        </p:txBody>
      </p:sp>
    </p:spTree>
    <p:extLst>
      <p:ext uri="{BB962C8B-B14F-4D97-AF65-F5344CB8AC3E}">
        <p14:creationId xmlns:p14="http://schemas.microsoft.com/office/powerpoint/2010/main" val="2141321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Peptidoglycan</a:t>
            </a:r>
            <a:r>
              <a:rPr lang="en-US" dirty="0"/>
              <a:t> composition and structure</a:t>
            </a:r>
          </a:p>
        </p:txBody>
      </p:sp>
      <p:sp>
        <p:nvSpPr>
          <p:cNvPr id="3" name="Content Placeholder 2"/>
          <p:cNvSpPr>
            <a:spLocks noGrp="1"/>
          </p:cNvSpPr>
          <p:nvPr>
            <p:ph idx="1"/>
          </p:nvPr>
        </p:nvSpPr>
        <p:spPr/>
        <p:txBody>
          <a:bodyPr/>
          <a:lstStyle/>
          <a:p>
            <a:pPr algn="just"/>
            <a:r>
              <a:rPr lang="en-US" dirty="0"/>
              <a:t>Based on protein type and bonding the </a:t>
            </a:r>
            <a:r>
              <a:rPr lang="en-US" dirty="0" err="1"/>
              <a:t>peptidoglycan</a:t>
            </a:r>
            <a:r>
              <a:rPr lang="en-US" dirty="0"/>
              <a:t> differ in gram –</a:t>
            </a:r>
            <a:r>
              <a:rPr lang="en-US" dirty="0" err="1"/>
              <a:t>ve</a:t>
            </a:r>
            <a:r>
              <a:rPr lang="en-US" dirty="0"/>
              <a:t> and gram +</a:t>
            </a:r>
            <a:r>
              <a:rPr lang="en-US" dirty="0" err="1"/>
              <a:t>ve</a:t>
            </a:r>
            <a:r>
              <a:rPr lang="en-US" dirty="0"/>
              <a:t> bacteria. </a:t>
            </a:r>
          </a:p>
          <a:p>
            <a:pPr algn="just">
              <a:buNone/>
            </a:pPr>
            <a:endParaRPr lang="en-US" dirty="0"/>
          </a:p>
        </p:txBody>
      </p:sp>
    </p:spTree>
    <p:extLst>
      <p:ext uri="{BB962C8B-B14F-4D97-AF65-F5344CB8AC3E}">
        <p14:creationId xmlns:p14="http://schemas.microsoft.com/office/powerpoint/2010/main" val="3939240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04800" y="457200"/>
            <a:ext cx="4343400" cy="4953000"/>
          </a:xfrm>
          <a:prstGeom prst="rect">
            <a:avLst/>
          </a:prstGeom>
          <a:noFill/>
          <a:ln w="9525">
            <a:noFill/>
            <a:miter lim="800000"/>
            <a:headEnd/>
            <a:tailEnd/>
          </a:ln>
        </p:spPr>
      </p:pic>
      <p:sp>
        <p:nvSpPr>
          <p:cNvPr id="3" name="Rectangle 2"/>
          <p:cNvSpPr/>
          <p:nvPr/>
        </p:nvSpPr>
        <p:spPr>
          <a:xfrm>
            <a:off x="152400" y="5562600"/>
            <a:ext cx="4267200" cy="923330"/>
          </a:xfrm>
          <a:prstGeom prst="rect">
            <a:avLst/>
          </a:prstGeom>
        </p:spPr>
        <p:txBody>
          <a:bodyPr wrap="square">
            <a:spAutoFit/>
          </a:bodyPr>
          <a:lstStyle/>
          <a:p>
            <a:r>
              <a:rPr lang="en-US" dirty="0"/>
              <a:t>E. </a:t>
            </a:r>
            <a:r>
              <a:rPr lang="en-US" dirty="0" err="1"/>
              <a:t>Colipeptidoglycan</a:t>
            </a:r>
            <a:r>
              <a:rPr lang="en-US" dirty="0"/>
              <a:t> with direct cross-linking, typical of many gram-negative bacteria</a:t>
            </a:r>
          </a:p>
        </p:txBody>
      </p:sp>
      <p:pic>
        <p:nvPicPr>
          <p:cNvPr id="6" name="Picture 2"/>
          <p:cNvPicPr>
            <a:picLocks noChangeAspect="1" noChangeArrowheads="1"/>
          </p:cNvPicPr>
          <p:nvPr/>
        </p:nvPicPr>
        <p:blipFill>
          <a:blip r:embed="rId3" cstate="print"/>
          <a:srcRect/>
          <a:stretch>
            <a:fillRect/>
          </a:stretch>
        </p:blipFill>
        <p:spPr bwMode="auto">
          <a:xfrm>
            <a:off x="4343400" y="609600"/>
            <a:ext cx="4800600" cy="4572000"/>
          </a:xfrm>
          <a:prstGeom prst="rect">
            <a:avLst/>
          </a:prstGeom>
          <a:noFill/>
          <a:ln w="9525">
            <a:noFill/>
            <a:miter lim="800000"/>
            <a:headEnd/>
            <a:tailEnd/>
          </a:ln>
        </p:spPr>
      </p:pic>
      <p:sp>
        <p:nvSpPr>
          <p:cNvPr id="7" name="Rectangle 6"/>
          <p:cNvSpPr/>
          <p:nvPr/>
        </p:nvSpPr>
        <p:spPr>
          <a:xfrm>
            <a:off x="4876800" y="5638800"/>
            <a:ext cx="3910595" cy="646331"/>
          </a:xfrm>
          <a:prstGeom prst="rect">
            <a:avLst/>
          </a:prstGeom>
        </p:spPr>
        <p:txBody>
          <a:bodyPr wrap="square">
            <a:spAutoFit/>
          </a:bodyPr>
          <a:lstStyle/>
          <a:p>
            <a:r>
              <a:rPr lang="en-US" i="1" dirty="0"/>
              <a:t>Staphylococcus </a:t>
            </a:r>
            <a:r>
              <a:rPr lang="en-US" i="1" dirty="0" err="1"/>
              <a:t>aureus</a:t>
            </a:r>
            <a:r>
              <a:rPr lang="en-US" i="1" dirty="0"/>
              <a:t> </a:t>
            </a:r>
            <a:r>
              <a:rPr lang="en-US" dirty="0" err="1"/>
              <a:t>peptidoglycan</a:t>
            </a:r>
            <a:r>
              <a:rPr lang="en-US" dirty="0"/>
              <a:t> </a:t>
            </a:r>
            <a:r>
              <a:rPr lang="en-US" dirty="0" err="1"/>
              <a:t>posessing</a:t>
            </a:r>
            <a:r>
              <a:rPr lang="en-US" dirty="0"/>
              <a:t> peptide </a:t>
            </a:r>
            <a:r>
              <a:rPr lang="en-US" dirty="0" err="1"/>
              <a:t>interbridge</a:t>
            </a:r>
            <a:endParaRPr lang="en-US" dirty="0"/>
          </a:p>
        </p:txBody>
      </p:sp>
    </p:spTree>
    <p:extLst>
      <p:ext uri="{BB962C8B-B14F-4D97-AF65-F5344CB8AC3E}">
        <p14:creationId xmlns:p14="http://schemas.microsoft.com/office/powerpoint/2010/main" val="309778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Bacteria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7500" lnSpcReduction="20000"/>
          </a:bodyPr>
          <a:lstStyle/>
          <a:p>
            <a:pPr algn="just"/>
            <a:r>
              <a:rPr lang="en-US" dirty="0" err="1"/>
              <a:t>Lipopolysaccharides</a:t>
            </a:r>
            <a:r>
              <a:rPr lang="en-US" dirty="0"/>
              <a:t> (LPS):-</a:t>
            </a:r>
          </a:p>
          <a:p>
            <a:pPr algn="just"/>
            <a:r>
              <a:rPr lang="en-US" dirty="0"/>
              <a:t> large, complex molecules composed of  both lipid and carbohydrate, and consist.</a:t>
            </a:r>
          </a:p>
          <a:p>
            <a:pPr algn="just"/>
            <a:r>
              <a:rPr lang="en-US" dirty="0"/>
              <a:t>LPS contributes to the negative charge on the bacterial surface.</a:t>
            </a:r>
          </a:p>
          <a:p>
            <a:pPr algn="just"/>
            <a:r>
              <a:rPr lang="en-US" dirty="0"/>
              <a:t>LPS  helps  stabilize membrane structure.</a:t>
            </a:r>
          </a:p>
          <a:p>
            <a:pPr algn="just">
              <a:buNone/>
            </a:pPr>
            <a:r>
              <a:rPr lang="en-US" dirty="0"/>
              <a:t>    of  three  parts: </a:t>
            </a:r>
          </a:p>
          <a:p>
            <a:pPr marL="514350" indent="-514350" algn="just">
              <a:buAutoNum type="arabicParenR"/>
            </a:pPr>
            <a:r>
              <a:rPr lang="en-US" dirty="0"/>
              <a:t>lipid  A, </a:t>
            </a:r>
          </a:p>
          <a:p>
            <a:pPr marL="514350" indent="-514350" algn="just">
              <a:buAutoNum type="arabicParenR"/>
            </a:pPr>
            <a:r>
              <a:rPr lang="en-US" dirty="0"/>
              <a:t>the  core  polysaccharide, </a:t>
            </a:r>
          </a:p>
          <a:p>
            <a:pPr marL="514350" indent="-514350" algn="just">
              <a:buAutoNum type="arabicParenR"/>
            </a:pPr>
            <a:r>
              <a:rPr lang="en-US" dirty="0"/>
              <a:t>and the O side chain.</a:t>
            </a:r>
          </a:p>
          <a:p>
            <a:pPr marL="514350" indent="-514350" algn="just"/>
            <a:r>
              <a:rPr lang="en-US" dirty="0"/>
              <a:t>Lipid A is a major constituent  and often is toxic; as a result the LPS can act as an </a:t>
            </a:r>
            <a:r>
              <a:rPr lang="en-US" dirty="0" err="1"/>
              <a:t>endotoxin</a:t>
            </a:r>
            <a:r>
              <a:rPr lang="en-US" dirty="0"/>
              <a:t> and cause some of the symptoms that arise in gram-negative bacterial infections.</a:t>
            </a:r>
          </a:p>
          <a:p>
            <a:pPr marL="514350" indent="-514350" algn="just"/>
            <a:r>
              <a:rPr lang="en-US" dirty="0"/>
              <a:t>The core </a:t>
            </a:r>
            <a:r>
              <a:rPr lang="en-US" dirty="0" err="1"/>
              <a:t>polysaccharideis</a:t>
            </a:r>
            <a:r>
              <a:rPr lang="en-US" dirty="0"/>
              <a:t> joined to lipid A. </a:t>
            </a:r>
          </a:p>
          <a:p>
            <a:pPr marL="514350" indent="-514350" algn="just"/>
            <a:r>
              <a:rPr lang="en-US" dirty="0"/>
              <a:t>The O side chain or O antigen(somatic) is a polysaccharide chain extending outward from the core.</a:t>
            </a:r>
          </a:p>
        </p:txBody>
      </p:sp>
    </p:spTree>
    <p:extLst>
      <p:ext uri="{BB962C8B-B14F-4D97-AF65-F5344CB8AC3E}">
        <p14:creationId xmlns:p14="http://schemas.microsoft.com/office/powerpoint/2010/main" val="379650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err="1"/>
              <a:t>Porin</a:t>
            </a:r>
            <a:r>
              <a:rPr lang="en-US" dirty="0"/>
              <a:t>:</a:t>
            </a:r>
          </a:p>
          <a:p>
            <a:pPr algn="just"/>
            <a:r>
              <a:rPr lang="en-US" dirty="0"/>
              <a:t>Three </a:t>
            </a:r>
            <a:r>
              <a:rPr lang="en-US" dirty="0" err="1"/>
              <a:t>porin</a:t>
            </a:r>
            <a:r>
              <a:rPr lang="en-US" dirty="0"/>
              <a:t> molecules cluster together narrow channel in outer </a:t>
            </a:r>
            <a:r>
              <a:rPr lang="en-US" dirty="0" err="1"/>
              <a:t>membrane.Through</a:t>
            </a:r>
            <a:r>
              <a:rPr lang="en-US" dirty="0"/>
              <a:t> which molecules smaller than about 600 to 700 </a:t>
            </a:r>
            <a:r>
              <a:rPr lang="en-US" dirty="0" err="1"/>
              <a:t>daltons</a:t>
            </a:r>
            <a:r>
              <a:rPr lang="en-US" dirty="0"/>
              <a:t> can pass.</a:t>
            </a:r>
          </a:p>
          <a:p>
            <a:pPr algn="just">
              <a:buNone/>
            </a:pPr>
            <a:r>
              <a:rPr lang="en-US" dirty="0"/>
              <a:t>Braun’s Lipoprotein:</a:t>
            </a:r>
          </a:p>
          <a:p>
            <a:pPr algn="just"/>
            <a:r>
              <a:rPr lang="en-US" dirty="0"/>
              <a:t>A small lipoprotein covalently joined to the underlying </a:t>
            </a:r>
            <a:r>
              <a:rPr lang="en-US" dirty="0" err="1"/>
              <a:t>peptidoglycan</a:t>
            </a:r>
            <a:r>
              <a:rPr lang="en-US" dirty="0"/>
              <a:t> and embedded in the outer membrane by its hydrophobic end. It firmly linked outer membrane and </a:t>
            </a:r>
            <a:r>
              <a:rPr lang="en-US" dirty="0" err="1"/>
              <a:t>peptidoglycan</a:t>
            </a:r>
            <a:r>
              <a:rPr lang="en-US" dirty="0"/>
              <a:t> so they can be isolated as one unit.</a:t>
            </a:r>
          </a:p>
          <a:p>
            <a:pPr algn="just"/>
            <a:endParaRPr lang="en-US" dirty="0"/>
          </a:p>
        </p:txBody>
      </p:sp>
    </p:spTree>
    <p:extLst>
      <p:ext uri="{BB962C8B-B14F-4D97-AF65-F5344CB8AC3E}">
        <p14:creationId xmlns:p14="http://schemas.microsoft.com/office/powerpoint/2010/main" val="1075909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295400" y="609600"/>
            <a:ext cx="7010400" cy="4800600"/>
          </a:xfrm>
          <a:prstGeom prst="rect">
            <a:avLst/>
          </a:prstGeom>
          <a:noFill/>
          <a:ln w="9525">
            <a:noFill/>
            <a:miter lim="800000"/>
            <a:headEnd/>
            <a:tailEnd/>
          </a:ln>
        </p:spPr>
      </p:pic>
      <p:sp>
        <p:nvSpPr>
          <p:cNvPr id="5" name="Rectangle 4"/>
          <p:cNvSpPr/>
          <p:nvPr/>
        </p:nvSpPr>
        <p:spPr>
          <a:xfrm>
            <a:off x="1066800" y="5562601"/>
            <a:ext cx="7239000" cy="1200329"/>
          </a:xfrm>
          <a:prstGeom prst="rect">
            <a:avLst/>
          </a:prstGeom>
        </p:spPr>
        <p:txBody>
          <a:bodyPr wrap="square">
            <a:spAutoFit/>
          </a:bodyPr>
          <a:lstStyle/>
          <a:p>
            <a:r>
              <a:rPr lang="en-US" dirty="0"/>
              <a:t>Abbreviations: Abe, </a:t>
            </a:r>
            <a:r>
              <a:rPr lang="en-US" dirty="0" err="1"/>
              <a:t>abequose</a:t>
            </a:r>
            <a:r>
              <a:rPr lang="en-US" dirty="0"/>
              <a:t>; Gal, </a:t>
            </a:r>
            <a:r>
              <a:rPr lang="en-US" dirty="0" err="1"/>
              <a:t>galactose</a:t>
            </a:r>
            <a:r>
              <a:rPr lang="en-US" dirty="0"/>
              <a:t>; </a:t>
            </a:r>
            <a:r>
              <a:rPr lang="en-US" dirty="0" err="1"/>
              <a:t>Glc</a:t>
            </a:r>
            <a:r>
              <a:rPr lang="en-US" dirty="0"/>
              <a:t>, glucose;</a:t>
            </a:r>
          </a:p>
          <a:p>
            <a:r>
              <a:rPr lang="en-US" dirty="0" err="1"/>
              <a:t>GlcN</a:t>
            </a:r>
            <a:r>
              <a:rPr lang="en-US" dirty="0"/>
              <a:t>, glucosamine; </a:t>
            </a:r>
            <a:r>
              <a:rPr lang="en-US" dirty="0" err="1"/>
              <a:t>Hep</a:t>
            </a:r>
            <a:r>
              <a:rPr lang="en-US" dirty="0"/>
              <a:t>, </a:t>
            </a:r>
            <a:r>
              <a:rPr lang="en-US" dirty="0" err="1"/>
              <a:t>heptulose</a:t>
            </a:r>
            <a:r>
              <a:rPr lang="en-US" dirty="0"/>
              <a:t>; KDO, 2-keto-3-deoxyoctonate; Man, mannose; NAG,N-</a:t>
            </a:r>
            <a:r>
              <a:rPr lang="en-US" dirty="0" err="1"/>
              <a:t>acetylglucosamine</a:t>
            </a:r>
            <a:r>
              <a:rPr lang="en-US" dirty="0"/>
              <a:t>;</a:t>
            </a:r>
          </a:p>
          <a:p>
            <a:r>
              <a:rPr lang="en-US" dirty="0"/>
              <a:t>P, phosphate; </a:t>
            </a:r>
            <a:r>
              <a:rPr lang="en-US" dirty="0" err="1"/>
              <a:t>Rha,L-rhamnose</a:t>
            </a:r>
            <a:r>
              <a:rPr lang="en-US" dirty="0"/>
              <a:t>.</a:t>
            </a:r>
          </a:p>
        </p:txBody>
      </p:sp>
    </p:spTree>
    <p:extLst>
      <p:ext uri="{BB962C8B-B14F-4D97-AF65-F5344CB8AC3E}">
        <p14:creationId xmlns:p14="http://schemas.microsoft.com/office/powerpoint/2010/main" val="3675276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dirty="0"/>
              <a:t>Functions of outer membrane:</a:t>
            </a:r>
          </a:p>
          <a:p>
            <a:pPr algn="just"/>
            <a:r>
              <a:rPr lang="en-US" dirty="0"/>
              <a:t>A most important function is to serve as a protective barrier. It prevents or slows the entry of bile salts, antibiotics, and other toxic substances that might kill or injure the bacterium.</a:t>
            </a:r>
          </a:p>
          <a:p>
            <a:pPr algn="just"/>
            <a:r>
              <a:rPr lang="en-US" dirty="0"/>
              <a:t>It is more permeable than the plasma membrane and permits the passage of small molecules like glucose and other </a:t>
            </a:r>
            <a:r>
              <a:rPr lang="en-US" dirty="0" err="1"/>
              <a:t>monosaccharides</a:t>
            </a:r>
            <a:r>
              <a:rPr lang="en-US" dirty="0"/>
              <a:t>.</a:t>
            </a:r>
          </a:p>
        </p:txBody>
      </p:sp>
    </p:spTree>
    <p:extLst>
      <p:ext uri="{BB962C8B-B14F-4D97-AF65-F5344CB8AC3E}">
        <p14:creationId xmlns:p14="http://schemas.microsoft.com/office/powerpoint/2010/main" val="2006310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Periplasmic</a:t>
            </a:r>
            <a:r>
              <a:rPr lang="en-US" dirty="0"/>
              <a:t> space</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a:t>Functions in gram –</a:t>
            </a:r>
            <a:r>
              <a:rPr lang="en-US" dirty="0" err="1"/>
              <a:t>ve</a:t>
            </a:r>
            <a:r>
              <a:rPr lang="en-US" dirty="0"/>
              <a:t> bacteria:-</a:t>
            </a:r>
          </a:p>
          <a:p>
            <a:pPr algn="just"/>
            <a:r>
              <a:rPr lang="en-US" dirty="0"/>
              <a:t>The </a:t>
            </a:r>
            <a:r>
              <a:rPr lang="en-US" dirty="0" err="1"/>
              <a:t>periplasmic</a:t>
            </a:r>
            <a:r>
              <a:rPr lang="en-US" dirty="0"/>
              <a:t> space contains many proteins that participate in nutrient acquisition—</a:t>
            </a:r>
          </a:p>
          <a:p>
            <a:pPr algn="just">
              <a:buNone/>
            </a:pPr>
            <a:r>
              <a:rPr lang="en-US" dirty="0"/>
              <a:t>example, </a:t>
            </a:r>
          </a:p>
          <a:p>
            <a:pPr algn="just"/>
            <a:r>
              <a:rPr lang="en-US" dirty="0"/>
              <a:t>hydrolytic  enzymes  attacking  nucleic  acids  and</a:t>
            </a:r>
          </a:p>
          <a:p>
            <a:pPr algn="just"/>
            <a:r>
              <a:rPr lang="en-US" dirty="0" err="1"/>
              <a:t>phosphorylated</a:t>
            </a:r>
            <a:r>
              <a:rPr lang="en-US" dirty="0"/>
              <a:t> molecules, and binding proteins involved in transport  of  materials  into  the  cell.  </a:t>
            </a:r>
          </a:p>
          <a:p>
            <a:pPr algn="just"/>
            <a:r>
              <a:rPr lang="en-US" dirty="0"/>
              <a:t>Denitrifying  and  </a:t>
            </a:r>
            <a:r>
              <a:rPr lang="en-US" dirty="0" err="1"/>
              <a:t>chemolithoautotrophic</a:t>
            </a:r>
            <a:r>
              <a:rPr lang="en-US" dirty="0"/>
              <a:t> bacteria often have electron transport proteins in their </a:t>
            </a:r>
            <a:r>
              <a:rPr lang="en-US" dirty="0" err="1"/>
              <a:t>periplasm</a:t>
            </a:r>
            <a:r>
              <a:rPr lang="en-US" dirty="0"/>
              <a:t>. </a:t>
            </a:r>
          </a:p>
          <a:p>
            <a:pPr algn="just"/>
            <a:r>
              <a:rPr lang="en-US" dirty="0"/>
              <a:t>The </a:t>
            </a:r>
            <a:r>
              <a:rPr lang="en-US" dirty="0" err="1"/>
              <a:t>periplasmic</a:t>
            </a:r>
            <a:r>
              <a:rPr lang="en-US" dirty="0"/>
              <a:t> space also contains  enzymes  involved  in  </a:t>
            </a:r>
            <a:r>
              <a:rPr lang="en-US" dirty="0" err="1"/>
              <a:t>peptidoglycan</a:t>
            </a:r>
            <a:r>
              <a:rPr lang="en-US" dirty="0"/>
              <a:t>  synthesis  and  the modification of toxic compounds that could harm the cell.</a:t>
            </a:r>
          </a:p>
        </p:txBody>
      </p:sp>
    </p:spTree>
    <p:extLst>
      <p:ext uri="{BB962C8B-B14F-4D97-AF65-F5344CB8AC3E}">
        <p14:creationId xmlns:p14="http://schemas.microsoft.com/office/powerpoint/2010/main" val="1079872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28600" y="533400"/>
            <a:ext cx="8763000" cy="5791200"/>
          </a:xfrm>
          <a:prstGeom prst="rect">
            <a:avLst/>
          </a:prstGeom>
          <a:noFill/>
          <a:ln w="9525">
            <a:noFill/>
            <a:miter lim="800000"/>
            <a:headEnd/>
            <a:tailEnd/>
          </a:ln>
        </p:spPr>
      </p:pic>
    </p:spTree>
    <p:extLst>
      <p:ext uri="{BB962C8B-B14F-4D97-AF65-F5344CB8AC3E}">
        <p14:creationId xmlns:p14="http://schemas.microsoft.com/office/powerpoint/2010/main" val="1942975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cell wall</a:t>
            </a:r>
          </a:p>
        </p:txBody>
      </p:sp>
      <p:sp>
        <p:nvSpPr>
          <p:cNvPr id="3" name="Content Placeholder 2"/>
          <p:cNvSpPr>
            <a:spLocks noGrp="1"/>
          </p:cNvSpPr>
          <p:nvPr>
            <p:ph idx="1"/>
          </p:nvPr>
        </p:nvSpPr>
        <p:spPr>
          <a:xfrm>
            <a:off x="381000" y="1295400"/>
            <a:ext cx="8305800" cy="4830763"/>
          </a:xfrm>
        </p:spPr>
        <p:txBody>
          <a:bodyPr>
            <a:normAutofit/>
          </a:bodyPr>
          <a:lstStyle/>
          <a:p>
            <a:pPr algn="just"/>
            <a:r>
              <a:rPr lang="en-US" dirty="0"/>
              <a:t>Give  them  shape  and  protect  them from osmotic </a:t>
            </a:r>
            <a:r>
              <a:rPr lang="en-US" dirty="0" err="1"/>
              <a:t>lysis</a:t>
            </a:r>
            <a:r>
              <a:rPr lang="en-US" dirty="0"/>
              <a:t>  wall shape and strength is primarily due to </a:t>
            </a:r>
            <a:r>
              <a:rPr lang="en-US" dirty="0" err="1"/>
              <a:t>peptidoglycan</a:t>
            </a:r>
            <a:r>
              <a:rPr lang="en-US" dirty="0"/>
              <a:t>. </a:t>
            </a:r>
          </a:p>
          <a:p>
            <a:pPr algn="just"/>
            <a:r>
              <a:rPr lang="en-US" dirty="0"/>
              <a:t>The cell walls of many pathogens have components that contribute to their </a:t>
            </a:r>
            <a:r>
              <a:rPr lang="en-US" dirty="0" err="1"/>
              <a:t>pathogenicity</a:t>
            </a:r>
            <a:r>
              <a:rPr lang="en-US" dirty="0"/>
              <a:t>. </a:t>
            </a:r>
          </a:p>
          <a:p>
            <a:pPr algn="just"/>
            <a:r>
              <a:rPr lang="en-US" dirty="0"/>
              <a:t>The wall can protect a cell from toxic substances and is the site of action of several antibiotics</a:t>
            </a:r>
          </a:p>
        </p:txBody>
      </p:sp>
    </p:spTree>
    <p:extLst>
      <p:ext uri="{BB962C8B-B14F-4D97-AF65-F5344CB8AC3E}">
        <p14:creationId xmlns:p14="http://schemas.microsoft.com/office/powerpoint/2010/main" val="2711199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228600" y="685800"/>
            <a:ext cx="8381999" cy="5181599"/>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cell wall</a:t>
            </a:r>
          </a:p>
        </p:txBody>
      </p:sp>
      <p:sp>
        <p:nvSpPr>
          <p:cNvPr id="3" name="Content Placeholder 2"/>
          <p:cNvSpPr>
            <a:spLocks noGrp="1"/>
          </p:cNvSpPr>
          <p:nvPr>
            <p:ph idx="1"/>
          </p:nvPr>
        </p:nvSpPr>
        <p:spPr>
          <a:xfrm>
            <a:off x="381000" y="1295400"/>
            <a:ext cx="8305800" cy="4830763"/>
          </a:xfrm>
        </p:spPr>
        <p:txBody>
          <a:bodyPr>
            <a:normAutofit/>
          </a:bodyPr>
          <a:lstStyle/>
          <a:p>
            <a:pPr algn="just"/>
            <a:r>
              <a:rPr lang="en-US" dirty="0"/>
              <a:t>Give  them  shape  and  protect  them from osmotic </a:t>
            </a:r>
            <a:r>
              <a:rPr lang="en-US" dirty="0" err="1"/>
              <a:t>lysis</a:t>
            </a:r>
            <a:r>
              <a:rPr lang="en-US" dirty="0"/>
              <a:t>  wall shape and strength is primarily due to </a:t>
            </a:r>
            <a:r>
              <a:rPr lang="en-US" dirty="0" err="1"/>
              <a:t>peptidoglycan</a:t>
            </a:r>
            <a:r>
              <a:rPr lang="en-US" dirty="0"/>
              <a:t>. </a:t>
            </a:r>
          </a:p>
          <a:p>
            <a:pPr algn="just"/>
            <a:r>
              <a:rPr lang="en-US" dirty="0"/>
              <a:t>The cell walls of many pathogens have components that contribute to their </a:t>
            </a:r>
            <a:r>
              <a:rPr lang="en-US" dirty="0" err="1"/>
              <a:t>pathogenicity</a:t>
            </a:r>
            <a:r>
              <a:rPr lang="en-US" dirty="0"/>
              <a:t>. </a:t>
            </a:r>
          </a:p>
          <a:p>
            <a:pPr algn="just"/>
            <a:r>
              <a:rPr lang="en-US" dirty="0"/>
              <a:t>The wall can protect a cell from toxic substances and is the site of action of several antibiotics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t>Cytoplasmic</a:t>
            </a:r>
            <a:r>
              <a:rPr lang="en-US" dirty="0"/>
              <a:t> membrane</a:t>
            </a:r>
          </a:p>
        </p:txBody>
      </p:sp>
      <p:sp>
        <p:nvSpPr>
          <p:cNvPr id="3" name="Content Placeholder 2"/>
          <p:cNvSpPr>
            <a:spLocks noGrp="1"/>
          </p:cNvSpPr>
          <p:nvPr>
            <p:ph idx="1"/>
          </p:nvPr>
        </p:nvSpPr>
        <p:spPr>
          <a:xfrm>
            <a:off x="457200" y="1219200"/>
            <a:ext cx="8382000" cy="4830763"/>
          </a:xfrm>
        </p:spPr>
        <p:txBody>
          <a:bodyPr>
            <a:normAutofit fontScale="85000" lnSpcReduction="10000"/>
          </a:bodyPr>
          <a:lstStyle/>
          <a:p>
            <a:pPr algn="just"/>
            <a:r>
              <a:rPr lang="en-US" dirty="0"/>
              <a:t>The cytoplasmic (plasma) membrane is a thin structure lying inside the cell wall and enclosing the cytoplasm of the cell .</a:t>
            </a:r>
          </a:p>
          <a:p>
            <a:pPr algn="just"/>
            <a:r>
              <a:rPr lang="en-US" dirty="0"/>
              <a:t>The plasma membrane of prokaryotes consists primarily of phospholipids (most abundant chemicals )in  the   membrane, and proteins. </a:t>
            </a:r>
          </a:p>
          <a:p>
            <a:pPr algn="just"/>
            <a:r>
              <a:rPr lang="en-US" dirty="0"/>
              <a:t>They lack sterols, hence prokaryotic plasma membranes are less rigid than  eukaryotic membranes. </a:t>
            </a:r>
          </a:p>
          <a:p>
            <a:pPr algn="just"/>
            <a:r>
              <a:rPr lang="en-US" dirty="0"/>
              <a:t>Phospholipid and protein are not cemented in one place but they move laterally in the membrane surface hence this dynamic model of membrane structure is called the fluid mosaic model.</a:t>
            </a:r>
          </a:p>
          <a:p>
            <a:pPr algn="just"/>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90" y="58985"/>
            <a:ext cx="6347713" cy="1320800"/>
          </a:xfrm>
        </p:spPr>
        <p:txBody>
          <a:bodyPr>
            <a:normAutofit fontScale="90000"/>
          </a:bodyPr>
          <a:lstStyle/>
          <a:p>
            <a:r>
              <a:rPr lang="en-US" b="1" dirty="0">
                <a:latin typeface="Calibri" panose="020F0502020204030204" pitchFamily="34" charset="0"/>
                <a:ea typeface="Calibri" panose="020F0502020204030204" pitchFamily="34" charset="0"/>
                <a:cs typeface="Times New Roman" panose="02020603050405020304" pitchFamily="18" charset="0"/>
              </a:rPr>
              <a:t>Bacteria</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428945" y="838201"/>
            <a:ext cx="8257855" cy="5742408"/>
          </a:xfrm>
        </p:spPr>
        <p:txBody>
          <a:bodyPr>
            <a:normAutofit lnSpcReduction="10000"/>
          </a:bodyPr>
          <a:lstStyle/>
          <a:p>
            <a:pPr marL="0" indent="0" algn="just">
              <a:buNone/>
            </a:pPr>
            <a:r>
              <a:rPr lang="en-US" dirty="0">
                <a:latin typeface="+mj-lt"/>
                <a:ea typeface="Calibri" panose="020F0502020204030204" pitchFamily="34" charset="0"/>
                <a:cs typeface="Times New Roman" panose="02020603050405020304" pitchFamily="18" charset="0"/>
              </a:rPr>
              <a:t>Bacteria form a large group of prokaryotic unicellular parasitic, saprophytic and free-living microorganisms, varying in size from 0.1–10 µm </a:t>
            </a:r>
            <a:r>
              <a:rPr lang="en-US" dirty="0" err="1">
                <a:latin typeface="+mj-lt"/>
                <a:ea typeface="Calibri" panose="020F0502020204030204" pitchFamily="34" charset="0"/>
                <a:cs typeface="Times New Roman" panose="02020603050405020304" pitchFamily="18" charset="0"/>
              </a:rPr>
              <a:t>long.Microscopic.They</a:t>
            </a:r>
            <a:r>
              <a:rPr lang="en-US" dirty="0">
                <a:latin typeface="+mj-lt"/>
                <a:ea typeface="Calibri" panose="020F0502020204030204" pitchFamily="34" charset="0"/>
                <a:cs typeface="Times New Roman" panose="02020603050405020304" pitchFamily="18" charset="0"/>
              </a:rPr>
              <a:t> have a simple cell structure, contain both deoxyribonucleic acid (DNA) and ribonucleic acid (RNA), and multiply by binary fission. They are classified by their morphology, staining reactions, cultural characteristics, biochemical reactions, antigenic structure, and increasingly by their genetic composition using specialized molecular biology techniques. </a:t>
            </a:r>
            <a:r>
              <a:rPr lang="en-US" dirty="0"/>
              <a:t> </a:t>
            </a:r>
          </a:p>
        </p:txBody>
      </p:sp>
    </p:spTree>
    <p:extLst>
      <p:ext uri="{BB962C8B-B14F-4D97-AF65-F5344CB8AC3E}">
        <p14:creationId xmlns:p14="http://schemas.microsoft.com/office/powerpoint/2010/main" val="1440491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40363"/>
          </a:xfrm>
        </p:spPr>
        <p:txBody>
          <a:bodyPr>
            <a:normAutofit fontScale="92500" lnSpcReduction="10000"/>
          </a:bodyPr>
          <a:lstStyle/>
          <a:p>
            <a:pPr algn="just">
              <a:buNone/>
            </a:pPr>
            <a:r>
              <a:rPr lang="en-US" dirty="0" err="1"/>
              <a:t>Phospholipid</a:t>
            </a:r>
            <a:r>
              <a:rPr lang="en-US" dirty="0"/>
              <a:t>:-</a:t>
            </a:r>
          </a:p>
          <a:p>
            <a:pPr algn="just"/>
            <a:r>
              <a:rPr lang="en-US" dirty="0"/>
              <a:t>The </a:t>
            </a:r>
            <a:r>
              <a:rPr lang="en-US" dirty="0" err="1"/>
              <a:t>phospholipid</a:t>
            </a:r>
            <a:r>
              <a:rPr lang="en-US" dirty="0"/>
              <a:t> molecules are arranged in  two  parallel rows,  called a lipid  </a:t>
            </a:r>
            <a:r>
              <a:rPr lang="en-US" dirty="0" err="1"/>
              <a:t>bilayer</a:t>
            </a:r>
            <a:r>
              <a:rPr lang="en-US" dirty="0"/>
              <a:t> </a:t>
            </a:r>
          </a:p>
          <a:p>
            <a:pPr algn="just"/>
            <a:r>
              <a:rPr lang="en-US" dirty="0"/>
              <a:t>Each </a:t>
            </a:r>
            <a:r>
              <a:rPr lang="en-US" dirty="0" err="1"/>
              <a:t>phospholipid</a:t>
            </a:r>
            <a:r>
              <a:rPr lang="en-US" dirty="0"/>
              <a:t> molecule contains a polar head, composed of a phosphate group and  glycerol that is hydrophilic (water-loving) and soluble in water, and </a:t>
            </a:r>
            <a:r>
              <a:rPr lang="en-US" dirty="0" err="1"/>
              <a:t>nonpolar</a:t>
            </a:r>
            <a:r>
              <a:rPr lang="en-US" dirty="0"/>
              <a:t> tails,  composed of fatty acids that  are hydrophobic (water-fearing) and insoluble in  water.</a:t>
            </a:r>
          </a:p>
          <a:p>
            <a:pPr algn="just"/>
            <a:r>
              <a:rPr lang="en-US" dirty="0"/>
              <a:t>The polar  heads are on surfaces of the lipid </a:t>
            </a:r>
            <a:r>
              <a:rPr lang="en-US" dirty="0" err="1"/>
              <a:t>bilayer</a:t>
            </a:r>
            <a:r>
              <a:rPr lang="en-US" dirty="0"/>
              <a:t>, and the </a:t>
            </a:r>
            <a:r>
              <a:rPr lang="en-US" dirty="0" err="1"/>
              <a:t>nonpolar</a:t>
            </a:r>
            <a:r>
              <a:rPr lang="en-US" dirty="0"/>
              <a:t>  tails are in the interior of the </a:t>
            </a:r>
            <a:r>
              <a:rPr lang="en-US" dirty="0" err="1"/>
              <a:t>bilayer</a:t>
            </a:r>
            <a:r>
              <a:rPr lang="en-US" dirty="0"/>
              <a:t>.</a:t>
            </a:r>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0000" lnSpcReduction="20000"/>
          </a:bodyPr>
          <a:lstStyle/>
          <a:p>
            <a:pPr algn="just">
              <a:buNone/>
            </a:pPr>
            <a:r>
              <a:rPr lang="en-US" dirty="0"/>
              <a:t>Proteins:-</a:t>
            </a:r>
          </a:p>
          <a:p>
            <a:pPr algn="just">
              <a:buNone/>
            </a:pPr>
            <a:r>
              <a:rPr lang="en-US" dirty="0"/>
              <a:t>The major protein of cytoplasmic membrane have hydrophobic surface in their </a:t>
            </a:r>
            <a:r>
              <a:rPr lang="en-US" dirty="0" err="1"/>
              <a:t>regionsthat</a:t>
            </a:r>
            <a:r>
              <a:rPr lang="en-US" dirty="0"/>
              <a:t> span the membrane an hydrophobic that contacts environment and cytoplasm</a:t>
            </a:r>
          </a:p>
          <a:p>
            <a:pPr algn="just">
              <a:buNone/>
            </a:pPr>
            <a:r>
              <a:rPr lang="en-US" dirty="0"/>
              <a:t>The protein molecules in the membrane can be arranged in a variety of ways:-</a:t>
            </a:r>
          </a:p>
          <a:p>
            <a:pPr algn="just"/>
            <a:r>
              <a:rPr lang="en-US" dirty="0"/>
              <a:t>Some, called peripheral proteins, are easily removed from the membrane by mild treatments and lie at the surface of the membrane. They may function as enzymes that catalyze chemical reactions, as a "scaffold" for support, bind the </a:t>
            </a:r>
            <a:r>
              <a:rPr lang="en-US" dirty="0" err="1"/>
              <a:t>substarte</a:t>
            </a:r>
            <a:r>
              <a:rPr lang="en-US" dirty="0"/>
              <a:t> or process large molecules for transport, inner side of protein involved in the energy yielding reactions  and as mediators of changes in membrane shape during movement. </a:t>
            </a:r>
          </a:p>
          <a:p>
            <a:pPr algn="just"/>
            <a:r>
              <a:rPr lang="en-US" dirty="0"/>
              <a:t>Other called  integral  proteins:- can  be removed from the membrane only after disrupting the lipid bilayer (by using detergents, for example).</a:t>
            </a:r>
            <a:r>
              <a:rPr lang="en-US" dirty="0" err="1"/>
              <a:t>i.e</a:t>
            </a:r>
            <a:r>
              <a:rPr lang="en-US" dirty="0"/>
              <a:t> proteins firmly embedded in membrane. Most integral proteins  penetrate the  membrane completely and are called </a:t>
            </a:r>
            <a:r>
              <a:rPr lang="en-US" dirty="0" err="1"/>
              <a:t>transmembrane</a:t>
            </a:r>
            <a:r>
              <a:rPr lang="en-US" dirty="0"/>
              <a:t> proteins. Some integral  proteins are channels that have a pore, or hole, through which substances enter and exit the cell.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D81C8-FCAA-4D82-B80B-6D18A357F4D0}"/>
              </a:ext>
            </a:extLst>
          </p:cNvPr>
          <p:cNvSpPr>
            <a:spLocks noGrp="1"/>
          </p:cNvSpPr>
          <p:nvPr>
            <p:ph idx="1"/>
          </p:nvPr>
        </p:nvSpPr>
        <p:spPr/>
        <p:txBody>
          <a:bodyPr/>
          <a:lstStyle/>
          <a:p>
            <a:pPr algn="just"/>
            <a:r>
              <a:rPr lang="en-US" dirty="0"/>
              <a:t>Many of the proteins and some of the lipids on the outer surface of the plasma membrane have carbohydrates attached to  them.  </a:t>
            </a:r>
          </a:p>
          <a:p>
            <a:pPr algn="just"/>
            <a:r>
              <a:rPr lang="en-US" dirty="0"/>
              <a:t>Proteins attached  to  carbohydrates  are  called glycoproteins.</a:t>
            </a:r>
          </a:p>
          <a:p>
            <a:pPr algn="just"/>
            <a:r>
              <a:rPr lang="en-US" dirty="0"/>
              <a:t>Lipids  attached to  carbohydrates are called glycolipids. </a:t>
            </a:r>
          </a:p>
          <a:p>
            <a:endParaRPr lang="en-US" dirty="0"/>
          </a:p>
        </p:txBody>
      </p:sp>
    </p:spTree>
    <p:extLst>
      <p:ext uri="{BB962C8B-B14F-4D97-AF65-F5344CB8AC3E}">
        <p14:creationId xmlns:p14="http://schemas.microsoft.com/office/powerpoint/2010/main" val="2447851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609600"/>
            <a:ext cx="8229600" cy="5234781"/>
          </a:xfrm>
          <a:prstGeom prst="rect">
            <a:avLst/>
          </a:prstGeom>
          <a:noFill/>
          <a:ln w="9525">
            <a:noFill/>
            <a:miter lim="800000"/>
            <a:headEnd/>
            <a:tailEnd/>
          </a:ln>
        </p:spPr>
      </p:pic>
    </p:spTree>
    <p:extLst>
      <p:ext uri="{BB962C8B-B14F-4D97-AF65-F5344CB8AC3E}">
        <p14:creationId xmlns:p14="http://schemas.microsoft.com/office/powerpoint/2010/main" val="1800013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lgn="just"/>
            <a:r>
              <a:rPr lang="en-US" dirty="0"/>
              <a:t>The most important function  of the plasma membrane is to  serve as a selective barrier through which materials enter and exit the cell. </a:t>
            </a:r>
          </a:p>
          <a:p>
            <a:pPr algn="just"/>
            <a:r>
              <a:rPr lang="en-US" dirty="0" err="1"/>
              <a:t>Cytoplasmic</a:t>
            </a:r>
            <a:r>
              <a:rPr lang="en-US" dirty="0"/>
              <a:t> membranes are also important to the breakdown of nutrients and the production of energy. The plasma membranes of bacteria contain enzymes capable of catalyzing the chemical.</a:t>
            </a:r>
          </a:p>
          <a:p>
            <a:pPr algn="just"/>
            <a:r>
              <a:rPr lang="en-US" dirty="0"/>
              <a:t>In some bacteria, pigments and enzymes involved in photosynthesis are found in </a:t>
            </a:r>
            <a:r>
              <a:rPr lang="en-US" dirty="0" err="1"/>
              <a:t>foldings</a:t>
            </a:r>
            <a:r>
              <a:rPr lang="en-US" dirty="0"/>
              <a:t> of the plasma membrane that extend into the cytoplasm.  These membranous  structures  are  called </a:t>
            </a:r>
            <a:r>
              <a:rPr lang="en-US" dirty="0" err="1"/>
              <a:t>chromatophores</a:t>
            </a:r>
            <a:r>
              <a:rPr lang="en-US" dirty="0"/>
              <a:t> or </a:t>
            </a:r>
            <a:r>
              <a:rPr lang="en-US" dirty="0" err="1"/>
              <a:t>thylakoids</a:t>
            </a:r>
            <a:endParaRPr lang="en-US" dirty="0"/>
          </a:p>
          <a:p>
            <a:pPr algn="just"/>
            <a:endParaRPr lang="en-US" dirty="0"/>
          </a:p>
        </p:txBody>
      </p:sp>
    </p:spTree>
    <p:extLst>
      <p:ext uri="{BB962C8B-B14F-4D97-AF65-F5344CB8AC3E}">
        <p14:creationId xmlns:p14="http://schemas.microsoft.com/office/powerpoint/2010/main" val="926680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Mesosomes</a:t>
            </a:r>
            <a:endParaRPr lang="en-US" dirty="0"/>
          </a:p>
        </p:txBody>
      </p:sp>
      <p:sp>
        <p:nvSpPr>
          <p:cNvPr id="3" name="Content Placeholder 2"/>
          <p:cNvSpPr>
            <a:spLocks noGrp="1"/>
          </p:cNvSpPr>
          <p:nvPr>
            <p:ph idx="1"/>
          </p:nvPr>
        </p:nvSpPr>
        <p:spPr/>
        <p:txBody>
          <a:bodyPr>
            <a:normAutofit fontScale="92500"/>
          </a:bodyPr>
          <a:lstStyle/>
          <a:p>
            <a:pPr algn="just"/>
            <a:r>
              <a:rPr lang="en-US" dirty="0"/>
              <a:t>When viewed with an electron microscope, bacterial plasma membranes often appear to contain one or more large, irregular folds called </a:t>
            </a:r>
            <a:r>
              <a:rPr lang="en-US" dirty="0" err="1"/>
              <a:t>mesosomes</a:t>
            </a:r>
            <a:r>
              <a:rPr lang="en-US" dirty="0"/>
              <a:t>. </a:t>
            </a:r>
          </a:p>
          <a:p>
            <a:pPr algn="just"/>
            <a:r>
              <a:rPr lang="en-US" dirty="0"/>
              <a:t>However, it is now known that they are artifacts, not true cell structures. </a:t>
            </a:r>
            <a:r>
              <a:rPr lang="en-US" dirty="0" err="1"/>
              <a:t>Mesosomes</a:t>
            </a:r>
            <a:r>
              <a:rPr lang="en-US" dirty="0"/>
              <a:t> are believed to be folds in the plasma membrane that develop by the process used for preparing specimens for electron microscopy.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pPr algn="l"/>
            <a:r>
              <a:rPr lang="en-US" dirty="0"/>
              <a:t>Cytoplasm</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a:t>Cytoplasm is the  foundation substance of the  cell and the centre of cell growth and metabolism</a:t>
            </a:r>
          </a:p>
          <a:p>
            <a:pPr algn="just"/>
            <a:r>
              <a:rPr lang="en-US" dirty="0"/>
              <a:t>thick, aqueous, semitransparent. </a:t>
            </a:r>
          </a:p>
          <a:p>
            <a:pPr algn="just"/>
            <a:r>
              <a:rPr lang="en-US" dirty="0"/>
              <a:t>Composed of about 80% water, </a:t>
            </a:r>
          </a:p>
          <a:p>
            <a:pPr lvl="0" algn="just"/>
            <a:r>
              <a:rPr lang="en-US" dirty="0"/>
              <a:t>The major structures in the cytoplasm:-</a:t>
            </a:r>
          </a:p>
          <a:p>
            <a:pPr lvl="0" algn="just">
              <a:buFont typeface="Wingdings" pitchFamily="2" charset="2"/>
              <a:buChar char="ü"/>
            </a:pPr>
            <a:r>
              <a:rPr lang="en-US" dirty="0" err="1"/>
              <a:t>Cytosol</a:t>
            </a:r>
            <a:endParaRPr lang="en-US" dirty="0"/>
          </a:p>
          <a:p>
            <a:pPr lvl="0" algn="just">
              <a:buFont typeface="Wingdings" pitchFamily="2" charset="2"/>
              <a:buChar char="ü"/>
            </a:pPr>
            <a:r>
              <a:rPr lang="en-US" dirty="0"/>
              <a:t>Other structures(ribosome, inclusion bodies, </a:t>
            </a:r>
            <a:r>
              <a:rPr lang="en-US" dirty="0" err="1"/>
              <a:t>nucleoid</a:t>
            </a:r>
            <a:r>
              <a:rPr lang="en-US" dirty="0"/>
              <a:t>, plasmids)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r>
              <a:rPr lang="en-US" dirty="0" err="1"/>
              <a:t>Cytosol</a:t>
            </a:r>
            <a:endParaRPr lang="en-US" dirty="0"/>
          </a:p>
          <a:p>
            <a:r>
              <a:rPr lang="en-US" dirty="0"/>
              <a:t>A gelatinous mass of protein, amino acids, sugars, </a:t>
            </a:r>
            <a:r>
              <a:rPr lang="en-US" dirty="0" err="1"/>
              <a:t>nucleoids</a:t>
            </a:r>
            <a:r>
              <a:rPr lang="en-US" dirty="0"/>
              <a:t>, salts, vitamins and ions all dissolved in water.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Nucleoid</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r>
              <a:rPr lang="en-US" dirty="0"/>
              <a:t>The chromosome region in bacterial  cell is termed the  </a:t>
            </a:r>
            <a:r>
              <a:rPr lang="en-US" dirty="0" err="1"/>
              <a:t>nucleoid</a:t>
            </a:r>
            <a:r>
              <a:rPr lang="en-US" dirty="0"/>
              <a:t>. It does not contain membrane and histone.</a:t>
            </a:r>
          </a:p>
          <a:p>
            <a:pPr algn="just"/>
            <a:r>
              <a:rPr lang="en-US" dirty="0"/>
              <a:t>The nucleoid can be spherical, elongated, or dumbbell-shaped.</a:t>
            </a:r>
          </a:p>
          <a:p>
            <a:pPr algn="just"/>
            <a:r>
              <a:rPr lang="en-US" dirty="0"/>
              <a:t>Contains a single long, continuous and frequently circularly  arranged thread of double-stranded DNA that contains hereditary information or genes.</a:t>
            </a:r>
          </a:p>
          <a:p>
            <a:pPr algn="just"/>
            <a:r>
              <a:rPr lang="en-US" dirty="0"/>
              <a:t>Depending on bacterial species, </a:t>
            </a:r>
            <a:r>
              <a:rPr lang="en-US" dirty="0" err="1"/>
              <a:t>upto</a:t>
            </a:r>
            <a:r>
              <a:rPr lang="en-US" dirty="0"/>
              <a:t> 3,500 genes may be present on the chromosome.</a:t>
            </a:r>
          </a:p>
          <a:p>
            <a:pPr algn="just"/>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Plasmids</a:t>
            </a:r>
          </a:p>
        </p:txBody>
      </p:sp>
      <p:sp>
        <p:nvSpPr>
          <p:cNvPr id="3" name="Content Placeholder 2"/>
          <p:cNvSpPr>
            <a:spLocks noGrp="1"/>
          </p:cNvSpPr>
          <p:nvPr>
            <p:ph idx="1"/>
          </p:nvPr>
        </p:nvSpPr>
        <p:spPr>
          <a:xfrm>
            <a:off x="457200" y="1066800"/>
            <a:ext cx="8229600" cy="5410200"/>
          </a:xfrm>
        </p:spPr>
        <p:txBody>
          <a:bodyPr>
            <a:normAutofit/>
          </a:bodyPr>
          <a:lstStyle/>
          <a:p>
            <a:pPr algn="just"/>
            <a:r>
              <a:rPr lang="en-US" dirty="0"/>
              <a:t>Bacteria often contain  small, non essential usually circular, double-stranded  DNA molecules called plasmids.</a:t>
            </a:r>
          </a:p>
          <a:p>
            <a:pPr algn="just"/>
            <a:r>
              <a:rPr lang="en-US" dirty="0"/>
              <a:t>Exist apart from </a:t>
            </a:r>
            <a:r>
              <a:rPr lang="en-US" dirty="0" err="1"/>
              <a:t>nucleoid</a:t>
            </a:r>
            <a:r>
              <a:rPr lang="en-US" dirty="0"/>
              <a:t> and replicate independently of chromosomal DNA.</a:t>
            </a:r>
          </a:p>
          <a:p>
            <a:pPr algn="just"/>
            <a:r>
              <a:rPr lang="en-US" dirty="0"/>
              <a:t>Usually contain 5 to  100 genes.</a:t>
            </a:r>
          </a:p>
          <a:p>
            <a:pPr algn="just"/>
            <a:r>
              <a:rPr lang="en-US" dirty="0"/>
              <a:t>Plasmid are important in disease process. Some plasmids posses genes for toxic substances and  drug resistance.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533400" y="457200"/>
            <a:ext cx="8001000" cy="52578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Ribosomes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a:t>It is one of the universal cell structure.</a:t>
            </a:r>
          </a:p>
          <a:p>
            <a:pPr algn="just"/>
            <a:r>
              <a:rPr lang="en-US" dirty="0"/>
              <a:t>There are hundreds of thousand of </a:t>
            </a:r>
            <a:r>
              <a:rPr lang="en-US" dirty="0" err="1"/>
              <a:t>ribosomes</a:t>
            </a:r>
            <a:r>
              <a:rPr lang="en-US" dirty="0"/>
              <a:t> which gives granular appearance when viewed with the electron.</a:t>
            </a:r>
          </a:p>
          <a:p>
            <a:pPr algn="just"/>
            <a:r>
              <a:rPr lang="en-US" dirty="0"/>
              <a:t>It is made up of protein and RNA. </a:t>
            </a:r>
          </a:p>
          <a:p>
            <a:pPr algn="just"/>
            <a:r>
              <a:rPr lang="en-US" dirty="0"/>
              <a:t>They are called 70S </a:t>
            </a:r>
            <a:r>
              <a:rPr lang="en-US" dirty="0" err="1"/>
              <a:t>ribosomes</a:t>
            </a:r>
            <a:r>
              <a:rPr lang="en-US" dirty="0"/>
              <a:t>, and are constructed of a 50S and a 30S subunit.</a:t>
            </a:r>
          </a:p>
          <a:p>
            <a:pPr algn="just"/>
            <a:r>
              <a:rPr lang="en-US" dirty="0"/>
              <a:t>They are the site of protein synthesis.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a:t>Inclusion bodies</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200" b="1" dirty="0"/>
              <a:t>Inclusion bodies  are the </a:t>
            </a:r>
            <a:r>
              <a:rPr lang="en-US" sz="2200" b="1" dirty="0" err="1"/>
              <a:t>cytoplasmic</a:t>
            </a:r>
            <a:r>
              <a:rPr lang="en-US" sz="2200" b="1" dirty="0"/>
              <a:t> structure present in bacteria.</a:t>
            </a:r>
          </a:p>
          <a:p>
            <a:pPr algn="just"/>
            <a:r>
              <a:rPr lang="en-US" sz="2200" b="1" dirty="0"/>
              <a:t>These bodies store nutrients or monomers for bacterial structures.</a:t>
            </a:r>
          </a:p>
          <a:p>
            <a:pPr algn="just"/>
            <a:r>
              <a:rPr lang="en-US" sz="2200" b="1" dirty="0"/>
              <a:t>They can consist of aggregates or granules of polysaccharides(glycogen), elemental sulfur or lipid.</a:t>
            </a:r>
          </a:p>
          <a:p>
            <a:pPr algn="just"/>
            <a:r>
              <a:rPr lang="en-US" sz="2200" b="1" dirty="0"/>
              <a:t>They serve as a basis for identification.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Endospores</a:t>
            </a:r>
            <a:endParaRPr lang="en-US" dirty="0"/>
          </a:p>
        </p:txBody>
      </p:sp>
      <p:sp>
        <p:nvSpPr>
          <p:cNvPr id="3" name="Content Placeholder 2"/>
          <p:cNvSpPr>
            <a:spLocks noGrp="1"/>
          </p:cNvSpPr>
          <p:nvPr>
            <p:ph idx="1"/>
          </p:nvPr>
        </p:nvSpPr>
        <p:spPr/>
        <p:txBody>
          <a:bodyPr/>
          <a:lstStyle/>
          <a:p>
            <a:r>
              <a:rPr lang="en-US" dirty="0"/>
              <a:t>Spores are highly resistant dormant structure produced by a number of gram positive bacteria like </a:t>
            </a:r>
            <a:r>
              <a:rPr lang="en-US" i="1" dirty="0"/>
              <a:t>Clostridium species, Bacillus species</a:t>
            </a:r>
            <a:r>
              <a:rPr lang="en-US" dirty="0"/>
              <a:t> etc. </a:t>
            </a:r>
          </a:p>
          <a:p>
            <a:endParaRPr lang="en-US" dirty="0"/>
          </a:p>
        </p:txBody>
      </p:sp>
      <p:pic>
        <p:nvPicPr>
          <p:cNvPr id="4" name="Picture 3"/>
          <p:cNvPicPr/>
          <p:nvPr/>
        </p:nvPicPr>
        <p:blipFill>
          <a:blip r:embed="rId2" cstate="print"/>
          <a:srcRect/>
          <a:stretch>
            <a:fillRect/>
          </a:stretch>
        </p:blipFill>
        <p:spPr bwMode="auto">
          <a:xfrm>
            <a:off x="2133600" y="3810000"/>
            <a:ext cx="4648200" cy="24384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krishna\Desktop\1.JPG"/>
          <p:cNvPicPr>
            <a:picLocks noGrp="1"/>
          </p:cNvPicPr>
          <p:nvPr>
            <p:ph idx="1"/>
          </p:nvPr>
        </p:nvPicPr>
        <p:blipFill>
          <a:blip r:embed="rId2" cstate="print"/>
          <a:srcRect/>
          <a:stretch>
            <a:fillRect/>
          </a:stretch>
        </p:blipFill>
        <p:spPr bwMode="auto">
          <a:xfrm>
            <a:off x="1524000" y="533400"/>
            <a:ext cx="5105400" cy="4944269"/>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sz="4800" dirty="0">
                <a:ea typeface="Calibri" panose="020F0502020204030204" pitchFamily="34" charset="0"/>
                <a:cs typeface="Times New Roman" panose="02020603050405020304" pitchFamily="18" charset="0"/>
              </a:rPr>
              <a:t>Bacteria form a large group of unicellular parasitic, saprophytic and free-living microorganisms, varying in size from 0.1–10 µm long. They have a simple cell structure, contain both deoxyribonucleic acid (DNA) and ribonucleic acid (RNA), and multiply by binary fission. They are classified by their morphology, staining reactions, cultural characteristics, biochemical reactions, antigenic structure, and increasingly by their genetic composition using specialized molecular biology techniques. </a:t>
            </a:r>
            <a:r>
              <a:rPr lang="en-US" dirty="0"/>
              <a:t> </a:t>
            </a:r>
          </a:p>
          <a:p>
            <a:pPr algn="just"/>
            <a:endParaRPr lang="en-US" dirty="0"/>
          </a:p>
        </p:txBody>
      </p:sp>
    </p:spTree>
    <p:extLst>
      <p:ext uri="{BB962C8B-B14F-4D97-AF65-F5344CB8AC3E}">
        <p14:creationId xmlns:p14="http://schemas.microsoft.com/office/powerpoint/2010/main" val="2581511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411162"/>
          </a:xfrm>
        </p:spPr>
        <p:txBody>
          <a:bodyPr>
            <a:normAutofit fontScale="90000"/>
          </a:bodyPr>
          <a:lstStyle/>
          <a:p>
            <a:pPr eaLnBrk="1" hangingPunct="1"/>
            <a:r>
              <a:rPr lang="en-US"/>
              <a:t>Classification of bacteria</a:t>
            </a:r>
          </a:p>
        </p:txBody>
      </p:sp>
      <p:sp>
        <p:nvSpPr>
          <p:cNvPr id="4099" name="Content Placeholder 2"/>
          <p:cNvSpPr>
            <a:spLocks noGrp="1"/>
          </p:cNvSpPr>
          <p:nvPr>
            <p:ph idx="1"/>
          </p:nvPr>
        </p:nvSpPr>
        <p:spPr>
          <a:xfrm>
            <a:off x="457200" y="914400"/>
            <a:ext cx="8229600" cy="5211763"/>
          </a:xfrm>
        </p:spPr>
        <p:txBody>
          <a:bodyPr/>
          <a:lstStyle/>
          <a:p>
            <a:pPr eaLnBrk="1" hangingPunct="1"/>
            <a:r>
              <a:rPr lang="en-US"/>
              <a:t>They are classified by their </a:t>
            </a:r>
          </a:p>
          <a:p>
            <a:pPr eaLnBrk="1" hangingPunct="1">
              <a:buFontTx/>
              <a:buChar char="-"/>
            </a:pPr>
            <a:r>
              <a:rPr lang="en-US"/>
              <a:t>Morphology</a:t>
            </a:r>
          </a:p>
          <a:p>
            <a:pPr eaLnBrk="1" hangingPunct="1">
              <a:buFontTx/>
              <a:buChar char="-"/>
            </a:pPr>
            <a:r>
              <a:rPr lang="en-US"/>
              <a:t>staining reactions</a:t>
            </a:r>
          </a:p>
          <a:p>
            <a:pPr eaLnBrk="1" hangingPunct="1">
              <a:buFontTx/>
              <a:buChar char="-"/>
            </a:pPr>
            <a:r>
              <a:rPr lang="en-US"/>
              <a:t>cultural characteristics</a:t>
            </a:r>
          </a:p>
          <a:p>
            <a:pPr eaLnBrk="1" hangingPunct="1">
              <a:buFontTx/>
              <a:buChar char="-"/>
            </a:pPr>
            <a:r>
              <a:rPr lang="en-US"/>
              <a:t>biochemical reactions</a:t>
            </a:r>
          </a:p>
          <a:p>
            <a:pPr eaLnBrk="1" hangingPunct="1">
              <a:buFontTx/>
              <a:buChar char="-"/>
            </a:pPr>
            <a:r>
              <a:rPr lang="en-US"/>
              <a:t>antigenic structure</a:t>
            </a:r>
          </a:p>
          <a:p>
            <a:pPr eaLnBrk="1" hangingPunct="1">
              <a:buFontTx/>
              <a:buChar char="-"/>
            </a:pPr>
            <a:r>
              <a:rPr lang="en-US"/>
              <a:t>genetic composition using specialized molecular biology techniques.</a:t>
            </a:r>
          </a:p>
        </p:txBody>
      </p:sp>
    </p:spTree>
    <p:extLst>
      <p:ext uri="{BB962C8B-B14F-4D97-AF65-F5344CB8AC3E}">
        <p14:creationId xmlns:p14="http://schemas.microsoft.com/office/powerpoint/2010/main" val="1681150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563562"/>
          </a:xfrm>
        </p:spPr>
        <p:txBody>
          <a:bodyPr>
            <a:normAutofit fontScale="90000"/>
          </a:bodyPr>
          <a:lstStyle/>
          <a:p>
            <a:pPr eaLnBrk="1" hangingPunct="1"/>
            <a:r>
              <a:rPr lang="en-US" dirty="0"/>
              <a:t>1. </a:t>
            </a:r>
            <a:r>
              <a:rPr lang="en-US" b="1" dirty="0"/>
              <a:t>On the basis of Staining(gram reaction)</a:t>
            </a:r>
          </a:p>
        </p:txBody>
      </p:sp>
      <p:sp>
        <p:nvSpPr>
          <p:cNvPr id="3" name="Content Placeholder 2"/>
          <p:cNvSpPr>
            <a:spLocks noGrp="1"/>
          </p:cNvSpPr>
          <p:nvPr>
            <p:ph idx="1"/>
          </p:nvPr>
        </p:nvSpPr>
        <p:spPr>
          <a:xfrm>
            <a:off x="457200" y="1066800"/>
            <a:ext cx="8229600" cy="5059363"/>
          </a:xfrm>
        </p:spPr>
        <p:txBody>
          <a:bodyPr rtlCol="0">
            <a:normAutofit fontScale="92500" lnSpcReduction="10000"/>
          </a:bodyPr>
          <a:lstStyle/>
          <a:p>
            <a:pPr eaLnBrk="1" fontAlgn="auto" hangingPunct="1">
              <a:spcAft>
                <a:spcPts val="0"/>
              </a:spcAft>
              <a:defRPr/>
            </a:pPr>
            <a:r>
              <a:rPr lang="en-US" dirty="0"/>
              <a:t>Gram staining is a differential staining </a:t>
            </a:r>
            <a:r>
              <a:rPr lang="en-US" dirty="0" err="1"/>
              <a:t>tec</a:t>
            </a:r>
            <a:r>
              <a:rPr lang="ne-NP" dirty="0"/>
              <a:t>h</a:t>
            </a:r>
            <a:r>
              <a:rPr lang="en-US" dirty="0" err="1"/>
              <a:t>nique</a:t>
            </a:r>
            <a:r>
              <a:rPr lang="en-US" dirty="0"/>
              <a:t> that differentiate bacteria into gram positive and gram negative bacteria. </a:t>
            </a:r>
          </a:p>
          <a:p>
            <a:pPr eaLnBrk="1" fontAlgn="auto" hangingPunct="1">
              <a:spcAft>
                <a:spcPts val="0"/>
              </a:spcAft>
              <a:defRPr/>
            </a:pPr>
            <a:r>
              <a:rPr lang="en-US" dirty="0"/>
              <a:t>Other bacteria like </a:t>
            </a:r>
            <a:r>
              <a:rPr lang="en-US" i="1" dirty="0"/>
              <a:t>Mycobacterium tuberculosis </a:t>
            </a:r>
            <a:r>
              <a:rPr lang="en-US" dirty="0"/>
              <a:t>are stained </a:t>
            </a:r>
            <a:r>
              <a:rPr lang="en-US"/>
              <a:t>by Acid Fast /ZN </a:t>
            </a:r>
            <a:r>
              <a:rPr lang="en-US" dirty="0"/>
              <a:t>staining. </a:t>
            </a:r>
          </a:p>
          <a:p>
            <a:pPr eaLnBrk="1" fontAlgn="auto" hangingPunct="1">
              <a:spcAft>
                <a:spcPts val="0"/>
              </a:spcAft>
              <a:defRPr/>
            </a:pPr>
            <a:r>
              <a:rPr lang="en-US" dirty="0"/>
              <a:t>The difference in gram staining is due to the differences between cell wall structure of gram positive and gram negative bacteria. </a:t>
            </a:r>
          </a:p>
          <a:p>
            <a:pPr eaLnBrk="1" fontAlgn="auto" hangingPunct="1">
              <a:spcAft>
                <a:spcPts val="0"/>
              </a:spcAft>
              <a:defRPr/>
            </a:pPr>
            <a:r>
              <a:rPr lang="en-US" dirty="0"/>
              <a:t>Knowing whether a disease-causing </a:t>
            </a:r>
            <a:r>
              <a:rPr lang="ne-NP" dirty="0"/>
              <a:t> </a:t>
            </a:r>
            <a:r>
              <a:rPr lang="en-US" dirty="0"/>
              <a:t>bacterium is Gram positive or Gram negative helps a physician to prescribe the appropriate antibiotic.</a:t>
            </a:r>
            <a:r>
              <a:rPr lang="ne-NP" dirty="0"/>
              <a:t> </a:t>
            </a:r>
            <a:endParaRPr lang="en-US" dirty="0"/>
          </a:p>
          <a:p>
            <a:pPr eaLnBrk="1" fontAlgn="auto" hangingPunct="1">
              <a:spcAft>
                <a:spcPts val="0"/>
              </a:spcAft>
              <a:defRPr/>
            </a:pPr>
            <a:endParaRPr lang="en-US" dirty="0"/>
          </a:p>
        </p:txBody>
      </p:sp>
    </p:spTree>
    <p:extLst>
      <p:ext uri="{BB962C8B-B14F-4D97-AF65-F5344CB8AC3E}">
        <p14:creationId xmlns:p14="http://schemas.microsoft.com/office/powerpoint/2010/main" val="8485498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487362"/>
          </a:xfrm>
        </p:spPr>
        <p:txBody>
          <a:bodyPr>
            <a:normAutofit fontScale="90000"/>
          </a:bodyPr>
          <a:lstStyle/>
          <a:p>
            <a:r>
              <a:rPr lang="en-US" sz="3200"/>
              <a:t>Some medically important group of bacteria</a:t>
            </a:r>
          </a:p>
        </p:txBody>
      </p:sp>
      <p:sp>
        <p:nvSpPr>
          <p:cNvPr id="6147" name="Content Placeholder 2"/>
          <p:cNvSpPr>
            <a:spLocks noGrp="1"/>
          </p:cNvSpPr>
          <p:nvPr>
            <p:ph idx="1"/>
          </p:nvPr>
        </p:nvSpPr>
        <p:spPr>
          <a:xfrm>
            <a:off x="457200" y="838200"/>
            <a:ext cx="8229600" cy="5715000"/>
          </a:xfrm>
        </p:spPr>
        <p:txBody>
          <a:bodyPr/>
          <a:lstStyle/>
          <a:p>
            <a:pPr eaLnBrk="1" hangingPunct="1"/>
            <a:r>
              <a:rPr lang="en-US" sz="2400"/>
              <a:t>Gram-positive cocci</a:t>
            </a:r>
            <a:r>
              <a:rPr lang="en-US" sz="2400" i="1"/>
              <a:t>: </a:t>
            </a:r>
            <a:r>
              <a:rPr lang="en-US" sz="2400"/>
              <a:t> </a:t>
            </a:r>
            <a:r>
              <a:rPr lang="en-US" sz="2400" i="1"/>
              <a:t>Staphylococcus aureus</a:t>
            </a:r>
            <a:r>
              <a:rPr lang="en-US" sz="2400"/>
              <a:t>, </a:t>
            </a:r>
            <a:r>
              <a:rPr lang="en-US" sz="2400" i="1"/>
              <a:t>Streptococcus</a:t>
            </a:r>
            <a:r>
              <a:rPr lang="en-US" sz="2400"/>
              <a:t> </a:t>
            </a:r>
            <a:r>
              <a:rPr lang="en-US" sz="2400" i="1"/>
              <a:t>pyogenes</a:t>
            </a:r>
            <a:r>
              <a:rPr lang="en-US" sz="2400"/>
              <a:t>, </a:t>
            </a:r>
            <a:r>
              <a:rPr lang="en-US" sz="2400" i="1"/>
              <a:t>Streptococcus agalactiae</a:t>
            </a:r>
            <a:r>
              <a:rPr lang="en-US" sz="2400"/>
              <a:t>.</a:t>
            </a:r>
          </a:p>
          <a:p>
            <a:pPr eaLnBrk="1" hangingPunct="1"/>
            <a:r>
              <a:rPr lang="en-US" sz="2400"/>
              <a:t>Gram-negative cocci</a:t>
            </a:r>
            <a:r>
              <a:rPr lang="en-US" sz="2400" i="1"/>
              <a:t>: Neisseria meningitidis</a:t>
            </a:r>
            <a:r>
              <a:rPr lang="en-US" sz="2400"/>
              <a:t>, and </a:t>
            </a:r>
            <a:r>
              <a:rPr lang="en-US" sz="2400" i="1"/>
              <a:t>N. gonorrhoeae</a:t>
            </a:r>
            <a:r>
              <a:rPr lang="en-US" sz="2400"/>
              <a:t>.</a:t>
            </a:r>
          </a:p>
          <a:p>
            <a:pPr eaLnBrk="1" hangingPunct="1"/>
            <a:r>
              <a:rPr lang="en-US" sz="2400"/>
              <a:t>Gram-negative coccobacilli:</a:t>
            </a:r>
            <a:r>
              <a:rPr lang="en-US" sz="2400" i="1"/>
              <a:t> Haemophilus </a:t>
            </a:r>
            <a:r>
              <a:rPr lang="en-US" sz="2400"/>
              <a:t>and </a:t>
            </a:r>
            <a:r>
              <a:rPr lang="en-US" sz="2400" i="1"/>
              <a:t>Bordetella </a:t>
            </a:r>
            <a:r>
              <a:rPr lang="en-US" sz="2400"/>
              <a:t> </a:t>
            </a:r>
          </a:p>
          <a:p>
            <a:pPr eaLnBrk="1" hangingPunct="1"/>
            <a:r>
              <a:rPr lang="en-US" sz="2400"/>
              <a:t>Gram-positive bacilli</a:t>
            </a:r>
            <a:r>
              <a:rPr lang="en-US" sz="2400" i="1"/>
              <a:t>: Bacillus anthracis, Listeria </a:t>
            </a:r>
            <a:r>
              <a:rPr lang="en-US" sz="2400"/>
              <a:t>and corynebacteria.</a:t>
            </a:r>
          </a:p>
          <a:p>
            <a:pPr eaLnBrk="1" hangingPunct="1"/>
            <a:r>
              <a:rPr lang="en-US" sz="2400"/>
              <a:t>Gram-negative bacilli: </a:t>
            </a:r>
            <a:r>
              <a:rPr lang="en-US" sz="2400" i="1"/>
              <a:t>Salmonella</a:t>
            </a:r>
            <a:r>
              <a:rPr lang="en-US" sz="2400"/>
              <a:t>, </a:t>
            </a:r>
            <a:r>
              <a:rPr lang="en-US" sz="2400" i="1"/>
              <a:t>Shigella</a:t>
            </a:r>
            <a:r>
              <a:rPr lang="en-US" sz="2400"/>
              <a:t>, </a:t>
            </a:r>
            <a:r>
              <a:rPr lang="en-US" sz="2400" i="1"/>
              <a:t>Escherichia</a:t>
            </a:r>
            <a:r>
              <a:rPr lang="en-US" sz="2400"/>
              <a:t>, </a:t>
            </a:r>
            <a:r>
              <a:rPr lang="en-US" sz="2400" i="1"/>
              <a:t>Proteus </a:t>
            </a:r>
            <a:r>
              <a:rPr lang="en-US" sz="2400"/>
              <a:t>and </a:t>
            </a:r>
            <a:r>
              <a:rPr lang="en-US" sz="2400" i="1"/>
              <a:t>Yersinia</a:t>
            </a:r>
            <a:r>
              <a:rPr lang="en-US" sz="2400"/>
              <a:t>.</a:t>
            </a:r>
          </a:p>
          <a:p>
            <a:pPr eaLnBrk="1" hangingPunct="1"/>
            <a:r>
              <a:rPr lang="en-US" sz="2400"/>
              <a:t>Spiral bacteria;</a:t>
            </a:r>
            <a:r>
              <a:rPr lang="en-US" sz="2400" i="1"/>
              <a:t> Helicobacter,</a:t>
            </a:r>
            <a:r>
              <a:rPr lang="en-US" sz="2400"/>
              <a:t> </a:t>
            </a:r>
            <a:r>
              <a:rPr lang="en-US" sz="2400" i="1"/>
              <a:t>Campylobacter </a:t>
            </a:r>
            <a:r>
              <a:rPr lang="en-US" sz="2400"/>
              <a:t>spp. </a:t>
            </a:r>
            <a:r>
              <a:rPr lang="en-US" sz="2400" i="1"/>
              <a:t>Treponema spp, Leptospira spp.</a:t>
            </a:r>
            <a:endParaRPr lang="en-US" sz="2400"/>
          </a:p>
          <a:p>
            <a:pPr eaLnBrk="1" hangingPunct="1"/>
            <a:r>
              <a:rPr lang="en-US" sz="2400" i="1"/>
              <a:t>Rickettsia, Chlamydia </a:t>
            </a:r>
            <a:r>
              <a:rPr lang="en-US" sz="2400"/>
              <a:t>and </a:t>
            </a:r>
            <a:r>
              <a:rPr lang="en-US" sz="2400" i="1"/>
              <a:t>Mycoplasma</a:t>
            </a:r>
            <a:endParaRPr lang="en-US" sz="2400"/>
          </a:p>
          <a:p>
            <a:endParaRPr lang="en-US"/>
          </a:p>
        </p:txBody>
      </p:sp>
    </p:spTree>
    <p:extLst>
      <p:ext uri="{BB962C8B-B14F-4D97-AF65-F5344CB8AC3E}">
        <p14:creationId xmlns:p14="http://schemas.microsoft.com/office/powerpoint/2010/main" val="3570740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
            <a:ext cx="5543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24200"/>
            <a:ext cx="7772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970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3"/>
          <p:cNvSpPr>
            <a:spLocks noGrp="1"/>
          </p:cNvSpPr>
          <p:nvPr>
            <p:ph type="body" idx="1"/>
          </p:nvPr>
        </p:nvSpPr>
        <p:spPr>
          <a:xfrm>
            <a:off x="381000" y="228600"/>
            <a:ext cx="4040188" cy="639763"/>
          </a:xfrm>
        </p:spPr>
        <p:txBody>
          <a:bodyPr/>
          <a:lstStyle/>
          <a:p>
            <a:r>
              <a:rPr lang="ne-NP">
                <a:ea typeface="Mangal" pitchFamily="18" charset="0"/>
              </a:rPr>
              <a:t>Gram positive cocci</a:t>
            </a:r>
            <a:endParaRPr lang="en-US"/>
          </a:p>
        </p:txBody>
      </p:sp>
      <p:sp>
        <p:nvSpPr>
          <p:cNvPr id="8195" name="Text Placeholder 5"/>
          <p:cNvSpPr>
            <a:spLocks noGrp="1"/>
          </p:cNvSpPr>
          <p:nvPr>
            <p:ph type="body" sz="quarter" idx="3"/>
          </p:nvPr>
        </p:nvSpPr>
        <p:spPr>
          <a:xfrm>
            <a:off x="4648200" y="304800"/>
            <a:ext cx="4041775" cy="639763"/>
          </a:xfrm>
        </p:spPr>
        <p:txBody>
          <a:bodyPr/>
          <a:lstStyle/>
          <a:p>
            <a:r>
              <a:rPr lang="ne-NP">
                <a:ea typeface="Mangal" pitchFamily="18" charset="0"/>
              </a:rPr>
              <a:t>Gram positive rods</a:t>
            </a:r>
            <a:endParaRPr lang="en-US"/>
          </a:p>
        </p:txBody>
      </p:sp>
      <p:sp>
        <p:nvSpPr>
          <p:cNvPr id="8196" name="Content Placeholder 6"/>
          <p:cNvSpPr>
            <a:spLocks noGrp="1"/>
          </p:cNvSpPr>
          <p:nvPr>
            <p:ph sz="quarter" idx="4"/>
          </p:nvPr>
        </p:nvSpPr>
        <p:spPr>
          <a:xfrm>
            <a:off x="4645025" y="914400"/>
            <a:ext cx="4041775" cy="5211763"/>
          </a:xfrm>
        </p:spPr>
        <p:txBody>
          <a:bodyPr/>
          <a:lstStyle/>
          <a:p>
            <a:endParaRPr lang="en-US"/>
          </a:p>
        </p:txBody>
      </p:sp>
      <p:pic>
        <p:nvPicPr>
          <p:cNvPr id="8197" name="Picture 5" descr="D:\PLA\pix\gram pix\Staphylococcus_aureus_Gram.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838200"/>
            <a:ext cx="3810000" cy="2438400"/>
          </a:xfrm>
        </p:spPr>
      </p:pic>
      <p:pic>
        <p:nvPicPr>
          <p:cNvPr id="8198" name="Picture 2" descr="D:\PLA\pix\gram pix\pneum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05200"/>
            <a:ext cx="388620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descr="D:\PLA\pix\gram pix\bacillu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14400"/>
            <a:ext cx="419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รูปภาพ 1" descr="http://atlas.medmicro.info/obrazek.php?id=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81400"/>
            <a:ext cx="4119563"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29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294481"/>
            <a:ext cx="8458200" cy="5777367"/>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Placeholder 2"/>
          <p:cNvSpPr>
            <a:spLocks noGrp="1"/>
          </p:cNvSpPr>
          <p:nvPr>
            <p:ph type="body" idx="1"/>
          </p:nvPr>
        </p:nvSpPr>
        <p:spPr>
          <a:xfrm>
            <a:off x="457200" y="228600"/>
            <a:ext cx="4040188" cy="639763"/>
          </a:xfrm>
        </p:spPr>
        <p:txBody>
          <a:bodyPr/>
          <a:lstStyle/>
          <a:p>
            <a:r>
              <a:rPr lang="ne-NP">
                <a:ea typeface="Mangal" pitchFamily="18" charset="0"/>
              </a:rPr>
              <a:t>Gram negative cocci</a:t>
            </a:r>
            <a:endParaRPr lang="en-US"/>
          </a:p>
        </p:txBody>
      </p:sp>
      <p:sp>
        <p:nvSpPr>
          <p:cNvPr id="5" name="Text Placeholder 4"/>
          <p:cNvSpPr>
            <a:spLocks noGrp="1"/>
          </p:cNvSpPr>
          <p:nvPr>
            <p:ph type="body" sz="quarter" idx="3"/>
          </p:nvPr>
        </p:nvSpPr>
        <p:spPr>
          <a:xfrm>
            <a:off x="4648200" y="0"/>
            <a:ext cx="4041775" cy="838200"/>
          </a:xfrm>
        </p:spPr>
        <p:txBody>
          <a:bodyPr>
            <a:normAutofit lnSpcReduction="10000"/>
          </a:bodyPr>
          <a:lstStyle/>
          <a:p>
            <a:pPr>
              <a:buFont typeface="Arial" charset="0"/>
              <a:buNone/>
              <a:defRPr/>
            </a:pPr>
            <a:endParaRPr lang="en-US" dirty="0"/>
          </a:p>
          <a:p>
            <a:pPr>
              <a:buFont typeface="Arial" charset="0"/>
              <a:buNone/>
              <a:defRPr/>
            </a:pPr>
            <a:r>
              <a:rPr lang="ne-NP" dirty="0"/>
              <a:t>Gram negative rods</a:t>
            </a:r>
            <a:endParaRPr lang="en-US" dirty="0"/>
          </a:p>
        </p:txBody>
      </p:sp>
      <p:sp>
        <p:nvSpPr>
          <p:cNvPr id="9220" name="Content Placeholder 5"/>
          <p:cNvSpPr>
            <a:spLocks noGrp="1"/>
          </p:cNvSpPr>
          <p:nvPr>
            <p:ph sz="quarter" idx="4"/>
          </p:nvPr>
        </p:nvSpPr>
        <p:spPr>
          <a:xfrm>
            <a:off x="4645025" y="914400"/>
            <a:ext cx="4041775" cy="4419600"/>
          </a:xfrm>
        </p:spPr>
        <p:txBody>
          <a:bodyPr/>
          <a:lstStyle/>
          <a:p>
            <a:endParaRPr lang="en-US"/>
          </a:p>
        </p:txBody>
      </p:sp>
      <p:pic>
        <p:nvPicPr>
          <p:cNvPr id="9221" name="รูปภาพ 2" descr="http://atlas.medmicro.info/obrazek.php?id=6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990600"/>
            <a:ext cx="4040188" cy="2514600"/>
          </a:xfrm>
        </p:spPr>
      </p:pic>
      <p:pic>
        <p:nvPicPr>
          <p:cNvPr id="9222" name="Picture 5" descr="neisseriameningitidi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05200"/>
            <a:ext cx="44196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2" descr="D:\PLA\pix\gram pix\S_typhi_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914400"/>
            <a:ext cx="4114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03567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rtlCol="0">
            <a:normAutofit fontScale="90000"/>
          </a:bodyPr>
          <a:lstStyle/>
          <a:p>
            <a:pPr eaLnBrk="1" fontAlgn="auto" hangingPunct="1">
              <a:spcAft>
                <a:spcPts val="0"/>
              </a:spcAft>
              <a:defRPr/>
            </a:pPr>
            <a:r>
              <a:rPr lang="en-US" dirty="0"/>
              <a:t>2. </a:t>
            </a:r>
            <a:r>
              <a:rPr lang="en-US" b="1" dirty="0"/>
              <a:t>On the basis of shape (morphology</a:t>
            </a:r>
            <a:r>
              <a:rPr lang="en-US" dirty="0"/>
              <a:t>)</a:t>
            </a:r>
          </a:p>
        </p:txBody>
      </p:sp>
      <p:sp>
        <p:nvSpPr>
          <p:cNvPr id="3" name="Content Placeholder 2"/>
          <p:cNvSpPr>
            <a:spLocks noGrp="1"/>
          </p:cNvSpPr>
          <p:nvPr>
            <p:ph idx="1"/>
          </p:nvPr>
        </p:nvSpPr>
        <p:spPr>
          <a:xfrm>
            <a:off x="457200" y="990600"/>
            <a:ext cx="8229600" cy="5135563"/>
          </a:xfrm>
        </p:spPr>
        <p:txBody>
          <a:bodyPr rtlCol="0">
            <a:normAutofit fontScale="77500" lnSpcReduction="20000"/>
          </a:bodyPr>
          <a:lstStyle/>
          <a:p>
            <a:pPr algn="just"/>
            <a:r>
              <a:rPr lang="ar-SA" dirty="0"/>
              <a:t>Morphology of bacteria includes the major characteistics of bacterial cells such as size, shape, structure and arrangement</a:t>
            </a:r>
            <a:r>
              <a:rPr lang="en-US" dirty="0"/>
              <a:t> Morphologically, bacteria can be classified as cocci, rods, </a:t>
            </a:r>
            <a:r>
              <a:rPr lang="en-US" dirty="0" err="1"/>
              <a:t>spirilla,vibrio</a:t>
            </a:r>
            <a:r>
              <a:rPr lang="en-US"/>
              <a:t> and  </a:t>
            </a:r>
            <a:r>
              <a:rPr lang="en-US" dirty="0"/>
              <a:t>spirochaete</a:t>
            </a:r>
          </a:p>
          <a:p>
            <a:pPr algn="just"/>
            <a:r>
              <a:rPr lang="en-US" b="1" dirty="0" err="1"/>
              <a:t>Cocci</a:t>
            </a:r>
            <a:r>
              <a:rPr lang="en-US" dirty="0"/>
              <a:t>: These are round or oval bacteria measuring about 0.5–1.0 µm in diameter. When multiplying, </a:t>
            </a:r>
            <a:r>
              <a:rPr lang="en-US" dirty="0" err="1"/>
              <a:t>cocci</a:t>
            </a:r>
            <a:r>
              <a:rPr lang="en-US" dirty="0"/>
              <a:t> may form pairs, chains, or irregular groups:–</a:t>
            </a:r>
          </a:p>
          <a:p>
            <a:pPr lvl="0" algn="just"/>
            <a:r>
              <a:rPr lang="en-US" dirty="0" err="1"/>
              <a:t>cocci</a:t>
            </a:r>
            <a:r>
              <a:rPr lang="en-US" dirty="0"/>
              <a:t> in pairs are called </a:t>
            </a:r>
            <a:r>
              <a:rPr lang="en-US" dirty="0" err="1"/>
              <a:t>diplococci</a:t>
            </a:r>
            <a:r>
              <a:rPr lang="en-US" dirty="0"/>
              <a:t>, e.g. </a:t>
            </a:r>
            <a:r>
              <a:rPr lang="en-US" dirty="0" err="1"/>
              <a:t>meningococci</a:t>
            </a:r>
            <a:r>
              <a:rPr lang="en-US" dirty="0"/>
              <a:t> and gonococci. </a:t>
            </a:r>
          </a:p>
          <a:p>
            <a:pPr lvl="0" algn="just"/>
            <a:r>
              <a:rPr lang="en-US" dirty="0" err="1"/>
              <a:t>cocci</a:t>
            </a:r>
            <a:r>
              <a:rPr lang="en-US" dirty="0"/>
              <a:t> in chains  e.g.</a:t>
            </a:r>
            <a:r>
              <a:rPr lang="ne-NP" dirty="0"/>
              <a:t> </a:t>
            </a:r>
            <a:r>
              <a:rPr lang="en-US" i="1" dirty="0"/>
              <a:t>Streptococcus </a:t>
            </a:r>
            <a:r>
              <a:rPr lang="en-US" i="1" dirty="0" err="1"/>
              <a:t>pyogenes</a:t>
            </a:r>
            <a:r>
              <a:rPr lang="en-US" dirty="0"/>
              <a:t>.</a:t>
            </a:r>
          </a:p>
          <a:p>
            <a:pPr marL="0" indent="0" algn="just">
              <a:buNone/>
            </a:pPr>
            <a:endParaRPr lang="en-US" dirty="0"/>
          </a:p>
          <a:p>
            <a:pPr lvl="0" algn="just"/>
            <a:r>
              <a:rPr lang="en-US" dirty="0" err="1"/>
              <a:t>cocci</a:t>
            </a:r>
            <a:r>
              <a:rPr lang="en-US" dirty="0"/>
              <a:t> in irregular groups e.g. </a:t>
            </a:r>
            <a:r>
              <a:rPr lang="en-US" i="1" dirty="0"/>
              <a:t>Staphylococcus </a:t>
            </a:r>
            <a:r>
              <a:rPr lang="en-US" i="1" dirty="0" err="1"/>
              <a:t>aureus</a:t>
            </a:r>
            <a:r>
              <a:rPr lang="en-US" dirty="0"/>
              <a:t>.</a:t>
            </a:r>
          </a:p>
          <a:p>
            <a:pPr marL="0" indent="0" algn="just">
              <a:buNone/>
            </a:pPr>
            <a:r>
              <a:rPr lang="en-US" dirty="0"/>
              <a:t> </a:t>
            </a:r>
          </a:p>
          <a:p>
            <a:pPr lvl="0" algn="just"/>
            <a:r>
              <a:rPr lang="en-US" dirty="0" err="1"/>
              <a:t>Tetracocci</a:t>
            </a:r>
            <a:r>
              <a:rPr lang="en-US" dirty="0"/>
              <a:t>: cluster of four </a:t>
            </a:r>
            <a:r>
              <a:rPr lang="en-US" dirty="0" err="1"/>
              <a:t>cocci</a:t>
            </a:r>
            <a:r>
              <a:rPr lang="en-US" dirty="0"/>
              <a:t> </a:t>
            </a:r>
            <a:r>
              <a:rPr lang="en-US" dirty="0" err="1"/>
              <a:t>e.g.</a:t>
            </a:r>
            <a:r>
              <a:rPr lang="en-US" i="1" dirty="0" err="1"/>
              <a:t>Micrococcus</a:t>
            </a:r>
            <a:r>
              <a:rPr lang="en-US" i="1" dirty="0"/>
              <a:t> </a:t>
            </a:r>
            <a:r>
              <a:rPr lang="en-US" i="1" dirty="0" err="1"/>
              <a:t>spp</a:t>
            </a:r>
            <a:endParaRPr lang="en-US" dirty="0"/>
          </a:p>
          <a:p>
            <a:pPr algn="just" eaLnBrk="1" fontAlgn="auto" hangingPunct="1">
              <a:spcAft>
                <a:spcPts val="0"/>
              </a:spcAft>
              <a:defRPr/>
            </a:pPr>
            <a:endParaRPr lang="en-US" dirty="0"/>
          </a:p>
        </p:txBody>
      </p:sp>
    </p:spTree>
    <p:extLst>
      <p:ext uri="{BB962C8B-B14F-4D97-AF65-F5344CB8AC3E}">
        <p14:creationId xmlns:p14="http://schemas.microsoft.com/office/powerpoint/2010/main" val="4132881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3000" y="838200"/>
            <a:ext cx="6934200" cy="4724400"/>
          </a:xfrm>
          <a:prstGeom prst="rect">
            <a:avLst/>
          </a:prstGeom>
        </p:spPr>
      </p:pic>
    </p:spTree>
    <p:extLst>
      <p:ext uri="{BB962C8B-B14F-4D97-AF65-F5344CB8AC3E}">
        <p14:creationId xmlns:p14="http://schemas.microsoft.com/office/powerpoint/2010/main" val="3113058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20000"/>
          </a:bodyPr>
          <a:lstStyle/>
          <a:p>
            <a:pPr algn="just"/>
            <a:r>
              <a:rPr lang="en-US" b="1" dirty="0"/>
              <a:t>Rods (bacilli)</a:t>
            </a:r>
            <a:r>
              <a:rPr lang="en-US" dirty="0"/>
              <a:t>: These are stick-like bacteria with rounded, tapered (fusiform), square, or swollen ends.</a:t>
            </a:r>
          </a:p>
          <a:p>
            <a:pPr algn="just"/>
            <a:r>
              <a:rPr lang="en-US" dirty="0"/>
              <a:t>They measure 1–10 µm in length by 0.3–1.0 µm in width. The short rods with rounded ends are often called </a:t>
            </a:r>
            <a:r>
              <a:rPr lang="en-US" dirty="0" err="1"/>
              <a:t>coccobacilli</a:t>
            </a:r>
            <a:r>
              <a:rPr lang="en-US" dirty="0"/>
              <a:t>. When multiplying, bacterial rods do not usually remain attached to one another, but separate. Occasionally, however, they may:</a:t>
            </a:r>
          </a:p>
          <a:p>
            <a:pPr algn="just"/>
            <a:r>
              <a:rPr lang="en-US" dirty="0"/>
              <a:t>– form chains, e.g. </a:t>
            </a:r>
            <a:r>
              <a:rPr lang="en-US" i="1" dirty="0" err="1"/>
              <a:t>Streptobacillus</a:t>
            </a:r>
            <a:r>
              <a:rPr lang="en-US" i="1" dirty="0"/>
              <a:t> </a:t>
            </a:r>
            <a:r>
              <a:rPr lang="en-US" dirty="0"/>
              <a:t>species.</a:t>
            </a:r>
          </a:p>
          <a:p>
            <a:pPr algn="just"/>
            <a:r>
              <a:rPr lang="en-US" dirty="0"/>
              <a:t>– form branching chains, e.g. lactobacilli.</a:t>
            </a:r>
          </a:p>
          <a:p>
            <a:pPr algn="just"/>
            <a:r>
              <a:rPr lang="en-US" dirty="0"/>
              <a:t>– mass together, e.g. </a:t>
            </a:r>
            <a:r>
              <a:rPr lang="en-US" i="1" dirty="0"/>
              <a:t>Mycobacterium </a:t>
            </a:r>
            <a:r>
              <a:rPr lang="en-US" i="1" dirty="0" err="1"/>
              <a:t>leprae</a:t>
            </a:r>
            <a:r>
              <a:rPr lang="en-US" dirty="0"/>
              <a:t>.</a:t>
            </a:r>
          </a:p>
          <a:p>
            <a:pPr algn="just"/>
            <a:r>
              <a:rPr lang="en-US" dirty="0"/>
              <a:t>– remain attached at various angles resembling Chinese letters, e.g. </a:t>
            </a:r>
            <a:r>
              <a:rPr lang="en-US" i="1" dirty="0" err="1"/>
              <a:t>Corynebacterium</a:t>
            </a:r>
            <a:r>
              <a:rPr lang="en-US" i="1" dirty="0"/>
              <a:t> </a:t>
            </a:r>
            <a:r>
              <a:rPr lang="en-US" i="1" dirty="0" err="1"/>
              <a:t>diphtheriae</a:t>
            </a:r>
            <a:r>
              <a:rPr lang="en-US" dirty="0"/>
              <a:t>.</a:t>
            </a:r>
          </a:p>
          <a:p>
            <a:pPr algn="just"/>
            <a:endParaRPr lang="en-US" dirty="0"/>
          </a:p>
        </p:txBody>
      </p:sp>
    </p:spTree>
    <p:extLst>
      <p:ext uri="{BB962C8B-B14F-4D97-AF65-F5344CB8AC3E}">
        <p14:creationId xmlns:p14="http://schemas.microsoft.com/office/powerpoint/2010/main" val="1230958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0" y="762000"/>
            <a:ext cx="6477000" cy="4572000"/>
          </a:xfrm>
          <a:prstGeom prst="rect">
            <a:avLst/>
          </a:prstGeom>
        </p:spPr>
      </p:pic>
    </p:spTree>
    <p:extLst>
      <p:ext uri="{BB962C8B-B14F-4D97-AF65-F5344CB8AC3E}">
        <p14:creationId xmlns:p14="http://schemas.microsoft.com/office/powerpoint/2010/main" val="10502997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lgn="just"/>
            <a:r>
              <a:rPr lang="en-US" b="1" dirty="0" err="1"/>
              <a:t>Vibrios</a:t>
            </a:r>
            <a:r>
              <a:rPr lang="en-US" b="1" dirty="0"/>
              <a:t>:</a:t>
            </a:r>
            <a:r>
              <a:rPr lang="en-US" dirty="0"/>
              <a:t> slightly curve rods 3-4 µm by 0.5 µm. Mostly motile with single flagellum e.g. </a:t>
            </a:r>
            <a:r>
              <a:rPr lang="en-US" i="1" dirty="0"/>
              <a:t>Vibrio cholera</a:t>
            </a:r>
            <a:endParaRPr lang="en-US" dirty="0"/>
          </a:p>
          <a:p>
            <a:pPr marL="0" indent="0" algn="just">
              <a:buNone/>
            </a:pPr>
            <a:endParaRPr lang="en-US" dirty="0"/>
          </a:p>
          <a:p>
            <a:pPr algn="just"/>
            <a:r>
              <a:rPr lang="en-US" b="1" dirty="0" err="1"/>
              <a:t>Spirilla</a:t>
            </a:r>
            <a:r>
              <a:rPr lang="en-US" dirty="0"/>
              <a:t>: These are small, regularly coiled, rigid organisms measuring about 3–4 µm in length.  </a:t>
            </a:r>
            <a:r>
              <a:rPr lang="en-US" dirty="0" err="1"/>
              <a:t>Spirilla</a:t>
            </a:r>
            <a:r>
              <a:rPr lang="en-US" dirty="0"/>
              <a:t> are motile with groups of flagella at both ends. An example of a </a:t>
            </a:r>
            <a:r>
              <a:rPr lang="en-US" dirty="0" err="1"/>
              <a:t>spirillum</a:t>
            </a:r>
            <a:r>
              <a:rPr lang="en-US" dirty="0"/>
              <a:t> is </a:t>
            </a:r>
            <a:r>
              <a:rPr lang="en-US" i="1" dirty="0" err="1"/>
              <a:t>Spirillum</a:t>
            </a:r>
            <a:r>
              <a:rPr lang="en-US" i="1" dirty="0"/>
              <a:t> minus</a:t>
            </a:r>
            <a:r>
              <a:rPr lang="en-US" dirty="0"/>
              <a:t>.</a:t>
            </a:r>
          </a:p>
          <a:p>
            <a:pPr marL="0" indent="0" algn="just">
              <a:buNone/>
            </a:pPr>
            <a:endParaRPr lang="en-US" dirty="0"/>
          </a:p>
          <a:p>
            <a:pPr algn="just"/>
            <a:r>
              <a:rPr lang="en-US" b="1" dirty="0" err="1"/>
              <a:t>Spirochaetes</a:t>
            </a:r>
            <a:r>
              <a:rPr lang="en-US" dirty="0"/>
              <a:t>: These are flexible, coiled, motile organisms. They progress by rapid body movements. Most are not easily stained by the Gram method. </a:t>
            </a:r>
            <a:r>
              <a:rPr lang="en-US" dirty="0" err="1"/>
              <a:t>Spirochaetes</a:t>
            </a:r>
            <a:r>
              <a:rPr lang="en-US" dirty="0"/>
              <a:t> are divided into three main groups:</a:t>
            </a:r>
          </a:p>
          <a:p>
            <a:pPr algn="just"/>
            <a:r>
              <a:rPr lang="en-US" dirty="0"/>
              <a:t> </a:t>
            </a:r>
            <a:r>
              <a:rPr lang="en-US" dirty="0" err="1"/>
              <a:t>A.Treponemes</a:t>
            </a:r>
            <a:r>
              <a:rPr lang="en-US" dirty="0"/>
              <a:t>:-Thin delicate, regular tight coils 6-15 µm in length and 0.2 µm in width .ex </a:t>
            </a:r>
            <a:r>
              <a:rPr lang="en-US" i="1" dirty="0" err="1"/>
              <a:t>Treponema</a:t>
            </a:r>
            <a:r>
              <a:rPr lang="en-US" i="1" dirty="0"/>
              <a:t> palladium</a:t>
            </a:r>
            <a:endParaRPr lang="en-US" dirty="0"/>
          </a:p>
          <a:p>
            <a:pPr marL="0" indent="0" algn="just">
              <a:buNone/>
            </a:pPr>
            <a:endParaRPr lang="en-US" dirty="0"/>
          </a:p>
          <a:p>
            <a:pPr algn="just"/>
            <a:r>
              <a:rPr lang="en-US" dirty="0" err="1"/>
              <a:t>B.Borreliae</a:t>
            </a:r>
            <a:r>
              <a:rPr lang="en-US" dirty="0"/>
              <a:t>:- large irregular tight coils measuring 10-20µm in length and 0.5 µm in width. Ex </a:t>
            </a:r>
            <a:r>
              <a:rPr lang="en-US" i="1" dirty="0" err="1"/>
              <a:t>Borrelia</a:t>
            </a:r>
            <a:r>
              <a:rPr lang="en-US" i="1" dirty="0"/>
              <a:t> </a:t>
            </a:r>
            <a:r>
              <a:rPr lang="en-US" i="1" dirty="0" err="1"/>
              <a:t>vincenti</a:t>
            </a:r>
            <a:endParaRPr lang="en-US" dirty="0"/>
          </a:p>
          <a:p>
            <a:pPr algn="just"/>
            <a:r>
              <a:rPr lang="en-US" dirty="0"/>
              <a:t> </a:t>
            </a:r>
          </a:p>
          <a:p>
            <a:pPr algn="just"/>
            <a:r>
              <a:rPr lang="en-US" dirty="0"/>
              <a:t>C. </a:t>
            </a:r>
            <a:r>
              <a:rPr lang="en-US" dirty="0" err="1"/>
              <a:t>Leptospires</a:t>
            </a:r>
            <a:r>
              <a:rPr lang="en-US" dirty="0"/>
              <a:t>:-Thin with tightly packed coils that are difficult to distinguish. They measure 6-20µm in length and 0.1 µm in width and have hocked ends. </a:t>
            </a:r>
            <a:r>
              <a:rPr lang="en-US" dirty="0" err="1"/>
              <a:t>ex.</a:t>
            </a:r>
            <a:r>
              <a:rPr lang="en-US" i="1" dirty="0" err="1"/>
              <a:t>Leptospira</a:t>
            </a:r>
            <a:r>
              <a:rPr lang="en-US" i="1" dirty="0"/>
              <a:t> </a:t>
            </a:r>
            <a:r>
              <a:rPr lang="en-US" i="1" dirty="0" err="1"/>
              <a:t>interrogans</a:t>
            </a:r>
            <a:endParaRPr lang="en-US" dirty="0"/>
          </a:p>
        </p:txBody>
      </p:sp>
    </p:spTree>
    <p:extLst>
      <p:ext uri="{BB962C8B-B14F-4D97-AF65-F5344CB8AC3E}">
        <p14:creationId xmlns:p14="http://schemas.microsoft.com/office/powerpoint/2010/main" val="14417039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3000" y="1143000"/>
            <a:ext cx="7086599" cy="4724400"/>
          </a:xfrm>
          <a:prstGeom prst="rect">
            <a:avLst/>
          </a:prstGeom>
        </p:spPr>
      </p:pic>
    </p:spTree>
    <p:extLst>
      <p:ext uri="{BB962C8B-B14F-4D97-AF65-F5344CB8AC3E}">
        <p14:creationId xmlns:p14="http://schemas.microsoft.com/office/powerpoint/2010/main" val="23558052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lvl="0"/>
            <a:r>
              <a:rPr lang="en-US" b="1" dirty="0"/>
              <a:t>On the basis of presence and absence of endospore and its location</a:t>
            </a:r>
            <a:endParaRPr lang="en-US" dirty="0"/>
          </a:p>
          <a:p>
            <a:pPr algn="just"/>
            <a:r>
              <a:rPr lang="en-US" dirty="0"/>
              <a:t>Spore are metabolically inert form triggered by adverse environmental conditions; adapted for long-term survival, allowing regrowth under suitable conditions. On this basis bacteria can be classified as </a:t>
            </a:r>
          </a:p>
          <a:p>
            <a:pPr lvl="0" algn="just"/>
            <a:r>
              <a:rPr lang="en-US" dirty="0"/>
              <a:t>spore formers like</a:t>
            </a:r>
            <a:r>
              <a:rPr lang="en-US" i="1" dirty="0"/>
              <a:t> Bacillus </a:t>
            </a:r>
            <a:r>
              <a:rPr lang="en-US" i="1" dirty="0" err="1"/>
              <a:t>spp</a:t>
            </a:r>
            <a:r>
              <a:rPr lang="ne-NP" i="1" dirty="0"/>
              <a:t>, Corynebacterium spp</a:t>
            </a:r>
            <a:r>
              <a:rPr lang="en-US" i="1" dirty="0"/>
              <a:t>  </a:t>
            </a:r>
            <a:r>
              <a:rPr lang="en-US" dirty="0"/>
              <a:t>and</a:t>
            </a:r>
          </a:p>
          <a:p>
            <a:pPr lvl="0" algn="just"/>
            <a:r>
              <a:rPr lang="en-US" dirty="0"/>
              <a:t> non spore formers like </a:t>
            </a:r>
            <a:r>
              <a:rPr lang="en-US" i="1" dirty="0"/>
              <a:t>E coli. </a:t>
            </a:r>
            <a:r>
              <a:rPr lang="ne-NP" i="1" dirty="0"/>
              <a:t>  </a:t>
            </a:r>
            <a:r>
              <a:rPr lang="en-US" dirty="0"/>
              <a:t>The position of spore can be either</a:t>
            </a:r>
            <a:r>
              <a:rPr lang="ne-NP" i="1" dirty="0"/>
              <a:t>: </a:t>
            </a:r>
            <a:r>
              <a:rPr lang="ne-NP" dirty="0"/>
              <a:t> </a:t>
            </a:r>
            <a:r>
              <a:rPr lang="en-US" dirty="0"/>
              <a:t>terminal, </a:t>
            </a:r>
            <a:r>
              <a:rPr lang="en-US" dirty="0" err="1"/>
              <a:t>subterminal</a:t>
            </a:r>
            <a:r>
              <a:rPr lang="en-US" dirty="0"/>
              <a:t> or central.</a:t>
            </a:r>
          </a:p>
          <a:p>
            <a:endParaRPr lang="en-US" dirty="0"/>
          </a:p>
        </p:txBody>
      </p:sp>
    </p:spTree>
    <p:extLst>
      <p:ext uri="{BB962C8B-B14F-4D97-AF65-F5344CB8AC3E}">
        <p14:creationId xmlns:p14="http://schemas.microsoft.com/office/powerpoint/2010/main" val="27116450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krishna\Desktop\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609600"/>
            <a:ext cx="3733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descr="D:\PLA\pix\gram pix\bacill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4191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2022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228600"/>
            <a:ext cx="8458200" cy="6324600"/>
          </a:xfrm>
        </p:spPr>
        <p:txBody>
          <a:bodyPr/>
          <a:lstStyle/>
          <a:p>
            <a:pPr marL="0" indent="0" eaLnBrk="1" hangingPunct="1">
              <a:buNone/>
            </a:pPr>
            <a:endParaRPr lang="en-US" sz="2800"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3200400"/>
            <a:ext cx="4038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descr="C:\Users\krishna\Desktop\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
            <a:ext cx="533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2" y="3200400"/>
            <a:ext cx="350519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59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Bacterial structure</a:t>
            </a:r>
          </a:p>
        </p:txBody>
      </p:sp>
      <p:sp>
        <p:nvSpPr>
          <p:cNvPr id="3" name="Content Placeholder 2"/>
          <p:cNvSpPr>
            <a:spLocks noGrp="1"/>
          </p:cNvSpPr>
          <p:nvPr>
            <p:ph idx="1"/>
          </p:nvPr>
        </p:nvSpPr>
        <p:spPr/>
        <p:txBody>
          <a:bodyPr/>
          <a:lstStyle/>
          <a:p>
            <a:pPr algn="just"/>
            <a:r>
              <a:rPr lang="en-US" dirty="0"/>
              <a:t>Bacteria are the microscopic organisms and have the complex structure. Some structures are necessary for the  growth and survival and some for motility and to cause disease.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24955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4" descr="C:\Users\krishna\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609600"/>
            <a:ext cx="320992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 descr="C:\Users\krishna\Desktop\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352800"/>
            <a:ext cx="5105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4697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411162"/>
          </a:xfrm>
        </p:spPr>
        <p:txBody>
          <a:bodyPr>
            <a:normAutofit fontScale="90000"/>
          </a:bodyPr>
          <a:lstStyle/>
          <a:p>
            <a:pPr eaLnBrk="1" hangingPunct="1"/>
            <a:r>
              <a:rPr lang="en-US"/>
              <a:t>5. </a:t>
            </a:r>
            <a:r>
              <a:rPr lang="en-US" b="1"/>
              <a:t>On the basis of growth factors</a:t>
            </a:r>
          </a:p>
        </p:txBody>
      </p:sp>
      <p:sp>
        <p:nvSpPr>
          <p:cNvPr id="3" name="Content Placeholder 2"/>
          <p:cNvSpPr>
            <a:spLocks noGrp="1"/>
          </p:cNvSpPr>
          <p:nvPr>
            <p:ph idx="1"/>
          </p:nvPr>
        </p:nvSpPr>
        <p:spPr>
          <a:xfrm>
            <a:off x="457200" y="838200"/>
            <a:ext cx="8229600" cy="5715000"/>
          </a:xfrm>
        </p:spPr>
        <p:txBody>
          <a:bodyPr>
            <a:normAutofit/>
          </a:bodyPr>
          <a:lstStyle/>
          <a:p>
            <a:pPr algn="just" eaLnBrk="1" hangingPunct="1">
              <a:lnSpc>
                <a:spcPct val="80000"/>
              </a:lnSpc>
              <a:buFont typeface="Arial" panose="020B0604020202020204" pitchFamily="34" charset="0"/>
              <a:buNone/>
            </a:pPr>
            <a:r>
              <a:rPr lang="en-US" sz="2500" b="1" i="1" dirty="0"/>
              <a:t>Energy Source</a:t>
            </a:r>
            <a:r>
              <a:rPr lang="ne-NP" sz="2500" b="1" i="1" dirty="0">
                <a:ea typeface="Mangal" pitchFamily="18" charset="0"/>
              </a:rPr>
              <a:t>:</a:t>
            </a:r>
            <a:r>
              <a:rPr lang="en-US" sz="2500" b="1" i="1" dirty="0"/>
              <a:t>  </a:t>
            </a:r>
            <a:endParaRPr lang="en-US" sz="2500" b="1" dirty="0"/>
          </a:p>
          <a:p>
            <a:pPr algn="just" eaLnBrk="1" hangingPunct="1">
              <a:lnSpc>
                <a:spcPct val="80000"/>
              </a:lnSpc>
            </a:pPr>
            <a:r>
              <a:rPr lang="en-US" sz="2500" dirty="0" err="1"/>
              <a:t>Chemotroph</a:t>
            </a:r>
            <a:r>
              <a:rPr lang="en-US" sz="2500" dirty="0"/>
              <a:t> –</a:t>
            </a:r>
            <a:r>
              <a:rPr lang="ne-NP" sz="2500" dirty="0">
                <a:ea typeface="Mangal" pitchFamily="18" charset="0"/>
              </a:rPr>
              <a:t> such bacteria uses</a:t>
            </a:r>
            <a:r>
              <a:rPr lang="en-US" sz="2500" dirty="0"/>
              <a:t> chemical compounds as an energy source (most pathogenic bacteria are </a:t>
            </a:r>
            <a:r>
              <a:rPr lang="en-US" sz="2500" dirty="0" err="1"/>
              <a:t>chemotrophs</a:t>
            </a:r>
            <a:r>
              <a:rPr lang="en-US" sz="2500" dirty="0"/>
              <a:t>.)  </a:t>
            </a:r>
          </a:p>
          <a:p>
            <a:pPr algn="just" eaLnBrk="1" hangingPunct="1">
              <a:lnSpc>
                <a:spcPct val="80000"/>
              </a:lnSpc>
            </a:pPr>
            <a:r>
              <a:rPr lang="en-US" sz="2500" dirty="0" err="1"/>
              <a:t>Phototroph</a:t>
            </a:r>
            <a:r>
              <a:rPr lang="en-US" sz="2500" dirty="0"/>
              <a:t> –</a:t>
            </a:r>
            <a:r>
              <a:rPr lang="ne-NP" sz="2500" dirty="0">
                <a:ea typeface="Mangal" pitchFamily="18" charset="0"/>
              </a:rPr>
              <a:t>such bacteria uses </a:t>
            </a:r>
            <a:r>
              <a:rPr lang="en-US" sz="2500" dirty="0"/>
              <a:t> light as energy source  </a:t>
            </a:r>
          </a:p>
          <a:p>
            <a:pPr algn="just" eaLnBrk="1" hangingPunct="1">
              <a:lnSpc>
                <a:spcPct val="80000"/>
              </a:lnSpc>
              <a:buFont typeface="Arial" panose="020B0604020202020204" pitchFamily="34" charset="0"/>
              <a:buNone/>
            </a:pPr>
            <a:r>
              <a:rPr lang="en-US" sz="2500" b="1" i="1" dirty="0"/>
              <a:t>Nutrient Source  </a:t>
            </a:r>
            <a:endParaRPr lang="en-US" sz="2500" b="1" dirty="0"/>
          </a:p>
          <a:p>
            <a:pPr algn="just" eaLnBrk="1" hangingPunct="1">
              <a:lnSpc>
                <a:spcPct val="80000"/>
              </a:lnSpc>
            </a:pPr>
            <a:r>
              <a:rPr lang="en-US" sz="2500" dirty="0"/>
              <a:t>Heterotroph –</a:t>
            </a:r>
            <a:r>
              <a:rPr lang="ne-NP" sz="2500" dirty="0">
                <a:ea typeface="Mangal" pitchFamily="18" charset="0"/>
              </a:rPr>
              <a:t>such bacteria</a:t>
            </a:r>
            <a:r>
              <a:rPr lang="en-US" sz="2500" dirty="0"/>
              <a:t> derive carbon from preformed organic nutrients such as sugar (most pathogenic bacteria are heterotrophs.)  </a:t>
            </a:r>
          </a:p>
          <a:p>
            <a:pPr algn="just" eaLnBrk="1" hangingPunct="1">
              <a:lnSpc>
                <a:spcPct val="80000"/>
              </a:lnSpc>
            </a:pPr>
            <a:r>
              <a:rPr lang="en-US" sz="2500" dirty="0"/>
              <a:t>Autotroph –</a:t>
            </a:r>
            <a:r>
              <a:rPr lang="ne-NP" sz="2500" dirty="0">
                <a:ea typeface="Mangal" pitchFamily="18" charset="0"/>
              </a:rPr>
              <a:t>such bacteria</a:t>
            </a:r>
            <a:r>
              <a:rPr lang="en-US" sz="2500" dirty="0"/>
              <a:t> derive carbon from inorganic sources such as carbon dioxide </a:t>
            </a:r>
          </a:p>
          <a:p>
            <a:pPr algn="just" eaLnBrk="1" hangingPunct="1">
              <a:lnSpc>
                <a:spcPct val="80000"/>
              </a:lnSpc>
              <a:buFont typeface="Arial" panose="020B0604020202020204" pitchFamily="34" charset="0"/>
              <a:buNone/>
            </a:pPr>
            <a:r>
              <a:rPr lang="ne-NP" sz="2500" b="1" i="1" dirty="0">
                <a:ea typeface="Mangal" pitchFamily="18" charset="0"/>
              </a:rPr>
              <a:t>Electron source</a:t>
            </a:r>
            <a:endParaRPr lang="en-US" sz="2500" b="1" dirty="0"/>
          </a:p>
          <a:p>
            <a:pPr algn="just" eaLnBrk="1" hangingPunct="1">
              <a:lnSpc>
                <a:spcPct val="80000"/>
              </a:lnSpc>
            </a:pPr>
            <a:r>
              <a:rPr lang="ne-NP" sz="2500" dirty="0">
                <a:ea typeface="Mangal" pitchFamily="18" charset="0"/>
              </a:rPr>
              <a:t>Lithotrophs: such bacteria </a:t>
            </a:r>
            <a:r>
              <a:rPr lang="en-US" sz="2500" dirty="0"/>
              <a:t>use reduced inorganic</a:t>
            </a:r>
            <a:r>
              <a:rPr lang="ne-NP" sz="2500" dirty="0">
                <a:ea typeface="Mangal" pitchFamily="18" charset="0"/>
              </a:rPr>
              <a:t> </a:t>
            </a:r>
            <a:r>
              <a:rPr lang="en-US" sz="2500" dirty="0"/>
              <a:t>substances as their electron source</a:t>
            </a:r>
            <a:r>
              <a:rPr lang="ne-NP" sz="2500" dirty="0">
                <a:ea typeface="Mangal" pitchFamily="18" charset="0"/>
              </a:rPr>
              <a:t>.</a:t>
            </a:r>
            <a:endParaRPr lang="en-US" sz="2500" dirty="0"/>
          </a:p>
          <a:p>
            <a:pPr algn="just" eaLnBrk="1" hangingPunct="1">
              <a:lnSpc>
                <a:spcPct val="80000"/>
              </a:lnSpc>
            </a:pPr>
            <a:r>
              <a:rPr lang="en-US" sz="2500" dirty="0" err="1"/>
              <a:t>Organotrophs</a:t>
            </a:r>
            <a:r>
              <a:rPr lang="ne-NP" sz="2500" dirty="0">
                <a:ea typeface="Mangal" pitchFamily="18" charset="0"/>
              </a:rPr>
              <a:t>:  such bacteria </a:t>
            </a:r>
            <a:r>
              <a:rPr lang="en-US" sz="2500" dirty="0"/>
              <a:t>extract</a:t>
            </a:r>
            <a:r>
              <a:rPr lang="ne-NP" sz="2500" dirty="0">
                <a:ea typeface="Mangal" pitchFamily="18" charset="0"/>
              </a:rPr>
              <a:t> </a:t>
            </a:r>
            <a:r>
              <a:rPr lang="en-US" sz="2500" dirty="0"/>
              <a:t>electrons from organic compounds</a:t>
            </a:r>
          </a:p>
          <a:p>
            <a:pPr eaLnBrk="1" hangingPunct="1">
              <a:lnSpc>
                <a:spcPct val="80000"/>
              </a:lnSpc>
            </a:pPr>
            <a:endParaRPr lang="en-US" sz="2500" dirty="0"/>
          </a:p>
        </p:txBody>
      </p:sp>
    </p:spTree>
    <p:extLst>
      <p:ext uri="{BB962C8B-B14F-4D97-AF65-F5344CB8AC3E}">
        <p14:creationId xmlns:p14="http://schemas.microsoft.com/office/powerpoint/2010/main" val="1845890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411162"/>
          </a:xfrm>
        </p:spPr>
        <p:txBody>
          <a:bodyPr>
            <a:normAutofit fontScale="90000"/>
          </a:bodyPr>
          <a:lstStyle/>
          <a:p>
            <a:pPr eaLnBrk="1" hangingPunct="1"/>
            <a:r>
              <a:rPr lang="en-US" sz="3200"/>
              <a:t>6. </a:t>
            </a:r>
            <a:r>
              <a:rPr lang="en-US" sz="3200" b="1"/>
              <a:t>On the basis of temperature requirement</a:t>
            </a:r>
          </a:p>
        </p:txBody>
      </p:sp>
      <p:sp>
        <p:nvSpPr>
          <p:cNvPr id="18435" name="Content Placeholder 2"/>
          <p:cNvSpPr>
            <a:spLocks noGrp="1"/>
          </p:cNvSpPr>
          <p:nvPr>
            <p:ph idx="1"/>
          </p:nvPr>
        </p:nvSpPr>
        <p:spPr>
          <a:xfrm>
            <a:off x="457200" y="838200"/>
            <a:ext cx="8229600" cy="5791200"/>
          </a:xfrm>
        </p:spPr>
        <p:txBody>
          <a:bodyPr/>
          <a:lstStyle/>
          <a:p>
            <a:pPr eaLnBrk="1" hangingPunct="1"/>
            <a:r>
              <a:rPr lang="en-US" sz="2400" dirty="0"/>
              <a:t>In low temperature, membranes solidify and enzymes don’t work whereas in high temperature, enzymes are denatured and disturb transport system. So cells need optimum temperature.</a:t>
            </a:r>
          </a:p>
          <a:p>
            <a:pPr eaLnBrk="1" hangingPunct="1"/>
            <a:r>
              <a:rPr lang="en-US" sz="2400" dirty="0"/>
              <a:t>On the basis of temperature requirement, bacteria are classified as;</a:t>
            </a:r>
          </a:p>
          <a:p>
            <a:pPr>
              <a:buNone/>
            </a:pPr>
            <a:r>
              <a:rPr lang="en-US" sz="2400" dirty="0"/>
              <a:t>- Psychrophiles: these bacteria can grow below 0°c- 20°c and has optimum growth temperature of 15°c or more. </a:t>
            </a:r>
            <a:r>
              <a:rPr lang="en-US" sz="2400" dirty="0" err="1"/>
              <a:t>Eg</a:t>
            </a:r>
            <a:r>
              <a:rPr lang="en-US" sz="2400" dirty="0"/>
              <a:t>: </a:t>
            </a:r>
            <a:r>
              <a:rPr lang="en-US" sz="2400" i="1" dirty="0"/>
              <a:t>Pseudomonas species.</a:t>
            </a:r>
            <a:endParaRPr lang="en-US" sz="2400" dirty="0"/>
          </a:p>
          <a:p>
            <a:pPr>
              <a:buNone/>
            </a:pPr>
            <a:r>
              <a:rPr lang="en-US" sz="2400" dirty="0"/>
              <a:t>- </a:t>
            </a:r>
            <a:r>
              <a:rPr lang="en-US" sz="2400" dirty="0" err="1"/>
              <a:t>Mesophiles</a:t>
            </a:r>
            <a:r>
              <a:rPr lang="en-US" sz="2400" dirty="0"/>
              <a:t>: these bacteria has growth temperature of 20-40°c. optimum growth temperature of 37° almost all human pathogens are </a:t>
            </a:r>
            <a:r>
              <a:rPr lang="en-US" sz="2400" dirty="0" err="1"/>
              <a:t>mesophiles</a:t>
            </a:r>
            <a:r>
              <a:rPr lang="en-US" sz="2400" dirty="0"/>
              <a:t>.</a:t>
            </a:r>
          </a:p>
          <a:p>
            <a:pPr eaLnBrk="1" hangingPunct="1">
              <a:buFont typeface="Arial" panose="020B0604020202020204" pitchFamily="34" charset="0"/>
              <a:buNone/>
            </a:pPr>
            <a:r>
              <a:rPr lang="en-US" sz="2400" dirty="0"/>
              <a:t>- Thermophiles: these bacteria has optimum temperature of 55-65°c.</a:t>
            </a:r>
          </a:p>
        </p:txBody>
      </p:sp>
    </p:spTree>
    <p:extLst>
      <p:ext uri="{BB962C8B-B14F-4D97-AF65-F5344CB8AC3E}">
        <p14:creationId xmlns:p14="http://schemas.microsoft.com/office/powerpoint/2010/main" val="2078814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411162"/>
          </a:xfrm>
        </p:spPr>
        <p:txBody>
          <a:bodyPr>
            <a:normAutofit fontScale="90000"/>
          </a:bodyPr>
          <a:lstStyle/>
          <a:p>
            <a:pPr eaLnBrk="1" hangingPunct="1"/>
            <a:r>
              <a:rPr lang="en-US"/>
              <a:t>7. </a:t>
            </a:r>
            <a:r>
              <a:rPr lang="en-US" b="1"/>
              <a:t>On the basis of pH</a:t>
            </a:r>
          </a:p>
        </p:txBody>
      </p:sp>
      <p:sp>
        <p:nvSpPr>
          <p:cNvPr id="19459" name="Content Placeholder 2"/>
          <p:cNvSpPr>
            <a:spLocks noGrp="1"/>
          </p:cNvSpPr>
          <p:nvPr>
            <p:ph idx="1"/>
          </p:nvPr>
        </p:nvSpPr>
        <p:spPr>
          <a:xfrm>
            <a:off x="457200" y="838200"/>
            <a:ext cx="8229600" cy="5638800"/>
          </a:xfrm>
        </p:spPr>
        <p:txBody>
          <a:bodyPr/>
          <a:lstStyle/>
          <a:p>
            <a:pPr algn="just" eaLnBrk="1" hangingPunct="1"/>
            <a:r>
              <a:rPr lang="en-US" sz="2800" dirty="0"/>
              <a:t>On the basis of pH, bacteria are classified as;</a:t>
            </a:r>
          </a:p>
          <a:p>
            <a:pPr algn="just" eaLnBrk="1" hangingPunct="1">
              <a:buFont typeface="Arial" panose="020B0604020202020204" pitchFamily="34" charset="0"/>
              <a:buNone/>
            </a:pPr>
            <a:r>
              <a:rPr lang="en-US" sz="2800" dirty="0"/>
              <a:t>- Acidophiles: these bacteria has growth optimum pH between pH 0-5.5.</a:t>
            </a:r>
          </a:p>
          <a:p>
            <a:pPr algn="just" eaLnBrk="1" hangingPunct="1">
              <a:buFont typeface="Arial" panose="020B0604020202020204" pitchFamily="34" charset="0"/>
              <a:buNone/>
            </a:pPr>
            <a:r>
              <a:rPr lang="en-US" sz="2800" dirty="0"/>
              <a:t>- </a:t>
            </a:r>
            <a:r>
              <a:rPr lang="en-US" sz="2800" dirty="0" err="1"/>
              <a:t>Neutrophiles</a:t>
            </a:r>
            <a:r>
              <a:rPr lang="en-US" sz="2800" dirty="0"/>
              <a:t>: They have optimum pH of 5.5-8.0.</a:t>
            </a:r>
          </a:p>
          <a:p>
            <a:pPr algn="just" eaLnBrk="1" hangingPunct="1">
              <a:buFont typeface="Arial" panose="020B0604020202020204" pitchFamily="34" charset="0"/>
              <a:buNone/>
            </a:pPr>
            <a:r>
              <a:rPr lang="en-US" sz="2800" dirty="0"/>
              <a:t>- </a:t>
            </a:r>
            <a:r>
              <a:rPr lang="en-US" sz="2800" dirty="0" err="1"/>
              <a:t>Alkalophiles</a:t>
            </a:r>
            <a:r>
              <a:rPr lang="en-US" sz="2800" dirty="0"/>
              <a:t>: they have optimum pH of 8.5-11.5.</a:t>
            </a:r>
          </a:p>
          <a:p>
            <a:pPr algn="just" eaLnBrk="1" hangingPunct="1"/>
            <a:r>
              <a:rPr lang="en-US" sz="2800" dirty="0"/>
              <a:t>Most bacteria and protozoa are </a:t>
            </a:r>
            <a:r>
              <a:rPr lang="en-US" sz="2800" dirty="0" err="1"/>
              <a:t>neutrophiles</a:t>
            </a:r>
            <a:r>
              <a:rPr lang="en-US" sz="2800" dirty="0"/>
              <a:t> and most fungi prefers slightly acidic environment of about 4-6. Buffers are included in media to prevent growth inhibition by large </a:t>
            </a:r>
            <a:r>
              <a:rPr lang="en-US" sz="2800" dirty="0" err="1"/>
              <a:t>pH.</a:t>
            </a:r>
            <a:endParaRPr lang="en-US" sz="2800" dirty="0"/>
          </a:p>
          <a:p>
            <a:pPr eaLnBrk="1" hangingPunct="1"/>
            <a:endParaRPr lang="en-US" dirty="0"/>
          </a:p>
        </p:txBody>
      </p:sp>
    </p:spTree>
    <p:extLst>
      <p:ext uri="{BB962C8B-B14F-4D97-AF65-F5344CB8AC3E}">
        <p14:creationId xmlns:p14="http://schemas.microsoft.com/office/powerpoint/2010/main" val="27908163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334962"/>
          </a:xfrm>
        </p:spPr>
        <p:txBody>
          <a:bodyPr>
            <a:normAutofit fontScale="90000"/>
          </a:bodyPr>
          <a:lstStyle/>
          <a:p>
            <a:pPr eaLnBrk="1" hangingPunct="1"/>
            <a:r>
              <a:rPr lang="en-US"/>
              <a:t>8. </a:t>
            </a:r>
            <a:r>
              <a:rPr lang="en-US" sz="3600" b="1"/>
              <a:t>On the basis of oxygen requirement</a:t>
            </a:r>
            <a:r>
              <a:rPr lang="en-US" b="1"/>
              <a:t>.</a:t>
            </a:r>
          </a:p>
        </p:txBody>
      </p:sp>
      <p:sp>
        <p:nvSpPr>
          <p:cNvPr id="20483" name="Content Placeholder 2"/>
          <p:cNvSpPr>
            <a:spLocks noGrp="1"/>
          </p:cNvSpPr>
          <p:nvPr>
            <p:ph idx="1"/>
          </p:nvPr>
        </p:nvSpPr>
        <p:spPr>
          <a:xfrm>
            <a:off x="457200" y="838200"/>
            <a:ext cx="8229600" cy="5791200"/>
          </a:xfrm>
        </p:spPr>
        <p:txBody>
          <a:bodyPr/>
          <a:lstStyle/>
          <a:p>
            <a:pPr eaLnBrk="1" hangingPunct="1"/>
            <a:r>
              <a:rPr lang="en-US" sz="2400" dirty="0"/>
              <a:t>According to O</a:t>
            </a:r>
            <a:r>
              <a:rPr lang="en-US" sz="2400" baseline="-25000" dirty="0"/>
              <a:t>2 </a:t>
            </a:r>
            <a:r>
              <a:rPr lang="en-US" sz="2400" dirty="0"/>
              <a:t>requirement, bacteria can be classified as;</a:t>
            </a:r>
          </a:p>
          <a:p>
            <a:pPr eaLnBrk="1" hangingPunct="1">
              <a:buFont typeface="Arial" panose="020B0604020202020204" pitchFamily="34" charset="0"/>
              <a:buNone/>
            </a:pPr>
            <a:r>
              <a:rPr lang="en-US" sz="2400" dirty="0"/>
              <a:t>- Aerobes: grows in presence of oxygen. Ex: </a:t>
            </a:r>
            <a:r>
              <a:rPr lang="en-US" sz="2400" i="1" dirty="0"/>
              <a:t>Pseudomonas </a:t>
            </a:r>
            <a:r>
              <a:rPr lang="en-US" sz="2400" i="1" dirty="0" err="1"/>
              <a:t>sps</a:t>
            </a:r>
            <a:r>
              <a:rPr lang="en-US" sz="2400" i="1" dirty="0"/>
              <a:t>.</a:t>
            </a:r>
            <a:endParaRPr lang="en-US" sz="2400" dirty="0"/>
          </a:p>
          <a:p>
            <a:pPr eaLnBrk="1" hangingPunct="1">
              <a:buFont typeface="Arial" panose="020B0604020202020204" pitchFamily="34" charset="0"/>
              <a:buNone/>
            </a:pPr>
            <a:r>
              <a:rPr lang="en-US" sz="2400" dirty="0"/>
              <a:t>- Anaerobe: grows in absence of oxygen. Ex: </a:t>
            </a:r>
            <a:r>
              <a:rPr lang="en-US" sz="2400" i="1" dirty="0"/>
              <a:t>Clostridium </a:t>
            </a:r>
            <a:r>
              <a:rPr lang="en-US" sz="2400" i="1" dirty="0" err="1"/>
              <a:t>sps</a:t>
            </a:r>
            <a:endParaRPr lang="en-US" sz="2400" dirty="0"/>
          </a:p>
          <a:p>
            <a:pPr eaLnBrk="1" hangingPunct="1">
              <a:buFont typeface="Arial" panose="020B0604020202020204" pitchFamily="34" charset="0"/>
              <a:buNone/>
            </a:pPr>
            <a:r>
              <a:rPr lang="en-US" sz="2400" dirty="0"/>
              <a:t>- Facultative anaerobe: </a:t>
            </a:r>
            <a:r>
              <a:rPr lang="en-US" sz="2400" dirty="0" err="1"/>
              <a:t>donot</a:t>
            </a:r>
            <a:r>
              <a:rPr lang="en-US" sz="2400" dirty="0"/>
              <a:t> require O</a:t>
            </a:r>
            <a:r>
              <a:rPr lang="en-US" sz="2400" baseline="-25000" dirty="0"/>
              <a:t>2</a:t>
            </a:r>
            <a:r>
              <a:rPr lang="en-US" sz="2400" dirty="0"/>
              <a:t> for growth but do grow better in its presence. Ex: </a:t>
            </a:r>
            <a:r>
              <a:rPr lang="en-US" sz="2400" i="1" dirty="0"/>
              <a:t>E coli</a:t>
            </a:r>
            <a:endParaRPr lang="en-US" sz="2400" dirty="0"/>
          </a:p>
          <a:p>
            <a:pPr eaLnBrk="1" hangingPunct="1">
              <a:buFont typeface="Arial" panose="020B0604020202020204" pitchFamily="34" charset="0"/>
              <a:buNone/>
            </a:pPr>
            <a:r>
              <a:rPr lang="en-US" sz="2400" dirty="0"/>
              <a:t>- Aerotolerant anaerobe: Ignores O</a:t>
            </a:r>
            <a:r>
              <a:rPr lang="en-US" sz="2400" baseline="-25000" dirty="0"/>
              <a:t>2</a:t>
            </a:r>
            <a:r>
              <a:rPr lang="en-US" sz="2400" dirty="0"/>
              <a:t> and grows equally well whether it is present or not. Ex: </a:t>
            </a:r>
            <a:r>
              <a:rPr lang="en-US" sz="2400" i="1" dirty="0"/>
              <a:t>Enterococcus faecalis.</a:t>
            </a:r>
            <a:endParaRPr lang="en-US" sz="2400" dirty="0"/>
          </a:p>
          <a:p>
            <a:pPr eaLnBrk="1" hangingPunct="1">
              <a:buFont typeface="Arial" panose="020B0604020202020204" pitchFamily="34" charset="0"/>
              <a:buNone/>
            </a:pPr>
            <a:r>
              <a:rPr lang="en-US" sz="2400" dirty="0"/>
              <a:t>- Microaerophilic: requires O</a:t>
            </a:r>
            <a:r>
              <a:rPr lang="en-US" sz="2400" baseline="-25000" dirty="0"/>
              <a:t>2</a:t>
            </a:r>
            <a:r>
              <a:rPr lang="en-US" sz="2400" dirty="0"/>
              <a:t> below the range of 2-10%. Ex:</a:t>
            </a:r>
            <a:r>
              <a:rPr lang="en-US" sz="2400" i="1" dirty="0"/>
              <a:t> Helicobacter pylori     </a:t>
            </a:r>
            <a:endParaRPr lang="en-US" sz="2400" dirty="0"/>
          </a:p>
          <a:p>
            <a:pPr eaLnBrk="1" hangingPunct="1"/>
            <a:endParaRPr lang="en-US" dirty="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48200"/>
            <a:ext cx="7391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2545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381000" y="609600"/>
            <a:ext cx="8382000" cy="5638800"/>
          </a:xfrm>
          <a:prstGeom prst="foldedCorner">
            <a:avLst>
              <a:gd name="adj" fmla="val 12500"/>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b="1" i="1">
                <a:latin typeface="Calibri" panose="020F0502020204030204" pitchFamily="34" charset="0"/>
              </a:rPr>
              <a:t>Bergey’s Manual of Systematic Bacteriology</a:t>
            </a:r>
            <a:r>
              <a:rPr lang="en-US" sz="2400">
                <a:latin typeface="Calibri" panose="020F0502020204030204" pitchFamily="34" charset="0"/>
              </a:rPr>
              <a:t> gives the accepted system of procaryotic taxonomy</a:t>
            </a:r>
            <a:r>
              <a:rPr lang="en-US" sz="2400">
                <a:latin typeface="Times New Roman" panose="02020603050405020304" pitchFamily="18" charset="0"/>
              </a:rPr>
              <a:t>. </a:t>
            </a:r>
            <a:r>
              <a:rPr lang="en-US" sz="2400">
                <a:latin typeface="Calibri" panose="020F0502020204030204" pitchFamily="34" charset="0"/>
              </a:rPr>
              <a:t>Most microbiologists classify bacteria according to a phylogenetic classification system based on Bergey's Manual of Systematic Bacteriology (Bergey's Manual). The Bergey's Manual is a guide to distinguishing bacterial species based on phenotypic differences. gives the accepted system of procaryotic taxonomy</a:t>
            </a:r>
          </a:p>
          <a:p>
            <a:pPr lvl="1" algn="just" eaLnBrk="1" hangingPunct="1">
              <a:buFont typeface="Wingdings 2" panose="05020102010507070707" pitchFamily="18" charset="2"/>
              <a:buChar char="—"/>
            </a:pPr>
            <a:r>
              <a:rPr lang="en-US" sz="2400">
                <a:latin typeface="Calibri" panose="020F0502020204030204" pitchFamily="34" charset="0"/>
              </a:rPr>
              <a:t>1</a:t>
            </a:r>
            <a:r>
              <a:rPr lang="en-US" sz="2400" baseline="30000">
                <a:latin typeface="Calibri" panose="020F0502020204030204" pitchFamily="34" charset="0"/>
              </a:rPr>
              <a:t>st</a:t>
            </a:r>
            <a:r>
              <a:rPr lang="en-US" sz="2400">
                <a:latin typeface="Calibri" panose="020F0502020204030204" pitchFamily="34" charset="0"/>
              </a:rPr>
              <a:t> edition: features such as cell shape, Gramstaining characteristics, oxygen relationships, motility, and the mode of energy production are used to classify procaryotes.</a:t>
            </a:r>
          </a:p>
          <a:p>
            <a:pPr lvl="1" algn="just" eaLnBrk="1" hangingPunct="1">
              <a:buFont typeface="Wingdings 2" panose="05020102010507070707" pitchFamily="18" charset="2"/>
              <a:buChar char="—"/>
            </a:pPr>
            <a:r>
              <a:rPr lang="en-US" sz="2400">
                <a:latin typeface="Calibri" panose="020F0502020204030204" pitchFamily="34" charset="0"/>
              </a:rPr>
              <a:t>2</a:t>
            </a:r>
            <a:r>
              <a:rPr lang="en-US" sz="2400" baseline="30000">
                <a:latin typeface="Calibri" panose="020F0502020204030204" pitchFamily="34" charset="0"/>
              </a:rPr>
              <a:t>nd</a:t>
            </a:r>
            <a:r>
              <a:rPr lang="en-US" sz="2400">
                <a:latin typeface="Calibri" panose="020F0502020204030204" pitchFamily="34" charset="0"/>
              </a:rPr>
              <a:t> edition:Comparisons of nucleic acid sequences, particularly 16S rRNA sequences. It has 5 volumes.</a:t>
            </a:r>
          </a:p>
          <a:p>
            <a:pPr eaLnBrk="1" hangingPunct="1"/>
            <a:endParaRPr lang="en-US"/>
          </a:p>
        </p:txBody>
      </p:sp>
    </p:spTree>
    <p:extLst>
      <p:ext uri="{BB962C8B-B14F-4D97-AF65-F5344CB8AC3E}">
        <p14:creationId xmlns:p14="http://schemas.microsoft.com/office/powerpoint/2010/main" val="363381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The major structures of a typical bacteria are explained as :</a:t>
            </a:r>
            <a:br>
              <a:rPr lang="en-US" dirty="0"/>
            </a:br>
            <a:endParaRPr lang="en-US" dirty="0"/>
          </a:p>
        </p:txBody>
      </p:sp>
      <p:sp>
        <p:nvSpPr>
          <p:cNvPr id="3" name="Content Placeholder 2"/>
          <p:cNvSpPr>
            <a:spLocks noGrp="1"/>
          </p:cNvSpPr>
          <p:nvPr>
            <p:ph idx="1"/>
          </p:nvPr>
        </p:nvSpPr>
        <p:spPr/>
        <p:txBody>
          <a:bodyPr/>
          <a:lstStyle/>
          <a:p>
            <a:pPr lvl="0"/>
            <a:r>
              <a:rPr lang="en-US" b="1" dirty="0"/>
              <a:t>Structure external to cell wall</a:t>
            </a:r>
          </a:p>
          <a:p>
            <a:r>
              <a:rPr lang="en-US" b="1" dirty="0"/>
              <a:t>Cell wall</a:t>
            </a:r>
          </a:p>
          <a:p>
            <a:pPr lvl="0"/>
            <a:r>
              <a:rPr lang="en-US" b="1" dirty="0"/>
              <a:t>Structure  internal to cell wall</a:t>
            </a:r>
          </a:p>
          <a:p>
            <a:pPr lvl="0"/>
            <a:r>
              <a:rPr lang="en-US" b="1" dirty="0" err="1"/>
              <a:t>Endospores</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TotalTime>
  <Words>4356</Words>
  <Application>Microsoft Office PowerPoint</Application>
  <PresentationFormat>On-screen Show (4:3)</PresentationFormat>
  <Paragraphs>336</Paragraphs>
  <Slides>85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Courier New</vt:lpstr>
      <vt:lpstr>Times New Roman</vt:lpstr>
      <vt:lpstr>Wingdings</vt:lpstr>
      <vt:lpstr>Wingdings 2</vt:lpstr>
      <vt:lpstr>Office Theme</vt:lpstr>
      <vt:lpstr>Classification of Microorganism </vt:lpstr>
      <vt:lpstr>PowerPoint Presentation</vt:lpstr>
      <vt:lpstr>PowerPoint Presentation</vt:lpstr>
      <vt:lpstr>Bacteria</vt:lpstr>
      <vt:lpstr>Bacteria </vt:lpstr>
      <vt:lpstr>PowerPoint Presentation</vt:lpstr>
      <vt:lpstr>PowerPoint Presentation</vt:lpstr>
      <vt:lpstr>Bacterial structure</vt:lpstr>
      <vt:lpstr>The major structures of a typical bacteria are explained as : </vt:lpstr>
      <vt:lpstr>Structure external to cell wall </vt:lpstr>
      <vt:lpstr>Structures internal to the cell wall </vt:lpstr>
      <vt:lpstr>Flagella </vt:lpstr>
      <vt:lpstr>PowerPoint Presentation</vt:lpstr>
      <vt:lpstr>Flagellar Ultrastructure</vt:lpstr>
      <vt:lpstr>Flagellar Ultrastructure</vt:lpstr>
      <vt:lpstr>PowerPoint Presentation</vt:lpstr>
      <vt:lpstr>PowerPoint Presentation</vt:lpstr>
      <vt:lpstr>PowerPoint Presentation</vt:lpstr>
      <vt:lpstr>Advantages of Flagella</vt:lpstr>
      <vt:lpstr>Pili and Fimbriae</vt:lpstr>
      <vt:lpstr>Functions</vt:lpstr>
      <vt:lpstr>Cell envelops </vt:lpstr>
      <vt:lpstr>Advantages of capsules</vt:lpstr>
      <vt:lpstr>Advantages Slime layer</vt:lpstr>
      <vt:lpstr>S- layer</vt:lpstr>
      <vt:lpstr>PowerPoint Presentation</vt:lpstr>
      <vt:lpstr>Cell wall</vt:lpstr>
      <vt:lpstr>PowerPoint Presentation</vt:lpstr>
      <vt:lpstr>Gram positive cell wall</vt:lpstr>
      <vt:lpstr>PowerPoint Presentation</vt:lpstr>
      <vt:lpstr>PowerPoint Presentation</vt:lpstr>
      <vt:lpstr>PowerPoint Presentation</vt:lpstr>
      <vt:lpstr>PowerPoint Presentation</vt:lpstr>
      <vt:lpstr>Gram-Negative Cell Walls</vt:lpstr>
      <vt:lpstr>PowerPoint Presentation</vt:lpstr>
      <vt:lpstr>PowerPoint Presentation</vt:lpstr>
      <vt:lpstr>PowerPoint Presentation</vt:lpstr>
      <vt:lpstr>Peptidoglycan composition and structure</vt:lpstr>
      <vt:lpstr>PowerPoint Presentation</vt:lpstr>
      <vt:lpstr>PowerPoint Presentation</vt:lpstr>
      <vt:lpstr>PowerPoint Presentation</vt:lpstr>
      <vt:lpstr>PowerPoint Presentation</vt:lpstr>
      <vt:lpstr>PowerPoint Presentation</vt:lpstr>
      <vt:lpstr>Periplasmic space</vt:lpstr>
      <vt:lpstr>PowerPoint Presentation</vt:lpstr>
      <vt:lpstr>Function of cell wall</vt:lpstr>
      <vt:lpstr>PowerPoint Presentation</vt:lpstr>
      <vt:lpstr>Function of cell wall</vt:lpstr>
      <vt:lpstr>Cytoplasmic membrane</vt:lpstr>
      <vt:lpstr>PowerPoint Presentation</vt:lpstr>
      <vt:lpstr>PowerPoint Presentation</vt:lpstr>
      <vt:lpstr>PowerPoint Presentation</vt:lpstr>
      <vt:lpstr>PowerPoint Presentation</vt:lpstr>
      <vt:lpstr>Functions</vt:lpstr>
      <vt:lpstr>Mesosomes</vt:lpstr>
      <vt:lpstr>Cytoplasm</vt:lpstr>
      <vt:lpstr>PowerPoint Presentation</vt:lpstr>
      <vt:lpstr>Nucleoid</vt:lpstr>
      <vt:lpstr>Plasmids</vt:lpstr>
      <vt:lpstr>Ribosomes</vt:lpstr>
      <vt:lpstr>Inclusion bodies</vt:lpstr>
      <vt:lpstr>Endospores</vt:lpstr>
      <vt:lpstr>PowerPoint Presentation</vt:lpstr>
      <vt:lpstr>PowerPoint Presentation</vt:lpstr>
      <vt:lpstr>Classification of bacteria</vt:lpstr>
      <vt:lpstr>1. On the basis of Staining(gram reaction)</vt:lpstr>
      <vt:lpstr>Some medically important group of bacteria</vt:lpstr>
      <vt:lpstr>PowerPoint Presentation</vt:lpstr>
      <vt:lpstr>PowerPoint Presentation</vt:lpstr>
      <vt:lpstr>PowerPoint Presentation</vt:lpstr>
      <vt:lpstr>2. On the basis of shape (morphology)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On the basis of growth factors</vt:lpstr>
      <vt:lpstr>6. On the basis of temperature requirement</vt:lpstr>
      <vt:lpstr>7. On the basis of pH</vt:lpstr>
      <vt:lpstr>8. On the basis of oxygen requirement.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Bacterial cell </dc:title>
  <dc:creator>Krishna Gurung</dc:creator>
  <cp:lastModifiedBy>Mamita Khaling Rai</cp:lastModifiedBy>
  <cp:revision>355</cp:revision>
  <dcterms:created xsi:type="dcterms:W3CDTF">2014-06-30T12:45:13Z</dcterms:created>
  <dcterms:modified xsi:type="dcterms:W3CDTF">2023-07-25T04:24:36Z</dcterms:modified>
</cp:coreProperties>
</file>