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7" r:id="rId6"/>
    <p:sldId id="260" r:id="rId7"/>
    <p:sldId id="261" r:id="rId8"/>
    <p:sldId id="281" r:id="rId9"/>
    <p:sldId id="266" r:id="rId10"/>
    <p:sldId id="269" r:id="rId11"/>
    <p:sldId id="270" r:id="rId12"/>
    <p:sldId id="278" r:id="rId13"/>
    <p:sldId id="274" r:id="rId14"/>
    <p:sldId id="265" r:id="rId15"/>
    <p:sldId id="279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86380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1230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8B0-4932-49A5-8186-1E36ED5513B0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4C9-BBD5-4F35-ADAF-915522C64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8B0-4932-49A5-8186-1E36ED5513B0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4C9-BBD5-4F35-ADAF-915522C64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8B0-4932-49A5-8186-1E36ED5513B0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4C9-BBD5-4F35-ADAF-915522C64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8B0-4932-49A5-8186-1E36ED5513B0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4C9-BBD5-4F35-ADAF-915522C64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8B0-4932-49A5-8186-1E36ED5513B0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4C9-BBD5-4F35-ADAF-915522C64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8B0-4932-49A5-8186-1E36ED5513B0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4C9-BBD5-4F35-ADAF-915522C64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8B0-4932-49A5-8186-1E36ED5513B0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4C9-BBD5-4F35-ADAF-915522C64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8B0-4932-49A5-8186-1E36ED5513B0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4C9-BBD5-4F35-ADAF-915522C64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8B0-4932-49A5-8186-1E36ED5513B0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4C9-BBD5-4F35-ADAF-915522C64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8B0-4932-49A5-8186-1E36ED5513B0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4C9-BBD5-4F35-ADAF-915522C64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18B0-4932-49A5-8186-1E36ED5513B0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4C9-BBD5-4F35-ADAF-915522C64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18B0-4932-49A5-8186-1E36ED5513B0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AF4C9-BBD5-4F35-ADAF-915522C64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e-NP" i="1" dirty="0" smtClean="0"/>
              <a:t>Entamoeba histolytica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58200" cy="655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ne-NP" dirty="0" smtClean="0"/>
              <a:t>Clinical manifeststion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 incubation  period  can  range  from  a  few  days  to months or years, with 2–4 weeks being the most common for development of symptomatic non</a:t>
            </a:r>
            <a:r>
              <a:rPr lang="ne-NP" dirty="0" smtClean="0"/>
              <a:t> </a:t>
            </a:r>
            <a:r>
              <a:rPr lang="en-US" dirty="0" smtClean="0"/>
              <a:t>dysenteric disease.</a:t>
            </a:r>
            <a:endParaRPr lang="ne-NP" dirty="0" smtClean="0"/>
          </a:p>
          <a:p>
            <a:pPr algn="just"/>
            <a:r>
              <a:rPr lang="en-US" dirty="0" smtClean="0"/>
              <a:t>A</a:t>
            </a:r>
            <a:r>
              <a:rPr lang="ne-NP" dirty="0" smtClean="0"/>
              <a:t>round 90% of infected people are asymptomatic carrier whose faeces contains cyst that can be transmitted.</a:t>
            </a:r>
          </a:p>
          <a:p>
            <a:pPr algn="just"/>
            <a:r>
              <a:rPr lang="en-US" dirty="0" smtClean="0"/>
              <a:t>A</a:t>
            </a:r>
            <a:r>
              <a:rPr lang="ne-NP" dirty="0" smtClean="0"/>
              <a:t>cute intestinal amoebiasis present as dysentry i.e. bloody, mucus containing diarrhoea followed by abdominal pain, flattulence and tenesmus.</a:t>
            </a:r>
          </a:p>
          <a:p>
            <a:pPr algn="just"/>
            <a:r>
              <a:rPr lang="en-US" dirty="0" smtClean="0"/>
              <a:t>C</a:t>
            </a:r>
            <a:r>
              <a:rPr lang="ne-NP" dirty="0" smtClean="0"/>
              <a:t>hronic amoebiasis is characterised by occasional diarrhoea, weight loss and fatigue.</a:t>
            </a:r>
          </a:p>
          <a:p>
            <a:pPr algn="just"/>
            <a:r>
              <a:rPr lang="en-US" dirty="0" smtClean="0"/>
              <a:t>A</a:t>
            </a:r>
            <a:r>
              <a:rPr lang="ne-NP" dirty="0" smtClean="0"/>
              <a:t>moebic liver abscess is characterised by right upper quadrant pain, weight loss, fever and enlarged liver.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 smtClean="0"/>
              <a:t>Laboratory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pPr algn="just"/>
            <a:r>
              <a:rPr lang="ne-NP" dirty="0" smtClean="0"/>
              <a:t>Sample: Stool</a:t>
            </a:r>
          </a:p>
          <a:p>
            <a:pPr algn="just"/>
            <a:r>
              <a:rPr lang="ne-NP" dirty="0" smtClean="0"/>
              <a:t>Macroscopic:watery ,blood stain </a:t>
            </a:r>
            <a:r>
              <a:rPr lang="ne-NP" dirty="0" smtClean="0"/>
              <a:t>stool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dirty="0"/>
              <a:t>color of stool is dark </a:t>
            </a:r>
            <a:r>
              <a:rPr lang="en-US" dirty="0" smtClean="0"/>
              <a:t>red with offensive smell,( </a:t>
            </a:r>
            <a:r>
              <a:rPr lang="en-US" dirty="0"/>
              <a:t>that’s why </a:t>
            </a:r>
            <a:r>
              <a:rPr lang="en-US" dirty="0" smtClean="0"/>
              <a:t>asking  </a:t>
            </a:r>
            <a:r>
              <a:rPr lang="en-US" dirty="0"/>
              <a:t>for color of stool while taking history from a </a:t>
            </a:r>
            <a:r>
              <a:rPr lang="en-US" dirty="0" smtClean="0"/>
              <a:t>patient, helps </a:t>
            </a:r>
            <a:r>
              <a:rPr lang="en-US" dirty="0"/>
              <a:t>in diagnosis.</a:t>
            </a:r>
            <a:endParaRPr lang="ne-NP" dirty="0" smtClean="0"/>
          </a:p>
          <a:p>
            <a:pPr algn="just"/>
            <a:r>
              <a:rPr lang="ne-NP" dirty="0" smtClean="0"/>
              <a:t>Microscopy</a:t>
            </a:r>
          </a:p>
          <a:p>
            <a:pPr algn="just">
              <a:buNone/>
            </a:pPr>
            <a:r>
              <a:rPr lang="ne-NP" dirty="0" smtClean="0"/>
              <a:t>:-trophozoites showing motility in freshly passed stool</a:t>
            </a:r>
          </a:p>
          <a:p>
            <a:pPr algn="just">
              <a:buNone/>
            </a:pPr>
            <a:r>
              <a:rPr lang="ne-NP" dirty="0" smtClean="0"/>
              <a:t>:-Cyst( wet mount in iodine,normal saline 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err="1" smtClean="0"/>
              <a:t>Sigmoidoscopy</a:t>
            </a:r>
            <a:r>
              <a:rPr lang="en-US" dirty="0" smtClean="0"/>
              <a:t> may reveal the characteristic ulcers, especially in more severe</a:t>
            </a:r>
            <a:r>
              <a:rPr lang="ne-NP" dirty="0" smtClean="0"/>
              <a:t> amoebiasis</a:t>
            </a:r>
          </a:p>
          <a:p>
            <a:r>
              <a:rPr lang="en-US" dirty="0" smtClean="0"/>
              <a:t> Aspirates or biopsies can also be examined microscopically for </a:t>
            </a:r>
            <a:r>
              <a:rPr lang="en-US" dirty="0" err="1" smtClean="0"/>
              <a:t>trophozoites</a:t>
            </a:r>
            <a:r>
              <a:rPr lang="en-US" dirty="0" smtClean="0"/>
              <a:t>.</a:t>
            </a:r>
            <a:endParaRPr lang="ne-NP" dirty="0" smtClean="0"/>
          </a:p>
          <a:p>
            <a:r>
              <a:rPr lang="ne-NP" dirty="0" smtClean="0"/>
              <a:t>Serological test: Indirect haemagglutinationtest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58674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0"/>
            <a:ext cx="2895600" cy="22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286000"/>
            <a:ext cx="2895600" cy="24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1" y="4724400"/>
            <a:ext cx="2895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4800600"/>
            <a:ext cx="5486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e-NP" dirty="0" smtClean="0"/>
              <a:t>Matronidazole plus iodoquinol.</a:t>
            </a:r>
          </a:p>
          <a:p>
            <a:r>
              <a:rPr lang="ne-NP" dirty="0" smtClean="0"/>
              <a:t>Asypmtomatic cyst carrier should be treated with iodoquinol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ne-NP" dirty="0" smtClean="0"/>
              <a:t>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879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Introduction of adequate sanitation measures and education about the routes of</a:t>
            </a:r>
            <a:r>
              <a:rPr lang="ne-NP" dirty="0" smtClean="0"/>
              <a:t> </a:t>
            </a:r>
            <a:r>
              <a:rPr lang="en-US" dirty="0" smtClean="0"/>
              <a:t>transmission. </a:t>
            </a:r>
          </a:p>
          <a:p>
            <a:pPr algn="just"/>
            <a:r>
              <a:rPr lang="en-US" dirty="0" smtClean="0"/>
              <a:t>Avoid eating raw vegetables grown by sewerage irrigation and night </a:t>
            </a:r>
            <a:r>
              <a:rPr lang="en-US" dirty="0" err="1" smtClean="0"/>
              <a:t>soi</a:t>
            </a:r>
            <a:r>
              <a:rPr lang="ne-NP" dirty="0" smtClean="0"/>
              <a:t>l.</a:t>
            </a:r>
          </a:p>
          <a:p>
            <a:pPr algn="just"/>
            <a:r>
              <a:rPr lang="en-US" dirty="0" smtClean="0"/>
              <a:t>P</a:t>
            </a:r>
            <a:r>
              <a:rPr lang="ne-NP" dirty="0" smtClean="0"/>
              <a:t>rotect food from flies.</a:t>
            </a:r>
          </a:p>
          <a:p>
            <a:pPr algn="just"/>
            <a:r>
              <a:rPr lang="en-US" dirty="0" smtClean="0"/>
              <a:t>E</a:t>
            </a:r>
            <a:r>
              <a:rPr lang="ne-NP" dirty="0" smtClean="0"/>
              <a:t>ffective sanitary disposal of faeces.</a:t>
            </a:r>
          </a:p>
          <a:p>
            <a:pPr algn="just"/>
            <a:r>
              <a:rPr lang="en-US" dirty="0" smtClean="0"/>
              <a:t>P</a:t>
            </a:r>
            <a:r>
              <a:rPr lang="ne-NP" dirty="0" smtClean="0"/>
              <a:t>rotect water from fecal pollution.</a:t>
            </a:r>
          </a:p>
          <a:p>
            <a:pPr algn="just"/>
            <a:r>
              <a:rPr lang="en-US" dirty="0" smtClean="0"/>
              <a:t>A</a:t>
            </a:r>
            <a:r>
              <a:rPr lang="ne-NP" dirty="0" smtClean="0"/>
              <a:t>void human faeces as fertilizers.</a:t>
            </a:r>
          </a:p>
          <a:p>
            <a:pPr algn="just"/>
            <a:r>
              <a:rPr lang="en-US" dirty="0" smtClean="0"/>
              <a:t>D</a:t>
            </a:r>
            <a:r>
              <a:rPr lang="ne-NP" dirty="0" smtClean="0"/>
              <a:t>etection, isolation and treatement of carriers.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ne-NP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ne-NP" dirty="0" smtClean="0"/>
              <a:t>Causative parasites of intestinal amoebiasis and extraintestinal amoebiasis.</a:t>
            </a:r>
          </a:p>
          <a:p>
            <a:pPr algn="just"/>
            <a:r>
              <a:rPr lang="ne-NP" dirty="0" smtClean="0"/>
              <a:t>Highly famous for causing amoebic dysentry.</a:t>
            </a:r>
          </a:p>
          <a:p>
            <a:pPr algn="just"/>
            <a:r>
              <a:rPr lang="en-US" dirty="0" smtClean="0"/>
              <a:t>C</a:t>
            </a:r>
            <a:r>
              <a:rPr lang="ne-NP" dirty="0" smtClean="0"/>
              <a:t>osmopolitian in distribution and more common in tropical and sub-tropical countries and in places with inadequate sanitation and poor personal hygiene.</a:t>
            </a:r>
          </a:p>
          <a:p>
            <a:pPr algn="just"/>
            <a:r>
              <a:rPr lang="en-US" dirty="0" smtClean="0"/>
              <a:t>It is estimated that up to 10% of the world’s population may be infected with either </a:t>
            </a:r>
            <a:r>
              <a:rPr lang="en-US" i="1" dirty="0" smtClean="0"/>
              <a:t>E. </a:t>
            </a:r>
            <a:r>
              <a:rPr lang="en-US" i="1" dirty="0" err="1" smtClean="0"/>
              <a:t>histolytica</a:t>
            </a:r>
            <a:r>
              <a:rPr lang="en-US" i="1" dirty="0" smtClean="0"/>
              <a:t> </a:t>
            </a:r>
            <a:r>
              <a:rPr lang="en-US" dirty="0" smtClean="0"/>
              <a:t>or </a:t>
            </a:r>
            <a:r>
              <a:rPr lang="en-US" i="1" dirty="0" smtClean="0"/>
              <a:t>E. </a:t>
            </a:r>
            <a:r>
              <a:rPr lang="en-US" i="1" dirty="0" err="1" smtClean="0"/>
              <a:t>dispar</a:t>
            </a:r>
            <a:r>
              <a:rPr lang="en-US" i="1" dirty="0" smtClean="0"/>
              <a:t> </a:t>
            </a:r>
            <a:r>
              <a:rPr lang="en-US" dirty="0" smtClean="0"/>
              <a:t>(or both) and in many tropical countries the prevalence may approach 50%. </a:t>
            </a:r>
            <a:endParaRPr lang="ne-NP" dirty="0" smtClean="0"/>
          </a:p>
          <a:p>
            <a:pPr algn="just"/>
            <a:r>
              <a:rPr lang="en-US" dirty="0" smtClean="0"/>
              <a:t>There are an </a:t>
            </a:r>
            <a:r>
              <a:rPr lang="ne-NP" dirty="0" smtClean="0"/>
              <a:t> </a:t>
            </a:r>
            <a:r>
              <a:rPr lang="en-US" dirty="0" smtClean="0"/>
              <a:t>estimated 50 million clinical cases of am</a:t>
            </a:r>
            <a:r>
              <a:rPr lang="ne-NP" dirty="0" smtClean="0"/>
              <a:t>o</a:t>
            </a:r>
            <a:r>
              <a:rPr lang="en-US" dirty="0" err="1" smtClean="0"/>
              <a:t>ebiasis</a:t>
            </a:r>
            <a:r>
              <a:rPr lang="en-US" dirty="0" smtClean="0"/>
              <a:t> per year with up to 100 000 deaths.</a:t>
            </a:r>
            <a:endParaRPr lang="ne-NP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</a:t>
            </a:r>
            <a:r>
              <a:rPr lang="ne-NP" dirty="0" smtClean="0"/>
              <a:t>orphology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ne-NP" i="1" dirty="0" smtClean="0"/>
              <a:t>E histolytica </a:t>
            </a:r>
            <a:r>
              <a:rPr lang="ne-NP" dirty="0" smtClean="0"/>
              <a:t>has 2 forms: </a:t>
            </a:r>
          </a:p>
          <a:p>
            <a:pPr algn="just"/>
            <a:r>
              <a:rPr lang="en-US" dirty="0" smtClean="0"/>
              <a:t>T</a:t>
            </a:r>
            <a:r>
              <a:rPr lang="ne-NP" dirty="0" smtClean="0"/>
              <a:t>rophozoite-Vegetative form</a:t>
            </a:r>
          </a:p>
          <a:p>
            <a:pPr algn="just"/>
            <a:r>
              <a:rPr lang="ne-NP" dirty="0" smtClean="0"/>
              <a:t>Cyst forms-Infective form</a:t>
            </a:r>
          </a:p>
          <a:p>
            <a:pPr>
              <a:buFontTx/>
              <a:buChar char="-"/>
            </a:pPr>
            <a:r>
              <a:rPr lang="ne-NP" dirty="0" smtClean="0"/>
              <a:t>T</a:t>
            </a:r>
            <a:r>
              <a:rPr lang="en-US" dirty="0" err="1" smtClean="0"/>
              <a:t>rophozoites</a:t>
            </a:r>
            <a:r>
              <a:rPr lang="en-US" dirty="0" smtClean="0"/>
              <a:t> have an amorphous shape and are generally 15–30 mm  in  diameter.</a:t>
            </a:r>
            <a:endParaRPr lang="ne-NP" dirty="0" smtClean="0"/>
          </a:p>
          <a:p>
            <a:pPr>
              <a:buFontTx/>
              <a:buChar char="-"/>
            </a:pPr>
            <a:r>
              <a:rPr lang="en-US" dirty="0" smtClean="0"/>
              <a:t>The  </a:t>
            </a:r>
            <a:r>
              <a:rPr lang="en-US" dirty="0" err="1" smtClean="0"/>
              <a:t>trophozoites</a:t>
            </a:r>
            <a:r>
              <a:rPr lang="en-US" dirty="0" smtClean="0"/>
              <a:t>  move  by  extending  a  pseudopodium and pulling the rest of the body forward (called </a:t>
            </a:r>
            <a:r>
              <a:rPr lang="en-US" dirty="0" err="1" smtClean="0"/>
              <a:t>ameboid</a:t>
            </a:r>
            <a:r>
              <a:rPr lang="en-US" dirty="0" smtClean="0"/>
              <a:t> movement). </a:t>
            </a:r>
            <a:endParaRPr lang="ne-NP" dirty="0" smtClean="0"/>
          </a:p>
          <a:p>
            <a:pPr>
              <a:buFontTx/>
              <a:buChar char="-"/>
            </a:pPr>
            <a:r>
              <a:rPr lang="ne-NP" dirty="0" smtClean="0"/>
              <a:t>It  is motile form and is found in intestinal and extra intestinal lesion and in diarrhoeal stool.</a:t>
            </a:r>
          </a:p>
          <a:p>
            <a:pPr>
              <a:buFontTx/>
              <a:buChar char="-"/>
            </a:pPr>
            <a:r>
              <a:rPr lang="en-US" dirty="0" smtClean="0"/>
              <a:t>I</a:t>
            </a:r>
            <a:r>
              <a:rPr lang="ne-NP" dirty="0" smtClean="0"/>
              <a:t>t contains a single nucleus that contains central karyosome.</a:t>
            </a:r>
          </a:p>
          <a:p>
            <a:pPr>
              <a:buFontTx/>
              <a:buChar char="-"/>
            </a:pPr>
            <a:r>
              <a:rPr lang="en-US" dirty="0" smtClean="0"/>
              <a:t>I</a:t>
            </a:r>
            <a:r>
              <a:rPr lang="ne-NP" dirty="0" smtClean="0"/>
              <a:t>n dysentric specimen, they contains ingested red cells which is diagnostic of </a:t>
            </a:r>
            <a:r>
              <a:rPr lang="ne-NP" i="1" dirty="0" smtClean="0"/>
              <a:t>E. histolytica.</a:t>
            </a:r>
          </a:p>
          <a:p>
            <a:pPr algn="just">
              <a:buNone/>
            </a:pPr>
            <a:endParaRPr lang="ne-NP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cysts </a:t>
            </a:r>
            <a:endParaRPr lang="ne-NP" dirty="0" smtClean="0"/>
          </a:p>
          <a:p>
            <a:pPr>
              <a:buFontTx/>
              <a:buChar char="-"/>
            </a:pPr>
            <a:r>
              <a:rPr lang="ne-NP" dirty="0" smtClean="0"/>
              <a:t>G</a:t>
            </a:r>
            <a:r>
              <a:rPr lang="en-US" dirty="0" err="1" smtClean="0"/>
              <a:t>enerally</a:t>
            </a:r>
            <a:r>
              <a:rPr lang="ne-NP" dirty="0" smtClean="0"/>
              <a:t> round and </a:t>
            </a:r>
            <a:r>
              <a:rPr lang="en-US" dirty="0" smtClean="0"/>
              <a:t> 12–15 mm  in  diameter.  </a:t>
            </a:r>
            <a:endParaRPr lang="ne-NP" dirty="0" smtClean="0"/>
          </a:p>
          <a:p>
            <a:pPr>
              <a:buFontTx/>
              <a:buChar char="-"/>
            </a:pPr>
            <a:r>
              <a:rPr lang="en-US" dirty="0" smtClean="0"/>
              <a:t>I</a:t>
            </a:r>
            <a:r>
              <a:rPr lang="ne-NP" dirty="0" smtClean="0"/>
              <a:t>t is infective form and is quadrinucleated with a central karyosome.(sometimes 1,2 or 3 nuclei also)</a:t>
            </a:r>
          </a:p>
          <a:p>
            <a:pPr>
              <a:buFontTx/>
              <a:buChar char="-"/>
            </a:pPr>
            <a:r>
              <a:rPr lang="ne-NP" dirty="0" smtClean="0"/>
              <a:t>Chromatoid bodies (aggregration of ribosomes) can be seen particularly in immature cyst.</a:t>
            </a:r>
          </a:p>
          <a:p>
            <a:pPr>
              <a:buFontTx/>
              <a:buChar char="-"/>
            </a:pPr>
            <a:r>
              <a:rPr lang="en-US" dirty="0" smtClean="0"/>
              <a:t>Cysts  are  immediately  infective  upon  excretion  with  the feces and will be viable for weeks to months depending on environmental conditions. </a:t>
            </a:r>
            <a:endParaRPr lang="ne-NP" dirty="0" smtClean="0"/>
          </a:p>
          <a:p>
            <a:pPr>
              <a:buFontTx/>
              <a:buChar char="-"/>
            </a:pPr>
            <a:r>
              <a:rPr lang="en-US" dirty="0" smtClean="0"/>
              <a:t>C</a:t>
            </a:r>
            <a:r>
              <a:rPr lang="ne-NP" dirty="0" smtClean="0"/>
              <a:t>ysts are also predominant in non diarrhoeal stools.</a:t>
            </a:r>
          </a:p>
          <a:p>
            <a:pPr>
              <a:buFontTx/>
              <a:buChar char="-"/>
            </a:pPr>
            <a:endParaRPr lang="ne-NP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e-NP" dirty="0" smtClean="0"/>
              <a:t>Trophozoites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e-NP" dirty="0" smtClean="0"/>
              <a:t>Cyst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91646"/>
            <a:ext cx="3410744" cy="299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590800"/>
            <a:ext cx="2703512" cy="317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ne-NP" dirty="0" smtClean="0"/>
              <a:t>Pathogenesis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ne-NP" dirty="0" smtClean="0"/>
              <a:t>It causes amoebic dysentry or amoebiasis</a:t>
            </a:r>
          </a:p>
          <a:p>
            <a:r>
              <a:rPr lang="en-US" dirty="0" smtClean="0"/>
              <a:t>M</a:t>
            </a:r>
            <a:r>
              <a:rPr lang="ne-NP" dirty="0" smtClean="0"/>
              <a:t>ode of transmission</a:t>
            </a:r>
          </a:p>
          <a:p>
            <a:pPr>
              <a:buNone/>
            </a:pPr>
            <a:r>
              <a:rPr lang="ne-NP" dirty="0" smtClean="0"/>
              <a:t>- ingestion of infective cyst in food, water contaminated with sewage or from hands contaminated with sewage or faeces.</a:t>
            </a:r>
          </a:p>
          <a:p>
            <a:pPr>
              <a:buFontTx/>
              <a:buChar char="-"/>
            </a:pPr>
            <a:r>
              <a:rPr lang="en-US" dirty="0" smtClean="0"/>
              <a:t>F</a:t>
            </a:r>
            <a:r>
              <a:rPr lang="ne-NP" dirty="0" smtClean="0"/>
              <a:t>lies feeding on faeces containing cysts may also transmit by contaminating foods.</a:t>
            </a:r>
          </a:p>
          <a:p>
            <a:pPr>
              <a:buFontTx/>
              <a:buChar char="-"/>
            </a:pPr>
            <a:r>
              <a:rPr lang="en-US" dirty="0" smtClean="0"/>
              <a:t>A</a:t>
            </a:r>
            <a:r>
              <a:rPr lang="ne-NP" dirty="0" smtClean="0"/>
              <a:t>nal oral transmission may also occur among homosexuals</a:t>
            </a:r>
          </a:p>
          <a:p>
            <a:pPr>
              <a:buNone/>
            </a:pPr>
            <a:r>
              <a:rPr lang="ne-NP" dirty="0" smtClean="0"/>
              <a:t>(There is no animal reservior)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ne-NP" dirty="0" smtClean="0"/>
              <a:t>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L</a:t>
            </a:r>
            <a:r>
              <a:rPr lang="ne-NP" sz="3400" dirty="0" smtClean="0"/>
              <a:t>ife cycle is completed in a single host human.</a:t>
            </a:r>
          </a:p>
          <a:p>
            <a:pPr algn="just"/>
            <a:r>
              <a:rPr lang="ne-NP" sz="3400" dirty="0" smtClean="0"/>
              <a:t>After ingestion of contaminated food and water, the infective form i.e. cyst undergo excystment in small intestine.</a:t>
            </a:r>
          </a:p>
          <a:p>
            <a:pPr algn="just"/>
            <a:r>
              <a:rPr lang="en-US" sz="3400" dirty="0" smtClean="0"/>
              <a:t>T</a:t>
            </a:r>
            <a:r>
              <a:rPr lang="ne-NP" sz="3400" dirty="0" smtClean="0"/>
              <a:t>his excystment liberates 4 nuclei which gives rise to 8 nuclei and forms 8 trophozoites.</a:t>
            </a:r>
          </a:p>
          <a:p>
            <a:pPr algn="just"/>
            <a:r>
              <a:rPr lang="ne-NP" sz="3400" dirty="0" smtClean="0"/>
              <a:t>Theses trophozoites invade the colonic epithelium and secrets the enzymes that cause localized  necrosis, little inflammation occur at a site.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e-NP" dirty="0" smtClean="0"/>
              <a:t>Contd....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ne-NP" dirty="0" smtClean="0"/>
              <a:t>As the lesions reaches the muscularis layer , a typhical tear  drop ulcer is form that can undermines and destroy large area of intestinal epithelium.</a:t>
            </a:r>
          </a:p>
          <a:p>
            <a:pPr algn="just"/>
            <a:r>
              <a:rPr lang="ne-NP" dirty="0" smtClean="0"/>
              <a:t>Progession into submucosa leads to invasion of portal circulation by the trpophozoites.</a:t>
            </a:r>
          </a:p>
          <a:p>
            <a:pPr algn="just"/>
            <a:r>
              <a:rPr lang="ne-NP" dirty="0" smtClean="0"/>
              <a:t>As the result some trophozoites may also travel to liver and cause amoebic liver abscess and from liver it may reach lungs, brain, spleen through circulation (extra intestinal amoebiasis)</a:t>
            </a:r>
          </a:p>
          <a:p>
            <a:pPr algn="just"/>
            <a:r>
              <a:rPr lang="ne-NP" dirty="0" smtClean="0"/>
              <a:t>During unfavourable condition, the trophozoites undergo encystment forming quadrinucleated cyst which are infective form and is passed into the stool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Books\mycology and parasitology\parasito pics\lab200-201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4724400" cy="6400800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0"/>
            <a:ext cx="44958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775</Words>
  <Application>Microsoft Office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Mangal</vt:lpstr>
      <vt:lpstr>Office Theme</vt:lpstr>
      <vt:lpstr>Entamoeba histolytica</vt:lpstr>
      <vt:lpstr>Introduction</vt:lpstr>
      <vt:lpstr>Morphology </vt:lpstr>
      <vt:lpstr>PowerPoint Presentation</vt:lpstr>
      <vt:lpstr>PowerPoint Presentation</vt:lpstr>
      <vt:lpstr>Pathogenesis</vt:lpstr>
      <vt:lpstr>Life cycle</vt:lpstr>
      <vt:lpstr>Contd....</vt:lpstr>
      <vt:lpstr>PowerPoint Presentation</vt:lpstr>
      <vt:lpstr>PowerPoint Presentation</vt:lpstr>
      <vt:lpstr>Clinical manifeststion</vt:lpstr>
      <vt:lpstr>Laboratory Diagnosis</vt:lpstr>
      <vt:lpstr>PowerPoint Presentation</vt:lpstr>
      <vt:lpstr>PowerPoint Presentation</vt:lpstr>
      <vt:lpstr>Treatment</vt:lpstr>
      <vt:lpstr>Prevention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Entamoeba histolytica</dc:title>
  <dc:creator>krishna</dc:creator>
  <cp:lastModifiedBy>Mamata</cp:lastModifiedBy>
  <cp:revision>48</cp:revision>
  <dcterms:created xsi:type="dcterms:W3CDTF">2014-03-23T11:39:08Z</dcterms:created>
  <dcterms:modified xsi:type="dcterms:W3CDTF">2017-07-04T15:13:52Z</dcterms:modified>
</cp:coreProperties>
</file>