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63" r:id="rId4"/>
    <p:sldId id="258" r:id="rId5"/>
    <p:sldId id="268" r:id="rId6"/>
    <p:sldId id="266" r:id="rId7"/>
    <p:sldId id="261" r:id="rId8"/>
    <p:sldId id="259" r:id="rId9"/>
    <p:sldId id="262" r:id="rId10"/>
    <p:sldId id="265" r:id="rId11"/>
    <p:sldId id="264" r:id="rId12"/>
    <p:sldId id="2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40DC4F1-6C0E-4386-9396-43505FF3862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FC45F2-7815-45B5-9412-944A14BA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5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5DC0-5E2A-415E-8776-51E215A34544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211-2698-4DAE-A4CD-7F378E4FA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5DC0-5E2A-415E-8776-51E215A34544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211-2698-4DAE-A4CD-7F378E4FA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5DC0-5E2A-415E-8776-51E215A34544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211-2698-4DAE-A4CD-7F378E4FA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5DC0-5E2A-415E-8776-51E215A34544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211-2698-4DAE-A4CD-7F378E4FA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5DC0-5E2A-415E-8776-51E215A34544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211-2698-4DAE-A4CD-7F378E4FA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5DC0-5E2A-415E-8776-51E215A34544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211-2698-4DAE-A4CD-7F378E4FA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5DC0-5E2A-415E-8776-51E215A34544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211-2698-4DAE-A4CD-7F378E4FA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5DC0-5E2A-415E-8776-51E215A34544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211-2698-4DAE-A4CD-7F378E4FA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5DC0-5E2A-415E-8776-51E215A34544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211-2698-4DAE-A4CD-7F378E4FA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5DC0-5E2A-415E-8776-51E215A34544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211-2698-4DAE-A4CD-7F378E4FA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5DC0-5E2A-415E-8776-51E215A34544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211-2698-4DAE-A4CD-7F378E4FA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A5DC0-5E2A-415E-8776-51E215A34544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D211-2698-4DAE-A4CD-7F378E4FA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i="1" dirty="0" smtClean="0"/>
              <a:t>A</a:t>
            </a:r>
            <a:r>
              <a:rPr lang="ne-NP" sz="6600" i="1" dirty="0" smtClean="0"/>
              <a:t>scaris lumbricoides</a:t>
            </a:r>
            <a:endParaRPr lang="en-US" sz="6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e-NP" dirty="0" smtClean="0"/>
              <a:t>Mamita Rai Gurung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ne-NP" b="1" dirty="0"/>
              <a:t>Lab diagnosis</a:t>
            </a:r>
            <a:r>
              <a:rPr lang="ne-NP" dirty="0" smtClean="0"/>
              <a:t>:</a:t>
            </a:r>
            <a:endParaRPr lang="en-US" dirty="0" smtClean="0"/>
          </a:p>
          <a:p>
            <a:pPr algn="just"/>
            <a:r>
              <a:rPr lang="en-US" dirty="0"/>
              <a:t>In the larval </a:t>
            </a:r>
            <a:r>
              <a:rPr lang="en-US" dirty="0" smtClean="0"/>
              <a:t>migration- </a:t>
            </a:r>
            <a:r>
              <a:rPr lang="en-US" dirty="0"/>
              <a:t>diagnosis can be made by finding the larvae in sputum or in gastric </a:t>
            </a:r>
            <a:r>
              <a:rPr lang="en-US" dirty="0" smtClean="0"/>
              <a:t>washings.</a:t>
            </a:r>
          </a:p>
          <a:p>
            <a:pPr algn="just"/>
            <a:r>
              <a:rPr lang="en-US" dirty="0" smtClean="0"/>
              <a:t>During </a:t>
            </a:r>
            <a:r>
              <a:rPr lang="en-US" dirty="0"/>
              <a:t>the intestinal phase, the diagnosis can be made by finding the eggs (unfertilized or fertilized) or adult worms in the stool.</a:t>
            </a:r>
            <a:r>
              <a:rPr lang="ne-NP" dirty="0" smtClean="0"/>
              <a:t> </a:t>
            </a:r>
          </a:p>
          <a:p>
            <a:pPr algn="just">
              <a:buNone/>
            </a:pPr>
            <a:r>
              <a:rPr lang="ne-NP" dirty="0" smtClean="0"/>
              <a:t>- microscopic </a:t>
            </a:r>
            <a:r>
              <a:rPr lang="ne-NP" dirty="0"/>
              <a:t>detection of </a:t>
            </a:r>
            <a:r>
              <a:rPr lang="ne-NP" dirty="0" smtClean="0"/>
              <a:t>eggs</a:t>
            </a:r>
            <a:r>
              <a:rPr lang="en-US" dirty="0" smtClean="0"/>
              <a:t>, eggs </a:t>
            </a:r>
            <a:r>
              <a:rPr lang="en-US" dirty="0"/>
              <a:t>are most easily seen on a direct wet smear or a wet preparation of the concentration sediment</a:t>
            </a:r>
            <a:r>
              <a:rPr lang="ne-NP" dirty="0" smtClean="0"/>
              <a:t> </a:t>
            </a:r>
            <a:r>
              <a:rPr lang="ne-NP" dirty="0"/>
              <a:t>in </a:t>
            </a:r>
            <a:r>
              <a:rPr lang="ne-NP" dirty="0" smtClean="0"/>
              <a:t>stool</a:t>
            </a:r>
            <a:r>
              <a:rPr lang="en-US" dirty="0" smtClean="0"/>
              <a:t> by wet mount</a:t>
            </a:r>
            <a:r>
              <a:rPr lang="ne-NP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8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76200"/>
            <a:ext cx="4343400" cy="2662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581400"/>
            <a:ext cx="4343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207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e-NP" b="1" dirty="0"/>
              <a:t>Treatement:</a:t>
            </a:r>
            <a:r>
              <a:rPr lang="ne-NP" dirty="0"/>
              <a:t> </a:t>
            </a:r>
          </a:p>
          <a:p>
            <a:pPr>
              <a:buNone/>
            </a:pPr>
            <a:r>
              <a:rPr lang="ne-NP" dirty="0"/>
              <a:t>- Mebendazole, Pyrantel pamoate</a:t>
            </a:r>
            <a:endParaRPr lang="en-US" dirty="0"/>
          </a:p>
          <a:p>
            <a:r>
              <a:rPr lang="ne-NP" b="1" dirty="0"/>
              <a:t>Prevention and control:</a:t>
            </a:r>
            <a:r>
              <a:rPr lang="ne-NP" dirty="0"/>
              <a:t> </a:t>
            </a:r>
          </a:p>
          <a:p>
            <a:pPr>
              <a:buNone/>
            </a:pPr>
            <a:r>
              <a:rPr lang="ne-NP" dirty="0"/>
              <a:t>- Proper disposal of faeces, hygine and avoidance of use of faeces as fertilizers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</a:t>
            </a:r>
            <a:r>
              <a:rPr lang="ne-NP" dirty="0" smtClean="0"/>
              <a:t>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ne-NP" dirty="0" smtClean="0"/>
              <a:t>Also  known as roundworm.</a:t>
            </a:r>
          </a:p>
          <a:p>
            <a:pPr algn="just"/>
            <a:r>
              <a:rPr lang="ne-NP" i="1" dirty="0"/>
              <a:t>Ascaris lumbricoides</a:t>
            </a:r>
            <a:r>
              <a:rPr lang="ne-NP" dirty="0"/>
              <a:t> causes ascariasis. </a:t>
            </a:r>
            <a:endParaRPr lang="ne-NP" dirty="0" smtClean="0"/>
          </a:p>
          <a:p>
            <a:pPr algn="just"/>
            <a:r>
              <a:rPr lang="ne-NP" dirty="0" smtClean="0"/>
              <a:t>I</a:t>
            </a:r>
            <a:r>
              <a:rPr lang="en-US" dirty="0" err="1"/>
              <a:t>nfections</a:t>
            </a:r>
            <a:r>
              <a:rPr lang="en-US" dirty="0"/>
              <a:t> with these parasites are more common where sanitation is poor</a:t>
            </a:r>
            <a:r>
              <a:rPr lang="ne-NP" baseline="30000" dirty="0"/>
              <a:t> </a:t>
            </a:r>
            <a:r>
              <a:rPr lang="en-US" dirty="0"/>
              <a:t>and raw human feces are used as fertilizer</a:t>
            </a:r>
            <a:r>
              <a:rPr lang="en-US" dirty="0" smtClean="0"/>
              <a:t>.</a:t>
            </a:r>
            <a:endParaRPr lang="ne-NP" dirty="0" smtClean="0"/>
          </a:p>
          <a:p>
            <a:pPr algn="just"/>
            <a:r>
              <a:rPr lang="en-US" dirty="0" err="1" smtClean="0"/>
              <a:t>Ascariasis</a:t>
            </a:r>
            <a:r>
              <a:rPr lang="en-US" dirty="0"/>
              <a:t> is prevalent worldwide and more </a:t>
            </a:r>
            <a:r>
              <a:rPr lang="en-US" dirty="0" smtClean="0"/>
              <a:t>in</a:t>
            </a:r>
            <a:r>
              <a:rPr lang="en-US" dirty="0"/>
              <a:t> tropical and subtropical </a:t>
            </a:r>
            <a:r>
              <a:rPr lang="en-US" dirty="0" smtClean="0"/>
              <a:t>countries</a:t>
            </a:r>
            <a:endParaRPr lang="ne-NP" dirty="0" smtClean="0"/>
          </a:p>
          <a:p>
            <a:pPr algn="just"/>
            <a:r>
              <a:rPr lang="en-US" dirty="0"/>
              <a:t>More than 2 billion people are affected by this infection</a:t>
            </a:r>
          </a:p>
          <a:p>
            <a:pPr algn="just"/>
            <a:endParaRPr lang="ne-NP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/>
            <a:r>
              <a:rPr lang="ne-NP" i="1" dirty="0" smtClean="0"/>
              <a:t>A</a:t>
            </a:r>
            <a:r>
              <a:rPr lang="en-US" i="1" dirty="0" err="1" smtClean="0"/>
              <a:t>scaris</a:t>
            </a:r>
            <a:r>
              <a:rPr lang="en-US" i="1" dirty="0" smtClean="0"/>
              <a:t> </a:t>
            </a:r>
            <a:r>
              <a:rPr lang="en-US" i="1" dirty="0" err="1" smtClean="0"/>
              <a:t>lumbricoides</a:t>
            </a:r>
            <a:r>
              <a:rPr lang="en-US" dirty="0" smtClean="0"/>
              <a:t> is characterized by its great size.</a:t>
            </a:r>
            <a:r>
              <a:rPr lang="en-US" dirty="0"/>
              <a:t> The adult worms are cylindrical, with a tapering anterior end. They are the largest of the common nematode parasites of </a:t>
            </a:r>
            <a:r>
              <a:rPr lang="en-US" dirty="0" smtClean="0"/>
              <a:t>humans. Males are 2–4 mm in diameter and 15–31 cm long. The males' posterior end is curved ventrally and has a bluntly pointed tail. Females are 3–6 mm wide and 20–49 cm long.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4196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</a:t>
            </a:r>
            <a:r>
              <a:rPr lang="ne-NP" dirty="0" smtClean="0"/>
              <a:t>ransmission and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399"/>
            <a:ext cx="8229600" cy="594360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ne-NP" dirty="0"/>
              <a:t>Humans are infected by eating eggs </a:t>
            </a:r>
            <a:r>
              <a:rPr lang="ne-NP" dirty="0" smtClean="0"/>
              <a:t>contaminated with</a:t>
            </a:r>
            <a:r>
              <a:rPr lang="en-US" dirty="0" smtClean="0"/>
              <a:t>in</a:t>
            </a:r>
            <a:r>
              <a:rPr lang="ne-NP" dirty="0" smtClean="0"/>
              <a:t> </a:t>
            </a:r>
            <a:r>
              <a:rPr lang="ne-NP" dirty="0"/>
              <a:t>human faeces.</a:t>
            </a:r>
            <a:endParaRPr lang="en-US" dirty="0"/>
          </a:p>
          <a:p>
            <a:pPr algn="just"/>
            <a:r>
              <a:rPr lang="ne-NP" dirty="0"/>
              <a:t>In small </a:t>
            </a:r>
            <a:r>
              <a:rPr lang="ne-NP" dirty="0" smtClean="0"/>
              <a:t>intestine</a:t>
            </a:r>
            <a:r>
              <a:rPr lang="en-US" dirty="0" smtClean="0"/>
              <a:t>(</a:t>
            </a:r>
            <a:r>
              <a:rPr lang="en-US" dirty="0" err="1" smtClean="0"/>
              <a:t>duodenom</a:t>
            </a:r>
            <a:r>
              <a:rPr lang="en-US" dirty="0" smtClean="0"/>
              <a:t>)</a:t>
            </a:r>
            <a:r>
              <a:rPr lang="ne-NP" dirty="0" smtClean="0"/>
              <a:t> </a:t>
            </a:r>
            <a:r>
              <a:rPr lang="ne-NP" dirty="0"/>
              <a:t>of human, eggs hatch to liberate </a:t>
            </a:r>
            <a:r>
              <a:rPr lang="ne-NP" dirty="0" smtClean="0"/>
              <a:t>larva</a:t>
            </a:r>
            <a:r>
              <a:rPr lang="en-US" dirty="0" smtClean="0"/>
              <a:t>(</a:t>
            </a:r>
            <a:r>
              <a:rPr lang="en-US" dirty="0"/>
              <a:t> (called </a:t>
            </a:r>
            <a:r>
              <a:rPr lang="en-US" dirty="0" err="1"/>
              <a:t>rhabditiform</a:t>
            </a:r>
            <a:r>
              <a:rPr lang="en-US" dirty="0"/>
              <a:t> larva) </a:t>
            </a:r>
            <a:r>
              <a:rPr lang="ne-NP" dirty="0" smtClean="0"/>
              <a:t>. </a:t>
            </a:r>
            <a:r>
              <a:rPr lang="en-US" dirty="0" smtClean="0"/>
              <a:t>T</a:t>
            </a:r>
            <a:r>
              <a:rPr lang="ne-NP" dirty="0" smtClean="0"/>
              <a:t>hese </a:t>
            </a:r>
            <a:r>
              <a:rPr lang="ne-NP" dirty="0"/>
              <a:t>larva migrates from gut wall into the blood stream and then to lungs</a:t>
            </a:r>
            <a:r>
              <a:rPr lang="ne-NP" dirty="0" smtClean="0"/>
              <a:t>.</a:t>
            </a:r>
          </a:p>
          <a:p>
            <a:pPr algn="just"/>
            <a:r>
              <a:rPr lang="ne-NP" dirty="0" smtClean="0"/>
              <a:t>From </a:t>
            </a:r>
            <a:r>
              <a:rPr lang="ne-NP" dirty="0"/>
              <a:t>lungs, these larva are coughed off, swollowed and thus returned to small intestine where they mature to form adult male and female.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/>
              <a:t>The worms then mature and mate in the intestine, with the </a:t>
            </a:r>
            <a:r>
              <a:rPr lang="en-US" dirty="0" smtClean="0"/>
              <a:t>production </a:t>
            </a:r>
            <a:r>
              <a:rPr lang="en-US" dirty="0"/>
              <a:t>of eggs which are passed in the stool. The entire developmental process from egg ingestion to egg passage from the adult female takes from 8 to 12 weeks. During her life span, egg deposition may reach a total of 27,000,000 eggs.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Both unfertilized and fertilized eggs are passed. </a:t>
            </a:r>
          </a:p>
          <a:p>
            <a:pPr algn="just"/>
            <a:r>
              <a:rPr lang="en-US" dirty="0"/>
              <a:t>Fertilized eggs will become infective within 2 weeks if they are in moist, warm soil where they may remain viable for months or even years. The fertilized (75 µm x 50 µm) egg is broadly oval, with a thick, </a:t>
            </a:r>
            <a:r>
              <a:rPr lang="en-US" dirty="0" err="1"/>
              <a:t>mammilated</a:t>
            </a:r>
            <a:r>
              <a:rPr lang="en-US" dirty="0"/>
              <a:t> coat, usually bile-stained. Unfertilized eggs are usually more oval, measure up to 90 µm long,  have extremely minimal </a:t>
            </a:r>
            <a:r>
              <a:rPr lang="en-US" dirty="0" err="1"/>
              <a:t>mammilated</a:t>
            </a:r>
            <a:r>
              <a:rPr lang="en-US" dirty="0"/>
              <a:t> layer. </a:t>
            </a:r>
          </a:p>
          <a:p>
            <a:pPr algn="just"/>
            <a:r>
              <a:rPr lang="en-US" dirty="0"/>
              <a:t>Often both types of eggs are found in the same stool specimen. The total absence of fertilized eggs means only female worms are present in the intestine. </a:t>
            </a:r>
            <a:endParaRPr lang="ne-N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5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3400"/>
            <a:ext cx="7696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05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</a:t>
            </a:r>
            <a:r>
              <a:rPr lang="ne-NP" dirty="0" smtClean="0"/>
              <a:t>athogenesis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Pathogenesis caused by </a:t>
            </a:r>
            <a:r>
              <a:rPr lang="en-US" dirty="0" err="1"/>
              <a:t>Ascaris</a:t>
            </a:r>
            <a:r>
              <a:rPr lang="en-US" dirty="0"/>
              <a:t> infections is attributed to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host's immune response,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ffects </a:t>
            </a:r>
            <a:r>
              <a:rPr lang="en-US" dirty="0"/>
              <a:t>of larval migration,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echanical </a:t>
            </a:r>
            <a:r>
              <a:rPr lang="en-US" dirty="0"/>
              <a:t>effects of the adult worms, and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utritional </a:t>
            </a:r>
            <a:r>
              <a:rPr lang="en-US" dirty="0"/>
              <a:t>deficiencies due to the presence of the adult worms.</a:t>
            </a:r>
            <a:endParaRPr lang="en-US" dirty="0" smtClean="0"/>
          </a:p>
          <a:p>
            <a:pPr algn="just"/>
            <a:r>
              <a:rPr lang="ne-NP" dirty="0" smtClean="0"/>
              <a:t>The major damages occur during the larval migration rather than from the presence of adult worm in the intestine. </a:t>
            </a:r>
            <a:r>
              <a:rPr lang="en-US" dirty="0" smtClean="0"/>
              <a:t>T</a:t>
            </a:r>
            <a:r>
              <a:rPr lang="ne-NP" dirty="0" smtClean="0"/>
              <a:t>he principle  sites of tissues reaction are the lungs  where the inflammation </a:t>
            </a:r>
            <a:r>
              <a:rPr lang="ne-NP" dirty="0"/>
              <a:t>may occur in lungs with eosinophilic </a:t>
            </a:r>
            <a:r>
              <a:rPr lang="ne-NP" dirty="0" smtClean="0"/>
              <a:t>exudates occurs in response to larval antigen</a:t>
            </a:r>
            <a:r>
              <a:rPr lang="en-US" dirty="0" smtClean="0"/>
              <a:t>, creating  </a:t>
            </a:r>
            <a:r>
              <a:rPr lang="en-US" dirty="0"/>
              <a:t>transient pulmonary infiltrates, </a:t>
            </a:r>
            <a:r>
              <a:rPr lang="en-US" dirty="0" smtClean="0"/>
              <a:t>called </a:t>
            </a:r>
            <a:r>
              <a:rPr lang="en-US" dirty="0" err="1"/>
              <a:t>Loeffler's</a:t>
            </a:r>
            <a:r>
              <a:rPr lang="en-US" dirty="0"/>
              <a:t> syndrome. </a:t>
            </a:r>
            <a:endParaRPr lang="ne-NP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ne-NP" dirty="0" smtClean="0"/>
              <a:t>linical manifestation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Often, </a:t>
            </a:r>
            <a:r>
              <a:rPr lang="ne-NP" dirty="0" smtClean="0"/>
              <a:t>a</a:t>
            </a:r>
            <a:r>
              <a:rPr lang="en-US" dirty="0" err="1" smtClean="0"/>
              <a:t>sympto</a:t>
            </a:r>
            <a:r>
              <a:rPr lang="ne-NP" dirty="0" smtClean="0"/>
              <a:t>matic</a:t>
            </a:r>
            <a:r>
              <a:rPr lang="en-US" dirty="0" smtClean="0"/>
              <a:t>. </a:t>
            </a:r>
            <a:endParaRPr lang="ne-NP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in the case of a particularly bad infection, symptoms may include bloody sputum, cough, fever, abdominal discomfort, passing worms, </a:t>
            </a:r>
            <a:r>
              <a:rPr lang="en-US" dirty="0" smtClean="0"/>
              <a:t>etc</a:t>
            </a:r>
            <a:endParaRPr lang="ne-NP" dirty="0" smtClean="0"/>
          </a:p>
          <a:p>
            <a:pPr algn="just"/>
            <a:r>
              <a:rPr lang="en-US" dirty="0" smtClean="0"/>
              <a:t>A</a:t>
            </a:r>
            <a:r>
              <a:rPr lang="ne-NP" dirty="0" smtClean="0"/>
              <a:t>scaris pneumonia with fever, cough and eosinophilia can occur with a heavy larval burden.</a:t>
            </a:r>
          </a:p>
          <a:p>
            <a:pPr algn="just"/>
            <a:r>
              <a:rPr lang="en-US" dirty="0" smtClean="0"/>
              <a:t>A</a:t>
            </a:r>
            <a:r>
              <a:rPr lang="ne-NP" dirty="0" smtClean="0"/>
              <a:t>bdominal pain and even obstruction can occur due to presence worms in intestine.</a:t>
            </a:r>
          </a:p>
          <a:p>
            <a:pPr algn="just"/>
            <a:r>
              <a:rPr lang="ne-NP" dirty="0" smtClean="0"/>
              <a:t>Due to heavy burden of ascaris worm, malnutrition may occur in childrens of developing countries.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467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Mangal</vt:lpstr>
      <vt:lpstr>Office Theme</vt:lpstr>
      <vt:lpstr>Ascaris lumbricoides</vt:lpstr>
      <vt:lpstr>Introduction </vt:lpstr>
      <vt:lpstr>PowerPoint Presentation</vt:lpstr>
      <vt:lpstr>Transmission and life cycle</vt:lpstr>
      <vt:lpstr>PowerPoint Presentation</vt:lpstr>
      <vt:lpstr>PowerPoint Presentation</vt:lpstr>
      <vt:lpstr>PowerPoint Presentation</vt:lpstr>
      <vt:lpstr>Pathogenesis </vt:lpstr>
      <vt:lpstr>Clinical manifestation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Ancyloostoma duodenale</dc:title>
  <dc:creator>krishna</dc:creator>
  <cp:lastModifiedBy>Mamata</cp:lastModifiedBy>
  <cp:revision>33</cp:revision>
  <dcterms:created xsi:type="dcterms:W3CDTF">2014-05-06T16:08:45Z</dcterms:created>
  <dcterms:modified xsi:type="dcterms:W3CDTF">2017-07-09T15:45:53Z</dcterms:modified>
</cp:coreProperties>
</file>