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81" r:id="rId3"/>
    <p:sldId id="282" r:id="rId4"/>
    <p:sldId id="283" r:id="rId5"/>
    <p:sldId id="284" r:id="rId6"/>
    <p:sldId id="285" r:id="rId7"/>
    <p:sldId id="286" r:id="rId8"/>
    <p:sldId id="287" r:id="rId9"/>
    <p:sldId id="288" r:id="rId10"/>
    <p:sldId id="291" r:id="rId11"/>
    <p:sldId id="292" r:id="rId12"/>
    <p:sldId id="289" r:id="rId13"/>
    <p:sldId id="257" r:id="rId14"/>
    <p:sldId id="258" r:id="rId15"/>
    <p:sldId id="259" r:id="rId16"/>
    <p:sldId id="260" r:id="rId17"/>
    <p:sldId id="261" r:id="rId18"/>
    <p:sldId id="262" r:id="rId19"/>
    <p:sldId id="279" r:id="rId20"/>
    <p:sldId id="263" r:id="rId21"/>
    <p:sldId id="264" r:id="rId22"/>
    <p:sldId id="265" r:id="rId23"/>
    <p:sldId id="267" r:id="rId24"/>
    <p:sldId id="268" r:id="rId25"/>
    <p:sldId id="269" r:id="rId26"/>
    <p:sldId id="280" r:id="rId27"/>
    <p:sldId id="271" r:id="rId28"/>
    <p:sldId id="293" r:id="rId29"/>
    <p:sldId id="272" r:id="rId30"/>
    <p:sldId id="294" r:id="rId31"/>
    <p:sldId id="273" r:id="rId32"/>
    <p:sldId id="274" r:id="rId33"/>
    <p:sldId id="275" r:id="rId34"/>
    <p:sldId id="276" r:id="rId35"/>
    <p:sldId id="277" r:id="rId36"/>
    <p:sldId id="27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6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990B18-4D5A-4AED-B784-747765AF92C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100479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90B18-4D5A-4AED-B784-747765AF92C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240265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90B18-4D5A-4AED-B784-747765AF92C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B49C8-C906-41ED-A1FC-53DD2CB985F2}"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049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90B18-4D5A-4AED-B784-747765AF92C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6533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90B18-4D5A-4AED-B784-747765AF92C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B49C8-C906-41ED-A1FC-53DD2CB985F2}"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09753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90B18-4D5A-4AED-B784-747765AF92C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4059172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90B18-4D5A-4AED-B784-747765AF92C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1387630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90B18-4D5A-4AED-B784-747765AF92C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1619816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90B18-4D5A-4AED-B784-747765AF92C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299396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90B18-4D5A-4AED-B784-747765AF92C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1523368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990B18-4D5A-4AED-B784-747765AF92C4}"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161091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990B18-4D5A-4AED-B784-747765AF92C4}" type="datetimeFigureOut">
              <a:rPr lang="en-US" smtClean="0"/>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399897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90B18-4D5A-4AED-B784-747765AF92C4}" type="datetimeFigureOut">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2508061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90B18-4D5A-4AED-B784-747765AF92C4}" type="datetimeFigureOut">
              <a:rPr lang="en-US" smtClean="0"/>
              <a:t>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2279742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2990B18-4D5A-4AED-B784-747765AF92C4}"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2839492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990B18-4D5A-4AED-B784-747765AF92C4}"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954611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990B18-4D5A-4AED-B784-747765AF92C4}" type="datetimeFigureOut">
              <a:rPr lang="en-US" smtClean="0"/>
              <a:t>2/3/2022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75B49C8-C906-41ED-A1FC-53DD2CB985F2}" type="slidenum">
              <a:rPr lang="en-US" smtClean="0"/>
              <a:t>‹#›</a:t>
            </a:fld>
            <a:endParaRPr lang="en-US"/>
          </a:p>
        </p:txBody>
      </p:sp>
    </p:spTree>
    <p:extLst>
      <p:ext uri="{BB962C8B-B14F-4D97-AF65-F5344CB8AC3E}">
        <p14:creationId xmlns:p14="http://schemas.microsoft.com/office/powerpoint/2010/main" val="2440360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Classification</a:t>
            </a:r>
          </a:p>
        </p:txBody>
      </p:sp>
      <p:sp>
        <p:nvSpPr>
          <p:cNvPr id="3" name="Subtitle 2"/>
          <p:cNvSpPr>
            <a:spLocks noGrp="1"/>
          </p:cNvSpPr>
          <p:nvPr>
            <p:ph type="subTitle" idx="1"/>
          </p:nvPr>
        </p:nvSpPr>
        <p:spPr>
          <a:xfrm>
            <a:off x="1371600" y="5105400"/>
            <a:ext cx="7620000" cy="533400"/>
          </a:xfrm>
        </p:spPr>
        <p:txBody>
          <a:bodyPr>
            <a:normAutofit/>
          </a:bodyPr>
          <a:lstStyle/>
          <a:p>
            <a:pPr algn="r"/>
            <a:r>
              <a:rPr lang="en-US" dirty="0"/>
              <a:t>By </a:t>
            </a:r>
            <a:r>
              <a:rPr lang="en-US" dirty="0" err="1"/>
              <a:t>Mamita</a:t>
            </a:r>
            <a:r>
              <a:rPr lang="en-US" dirty="0"/>
              <a:t> </a:t>
            </a:r>
            <a:r>
              <a:rPr lang="en-US" dirty="0" err="1"/>
              <a:t>Rai</a:t>
            </a:r>
            <a:r>
              <a:rPr lang="en-US" dirty="0"/>
              <a:t> </a:t>
            </a:r>
            <a:r>
              <a:rPr lang="en-US" dirty="0" err="1"/>
              <a:t>Gurung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293094923"/>
              </p:ext>
            </p:extLst>
          </p:nvPr>
        </p:nvGraphicFramePr>
        <p:xfrm>
          <a:off x="609600" y="381000"/>
          <a:ext cx="7886700" cy="6172201"/>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385453">
                <a:tc>
                  <a:txBody>
                    <a:bodyPr/>
                    <a:lstStyle/>
                    <a:p>
                      <a:r>
                        <a:rPr lang="en-US" sz="1400" dirty="0"/>
                        <a:t>Prokaryotes</a:t>
                      </a:r>
                    </a:p>
                  </a:txBody>
                  <a:tcPr marL="68580" marR="68580" marT="34290" marB="34290"/>
                </a:tc>
                <a:tc>
                  <a:txBody>
                    <a:bodyPr/>
                    <a:lstStyle/>
                    <a:p>
                      <a:r>
                        <a:rPr lang="en-US" sz="1400" dirty="0"/>
                        <a:t>Eukaryotes</a:t>
                      </a:r>
                    </a:p>
                  </a:txBody>
                  <a:tcPr marL="68580" marR="68580" marT="34290" marB="34290"/>
                </a:tc>
                <a:extLst>
                  <a:ext uri="{0D108BD9-81ED-4DB2-BD59-A6C34878D82A}">
                    <a16:rowId xmlns:a16="http://schemas.microsoft.com/office/drawing/2014/main" val="10000"/>
                  </a:ext>
                </a:extLst>
              </a:tr>
              <a:tr h="628357">
                <a:tc>
                  <a:txBody>
                    <a:bodyPr/>
                    <a:lstStyle/>
                    <a:p>
                      <a:r>
                        <a:rPr lang="en-US" sz="1400" dirty="0"/>
                        <a:t>Average diameter of  cell is 0.5-5µm</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Cells commonly </a:t>
                      </a:r>
                      <a:r>
                        <a:rPr lang="en-US" sz="1400" dirty="0" err="1"/>
                        <a:t>upto</a:t>
                      </a:r>
                      <a:r>
                        <a:rPr lang="en-US" sz="1400" dirty="0"/>
                        <a:t> 40µm diameter and commonly 1000-10000 times the volume</a:t>
                      </a:r>
                    </a:p>
                  </a:txBody>
                  <a:tcPr marL="68580" marR="68580" marT="34290" marB="34290"/>
                </a:tc>
                <a:extLst>
                  <a:ext uri="{0D108BD9-81ED-4DB2-BD59-A6C34878D82A}">
                    <a16:rowId xmlns:a16="http://schemas.microsoft.com/office/drawing/2014/main" val="10001"/>
                  </a:ext>
                </a:extLst>
              </a:tr>
              <a:tr h="628357">
                <a:tc>
                  <a:txBody>
                    <a:bodyPr/>
                    <a:lstStyle/>
                    <a:p>
                      <a:r>
                        <a:rPr lang="en-US" sz="1400" dirty="0"/>
                        <a:t>Unicellular</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Unicellular as well as </a:t>
                      </a:r>
                      <a:r>
                        <a:rPr lang="en-US" sz="1400" dirty="0" err="1"/>
                        <a:t>multicelluar</a:t>
                      </a:r>
                      <a:endParaRPr lang="en-US" sz="1400" dirty="0"/>
                    </a:p>
                  </a:txBody>
                  <a:tcPr marL="68580" marR="68580" marT="34290" marB="34290"/>
                </a:tc>
                <a:extLst>
                  <a:ext uri="{0D108BD9-81ED-4DB2-BD59-A6C34878D82A}">
                    <a16:rowId xmlns:a16="http://schemas.microsoft.com/office/drawing/2014/main" val="10002"/>
                  </a:ext>
                </a:extLst>
              </a:tr>
              <a:tr h="899031">
                <a:tc>
                  <a:txBody>
                    <a:bodyPr/>
                    <a:lstStyle/>
                    <a:p>
                      <a:r>
                        <a:rPr lang="en-US" sz="1400" dirty="0"/>
                        <a:t>DNA</a:t>
                      </a:r>
                      <a:r>
                        <a:rPr lang="en-US" sz="1400" baseline="0" dirty="0"/>
                        <a:t> is circular  and lies free in cytoplasm</a:t>
                      </a:r>
                    </a:p>
                    <a:p>
                      <a:r>
                        <a:rPr lang="en-US" sz="1400" baseline="0" dirty="0"/>
                        <a:t>(Nucleoid)</a:t>
                      </a:r>
                    </a:p>
                  </a:txBody>
                  <a:tcPr marL="68580" marR="68580" marT="34290" marB="34290"/>
                </a:tc>
                <a:tc>
                  <a:txBody>
                    <a:bodyPr/>
                    <a:lstStyle/>
                    <a:p>
                      <a:r>
                        <a:rPr lang="en-US" sz="1400" dirty="0"/>
                        <a:t>DNA is not circular and is contained in a nucleus- the nucleus is surrounded by an envelop of two membrane</a:t>
                      </a:r>
                    </a:p>
                  </a:txBody>
                  <a:tcPr marL="68580" marR="68580" marT="34290" marB="34290"/>
                </a:tc>
                <a:extLst>
                  <a:ext uri="{0D108BD9-81ED-4DB2-BD59-A6C34878D82A}">
                    <a16:rowId xmlns:a16="http://schemas.microsoft.com/office/drawing/2014/main" val="10003"/>
                  </a:ext>
                </a:extLst>
              </a:tr>
              <a:tr h="503296">
                <a:tc>
                  <a:txBody>
                    <a:bodyPr/>
                    <a:lstStyle/>
                    <a:p>
                      <a:r>
                        <a:rPr lang="en-US" sz="1400" dirty="0"/>
                        <a:t>DNA</a:t>
                      </a:r>
                      <a:r>
                        <a:rPr lang="en-US" sz="1400" baseline="0" dirty="0"/>
                        <a:t> is naked</a:t>
                      </a:r>
                      <a:endParaRPr lang="en-US" sz="1400" dirty="0"/>
                    </a:p>
                  </a:txBody>
                  <a:tcPr marL="68580" marR="68580" marT="34290" marB="34290"/>
                </a:tc>
                <a:tc>
                  <a:txBody>
                    <a:bodyPr/>
                    <a:lstStyle/>
                    <a:p>
                      <a:r>
                        <a:rPr lang="en-US" sz="1400" dirty="0"/>
                        <a:t>DNA</a:t>
                      </a:r>
                      <a:r>
                        <a:rPr lang="en-US" sz="1400" baseline="0" dirty="0"/>
                        <a:t> is associated with histone protein</a:t>
                      </a:r>
                      <a:endParaRPr lang="en-US" sz="1400" dirty="0"/>
                    </a:p>
                  </a:txBody>
                  <a:tcPr marL="68580" marR="68580" marT="34290" marB="34290"/>
                </a:tc>
                <a:extLst>
                  <a:ext uri="{0D108BD9-81ED-4DB2-BD59-A6C34878D82A}">
                    <a16:rowId xmlns:a16="http://schemas.microsoft.com/office/drawing/2014/main" val="10004"/>
                  </a:ext>
                </a:extLst>
              </a:tr>
              <a:tr h="721354">
                <a:tc>
                  <a:txBody>
                    <a:bodyPr/>
                    <a:lstStyle/>
                    <a:p>
                      <a:r>
                        <a:rPr lang="en-US" sz="1400" dirty="0"/>
                        <a:t>Ribosome 70s slightly smaller </a:t>
                      </a:r>
                    </a:p>
                  </a:txBody>
                  <a:tcPr marL="68580" marR="68580" marT="34290" marB="34290"/>
                </a:tc>
                <a:tc>
                  <a:txBody>
                    <a:bodyPr/>
                    <a:lstStyle/>
                    <a:p>
                      <a:r>
                        <a:rPr lang="en-US" sz="1400" dirty="0" err="1"/>
                        <a:t>Slighly</a:t>
                      </a:r>
                      <a:r>
                        <a:rPr lang="en-US" sz="1400" dirty="0"/>
                        <a:t> larger</a:t>
                      </a:r>
                      <a:r>
                        <a:rPr lang="en-US" sz="1400" baseline="0" dirty="0"/>
                        <a:t> 80s ribosome as well as 70s within mitochondria, chloroplast</a:t>
                      </a:r>
                      <a:endParaRPr lang="en-US" sz="1400" dirty="0"/>
                    </a:p>
                  </a:txBody>
                  <a:tcPr marL="68580" marR="68580" marT="34290" marB="34290"/>
                </a:tc>
                <a:extLst>
                  <a:ext uri="{0D108BD9-81ED-4DB2-BD59-A6C34878D82A}">
                    <a16:rowId xmlns:a16="http://schemas.microsoft.com/office/drawing/2014/main" val="10005"/>
                  </a:ext>
                </a:extLst>
              </a:tr>
              <a:tr h="424004">
                <a:tc>
                  <a:txBody>
                    <a:bodyPr/>
                    <a:lstStyle/>
                    <a:p>
                      <a:r>
                        <a:rPr lang="en-US" sz="1400" dirty="0"/>
                        <a:t>No ER</a:t>
                      </a:r>
                    </a:p>
                  </a:txBody>
                  <a:tcPr marL="68580" marR="68580" marT="34290" marB="34290"/>
                </a:tc>
                <a:tc>
                  <a:txBody>
                    <a:bodyPr/>
                    <a:lstStyle/>
                    <a:p>
                      <a:r>
                        <a:rPr lang="en-US" sz="1400" dirty="0"/>
                        <a:t>ER</a:t>
                      </a:r>
                      <a:r>
                        <a:rPr lang="en-US" sz="1400" baseline="0" dirty="0"/>
                        <a:t> with ribosome attached</a:t>
                      </a:r>
                      <a:endParaRPr lang="en-US" sz="1400" dirty="0"/>
                    </a:p>
                  </a:txBody>
                  <a:tcPr marL="68580" marR="68580" marT="34290" marB="34290"/>
                </a:tc>
                <a:extLst>
                  <a:ext uri="{0D108BD9-81ED-4DB2-BD59-A6C34878D82A}">
                    <a16:rowId xmlns:a16="http://schemas.microsoft.com/office/drawing/2014/main" val="10006"/>
                  </a:ext>
                </a:extLst>
              </a:tr>
              <a:tr h="1982349">
                <a:tc>
                  <a:txBody>
                    <a:bodyPr/>
                    <a:lstStyle/>
                    <a:p>
                      <a:r>
                        <a:rPr lang="en-US" sz="1400" dirty="0"/>
                        <a:t>No cell organelles</a:t>
                      </a:r>
                    </a:p>
                  </a:txBody>
                  <a:tcPr marL="68580" marR="68580" marT="34290" marB="34290"/>
                </a:tc>
                <a:tc>
                  <a:txBody>
                    <a:bodyPr/>
                    <a:lstStyle/>
                    <a:p>
                      <a:r>
                        <a:rPr lang="en-US" sz="1400" dirty="0"/>
                        <a:t>Many types of cell organelles present ( many with/</a:t>
                      </a:r>
                      <a:r>
                        <a:rPr lang="en-US" sz="1400" baseline="0" dirty="0"/>
                        <a:t> without membrane bound)</a:t>
                      </a:r>
                    </a:p>
                    <a:p>
                      <a:r>
                        <a:rPr lang="en-US" sz="1400" baseline="0" dirty="0"/>
                        <a:t>Lysosomes, </a:t>
                      </a:r>
                      <a:r>
                        <a:rPr lang="en-US" sz="1400" baseline="0" dirty="0" err="1"/>
                        <a:t>golgi</a:t>
                      </a:r>
                      <a:r>
                        <a:rPr lang="en-US" sz="1400" baseline="0" dirty="0"/>
                        <a:t> bodies, vacuoles-single membrane bound</a:t>
                      </a:r>
                    </a:p>
                    <a:p>
                      <a:r>
                        <a:rPr lang="en-US" sz="1400" baseline="0" dirty="0" err="1"/>
                        <a:t>Nuclues</a:t>
                      </a:r>
                      <a:r>
                        <a:rPr lang="en-US" sz="1400" baseline="0" dirty="0"/>
                        <a:t>, chloroplast, mitochondria- double membrane bound</a:t>
                      </a:r>
                    </a:p>
                    <a:p>
                      <a:r>
                        <a:rPr lang="en-US" sz="1400" baseline="0" dirty="0"/>
                        <a:t>No membrane- </a:t>
                      </a:r>
                      <a:r>
                        <a:rPr lang="en-US" sz="1400" baseline="0" dirty="0" err="1"/>
                        <a:t>ribosome,centrioles</a:t>
                      </a:r>
                      <a:r>
                        <a:rPr lang="en-US" sz="1400" baseline="0" dirty="0"/>
                        <a:t>, microtubules</a:t>
                      </a:r>
                    </a:p>
                  </a:txBody>
                  <a:tcPr marL="68580" marR="68580" marT="34290" marB="3429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89355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843548180"/>
              </p:ext>
            </p:extLst>
          </p:nvPr>
        </p:nvGraphicFramePr>
        <p:xfrm>
          <a:off x="628650" y="1030872"/>
          <a:ext cx="7886700" cy="3312528"/>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370200">
                <a:tc>
                  <a:txBody>
                    <a:bodyPr/>
                    <a:lstStyle/>
                    <a:p>
                      <a:r>
                        <a:rPr lang="en-US" sz="1400" dirty="0"/>
                        <a:t>Prokaryotes</a:t>
                      </a:r>
                    </a:p>
                  </a:txBody>
                  <a:tcPr marL="68580" marR="68580" marT="34290" marB="34290"/>
                </a:tc>
                <a:tc>
                  <a:txBody>
                    <a:bodyPr/>
                    <a:lstStyle/>
                    <a:p>
                      <a:r>
                        <a:rPr lang="en-US" sz="1400" dirty="0"/>
                        <a:t>Eukaryotes</a:t>
                      </a:r>
                    </a:p>
                  </a:txBody>
                  <a:tcPr marL="68580" marR="68580" marT="34290" marB="34290"/>
                </a:tc>
                <a:extLst>
                  <a:ext uri="{0D108BD9-81ED-4DB2-BD59-A6C34878D82A}">
                    <a16:rowId xmlns:a16="http://schemas.microsoft.com/office/drawing/2014/main" val="10000"/>
                  </a:ext>
                </a:extLst>
              </a:tr>
              <a:tr h="370200">
                <a:tc>
                  <a:txBody>
                    <a:bodyPr/>
                    <a:lstStyle/>
                    <a:p>
                      <a:r>
                        <a:rPr lang="en-US" sz="1400" dirty="0"/>
                        <a:t>No membrane organelles</a:t>
                      </a:r>
                    </a:p>
                  </a:txBody>
                  <a:tcPr marL="68580" marR="68580" marT="34290" marB="34290"/>
                </a:tc>
                <a:tc>
                  <a:txBody>
                    <a:bodyPr/>
                    <a:lstStyle/>
                    <a:p>
                      <a:r>
                        <a:rPr lang="en-US" sz="1400" dirty="0"/>
                        <a:t>Membrane bound organelles</a:t>
                      </a:r>
                    </a:p>
                  </a:txBody>
                  <a:tcPr marL="68580" marR="68580" marT="34290" marB="34290"/>
                </a:tc>
                <a:extLst>
                  <a:ext uri="{0D108BD9-81ED-4DB2-BD59-A6C34878D82A}">
                    <a16:rowId xmlns:a16="http://schemas.microsoft.com/office/drawing/2014/main" val="10001"/>
                  </a:ext>
                </a:extLst>
              </a:tr>
              <a:tr h="370200">
                <a:tc>
                  <a:txBody>
                    <a:bodyPr/>
                    <a:lstStyle/>
                    <a:p>
                      <a:r>
                        <a:rPr lang="en-US" sz="1400" dirty="0" err="1"/>
                        <a:t>Mesosomes</a:t>
                      </a:r>
                      <a:r>
                        <a:rPr lang="en-US" sz="1400" dirty="0"/>
                        <a:t> present</a:t>
                      </a:r>
                    </a:p>
                  </a:txBody>
                  <a:tcPr marL="68580" marR="68580" marT="34290" marB="34290"/>
                </a:tc>
                <a:tc>
                  <a:txBody>
                    <a:bodyPr/>
                    <a:lstStyle/>
                    <a:p>
                      <a:r>
                        <a:rPr lang="en-US" sz="1400" dirty="0"/>
                        <a:t>absent</a:t>
                      </a:r>
                    </a:p>
                  </a:txBody>
                  <a:tcPr marL="68580" marR="68580" marT="34290" marB="34290"/>
                </a:tc>
                <a:extLst>
                  <a:ext uri="{0D108BD9-81ED-4DB2-BD59-A6C34878D82A}">
                    <a16:rowId xmlns:a16="http://schemas.microsoft.com/office/drawing/2014/main" val="10002"/>
                  </a:ext>
                </a:extLst>
              </a:tr>
              <a:tr h="930502">
                <a:tc>
                  <a:txBody>
                    <a:bodyPr/>
                    <a:lstStyle/>
                    <a:p>
                      <a:r>
                        <a:rPr lang="en-US" sz="1400" dirty="0"/>
                        <a:t>Cell wall made of peptidoglycan(</a:t>
                      </a:r>
                      <a:r>
                        <a:rPr lang="en-US" sz="1400" baseline="0" dirty="0"/>
                        <a:t>murine)</a:t>
                      </a:r>
                      <a:endParaRPr lang="en-US" sz="1400" dirty="0"/>
                    </a:p>
                  </a:txBody>
                  <a:tcPr marL="68580" marR="68580" marT="34290" marB="34290"/>
                </a:tc>
                <a:tc>
                  <a:txBody>
                    <a:bodyPr/>
                    <a:lstStyle/>
                    <a:p>
                      <a:r>
                        <a:rPr lang="en-US" sz="1400" dirty="0"/>
                        <a:t>Plant – cellulose or lignin</a:t>
                      </a:r>
                    </a:p>
                    <a:p>
                      <a:r>
                        <a:rPr lang="en-US" sz="1400" dirty="0"/>
                        <a:t>Fungi – chitin( nitrogen containing polysaccharide)</a:t>
                      </a:r>
                    </a:p>
                  </a:txBody>
                  <a:tcPr marL="68580" marR="68580" marT="34290" marB="34290"/>
                </a:tc>
                <a:extLst>
                  <a:ext uri="{0D108BD9-81ED-4DB2-BD59-A6C34878D82A}">
                    <a16:rowId xmlns:a16="http://schemas.microsoft.com/office/drawing/2014/main" val="10003"/>
                  </a:ext>
                </a:extLst>
              </a:tr>
              <a:tr h="1271426">
                <a:tc>
                  <a:txBody>
                    <a:bodyPr/>
                    <a:lstStyle/>
                    <a:p>
                      <a:r>
                        <a:rPr lang="en-US" sz="1400" dirty="0" err="1"/>
                        <a:t>Eg</a:t>
                      </a:r>
                      <a:r>
                        <a:rPr lang="en-US" sz="1400" dirty="0"/>
                        <a:t>:-bacteria</a:t>
                      </a:r>
                    </a:p>
                  </a:txBody>
                  <a:tcPr marL="68580" marR="68580" marT="34290" marB="34290"/>
                </a:tc>
                <a:tc>
                  <a:txBody>
                    <a:bodyPr/>
                    <a:lstStyle/>
                    <a:p>
                      <a:r>
                        <a:rPr lang="en-US" sz="1400" dirty="0" err="1"/>
                        <a:t>Eg</a:t>
                      </a:r>
                      <a:r>
                        <a:rPr lang="en-US" sz="1400" dirty="0"/>
                        <a:t>:-plant, animal, fungi,</a:t>
                      </a:r>
                      <a:r>
                        <a:rPr lang="en-US" sz="1400" baseline="0" dirty="0"/>
                        <a:t> algae, protozoans</a:t>
                      </a:r>
                      <a:endParaRPr lang="en-US" sz="1400" dirty="0"/>
                    </a:p>
                  </a:txBody>
                  <a:tcPr marL="68580" marR="68580" marT="34290" marB="3429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14813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990" y="58985"/>
            <a:ext cx="6347713" cy="1320800"/>
          </a:xfrm>
        </p:spPr>
        <p:txBody>
          <a:bodyPr/>
          <a:lstStyle/>
          <a:p>
            <a:r>
              <a:rPr lang="en-US" b="1" dirty="0">
                <a:latin typeface="Calibri" panose="020F0502020204030204" pitchFamily="34" charset="0"/>
                <a:ea typeface="Calibri" panose="020F0502020204030204" pitchFamily="34" charset="0"/>
                <a:cs typeface="Times New Roman" panose="02020603050405020304" pitchFamily="18" charset="0"/>
              </a:rPr>
              <a:t>Bacteria</a:t>
            </a:r>
            <a:br>
              <a:rPr lang="en-US"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304800" y="914400"/>
            <a:ext cx="6810055" cy="5742408"/>
          </a:xfrm>
        </p:spPr>
        <p:txBody>
          <a:bodyPr/>
          <a:lstStyle/>
          <a:p>
            <a:pPr marL="0" indent="0" algn="just">
              <a:buNone/>
            </a:pPr>
            <a:r>
              <a:rPr lang="en-US" dirty="0">
                <a:latin typeface="+mj-lt"/>
                <a:ea typeface="Calibri" panose="020F0502020204030204" pitchFamily="34" charset="0"/>
                <a:cs typeface="Times New Roman" panose="02020603050405020304" pitchFamily="18" charset="0"/>
              </a:rPr>
              <a:t>Bacteria form a large group of unicellular parasitic, saprophytic and free-living microorganisms, varying in size from 0.1–10 µm </a:t>
            </a:r>
            <a:r>
              <a:rPr lang="en-US">
                <a:latin typeface="+mj-lt"/>
                <a:ea typeface="Calibri" panose="020F0502020204030204" pitchFamily="34" charset="0"/>
                <a:cs typeface="Times New Roman" panose="02020603050405020304" pitchFamily="18" charset="0"/>
              </a:rPr>
              <a:t>long.Microscopic.They</a:t>
            </a:r>
            <a:r>
              <a:rPr lang="en-US" dirty="0">
                <a:latin typeface="+mj-lt"/>
                <a:ea typeface="Calibri" panose="020F0502020204030204" pitchFamily="34" charset="0"/>
                <a:cs typeface="Times New Roman" panose="02020603050405020304" pitchFamily="18" charset="0"/>
              </a:rPr>
              <a:t> have a simple cell structure, contain both deoxyribonucleic acid (DNA) and ribonucleic acid (RNA), and multiply by binary fission. They are classified by their morphology, staining reactions, cultural characteristics, biochemical reactions, antigenic structure, and increasingly by their genetic composition using specialized molecular biology techniques. </a:t>
            </a:r>
            <a:r>
              <a:rPr lang="en-US" dirty="0"/>
              <a:t> </a:t>
            </a:r>
          </a:p>
        </p:txBody>
      </p:sp>
    </p:spTree>
    <p:extLst>
      <p:ext uri="{BB962C8B-B14F-4D97-AF65-F5344CB8AC3E}">
        <p14:creationId xmlns:p14="http://schemas.microsoft.com/office/powerpoint/2010/main" val="2293102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br>
              <a:rPr lang="en-US" b="1" dirty="0"/>
            </a:br>
            <a:r>
              <a:rPr lang="en-US" b="1" dirty="0"/>
              <a:t>Virus:</a:t>
            </a:r>
            <a:br>
              <a:rPr lang="en-US" dirty="0"/>
            </a:br>
            <a:endParaRPr lang="en-US" dirty="0"/>
          </a:p>
        </p:txBody>
      </p:sp>
      <p:sp>
        <p:nvSpPr>
          <p:cNvPr id="3" name="Content Placeholder 2"/>
          <p:cNvSpPr>
            <a:spLocks noGrp="1"/>
          </p:cNvSpPr>
          <p:nvPr>
            <p:ph idx="1"/>
          </p:nvPr>
        </p:nvSpPr>
        <p:spPr>
          <a:xfrm>
            <a:off x="457200" y="1752600"/>
            <a:ext cx="7086600" cy="4525963"/>
          </a:xfrm>
        </p:spPr>
        <p:txBody>
          <a:bodyPr/>
          <a:lstStyle/>
          <a:p>
            <a:pPr algn="just">
              <a:buNone/>
            </a:pPr>
            <a:r>
              <a:rPr lang="en-US" dirty="0"/>
              <a:t>   Viruses are the obligate intracellular parasites  ranges in the size of about 20-30 nm. They consist either DNA or RNA and infect nearly all the organisms. They are very small and can be seen only under electron microscope. Viruses require living cell for multiplication.</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a:t>
            </a:r>
            <a:endParaRPr lang="en-US" dirty="0"/>
          </a:p>
        </p:txBody>
      </p:sp>
      <p:sp>
        <p:nvSpPr>
          <p:cNvPr id="3" name="Content Placeholder 2"/>
          <p:cNvSpPr>
            <a:spLocks noGrp="1"/>
          </p:cNvSpPr>
          <p:nvPr>
            <p:ph idx="1"/>
          </p:nvPr>
        </p:nvSpPr>
        <p:spPr>
          <a:xfrm>
            <a:off x="609598" y="1219200"/>
            <a:ext cx="6781801" cy="4822163"/>
          </a:xfrm>
        </p:spPr>
        <p:txBody>
          <a:bodyPr>
            <a:normAutofit fontScale="92500" lnSpcReduction="10000"/>
          </a:bodyPr>
          <a:lstStyle/>
          <a:p>
            <a:pPr algn="just"/>
            <a:r>
              <a:rPr lang="en-US" dirty="0"/>
              <a:t>Unlike other microbes, viruses have no organelles, no cytoplasm and no cell nucleus. All the viruses consist of two basic components, a core of nucleic acid called the genome, and the surrounding coat of protein known as the capsid.</a:t>
            </a:r>
          </a:p>
          <a:p>
            <a:pPr algn="just"/>
            <a:r>
              <a:rPr lang="en-US" dirty="0"/>
              <a:t>The genome contains either DNA or RNA , but not both and the nucleic acid occurs  double stranded or single stranded form.</a:t>
            </a:r>
          </a:p>
          <a:p>
            <a:pPr algn="just"/>
            <a:r>
              <a:rPr lang="en-US" dirty="0"/>
              <a:t>The </a:t>
            </a:r>
            <a:r>
              <a:rPr lang="en-US" dirty="0" err="1"/>
              <a:t>capsid</a:t>
            </a:r>
            <a:r>
              <a:rPr lang="en-US" dirty="0"/>
              <a:t>  protects the genome. It also gives shape to the virus and is responsible for the helical, </a:t>
            </a:r>
            <a:r>
              <a:rPr lang="en-US" dirty="0" err="1"/>
              <a:t>icosahedral</a:t>
            </a:r>
            <a:r>
              <a:rPr lang="en-US" dirty="0"/>
              <a:t> or complex symmetry. Generally the </a:t>
            </a:r>
            <a:r>
              <a:rPr lang="en-US" dirty="0" err="1"/>
              <a:t>capsid</a:t>
            </a:r>
            <a:r>
              <a:rPr lang="en-US" dirty="0"/>
              <a:t>  is made up of individual subunits called </a:t>
            </a:r>
            <a:r>
              <a:rPr lang="en-US" dirty="0" err="1"/>
              <a:t>capsomeres</a:t>
            </a:r>
            <a:r>
              <a:rPr lang="en-US" dirty="0"/>
              <a:t>.</a:t>
            </a:r>
          </a:p>
          <a:p>
            <a:pPr algn="just"/>
            <a:r>
              <a:rPr lang="en-US" dirty="0"/>
              <a:t>The number of </a:t>
            </a:r>
            <a:r>
              <a:rPr lang="en-US" dirty="0" err="1"/>
              <a:t>capsomeres</a:t>
            </a:r>
            <a:r>
              <a:rPr lang="en-US" dirty="0"/>
              <a:t> is characteristics of virus </a:t>
            </a:r>
            <a:r>
              <a:rPr lang="en-US" dirty="0" err="1"/>
              <a:t>eg</a:t>
            </a:r>
            <a:r>
              <a:rPr lang="en-US" dirty="0"/>
              <a:t> 162- herpes virus,252-Adenovirus.</a:t>
            </a:r>
          </a:p>
          <a:p>
            <a:pPr algn="just"/>
            <a:r>
              <a:rPr lang="en-US" dirty="0"/>
              <a:t>The </a:t>
            </a:r>
            <a:r>
              <a:rPr lang="en-US" dirty="0" err="1"/>
              <a:t>capsid</a:t>
            </a:r>
            <a:r>
              <a:rPr lang="en-US" dirty="0"/>
              <a:t> plus genome is called the </a:t>
            </a:r>
            <a:r>
              <a:rPr lang="en-US" dirty="0" err="1"/>
              <a:t>nucleocapsid</a:t>
            </a:r>
            <a:r>
              <a:rPr lang="en-US" dirty="0"/>
              <a:t>.</a:t>
            </a:r>
          </a:p>
          <a:p>
            <a:pPr algn="just"/>
            <a:r>
              <a:rPr lang="en-US" dirty="0"/>
              <a:t>Many viruses  are surrounded by a flexible membrane  known as envelope. The envelope is composed of lipids and protein. In some viruses like Influenza and measles the envelope contains functional  projection known as spikes.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Classification of virus </a:t>
            </a:r>
            <a:br>
              <a:rPr lang="en-US" dirty="0"/>
            </a:br>
            <a:endParaRPr lang="en-US" dirty="0"/>
          </a:p>
        </p:txBody>
      </p:sp>
      <p:sp>
        <p:nvSpPr>
          <p:cNvPr id="3" name="Content Placeholder 2"/>
          <p:cNvSpPr>
            <a:spLocks noGrp="1"/>
          </p:cNvSpPr>
          <p:nvPr>
            <p:ph idx="1"/>
          </p:nvPr>
        </p:nvSpPr>
        <p:spPr>
          <a:xfrm>
            <a:off x="457200" y="1143000"/>
            <a:ext cx="8229600" cy="5410200"/>
          </a:xfrm>
        </p:spPr>
        <p:txBody>
          <a:bodyPr/>
          <a:lstStyle/>
          <a:p>
            <a:pPr algn="just"/>
            <a:r>
              <a:rPr lang="en-US" dirty="0"/>
              <a:t>Viruses are classified by their genome (DNA or RNA), morphology (</a:t>
            </a:r>
            <a:r>
              <a:rPr lang="en-US" dirty="0" err="1"/>
              <a:t>Capsid</a:t>
            </a:r>
            <a:r>
              <a:rPr lang="en-US" dirty="0"/>
              <a:t> symmetry), size, presence or absence of envelop and methods of replications.</a:t>
            </a:r>
          </a:p>
          <a:p>
            <a:pPr algn="just">
              <a:buNone/>
            </a:pPr>
            <a:r>
              <a:rPr lang="en-US" u="sng" dirty="0"/>
              <a:t>1. Systemic classification of RNA and DNA virus of medical important.</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RNA Virus</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87211200"/>
              </p:ext>
            </p:extLst>
          </p:nvPr>
        </p:nvGraphicFramePr>
        <p:xfrm>
          <a:off x="609600" y="1371599"/>
          <a:ext cx="7543800" cy="54516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299418">
                <a:tc>
                  <a:txBody>
                    <a:bodyPr/>
                    <a:lstStyle/>
                    <a:p>
                      <a:pPr marL="0" marR="0" algn="just">
                        <a:spcBef>
                          <a:spcPts val="0"/>
                        </a:spcBef>
                        <a:spcAft>
                          <a:spcPts val="0"/>
                        </a:spcAft>
                      </a:pPr>
                      <a:r>
                        <a:rPr lang="en-US" sz="2000" u="sng" dirty="0">
                          <a:latin typeface="Calibri"/>
                          <a:ea typeface="Times New Roman"/>
                        </a:rPr>
                        <a:t>Family</a:t>
                      </a:r>
                      <a:endParaRPr lang="en-US" sz="2000" dirty="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Viruses</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Disease caused</a:t>
                      </a:r>
                      <a:endParaRPr lang="en-US" sz="2000" dirty="0">
                        <a:latin typeface="Times New Roman"/>
                        <a:ea typeface="Times New Roman"/>
                      </a:endParaRPr>
                    </a:p>
                  </a:txBody>
                  <a:tcPr marL="68580" marR="68580" marT="0" marB="0"/>
                </a:tc>
                <a:extLst>
                  <a:ext uri="{0D108BD9-81ED-4DB2-BD59-A6C34878D82A}">
                    <a16:rowId xmlns:a16="http://schemas.microsoft.com/office/drawing/2014/main" val="10000"/>
                  </a:ext>
                </a:extLst>
              </a:tr>
              <a:tr h="378105">
                <a:tc>
                  <a:txBody>
                    <a:bodyPr/>
                    <a:lstStyle/>
                    <a:p>
                      <a:pPr marL="0" marR="0" algn="just">
                        <a:spcBef>
                          <a:spcPts val="0"/>
                        </a:spcBef>
                        <a:spcAft>
                          <a:spcPts val="0"/>
                        </a:spcAft>
                      </a:pPr>
                      <a:r>
                        <a:rPr lang="en-US" sz="2000" dirty="0" err="1">
                          <a:latin typeface="Calibri"/>
                          <a:ea typeface="Times New Roman"/>
                        </a:rPr>
                        <a:t>Togaviridae</a:t>
                      </a:r>
                      <a:endParaRPr lang="en-US" sz="2000" dirty="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Rubivirus</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Rubella</a:t>
                      </a:r>
                      <a:endParaRPr lang="en-US" sz="2000">
                        <a:latin typeface="Times New Roman"/>
                        <a:ea typeface="Times New Roman"/>
                      </a:endParaRPr>
                    </a:p>
                  </a:txBody>
                  <a:tcPr marL="68580" marR="68580" marT="0" marB="0"/>
                </a:tc>
                <a:extLst>
                  <a:ext uri="{0D108BD9-81ED-4DB2-BD59-A6C34878D82A}">
                    <a16:rowId xmlns:a16="http://schemas.microsoft.com/office/drawing/2014/main" val="10001"/>
                  </a:ext>
                </a:extLst>
              </a:tr>
              <a:tr h="378105">
                <a:tc>
                  <a:txBody>
                    <a:bodyPr/>
                    <a:lstStyle/>
                    <a:p>
                      <a:pPr marL="0" marR="0" algn="just">
                        <a:spcBef>
                          <a:spcPts val="0"/>
                        </a:spcBef>
                        <a:spcAft>
                          <a:spcPts val="0"/>
                        </a:spcAft>
                      </a:pPr>
                      <a:r>
                        <a:rPr lang="en-US" sz="2000" dirty="0" err="1">
                          <a:latin typeface="Calibri"/>
                          <a:ea typeface="Times New Roman"/>
                        </a:rPr>
                        <a:t>Bunyaviridae</a:t>
                      </a:r>
                      <a:endParaRPr lang="en-US" sz="2000" dirty="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Rift Valley Fever Virus</a:t>
                      </a:r>
                      <a:endParaRPr lang="en-US" sz="2000" dirty="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Fever</a:t>
                      </a:r>
                      <a:endParaRPr lang="en-US" sz="2000">
                        <a:latin typeface="Times New Roman"/>
                        <a:ea typeface="Times New Roman"/>
                      </a:endParaRPr>
                    </a:p>
                  </a:txBody>
                  <a:tcPr marL="68580" marR="68580" marT="0" marB="0"/>
                </a:tc>
                <a:extLst>
                  <a:ext uri="{0D108BD9-81ED-4DB2-BD59-A6C34878D82A}">
                    <a16:rowId xmlns:a16="http://schemas.microsoft.com/office/drawing/2014/main" val="10002"/>
                  </a:ext>
                </a:extLst>
              </a:tr>
              <a:tr h="378105">
                <a:tc>
                  <a:txBody>
                    <a:bodyPr/>
                    <a:lstStyle/>
                    <a:p>
                      <a:pPr marL="0" marR="0" algn="just">
                        <a:spcBef>
                          <a:spcPts val="0"/>
                        </a:spcBef>
                        <a:spcAft>
                          <a:spcPts val="0"/>
                        </a:spcAft>
                      </a:pPr>
                      <a:r>
                        <a:rPr lang="en-US" sz="2000" dirty="0" err="1">
                          <a:latin typeface="Calibri"/>
                          <a:ea typeface="Times New Roman"/>
                        </a:rPr>
                        <a:t>Flaviviridae</a:t>
                      </a:r>
                      <a:endParaRPr lang="en-US" sz="2000" dirty="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Hepatitis C virus</a:t>
                      </a:r>
                      <a:endParaRPr lang="en-US" sz="2000" dirty="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Hepatitis</a:t>
                      </a:r>
                      <a:endParaRPr lang="en-US" sz="2000">
                        <a:latin typeface="Times New Roman"/>
                        <a:ea typeface="Times New Roman"/>
                      </a:endParaRPr>
                    </a:p>
                  </a:txBody>
                  <a:tcPr marL="68580" marR="68580" marT="0" marB="0"/>
                </a:tc>
                <a:extLst>
                  <a:ext uri="{0D108BD9-81ED-4DB2-BD59-A6C34878D82A}">
                    <a16:rowId xmlns:a16="http://schemas.microsoft.com/office/drawing/2014/main" val="10003"/>
                  </a:ext>
                </a:extLst>
              </a:tr>
              <a:tr h="598836">
                <a:tc>
                  <a:txBody>
                    <a:bodyPr/>
                    <a:lstStyle/>
                    <a:p>
                      <a:pPr marL="0" marR="0" algn="just">
                        <a:spcBef>
                          <a:spcPts val="0"/>
                        </a:spcBef>
                        <a:spcAft>
                          <a:spcPts val="0"/>
                        </a:spcAft>
                      </a:pPr>
                      <a:r>
                        <a:rPr lang="en-US" sz="2000">
                          <a:latin typeface="Calibri"/>
                          <a:ea typeface="Times New Roman"/>
                        </a:rPr>
                        <a:t>Filoviridae</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Ebola virus</a:t>
                      </a:r>
                      <a:endParaRPr lang="en-US" sz="2000" dirty="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Viral haemorrhagic fever</a:t>
                      </a:r>
                      <a:endParaRPr lang="en-US" sz="2000">
                        <a:latin typeface="Times New Roman"/>
                        <a:ea typeface="Times New Roman"/>
                      </a:endParaRPr>
                    </a:p>
                  </a:txBody>
                  <a:tcPr marL="68580" marR="68580" marT="0" marB="0"/>
                </a:tc>
                <a:extLst>
                  <a:ext uri="{0D108BD9-81ED-4DB2-BD59-A6C34878D82A}">
                    <a16:rowId xmlns:a16="http://schemas.microsoft.com/office/drawing/2014/main" val="10004"/>
                  </a:ext>
                </a:extLst>
              </a:tr>
              <a:tr h="378105">
                <a:tc>
                  <a:txBody>
                    <a:bodyPr/>
                    <a:lstStyle/>
                    <a:p>
                      <a:pPr marL="0" marR="0" algn="just">
                        <a:spcBef>
                          <a:spcPts val="0"/>
                        </a:spcBef>
                        <a:spcAft>
                          <a:spcPts val="0"/>
                        </a:spcAft>
                      </a:pPr>
                      <a:r>
                        <a:rPr lang="en-US" sz="2000">
                          <a:latin typeface="Calibri"/>
                          <a:ea typeface="Times New Roman"/>
                        </a:rPr>
                        <a:t>Arenaviridae</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Lassa virus</a:t>
                      </a:r>
                      <a:endParaRPr lang="en-US" sz="2000" dirty="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Meningitis</a:t>
                      </a:r>
                      <a:endParaRPr lang="en-US" sz="2000" dirty="0">
                        <a:latin typeface="Times New Roman"/>
                        <a:ea typeface="Times New Roman"/>
                      </a:endParaRPr>
                    </a:p>
                  </a:txBody>
                  <a:tcPr marL="68580" marR="68580" marT="0" marB="0"/>
                </a:tc>
                <a:extLst>
                  <a:ext uri="{0D108BD9-81ED-4DB2-BD59-A6C34878D82A}">
                    <a16:rowId xmlns:a16="http://schemas.microsoft.com/office/drawing/2014/main" val="10005"/>
                  </a:ext>
                </a:extLst>
              </a:tr>
              <a:tr h="378105">
                <a:tc>
                  <a:txBody>
                    <a:bodyPr/>
                    <a:lstStyle/>
                    <a:p>
                      <a:pPr marL="0" marR="0" algn="just">
                        <a:spcBef>
                          <a:spcPts val="0"/>
                        </a:spcBef>
                        <a:spcAft>
                          <a:spcPts val="0"/>
                        </a:spcAft>
                      </a:pPr>
                      <a:r>
                        <a:rPr lang="en-US" sz="2000">
                          <a:latin typeface="Calibri"/>
                          <a:ea typeface="Times New Roman"/>
                        </a:rPr>
                        <a:t>Rabdoviridae</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Rabies virus</a:t>
                      </a:r>
                      <a:endParaRPr lang="en-US" sz="2000" dirty="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Rabies</a:t>
                      </a:r>
                      <a:endParaRPr lang="en-US" sz="2000" dirty="0">
                        <a:latin typeface="Times New Roman"/>
                        <a:ea typeface="Times New Roman"/>
                      </a:endParaRPr>
                    </a:p>
                  </a:txBody>
                  <a:tcPr marL="68580" marR="68580" marT="0" marB="0"/>
                </a:tc>
                <a:extLst>
                  <a:ext uri="{0D108BD9-81ED-4DB2-BD59-A6C34878D82A}">
                    <a16:rowId xmlns:a16="http://schemas.microsoft.com/office/drawing/2014/main" val="10006"/>
                  </a:ext>
                </a:extLst>
              </a:tr>
              <a:tr h="378105">
                <a:tc>
                  <a:txBody>
                    <a:bodyPr/>
                    <a:lstStyle/>
                    <a:p>
                      <a:pPr marL="0" marR="0" algn="just">
                        <a:spcBef>
                          <a:spcPts val="0"/>
                        </a:spcBef>
                        <a:spcAft>
                          <a:spcPts val="0"/>
                        </a:spcAft>
                      </a:pPr>
                      <a:r>
                        <a:rPr lang="en-US" sz="2000">
                          <a:latin typeface="Calibri"/>
                          <a:ea typeface="Times New Roman"/>
                        </a:rPr>
                        <a:t>Paramyxoviridae</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Mumps virus</a:t>
                      </a:r>
                      <a:endParaRPr lang="en-US" sz="2000" dirty="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Mumps</a:t>
                      </a:r>
                      <a:endParaRPr lang="en-US" sz="2000" dirty="0">
                        <a:latin typeface="Times New Roman"/>
                        <a:ea typeface="Times New Roman"/>
                      </a:endParaRPr>
                    </a:p>
                  </a:txBody>
                  <a:tcPr marL="68580" marR="68580" marT="0" marB="0"/>
                </a:tc>
                <a:extLst>
                  <a:ext uri="{0D108BD9-81ED-4DB2-BD59-A6C34878D82A}">
                    <a16:rowId xmlns:a16="http://schemas.microsoft.com/office/drawing/2014/main" val="10007"/>
                  </a:ext>
                </a:extLst>
              </a:tr>
              <a:tr h="378105">
                <a:tc>
                  <a:txBody>
                    <a:bodyPr/>
                    <a:lstStyle/>
                    <a:p>
                      <a:pPr marL="0" marR="0" algn="just">
                        <a:spcBef>
                          <a:spcPts val="0"/>
                        </a:spcBef>
                        <a:spcAft>
                          <a:spcPts val="0"/>
                        </a:spcAft>
                      </a:pPr>
                      <a:r>
                        <a:rPr lang="en-US" sz="2000">
                          <a:latin typeface="Calibri"/>
                          <a:ea typeface="Times New Roman"/>
                        </a:rPr>
                        <a:t>Orthomyxoviridae</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Influenza A, B, C</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Influenza</a:t>
                      </a:r>
                      <a:endParaRPr lang="en-US" sz="2000" dirty="0">
                        <a:latin typeface="Times New Roman"/>
                        <a:ea typeface="Times New Roman"/>
                      </a:endParaRPr>
                    </a:p>
                  </a:txBody>
                  <a:tcPr marL="68580" marR="68580" marT="0" marB="0"/>
                </a:tc>
                <a:extLst>
                  <a:ext uri="{0D108BD9-81ED-4DB2-BD59-A6C34878D82A}">
                    <a16:rowId xmlns:a16="http://schemas.microsoft.com/office/drawing/2014/main" val="10008"/>
                  </a:ext>
                </a:extLst>
              </a:tr>
              <a:tr h="378105">
                <a:tc>
                  <a:txBody>
                    <a:bodyPr/>
                    <a:lstStyle/>
                    <a:p>
                      <a:pPr marL="0" marR="0" algn="just">
                        <a:spcBef>
                          <a:spcPts val="0"/>
                        </a:spcBef>
                        <a:spcAft>
                          <a:spcPts val="0"/>
                        </a:spcAft>
                      </a:pPr>
                      <a:r>
                        <a:rPr lang="en-US" sz="2000">
                          <a:latin typeface="Calibri"/>
                          <a:ea typeface="Times New Roman"/>
                        </a:rPr>
                        <a:t>Coronaviridae</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Coronavirus</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Respiratory infection</a:t>
                      </a:r>
                      <a:endParaRPr lang="en-US" sz="2000" dirty="0">
                        <a:latin typeface="Times New Roman"/>
                        <a:ea typeface="Times New Roman"/>
                      </a:endParaRPr>
                    </a:p>
                  </a:txBody>
                  <a:tcPr marL="68580" marR="68580" marT="0" marB="0"/>
                </a:tc>
                <a:extLst>
                  <a:ext uri="{0D108BD9-81ED-4DB2-BD59-A6C34878D82A}">
                    <a16:rowId xmlns:a16="http://schemas.microsoft.com/office/drawing/2014/main" val="10009"/>
                  </a:ext>
                </a:extLst>
              </a:tr>
              <a:tr h="378105">
                <a:tc>
                  <a:txBody>
                    <a:bodyPr/>
                    <a:lstStyle/>
                    <a:p>
                      <a:pPr marL="0" marR="0" algn="just">
                        <a:spcBef>
                          <a:spcPts val="0"/>
                        </a:spcBef>
                        <a:spcAft>
                          <a:spcPts val="0"/>
                        </a:spcAft>
                      </a:pPr>
                      <a:r>
                        <a:rPr lang="en-US" sz="2000">
                          <a:latin typeface="Calibri"/>
                          <a:ea typeface="Times New Roman"/>
                        </a:rPr>
                        <a:t>Retroviridae</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HIV 1 virus</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AIDS</a:t>
                      </a:r>
                      <a:endParaRPr lang="en-US" sz="2000" dirty="0">
                        <a:latin typeface="Times New Roman"/>
                        <a:ea typeface="Times New Roman"/>
                      </a:endParaRPr>
                    </a:p>
                  </a:txBody>
                  <a:tcPr marL="68580" marR="68580" marT="0" marB="0"/>
                </a:tc>
                <a:extLst>
                  <a:ext uri="{0D108BD9-81ED-4DB2-BD59-A6C34878D82A}">
                    <a16:rowId xmlns:a16="http://schemas.microsoft.com/office/drawing/2014/main" val="10010"/>
                  </a:ext>
                </a:extLst>
              </a:tr>
              <a:tr h="378105">
                <a:tc>
                  <a:txBody>
                    <a:bodyPr/>
                    <a:lstStyle/>
                    <a:p>
                      <a:pPr marL="0" marR="0" algn="just">
                        <a:spcBef>
                          <a:spcPts val="0"/>
                        </a:spcBef>
                        <a:spcAft>
                          <a:spcPts val="0"/>
                        </a:spcAft>
                      </a:pPr>
                      <a:r>
                        <a:rPr lang="en-US" sz="2000">
                          <a:latin typeface="Calibri"/>
                          <a:ea typeface="Times New Roman"/>
                        </a:rPr>
                        <a:t>Picronaviridae</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Hepatitis A virus</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Hepatitis</a:t>
                      </a:r>
                      <a:endParaRPr lang="en-US" sz="2000" dirty="0">
                        <a:latin typeface="Times New Roman"/>
                        <a:ea typeface="Times New Roman"/>
                      </a:endParaRPr>
                    </a:p>
                  </a:txBody>
                  <a:tcPr marL="68580" marR="68580" marT="0" marB="0"/>
                </a:tc>
                <a:extLst>
                  <a:ext uri="{0D108BD9-81ED-4DB2-BD59-A6C34878D82A}">
                    <a16:rowId xmlns:a16="http://schemas.microsoft.com/office/drawing/2014/main" val="10011"/>
                  </a:ext>
                </a:extLst>
              </a:tr>
              <a:tr h="378105">
                <a:tc>
                  <a:txBody>
                    <a:bodyPr/>
                    <a:lstStyle/>
                    <a:p>
                      <a:pPr marL="0" marR="0" algn="just">
                        <a:spcBef>
                          <a:spcPts val="0"/>
                        </a:spcBef>
                        <a:spcAft>
                          <a:spcPts val="0"/>
                        </a:spcAft>
                      </a:pPr>
                      <a:r>
                        <a:rPr lang="en-US" sz="2000">
                          <a:latin typeface="Calibri"/>
                          <a:ea typeface="Times New Roman"/>
                        </a:rPr>
                        <a:t>Reoviridae</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Rotavirus</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Gastroenteritis</a:t>
                      </a:r>
                      <a:endParaRPr lang="en-US" sz="2000" dirty="0">
                        <a:latin typeface="Times New Roman"/>
                        <a:ea typeface="Times New Roman"/>
                      </a:endParaRPr>
                    </a:p>
                  </a:txBody>
                  <a:tcPr marL="68580" marR="68580" marT="0" marB="0"/>
                </a:tc>
                <a:extLst>
                  <a:ext uri="{0D108BD9-81ED-4DB2-BD59-A6C34878D82A}">
                    <a16:rowId xmlns:a16="http://schemas.microsoft.com/office/drawing/2014/main" val="10012"/>
                  </a:ext>
                </a:extLst>
              </a:tr>
              <a:tr h="378105">
                <a:tc>
                  <a:txBody>
                    <a:bodyPr/>
                    <a:lstStyle/>
                    <a:p>
                      <a:pPr marL="0" marR="0" algn="just">
                        <a:spcBef>
                          <a:spcPts val="0"/>
                        </a:spcBef>
                        <a:spcAft>
                          <a:spcPts val="0"/>
                        </a:spcAft>
                      </a:pPr>
                      <a:r>
                        <a:rPr lang="en-US" sz="2000">
                          <a:latin typeface="Calibri"/>
                          <a:ea typeface="Times New Roman"/>
                        </a:rPr>
                        <a:t>Calciviridae</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Hepatitis E virus</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hepatitis</a:t>
                      </a:r>
                      <a:endParaRPr lang="en-US" sz="2000" dirty="0">
                        <a:latin typeface="Times New Roman"/>
                        <a:ea typeface="Times New Roman"/>
                      </a:endParaRPr>
                    </a:p>
                  </a:txBody>
                  <a:tcPr marL="68580" marR="68580" marT="0" marB="0"/>
                </a:tc>
                <a:extLst>
                  <a:ext uri="{0D108BD9-81ED-4DB2-BD59-A6C34878D82A}">
                    <a16:rowId xmlns:a16="http://schemas.microsoft.com/office/drawing/2014/main" val="1001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DNA virus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7435108"/>
              </p:ext>
            </p:extLst>
          </p:nvPr>
        </p:nvGraphicFramePr>
        <p:xfrm>
          <a:off x="457200" y="1295400"/>
          <a:ext cx="7391400" cy="49530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498029">
                <a:tc>
                  <a:txBody>
                    <a:bodyPr/>
                    <a:lstStyle/>
                    <a:p>
                      <a:pPr marL="0" marR="0" algn="just">
                        <a:spcBef>
                          <a:spcPts val="0"/>
                        </a:spcBef>
                        <a:spcAft>
                          <a:spcPts val="0"/>
                        </a:spcAft>
                      </a:pPr>
                      <a:r>
                        <a:rPr lang="en-US" sz="2400" dirty="0">
                          <a:latin typeface="Calibri"/>
                          <a:ea typeface="Times New Roman"/>
                        </a:rPr>
                        <a:t>Family</a:t>
                      </a:r>
                      <a:endParaRPr lang="en-US" sz="2400" dirty="0">
                        <a:latin typeface="Times New Roman"/>
                        <a:ea typeface="Times New Roman"/>
                      </a:endParaRPr>
                    </a:p>
                  </a:txBody>
                  <a:tcPr marL="68580" marR="68580" marT="0" marB="0"/>
                </a:tc>
                <a:tc>
                  <a:txBody>
                    <a:bodyPr/>
                    <a:lstStyle/>
                    <a:p>
                      <a:pPr marL="0" marR="0" algn="just">
                        <a:spcBef>
                          <a:spcPts val="0"/>
                        </a:spcBef>
                        <a:spcAft>
                          <a:spcPts val="0"/>
                        </a:spcAft>
                      </a:pPr>
                      <a:r>
                        <a:rPr lang="en-US" sz="2400">
                          <a:latin typeface="Calibri"/>
                          <a:ea typeface="Times New Roman"/>
                        </a:rPr>
                        <a:t>Viruses</a:t>
                      </a:r>
                      <a:endParaRPr lang="en-US" sz="2400">
                        <a:latin typeface="Times New Roman"/>
                        <a:ea typeface="Times New Roman"/>
                      </a:endParaRPr>
                    </a:p>
                  </a:txBody>
                  <a:tcPr marL="68580" marR="68580" marT="0" marB="0"/>
                </a:tc>
                <a:tc>
                  <a:txBody>
                    <a:bodyPr/>
                    <a:lstStyle/>
                    <a:p>
                      <a:pPr marL="0" marR="0" algn="just">
                        <a:spcBef>
                          <a:spcPts val="0"/>
                        </a:spcBef>
                        <a:spcAft>
                          <a:spcPts val="0"/>
                        </a:spcAft>
                      </a:pPr>
                      <a:r>
                        <a:rPr lang="en-US" sz="2400" dirty="0">
                          <a:latin typeface="Calibri"/>
                          <a:ea typeface="Times New Roman"/>
                        </a:rPr>
                        <a:t>Disease</a:t>
                      </a:r>
                      <a:endParaRPr lang="en-US" sz="2400" dirty="0">
                        <a:latin typeface="Times New Roman"/>
                        <a:ea typeface="Times New Roman"/>
                      </a:endParaRPr>
                    </a:p>
                  </a:txBody>
                  <a:tcPr marL="68580" marR="68580" marT="0" marB="0"/>
                </a:tc>
                <a:extLst>
                  <a:ext uri="{0D108BD9-81ED-4DB2-BD59-A6C34878D82A}">
                    <a16:rowId xmlns:a16="http://schemas.microsoft.com/office/drawing/2014/main" val="10000"/>
                  </a:ext>
                </a:extLst>
              </a:tr>
              <a:tr h="498029">
                <a:tc>
                  <a:txBody>
                    <a:bodyPr/>
                    <a:lstStyle/>
                    <a:p>
                      <a:pPr marL="0" marR="0" algn="just">
                        <a:spcBef>
                          <a:spcPts val="0"/>
                        </a:spcBef>
                        <a:spcAft>
                          <a:spcPts val="0"/>
                        </a:spcAft>
                      </a:pPr>
                      <a:r>
                        <a:rPr lang="en-US" sz="2400" dirty="0" err="1">
                          <a:latin typeface="Calibri"/>
                          <a:ea typeface="Times New Roman"/>
                        </a:rPr>
                        <a:t>Poxviridae</a:t>
                      </a:r>
                      <a:endParaRPr lang="en-US" sz="2400" dirty="0">
                        <a:latin typeface="Times New Roman"/>
                        <a:ea typeface="Times New Roman"/>
                      </a:endParaRPr>
                    </a:p>
                  </a:txBody>
                  <a:tcPr marL="68580" marR="68580" marT="0" marB="0"/>
                </a:tc>
                <a:tc>
                  <a:txBody>
                    <a:bodyPr/>
                    <a:lstStyle/>
                    <a:p>
                      <a:pPr marL="0" marR="0" algn="just">
                        <a:spcBef>
                          <a:spcPts val="0"/>
                        </a:spcBef>
                        <a:spcAft>
                          <a:spcPts val="0"/>
                        </a:spcAft>
                      </a:pPr>
                      <a:r>
                        <a:rPr lang="en-US" sz="2400">
                          <a:latin typeface="Calibri"/>
                          <a:ea typeface="Times New Roman"/>
                        </a:rPr>
                        <a:t>Orthopox virus</a:t>
                      </a:r>
                      <a:endParaRPr lang="en-US" sz="2400">
                        <a:latin typeface="Times New Roman"/>
                        <a:ea typeface="Times New Roman"/>
                      </a:endParaRPr>
                    </a:p>
                  </a:txBody>
                  <a:tcPr marL="68580" marR="68580" marT="0" marB="0"/>
                </a:tc>
                <a:tc>
                  <a:txBody>
                    <a:bodyPr/>
                    <a:lstStyle/>
                    <a:p>
                      <a:pPr marL="0" marR="0" algn="just">
                        <a:spcBef>
                          <a:spcPts val="0"/>
                        </a:spcBef>
                        <a:spcAft>
                          <a:spcPts val="0"/>
                        </a:spcAft>
                      </a:pPr>
                      <a:r>
                        <a:rPr lang="en-US" sz="2400">
                          <a:latin typeface="Calibri"/>
                          <a:ea typeface="Times New Roman"/>
                        </a:rPr>
                        <a:t>Small pox</a:t>
                      </a:r>
                      <a:endParaRPr lang="en-US" sz="2400">
                        <a:latin typeface="Times New Roman"/>
                        <a:ea typeface="Times New Roman"/>
                      </a:endParaRPr>
                    </a:p>
                  </a:txBody>
                  <a:tcPr marL="68580" marR="68580" marT="0" marB="0"/>
                </a:tc>
                <a:extLst>
                  <a:ext uri="{0D108BD9-81ED-4DB2-BD59-A6C34878D82A}">
                    <a16:rowId xmlns:a16="http://schemas.microsoft.com/office/drawing/2014/main" val="10001"/>
                  </a:ext>
                </a:extLst>
              </a:tr>
              <a:tr h="982413">
                <a:tc>
                  <a:txBody>
                    <a:bodyPr/>
                    <a:lstStyle/>
                    <a:p>
                      <a:pPr marL="0" marR="0" algn="just">
                        <a:spcBef>
                          <a:spcPts val="0"/>
                        </a:spcBef>
                        <a:spcAft>
                          <a:spcPts val="0"/>
                        </a:spcAft>
                      </a:pPr>
                      <a:r>
                        <a:rPr lang="en-US" sz="2400" dirty="0" err="1">
                          <a:latin typeface="Calibri"/>
                          <a:ea typeface="Times New Roman"/>
                        </a:rPr>
                        <a:t>Herpesviridae</a:t>
                      </a:r>
                      <a:endParaRPr lang="en-US" sz="2400" dirty="0">
                        <a:latin typeface="Times New Roman"/>
                        <a:ea typeface="Times New Roman"/>
                      </a:endParaRPr>
                    </a:p>
                  </a:txBody>
                  <a:tcPr marL="68580" marR="68580" marT="0" marB="0"/>
                </a:tc>
                <a:tc>
                  <a:txBody>
                    <a:bodyPr/>
                    <a:lstStyle/>
                    <a:p>
                      <a:pPr marL="0" marR="0" algn="just">
                        <a:spcBef>
                          <a:spcPts val="0"/>
                        </a:spcBef>
                        <a:spcAft>
                          <a:spcPts val="0"/>
                        </a:spcAft>
                      </a:pPr>
                      <a:r>
                        <a:rPr lang="en-US" sz="2400">
                          <a:latin typeface="Calibri"/>
                          <a:ea typeface="Times New Roman"/>
                        </a:rPr>
                        <a:t>Herpes simplex virus 1</a:t>
                      </a:r>
                      <a:endParaRPr lang="en-US" sz="2400">
                        <a:latin typeface="Times New Roman"/>
                        <a:ea typeface="Times New Roman"/>
                      </a:endParaRPr>
                    </a:p>
                  </a:txBody>
                  <a:tcPr marL="68580" marR="68580" marT="0" marB="0"/>
                </a:tc>
                <a:tc>
                  <a:txBody>
                    <a:bodyPr/>
                    <a:lstStyle/>
                    <a:p>
                      <a:pPr marL="0" marR="0" algn="just">
                        <a:spcBef>
                          <a:spcPts val="0"/>
                        </a:spcBef>
                        <a:spcAft>
                          <a:spcPts val="0"/>
                        </a:spcAft>
                      </a:pPr>
                      <a:r>
                        <a:rPr lang="en-US" sz="2400" dirty="0">
                          <a:latin typeface="Calibri"/>
                          <a:ea typeface="Times New Roman"/>
                        </a:rPr>
                        <a:t>Encephalitis</a:t>
                      </a:r>
                      <a:endParaRPr lang="en-US" sz="2400" dirty="0">
                        <a:latin typeface="Times New Roman"/>
                        <a:ea typeface="Times New Roman"/>
                      </a:endParaRPr>
                    </a:p>
                  </a:txBody>
                  <a:tcPr marL="68580" marR="68580" marT="0" marB="0"/>
                </a:tc>
                <a:extLst>
                  <a:ext uri="{0D108BD9-81ED-4DB2-BD59-A6C34878D82A}">
                    <a16:rowId xmlns:a16="http://schemas.microsoft.com/office/drawing/2014/main" val="10002"/>
                  </a:ext>
                </a:extLst>
              </a:tr>
              <a:tr h="498029">
                <a:tc>
                  <a:txBody>
                    <a:bodyPr/>
                    <a:lstStyle/>
                    <a:p>
                      <a:pPr marL="0" marR="0" algn="just">
                        <a:spcBef>
                          <a:spcPts val="0"/>
                        </a:spcBef>
                        <a:spcAft>
                          <a:spcPts val="0"/>
                        </a:spcAft>
                      </a:pPr>
                      <a:r>
                        <a:rPr lang="en-US" sz="2400" dirty="0" err="1">
                          <a:latin typeface="Calibri"/>
                          <a:ea typeface="Times New Roman"/>
                        </a:rPr>
                        <a:t>Hepadnaviridae</a:t>
                      </a:r>
                      <a:endParaRPr lang="en-US" sz="2400" dirty="0">
                        <a:latin typeface="Times New Roman"/>
                        <a:ea typeface="Times New Roman"/>
                      </a:endParaRPr>
                    </a:p>
                  </a:txBody>
                  <a:tcPr marL="68580" marR="68580" marT="0" marB="0"/>
                </a:tc>
                <a:tc>
                  <a:txBody>
                    <a:bodyPr/>
                    <a:lstStyle/>
                    <a:p>
                      <a:pPr marL="0" marR="0" algn="just">
                        <a:spcBef>
                          <a:spcPts val="0"/>
                        </a:spcBef>
                        <a:spcAft>
                          <a:spcPts val="0"/>
                        </a:spcAft>
                      </a:pPr>
                      <a:r>
                        <a:rPr lang="en-US" sz="2400" dirty="0">
                          <a:latin typeface="Calibri"/>
                          <a:ea typeface="Times New Roman"/>
                        </a:rPr>
                        <a:t>Hepatitis B virus</a:t>
                      </a:r>
                      <a:endParaRPr lang="en-US" sz="2400" dirty="0">
                        <a:latin typeface="Times New Roman"/>
                        <a:ea typeface="Times New Roman"/>
                      </a:endParaRPr>
                    </a:p>
                  </a:txBody>
                  <a:tcPr marL="68580" marR="68580" marT="0" marB="0"/>
                </a:tc>
                <a:tc>
                  <a:txBody>
                    <a:bodyPr/>
                    <a:lstStyle/>
                    <a:p>
                      <a:pPr marL="0" marR="0" algn="just">
                        <a:spcBef>
                          <a:spcPts val="0"/>
                        </a:spcBef>
                        <a:spcAft>
                          <a:spcPts val="0"/>
                        </a:spcAft>
                      </a:pPr>
                      <a:r>
                        <a:rPr lang="en-US" sz="2400" dirty="0">
                          <a:latin typeface="Calibri"/>
                          <a:ea typeface="Times New Roman"/>
                        </a:rPr>
                        <a:t>Hepatitis</a:t>
                      </a:r>
                      <a:endParaRPr lang="en-US" sz="2400" dirty="0">
                        <a:latin typeface="Times New Roman"/>
                        <a:ea typeface="Times New Roman"/>
                      </a:endParaRPr>
                    </a:p>
                  </a:txBody>
                  <a:tcPr marL="68580" marR="68580" marT="0" marB="0"/>
                </a:tc>
                <a:extLst>
                  <a:ext uri="{0D108BD9-81ED-4DB2-BD59-A6C34878D82A}">
                    <a16:rowId xmlns:a16="http://schemas.microsoft.com/office/drawing/2014/main" val="10003"/>
                  </a:ext>
                </a:extLst>
              </a:tr>
              <a:tr h="498029">
                <a:tc>
                  <a:txBody>
                    <a:bodyPr/>
                    <a:lstStyle/>
                    <a:p>
                      <a:pPr marL="0" marR="0" algn="just">
                        <a:spcBef>
                          <a:spcPts val="0"/>
                        </a:spcBef>
                        <a:spcAft>
                          <a:spcPts val="0"/>
                        </a:spcAft>
                      </a:pPr>
                      <a:r>
                        <a:rPr lang="en-US" sz="2400" dirty="0" err="1">
                          <a:latin typeface="Calibri"/>
                          <a:ea typeface="Times New Roman"/>
                        </a:rPr>
                        <a:t>Deltaviridae</a:t>
                      </a:r>
                      <a:endParaRPr lang="en-US" sz="2400" dirty="0">
                        <a:latin typeface="Times New Roman"/>
                        <a:ea typeface="Times New Roman"/>
                      </a:endParaRPr>
                    </a:p>
                  </a:txBody>
                  <a:tcPr marL="68580" marR="68580" marT="0" marB="0"/>
                </a:tc>
                <a:tc>
                  <a:txBody>
                    <a:bodyPr/>
                    <a:lstStyle/>
                    <a:p>
                      <a:pPr marL="0" marR="0" algn="just">
                        <a:spcBef>
                          <a:spcPts val="0"/>
                        </a:spcBef>
                        <a:spcAft>
                          <a:spcPts val="0"/>
                        </a:spcAft>
                      </a:pPr>
                      <a:r>
                        <a:rPr lang="en-US" sz="2400" dirty="0">
                          <a:latin typeface="Calibri"/>
                          <a:ea typeface="Times New Roman"/>
                        </a:rPr>
                        <a:t>Hepatitis D virus</a:t>
                      </a:r>
                      <a:endParaRPr lang="en-US" sz="2400" dirty="0">
                        <a:latin typeface="Times New Roman"/>
                        <a:ea typeface="Times New Roman"/>
                      </a:endParaRPr>
                    </a:p>
                  </a:txBody>
                  <a:tcPr marL="68580" marR="68580" marT="0" marB="0"/>
                </a:tc>
                <a:tc>
                  <a:txBody>
                    <a:bodyPr/>
                    <a:lstStyle/>
                    <a:p>
                      <a:pPr marL="0" marR="0" algn="just">
                        <a:spcBef>
                          <a:spcPts val="0"/>
                        </a:spcBef>
                        <a:spcAft>
                          <a:spcPts val="0"/>
                        </a:spcAft>
                      </a:pPr>
                      <a:r>
                        <a:rPr lang="en-US" sz="2400">
                          <a:latin typeface="Calibri"/>
                          <a:ea typeface="Times New Roman"/>
                        </a:rPr>
                        <a:t>Hepatitis</a:t>
                      </a:r>
                      <a:endParaRPr lang="en-US" sz="2400">
                        <a:latin typeface="Times New Roman"/>
                        <a:ea typeface="Times New Roman"/>
                      </a:endParaRPr>
                    </a:p>
                  </a:txBody>
                  <a:tcPr marL="68580" marR="68580" marT="0" marB="0"/>
                </a:tc>
                <a:extLst>
                  <a:ext uri="{0D108BD9-81ED-4DB2-BD59-A6C34878D82A}">
                    <a16:rowId xmlns:a16="http://schemas.microsoft.com/office/drawing/2014/main" val="10004"/>
                  </a:ext>
                </a:extLst>
              </a:tr>
              <a:tr h="498029">
                <a:tc>
                  <a:txBody>
                    <a:bodyPr/>
                    <a:lstStyle/>
                    <a:p>
                      <a:pPr marL="0" marR="0" algn="just">
                        <a:spcBef>
                          <a:spcPts val="0"/>
                        </a:spcBef>
                        <a:spcAft>
                          <a:spcPts val="0"/>
                        </a:spcAft>
                      </a:pPr>
                      <a:r>
                        <a:rPr lang="en-US" sz="2400">
                          <a:latin typeface="Calibri"/>
                          <a:ea typeface="Times New Roman"/>
                        </a:rPr>
                        <a:t>Adenoviridae</a:t>
                      </a:r>
                      <a:endParaRPr lang="en-US" sz="2400">
                        <a:latin typeface="Times New Roman"/>
                        <a:ea typeface="Times New Roman"/>
                      </a:endParaRPr>
                    </a:p>
                  </a:txBody>
                  <a:tcPr marL="68580" marR="68580" marT="0" marB="0"/>
                </a:tc>
                <a:tc>
                  <a:txBody>
                    <a:bodyPr/>
                    <a:lstStyle/>
                    <a:p>
                      <a:pPr marL="0" marR="0" algn="just">
                        <a:spcBef>
                          <a:spcPts val="0"/>
                        </a:spcBef>
                        <a:spcAft>
                          <a:spcPts val="0"/>
                        </a:spcAft>
                      </a:pPr>
                      <a:r>
                        <a:rPr lang="en-US" sz="2400" dirty="0">
                          <a:latin typeface="Calibri"/>
                          <a:ea typeface="Times New Roman"/>
                        </a:rPr>
                        <a:t>Adenovirus</a:t>
                      </a:r>
                      <a:endParaRPr lang="en-US" sz="2400" dirty="0">
                        <a:latin typeface="Times New Roman"/>
                        <a:ea typeface="Times New Roman"/>
                      </a:endParaRPr>
                    </a:p>
                  </a:txBody>
                  <a:tcPr marL="68580" marR="68580" marT="0" marB="0"/>
                </a:tc>
                <a:tc>
                  <a:txBody>
                    <a:bodyPr/>
                    <a:lstStyle/>
                    <a:p>
                      <a:pPr marL="0" marR="0" algn="just">
                        <a:spcBef>
                          <a:spcPts val="0"/>
                        </a:spcBef>
                        <a:spcAft>
                          <a:spcPts val="0"/>
                        </a:spcAft>
                      </a:pPr>
                      <a:r>
                        <a:rPr lang="en-US" sz="2400">
                          <a:latin typeface="Calibri"/>
                          <a:ea typeface="Times New Roman"/>
                        </a:rPr>
                        <a:t>Pnuemonia</a:t>
                      </a:r>
                      <a:endParaRPr lang="en-US" sz="2400">
                        <a:latin typeface="Times New Roman"/>
                        <a:ea typeface="Times New Roman"/>
                      </a:endParaRPr>
                    </a:p>
                  </a:txBody>
                  <a:tcPr marL="68580" marR="68580" marT="0" marB="0"/>
                </a:tc>
                <a:extLst>
                  <a:ext uri="{0D108BD9-81ED-4DB2-BD59-A6C34878D82A}">
                    <a16:rowId xmlns:a16="http://schemas.microsoft.com/office/drawing/2014/main" val="10005"/>
                  </a:ext>
                </a:extLst>
              </a:tr>
              <a:tr h="982413">
                <a:tc>
                  <a:txBody>
                    <a:bodyPr/>
                    <a:lstStyle/>
                    <a:p>
                      <a:pPr marL="0" marR="0" algn="just">
                        <a:spcBef>
                          <a:spcPts val="0"/>
                        </a:spcBef>
                        <a:spcAft>
                          <a:spcPts val="0"/>
                        </a:spcAft>
                      </a:pPr>
                      <a:r>
                        <a:rPr lang="en-US" sz="2400">
                          <a:latin typeface="Calibri"/>
                          <a:ea typeface="Times New Roman"/>
                        </a:rPr>
                        <a:t>Papoviridae</a:t>
                      </a:r>
                      <a:endParaRPr lang="en-US" sz="2400">
                        <a:latin typeface="Times New Roman"/>
                        <a:ea typeface="Times New Roman"/>
                      </a:endParaRPr>
                    </a:p>
                  </a:txBody>
                  <a:tcPr marL="68580" marR="68580" marT="0" marB="0"/>
                </a:tc>
                <a:tc>
                  <a:txBody>
                    <a:bodyPr/>
                    <a:lstStyle/>
                    <a:p>
                      <a:pPr marL="0" marR="0" algn="just">
                        <a:spcBef>
                          <a:spcPts val="0"/>
                        </a:spcBef>
                        <a:spcAft>
                          <a:spcPts val="0"/>
                        </a:spcAft>
                      </a:pPr>
                      <a:r>
                        <a:rPr lang="en-US" sz="2400" dirty="0" err="1">
                          <a:latin typeface="Calibri"/>
                          <a:ea typeface="Times New Roman"/>
                        </a:rPr>
                        <a:t>Papilloma</a:t>
                      </a:r>
                      <a:r>
                        <a:rPr lang="en-US" sz="2400" dirty="0">
                          <a:latin typeface="Calibri"/>
                          <a:ea typeface="Times New Roman"/>
                        </a:rPr>
                        <a:t> virus</a:t>
                      </a:r>
                      <a:endParaRPr lang="en-US" sz="2400" dirty="0">
                        <a:latin typeface="Times New Roman"/>
                        <a:ea typeface="Times New Roman"/>
                      </a:endParaRPr>
                    </a:p>
                  </a:txBody>
                  <a:tcPr marL="68580" marR="68580" marT="0" marB="0"/>
                </a:tc>
                <a:tc>
                  <a:txBody>
                    <a:bodyPr/>
                    <a:lstStyle/>
                    <a:p>
                      <a:pPr marL="0" marR="0" algn="just">
                        <a:spcBef>
                          <a:spcPts val="0"/>
                        </a:spcBef>
                        <a:spcAft>
                          <a:spcPts val="0"/>
                        </a:spcAft>
                      </a:pPr>
                      <a:r>
                        <a:rPr lang="en-US" sz="2400" dirty="0">
                          <a:latin typeface="Calibri"/>
                          <a:ea typeface="Times New Roman"/>
                        </a:rPr>
                        <a:t>Carcinoma of cervix, rectum</a:t>
                      </a:r>
                      <a:endParaRPr lang="en-US" sz="2400" dirty="0">
                        <a:latin typeface="Times New Roman"/>
                        <a:ea typeface="Times New Roman"/>
                      </a:endParaRPr>
                    </a:p>
                  </a:txBody>
                  <a:tcPr marL="68580" marR="68580" marT="0" marB="0"/>
                </a:tc>
                <a:extLst>
                  <a:ext uri="{0D108BD9-81ED-4DB2-BD59-A6C34878D82A}">
                    <a16:rowId xmlns:a16="http://schemas.microsoft.com/office/drawing/2014/main" val="10006"/>
                  </a:ext>
                </a:extLst>
              </a:tr>
              <a:tr h="498029">
                <a:tc>
                  <a:txBody>
                    <a:bodyPr/>
                    <a:lstStyle/>
                    <a:p>
                      <a:pPr marL="0" marR="0" algn="just">
                        <a:spcBef>
                          <a:spcPts val="0"/>
                        </a:spcBef>
                        <a:spcAft>
                          <a:spcPts val="0"/>
                        </a:spcAft>
                      </a:pPr>
                      <a:r>
                        <a:rPr lang="en-US" sz="2400">
                          <a:latin typeface="Calibri"/>
                          <a:ea typeface="Times New Roman"/>
                        </a:rPr>
                        <a:t>Parvoviridae</a:t>
                      </a:r>
                      <a:endParaRPr lang="en-US" sz="2400">
                        <a:latin typeface="Times New Roman"/>
                        <a:ea typeface="Times New Roman"/>
                      </a:endParaRPr>
                    </a:p>
                  </a:txBody>
                  <a:tcPr marL="68580" marR="68580" marT="0" marB="0"/>
                </a:tc>
                <a:tc>
                  <a:txBody>
                    <a:bodyPr/>
                    <a:lstStyle/>
                    <a:p>
                      <a:pPr marL="0" marR="0" algn="just">
                        <a:spcBef>
                          <a:spcPts val="0"/>
                        </a:spcBef>
                        <a:spcAft>
                          <a:spcPts val="0"/>
                        </a:spcAft>
                      </a:pPr>
                      <a:r>
                        <a:rPr lang="en-US" sz="2400" dirty="0">
                          <a:latin typeface="Calibri"/>
                          <a:ea typeface="Times New Roman"/>
                        </a:rPr>
                        <a:t>B19 virus</a:t>
                      </a:r>
                      <a:endParaRPr lang="en-US" sz="2400" dirty="0">
                        <a:latin typeface="Times New Roman"/>
                        <a:ea typeface="Times New Roman"/>
                      </a:endParaRPr>
                    </a:p>
                  </a:txBody>
                  <a:tcPr marL="68580" marR="68580" marT="0" marB="0"/>
                </a:tc>
                <a:tc>
                  <a:txBody>
                    <a:bodyPr/>
                    <a:lstStyle/>
                    <a:p>
                      <a:pPr marL="0" marR="0" algn="just">
                        <a:spcBef>
                          <a:spcPts val="0"/>
                        </a:spcBef>
                        <a:spcAft>
                          <a:spcPts val="0"/>
                        </a:spcAft>
                      </a:pPr>
                      <a:r>
                        <a:rPr lang="en-US" sz="2400" dirty="0">
                          <a:latin typeface="Calibri"/>
                          <a:ea typeface="Times New Roman"/>
                        </a:rPr>
                        <a:t>Childhood fever</a:t>
                      </a:r>
                      <a:endParaRPr lang="en-US" sz="2400" dirty="0">
                        <a:latin typeface="Times New Roman"/>
                        <a:ea typeface="Times New Roman"/>
                      </a:endParaRPr>
                    </a:p>
                  </a:txBody>
                  <a:tcPr marL="68580" marR="68580"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a:t>Baltimore classification:-</a:t>
            </a:r>
            <a:br>
              <a:rPr lang="en-US" dirty="0"/>
            </a:br>
            <a:endParaRPr lang="en-US" dirty="0"/>
          </a:p>
        </p:txBody>
      </p:sp>
      <p:sp>
        <p:nvSpPr>
          <p:cNvPr id="3" name="Content Placeholder 2"/>
          <p:cNvSpPr>
            <a:spLocks noGrp="1"/>
          </p:cNvSpPr>
          <p:nvPr>
            <p:ph idx="1"/>
          </p:nvPr>
        </p:nvSpPr>
        <p:spPr>
          <a:xfrm>
            <a:off x="457200" y="990600"/>
            <a:ext cx="7162800" cy="5135563"/>
          </a:xfrm>
        </p:spPr>
        <p:txBody>
          <a:bodyPr>
            <a:normAutofit/>
          </a:bodyPr>
          <a:lstStyle/>
          <a:p>
            <a:pPr algn="just">
              <a:buNone/>
            </a:pPr>
            <a:r>
              <a:rPr lang="en-US" dirty="0"/>
              <a:t>David Baltimore classified viruses into seven groups depending upon their genome(DNA or RNA), single stranded (</a:t>
            </a:r>
            <a:r>
              <a:rPr lang="en-US" dirty="0" err="1"/>
              <a:t>ss</a:t>
            </a:r>
            <a:r>
              <a:rPr lang="en-US" dirty="0"/>
              <a:t>), double stranded (</a:t>
            </a:r>
            <a:r>
              <a:rPr lang="en-US" dirty="0" err="1"/>
              <a:t>ds</a:t>
            </a:r>
            <a:r>
              <a:rPr lang="en-US" dirty="0"/>
              <a:t>), and their methods of replications.</a:t>
            </a:r>
          </a:p>
          <a:p>
            <a:r>
              <a:rPr lang="en-US" dirty="0"/>
              <a:t>Group I: </a:t>
            </a:r>
            <a:r>
              <a:rPr lang="en-US" dirty="0" err="1"/>
              <a:t>dsDNA</a:t>
            </a:r>
            <a:endParaRPr lang="en-US" dirty="0"/>
          </a:p>
          <a:p>
            <a:r>
              <a:rPr lang="en-US" dirty="0"/>
              <a:t>Group II: </a:t>
            </a:r>
            <a:r>
              <a:rPr lang="en-US" dirty="0" err="1"/>
              <a:t>ssDNA</a:t>
            </a:r>
            <a:endParaRPr lang="en-US" dirty="0"/>
          </a:p>
          <a:p>
            <a:r>
              <a:rPr lang="en-US" dirty="0"/>
              <a:t>Group III: </a:t>
            </a:r>
            <a:r>
              <a:rPr lang="en-US" dirty="0" err="1"/>
              <a:t>dsRNA</a:t>
            </a:r>
            <a:endParaRPr lang="en-US" dirty="0"/>
          </a:p>
          <a:p>
            <a:r>
              <a:rPr lang="en-US" dirty="0"/>
              <a:t>Group IV: +</a:t>
            </a:r>
            <a:r>
              <a:rPr lang="en-US" dirty="0" err="1"/>
              <a:t>ve</a:t>
            </a:r>
            <a:r>
              <a:rPr lang="en-US" dirty="0"/>
              <a:t> sense </a:t>
            </a:r>
            <a:r>
              <a:rPr lang="en-US" dirty="0" err="1"/>
              <a:t>ssRNA</a:t>
            </a:r>
            <a:endParaRPr lang="en-US" dirty="0"/>
          </a:p>
          <a:p>
            <a:r>
              <a:rPr lang="en-US" dirty="0"/>
              <a:t>Group V: -</a:t>
            </a:r>
            <a:r>
              <a:rPr lang="en-US" dirty="0" err="1"/>
              <a:t>ve</a:t>
            </a:r>
            <a:r>
              <a:rPr lang="en-US" dirty="0"/>
              <a:t> sense </a:t>
            </a:r>
            <a:r>
              <a:rPr lang="en-US" dirty="0" err="1"/>
              <a:t>ssRNA</a:t>
            </a:r>
            <a:endParaRPr lang="en-US" dirty="0"/>
          </a:p>
          <a:p>
            <a:r>
              <a:rPr lang="en-US" dirty="0"/>
              <a:t>Group VI: </a:t>
            </a:r>
            <a:r>
              <a:rPr lang="en-US" dirty="0" err="1"/>
              <a:t>ss</a:t>
            </a:r>
            <a:r>
              <a:rPr lang="en-US" dirty="0"/>
              <a:t> RNA that replicates through DNA intermediate </a:t>
            </a:r>
          </a:p>
          <a:p>
            <a:r>
              <a:rPr lang="en-US" dirty="0"/>
              <a:t>Group VII: </a:t>
            </a:r>
            <a:r>
              <a:rPr lang="en-US" dirty="0" err="1"/>
              <a:t>dsDNA</a:t>
            </a:r>
            <a:r>
              <a:rPr lang="en-US" dirty="0"/>
              <a:t> that replicate through RNA intermediate</a:t>
            </a:r>
          </a:p>
          <a:p>
            <a:pPr>
              <a:buNone/>
            </a:pPr>
            <a:endParaRPr lang="en-US" b="1"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Classification under various basis:-</a:t>
            </a:r>
            <a:br>
              <a:rPr lang="en-US" dirty="0"/>
            </a:br>
            <a:endParaRPr lang="en-US" dirty="0"/>
          </a:p>
        </p:txBody>
      </p:sp>
      <p:sp>
        <p:nvSpPr>
          <p:cNvPr id="3" name="Content Placeholder 2"/>
          <p:cNvSpPr>
            <a:spLocks noGrp="1"/>
          </p:cNvSpPr>
          <p:nvPr>
            <p:ph idx="1"/>
          </p:nvPr>
        </p:nvSpPr>
        <p:spPr/>
        <p:txBody>
          <a:bodyPr/>
          <a:lstStyle/>
          <a:p>
            <a:pPr lvl="0"/>
            <a:r>
              <a:rPr lang="en-US" dirty="0"/>
              <a:t>On the basis of nucleic acid</a:t>
            </a:r>
          </a:p>
          <a:p>
            <a:pPr lvl="0"/>
            <a:r>
              <a:rPr lang="en-US" dirty="0"/>
              <a:t>On the basis of morphology</a:t>
            </a:r>
          </a:p>
          <a:p>
            <a:pPr lvl="0"/>
            <a:r>
              <a:rPr lang="en-US" dirty="0"/>
              <a:t>On the basis of affinity</a:t>
            </a:r>
          </a:p>
          <a:p>
            <a:pPr lvl="0"/>
            <a:r>
              <a:rPr lang="en-US" dirty="0"/>
              <a:t>On the basis of epidemiology criteria</a:t>
            </a:r>
          </a:p>
          <a:p>
            <a:pPr lvl="0"/>
            <a:r>
              <a:rPr lang="en-US" dirty="0"/>
              <a:t>On the basis of host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lgn="just">
              <a:buNone/>
            </a:pPr>
            <a:endParaRPr lang="en-US" b="1" dirty="0"/>
          </a:p>
          <a:p>
            <a:pPr marL="0" indent="0" algn="just">
              <a:buNone/>
            </a:pPr>
            <a:r>
              <a:rPr lang="en-US" sz="2400" b="1" dirty="0"/>
              <a:t>Classification</a:t>
            </a:r>
            <a:r>
              <a:rPr lang="en-US" sz="2000" dirty="0"/>
              <a:t> is the arrangement of organisms into groups or taxa based on mutual similarity or evolutionary relatedness. The grouping of related organisms together is the basis of classiﬁcation.</a:t>
            </a:r>
          </a:p>
          <a:p>
            <a:pPr marL="0" indent="0" algn="just">
              <a:buNone/>
            </a:pPr>
            <a:r>
              <a:rPr lang="en-US" sz="2000" dirty="0"/>
              <a:t>The reasons for classiﬁcation are</a:t>
            </a:r>
            <a:r>
              <a:rPr lang="ar-SA" sz="2000" dirty="0"/>
              <a:t>;</a:t>
            </a:r>
            <a:endParaRPr lang="en-US" sz="2000" dirty="0"/>
          </a:p>
          <a:p>
            <a:pPr lvl="0" algn="just"/>
            <a:r>
              <a:rPr lang="en-US" sz="2000" dirty="0"/>
              <a:t>to establish the criteria for identifying organisms,</a:t>
            </a:r>
          </a:p>
          <a:p>
            <a:pPr lvl="0" algn="just"/>
            <a:r>
              <a:rPr lang="en-US" sz="2000" dirty="0"/>
              <a:t>to arrange related organisms into groups, and</a:t>
            </a:r>
          </a:p>
          <a:p>
            <a:pPr lvl="0" algn="just"/>
            <a:r>
              <a:rPr lang="en-US" sz="2000" dirty="0"/>
              <a:t>to provide important information on how organisms</a:t>
            </a:r>
            <a:r>
              <a:rPr lang="ne-NP" sz="2000" dirty="0"/>
              <a:t> </a:t>
            </a:r>
            <a:r>
              <a:rPr lang="en-US" sz="2000" dirty="0"/>
              <a:t>evolved.</a:t>
            </a:r>
          </a:p>
          <a:p>
            <a:pPr marL="0" lvl="0" indent="0" algn="just">
              <a:buNone/>
            </a:pPr>
            <a:endParaRPr lang="en-US" sz="2400" dirty="0"/>
          </a:p>
          <a:p>
            <a:pPr marL="0" lvl="0" indent="0" algn="just">
              <a:buNone/>
            </a:pPr>
            <a:r>
              <a:rPr lang="ar-SA" sz="2400" dirty="0"/>
              <a:t>      </a:t>
            </a:r>
            <a:r>
              <a:rPr lang="en-US" sz="2400" b="1" dirty="0"/>
              <a:t>Nomenclature</a:t>
            </a:r>
            <a:r>
              <a:rPr lang="en-US" sz="2400" dirty="0"/>
              <a:t> </a:t>
            </a:r>
            <a:r>
              <a:rPr lang="en-US" sz="2000" dirty="0"/>
              <a:t>is the branch of taxonomy concerned with the assignment of names to taxonomic groups in agreement with published rules. </a:t>
            </a:r>
          </a:p>
        </p:txBody>
      </p:sp>
    </p:spTree>
    <p:extLst>
      <p:ext uri="{BB962C8B-B14F-4D97-AF65-F5344CB8AC3E}">
        <p14:creationId xmlns:p14="http://schemas.microsoft.com/office/powerpoint/2010/main" val="3413289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b="1" dirty="0"/>
              <a:t>On the basis of nucleic acid</a:t>
            </a:r>
            <a:endParaRPr lang="en-US" dirty="0"/>
          </a:p>
          <a:p>
            <a:pPr algn="just">
              <a:buNone/>
            </a:pPr>
            <a:r>
              <a:rPr lang="en-US" dirty="0"/>
              <a:t>DNA virus</a:t>
            </a:r>
          </a:p>
          <a:p>
            <a:pPr lvl="0" algn="just"/>
            <a:r>
              <a:rPr lang="en-US" dirty="0" err="1"/>
              <a:t>dsDNA</a:t>
            </a:r>
            <a:r>
              <a:rPr lang="en-US" dirty="0"/>
              <a:t> virus: herpes virus, </a:t>
            </a:r>
            <a:r>
              <a:rPr lang="en-US" dirty="0" err="1"/>
              <a:t>papilloma</a:t>
            </a:r>
            <a:r>
              <a:rPr lang="en-US" dirty="0"/>
              <a:t> virus</a:t>
            </a:r>
          </a:p>
          <a:p>
            <a:pPr lvl="0" algn="just"/>
            <a:r>
              <a:rPr lang="en-US" dirty="0" err="1"/>
              <a:t>ssDNA</a:t>
            </a:r>
            <a:r>
              <a:rPr lang="en-US" dirty="0"/>
              <a:t> virus: Parvovirus</a:t>
            </a:r>
          </a:p>
          <a:p>
            <a:pPr algn="just">
              <a:buNone/>
            </a:pPr>
            <a:r>
              <a:rPr lang="en-US" dirty="0"/>
              <a:t>RNA virus</a:t>
            </a:r>
          </a:p>
          <a:p>
            <a:pPr lvl="0" algn="just"/>
            <a:r>
              <a:rPr lang="en-US" dirty="0" err="1"/>
              <a:t>ssRNA</a:t>
            </a:r>
            <a:r>
              <a:rPr lang="en-US" dirty="0"/>
              <a:t> virus: </a:t>
            </a:r>
            <a:r>
              <a:rPr lang="en-US" dirty="0" err="1"/>
              <a:t>Picorna</a:t>
            </a:r>
            <a:r>
              <a:rPr lang="en-US" dirty="0"/>
              <a:t> virus, Hepatitis virus</a:t>
            </a:r>
          </a:p>
          <a:p>
            <a:pPr lvl="0" algn="just"/>
            <a:r>
              <a:rPr lang="en-US" dirty="0" err="1"/>
              <a:t>dsRNA</a:t>
            </a:r>
            <a:r>
              <a:rPr lang="en-US" dirty="0"/>
              <a:t> virus: Rotavirus</a:t>
            </a:r>
          </a:p>
          <a:p>
            <a:pPr algn="just">
              <a:buNone/>
            </a:pPr>
            <a:endParaRPr lang="en-US" dirty="0"/>
          </a:p>
          <a:p>
            <a:pPr algn="just">
              <a:buNone/>
            </a:pPr>
            <a:r>
              <a:rPr lang="en-US" b="1" dirty="0"/>
              <a:t>On the basis of </a:t>
            </a:r>
            <a:r>
              <a:rPr lang="en-US" b="1" dirty="0" err="1"/>
              <a:t>nucleocapsid</a:t>
            </a:r>
            <a:r>
              <a:rPr lang="en-US" b="1" dirty="0"/>
              <a:t> symmetry</a:t>
            </a:r>
            <a:endParaRPr lang="en-US" dirty="0"/>
          </a:p>
          <a:p>
            <a:pPr algn="just"/>
            <a:r>
              <a:rPr lang="en-US" dirty="0"/>
              <a:t>Helical viruses: The </a:t>
            </a:r>
            <a:r>
              <a:rPr lang="en-US" dirty="0" err="1"/>
              <a:t>nucleocapsid</a:t>
            </a:r>
            <a:r>
              <a:rPr lang="en-US" dirty="0"/>
              <a:t> has the helical symmetry that resembles tightly coiled spiral can be enveloped or naked.</a:t>
            </a:r>
          </a:p>
          <a:p>
            <a:pPr algn="just"/>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rishna Gurung\Desktop\img004.jpg"/>
          <p:cNvPicPr>
            <a:picLocks noGrp="1" noChangeAspect="1" noChangeArrowheads="1"/>
          </p:cNvPicPr>
          <p:nvPr>
            <p:ph idx="1"/>
          </p:nvPr>
        </p:nvPicPr>
        <p:blipFill>
          <a:blip r:embed="rId2" cstate="print"/>
          <a:srcRect/>
          <a:stretch>
            <a:fillRect/>
          </a:stretch>
        </p:blipFill>
        <p:spPr bwMode="auto">
          <a:xfrm>
            <a:off x="457200" y="304800"/>
            <a:ext cx="8229600" cy="4571999"/>
          </a:xfrm>
          <a:prstGeom prst="rect">
            <a:avLst/>
          </a:prstGeom>
          <a:noFill/>
        </p:spPr>
      </p:pic>
      <p:sp>
        <p:nvSpPr>
          <p:cNvPr id="5" name="Rectangle 4"/>
          <p:cNvSpPr/>
          <p:nvPr/>
        </p:nvSpPr>
        <p:spPr>
          <a:xfrm>
            <a:off x="1981200" y="3581400"/>
            <a:ext cx="1981200" cy="923330"/>
          </a:xfrm>
          <a:prstGeom prst="rect">
            <a:avLst/>
          </a:prstGeom>
        </p:spPr>
        <p:txBody>
          <a:bodyPr wrap="square">
            <a:spAutoFit/>
          </a:bodyPr>
          <a:lstStyle/>
          <a:p>
            <a:endParaRPr lang="en-US" dirty="0"/>
          </a:p>
          <a:p>
            <a:endParaRPr lang="en-US" dirty="0"/>
          </a:p>
          <a:p>
            <a:r>
              <a:rPr lang="en-US" dirty="0" err="1"/>
              <a:t>Eg</a:t>
            </a:r>
            <a:r>
              <a:rPr lang="en-US" dirty="0"/>
              <a:t> Rabies virus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rishna Gurung\Desktop\images.jpg"/>
          <p:cNvPicPr>
            <a:picLocks noGrp="1" noChangeAspect="1" noChangeArrowheads="1"/>
          </p:cNvPicPr>
          <p:nvPr>
            <p:ph idx="1"/>
          </p:nvPr>
        </p:nvPicPr>
        <p:blipFill>
          <a:blip r:embed="rId2" cstate="print"/>
          <a:srcRect/>
          <a:stretch>
            <a:fillRect/>
          </a:stretch>
        </p:blipFill>
        <p:spPr bwMode="auto">
          <a:xfrm>
            <a:off x="2133601" y="838200"/>
            <a:ext cx="3490912" cy="3863181"/>
          </a:xfrm>
          <a:prstGeom prst="rect">
            <a:avLst/>
          </a:prstGeom>
          <a:noFill/>
        </p:spPr>
      </p:pic>
      <p:sp>
        <p:nvSpPr>
          <p:cNvPr id="5" name="Rectangle 4"/>
          <p:cNvSpPr/>
          <p:nvPr/>
        </p:nvSpPr>
        <p:spPr>
          <a:xfrm>
            <a:off x="2514600" y="5029200"/>
            <a:ext cx="2286000" cy="523220"/>
          </a:xfrm>
          <a:prstGeom prst="rect">
            <a:avLst/>
          </a:prstGeom>
        </p:spPr>
        <p:txBody>
          <a:bodyPr wrap="square">
            <a:spAutoFit/>
          </a:bodyPr>
          <a:lstStyle/>
          <a:p>
            <a:r>
              <a:rPr lang="en-US" sz="2800" dirty="0"/>
              <a:t>Measles virus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Krishna Gurung\Desktop\images (1).jpg"/>
          <p:cNvPicPr>
            <a:picLocks noGrp="1" noChangeAspect="1" noChangeArrowheads="1"/>
          </p:cNvPicPr>
          <p:nvPr>
            <p:ph idx="1"/>
          </p:nvPr>
        </p:nvPicPr>
        <p:blipFill>
          <a:blip r:embed="rId2" cstate="print"/>
          <a:srcRect/>
          <a:stretch>
            <a:fillRect/>
          </a:stretch>
        </p:blipFill>
        <p:spPr bwMode="auto">
          <a:xfrm>
            <a:off x="609600" y="2286000"/>
            <a:ext cx="3429000" cy="3276600"/>
          </a:xfrm>
          <a:prstGeom prst="rect">
            <a:avLst/>
          </a:prstGeom>
          <a:noFill/>
        </p:spPr>
      </p:pic>
      <p:pic>
        <p:nvPicPr>
          <p:cNvPr id="4099" name="Picture 3" descr="C:\Users\Krishna Gurung\Desktop\images (2).jpg"/>
          <p:cNvPicPr>
            <a:picLocks noChangeAspect="1" noChangeArrowheads="1"/>
          </p:cNvPicPr>
          <p:nvPr/>
        </p:nvPicPr>
        <p:blipFill>
          <a:blip r:embed="rId3" cstate="print"/>
          <a:srcRect/>
          <a:stretch>
            <a:fillRect/>
          </a:stretch>
        </p:blipFill>
        <p:spPr bwMode="auto">
          <a:xfrm>
            <a:off x="5029200" y="2286000"/>
            <a:ext cx="3200400" cy="3200400"/>
          </a:xfrm>
          <a:prstGeom prst="rect">
            <a:avLst/>
          </a:prstGeom>
          <a:noFill/>
        </p:spPr>
      </p:pic>
      <p:sp>
        <p:nvSpPr>
          <p:cNvPr id="6" name="Rectangle 5"/>
          <p:cNvSpPr/>
          <p:nvPr/>
        </p:nvSpPr>
        <p:spPr>
          <a:xfrm>
            <a:off x="685800" y="838200"/>
            <a:ext cx="7315200" cy="830997"/>
          </a:xfrm>
          <a:prstGeom prst="rect">
            <a:avLst/>
          </a:prstGeom>
        </p:spPr>
        <p:txBody>
          <a:bodyPr wrap="square">
            <a:spAutoFit/>
          </a:bodyPr>
          <a:lstStyle/>
          <a:p>
            <a:pPr algn="just"/>
            <a:r>
              <a:rPr lang="en-US" sz="2400" dirty="0" err="1"/>
              <a:t>Icosahedral</a:t>
            </a:r>
            <a:r>
              <a:rPr lang="en-US" sz="2400" dirty="0"/>
              <a:t> virus: polyhedron having 20 triangular faces and 12 points. Can be enveloped or naked.eg Polio virus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err="1"/>
              <a:t>Cpmplex</a:t>
            </a:r>
            <a:r>
              <a:rPr lang="en-US" sz="2700" dirty="0"/>
              <a:t> symmetry:- neither icosahedral nor helical. </a:t>
            </a:r>
            <a:br>
              <a:rPr lang="en-US" dirty="0"/>
            </a:br>
            <a:endParaRPr lang="en-US" dirty="0"/>
          </a:p>
        </p:txBody>
      </p:sp>
      <p:pic>
        <p:nvPicPr>
          <p:cNvPr id="5122" name="Picture 2" descr="C:\Users\Krishna Gurung\Desktop\Bacterial-Viruses-Bacteriophages.jpg"/>
          <p:cNvPicPr>
            <a:picLocks noGrp="1" noChangeAspect="1" noChangeArrowheads="1"/>
          </p:cNvPicPr>
          <p:nvPr>
            <p:ph idx="1"/>
          </p:nvPr>
        </p:nvPicPr>
        <p:blipFill>
          <a:blip r:embed="rId2" cstate="print"/>
          <a:srcRect/>
          <a:stretch>
            <a:fillRect/>
          </a:stretch>
        </p:blipFill>
        <p:spPr bwMode="auto">
          <a:xfrm>
            <a:off x="457200" y="2326332"/>
            <a:ext cx="3556000" cy="3771900"/>
          </a:xfrm>
          <a:prstGeom prst="rect">
            <a:avLst/>
          </a:prstGeom>
          <a:noFill/>
        </p:spPr>
      </p:pic>
      <p:pic>
        <p:nvPicPr>
          <p:cNvPr id="5124" name="Picture 4" descr="C:\Users\Krishna Gurung\Desktop\download.jpg"/>
          <p:cNvPicPr>
            <a:picLocks noChangeAspect="1" noChangeArrowheads="1"/>
          </p:cNvPicPr>
          <p:nvPr/>
        </p:nvPicPr>
        <p:blipFill>
          <a:blip r:embed="rId3" cstate="print"/>
          <a:srcRect/>
          <a:stretch>
            <a:fillRect/>
          </a:stretch>
        </p:blipFill>
        <p:spPr bwMode="auto">
          <a:xfrm>
            <a:off x="4512481" y="2438400"/>
            <a:ext cx="4114800" cy="3429000"/>
          </a:xfrm>
          <a:prstGeom prst="rect">
            <a:avLst/>
          </a:prstGeom>
          <a:noFill/>
        </p:spPr>
      </p:pic>
      <p:sp>
        <p:nvSpPr>
          <p:cNvPr id="8" name="Rectangle 7"/>
          <p:cNvSpPr/>
          <p:nvPr/>
        </p:nvSpPr>
        <p:spPr>
          <a:xfrm>
            <a:off x="990600" y="5867400"/>
            <a:ext cx="2225389" cy="461665"/>
          </a:xfrm>
          <a:prstGeom prst="rect">
            <a:avLst/>
          </a:prstGeom>
        </p:spPr>
        <p:txBody>
          <a:bodyPr wrap="square">
            <a:spAutoFit/>
          </a:bodyPr>
          <a:lstStyle/>
          <a:p>
            <a:r>
              <a:rPr lang="en-US" sz="2400" dirty="0" err="1"/>
              <a:t>Bacteriophage</a:t>
            </a:r>
            <a:endParaRPr lang="en-US" sz="2400" dirty="0"/>
          </a:p>
        </p:txBody>
      </p:sp>
      <p:sp>
        <p:nvSpPr>
          <p:cNvPr id="9" name="Rectangle 8"/>
          <p:cNvSpPr/>
          <p:nvPr/>
        </p:nvSpPr>
        <p:spPr>
          <a:xfrm>
            <a:off x="5715000" y="5638800"/>
            <a:ext cx="1294585" cy="461665"/>
          </a:xfrm>
          <a:prstGeom prst="rect">
            <a:avLst/>
          </a:prstGeom>
        </p:spPr>
        <p:txBody>
          <a:bodyPr wrap="none">
            <a:spAutoFit/>
          </a:bodyPr>
          <a:lstStyle/>
          <a:p>
            <a:r>
              <a:rPr lang="en-US" sz="2400" dirty="0"/>
              <a:t>Pox virus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92500" lnSpcReduction="10000"/>
          </a:bodyPr>
          <a:lstStyle/>
          <a:p>
            <a:pPr>
              <a:buNone/>
            </a:pPr>
            <a:r>
              <a:rPr lang="en-US" b="1" dirty="0"/>
              <a:t>On the basis of affinity</a:t>
            </a:r>
            <a:endParaRPr lang="en-US" dirty="0"/>
          </a:p>
          <a:p>
            <a:pPr lvl="0"/>
            <a:r>
              <a:rPr lang="en-US" dirty="0"/>
              <a:t>Producing skin  lesions </a:t>
            </a:r>
            <a:r>
              <a:rPr lang="en-US" dirty="0" err="1"/>
              <a:t>eg</a:t>
            </a:r>
            <a:r>
              <a:rPr lang="en-US" dirty="0"/>
              <a:t> Small pox, Chicken pox</a:t>
            </a:r>
          </a:p>
          <a:p>
            <a:pPr lvl="0"/>
            <a:r>
              <a:rPr lang="en-US" dirty="0"/>
              <a:t>Affecting nervous system. </a:t>
            </a:r>
            <a:r>
              <a:rPr lang="en-US" dirty="0" err="1"/>
              <a:t>Eg</a:t>
            </a:r>
            <a:r>
              <a:rPr lang="en-US" dirty="0"/>
              <a:t> Polio virus, Rabies virus</a:t>
            </a:r>
          </a:p>
          <a:p>
            <a:pPr lvl="0"/>
            <a:r>
              <a:rPr lang="en-US" dirty="0"/>
              <a:t>Affecting respiratory tract. </a:t>
            </a:r>
            <a:r>
              <a:rPr lang="en-US" dirty="0" err="1"/>
              <a:t>Eg</a:t>
            </a:r>
            <a:r>
              <a:rPr lang="en-US" dirty="0"/>
              <a:t> Influenza virus</a:t>
            </a:r>
          </a:p>
          <a:p>
            <a:pPr lvl="0"/>
            <a:r>
              <a:rPr lang="en-US" dirty="0"/>
              <a:t>Producing visceral lesion. </a:t>
            </a:r>
            <a:r>
              <a:rPr lang="en-US" dirty="0" err="1"/>
              <a:t>Eg</a:t>
            </a:r>
            <a:r>
              <a:rPr lang="en-US" dirty="0"/>
              <a:t> Hepatitis, Yellow fever virus</a:t>
            </a:r>
          </a:p>
          <a:p>
            <a:pPr>
              <a:buNone/>
            </a:pPr>
            <a:r>
              <a:rPr lang="en-US" b="1" dirty="0"/>
              <a:t> </a:t>
            </a:r>
            <a:endParaRPr lang="en-US" dirty="0"/>
          </a:p>
          <a:p>
            <a:pPr>
              <a:buNone/>
            </a:pPr>
            <a:r>
              <a:rPr lang="en-US" b="1" dirty="0"/>
              <a:t>On the basis of epidemiology criteria</a:t>
            </a:r>
            <a:endParaRPr lang="en-US" dirty="0"/>
          </a:p>
          <a:p>
            <a:r>
              <a:rPr lang="en-US" dirty="0"/>
              <a:t>Enteric Virus. </a:t>
            </a:r>
            <a:r>
              <a:rPr lang="en-US" dirty="0" err="1"/>
              <a:t>Eg</a:t>
            </a:r>
            <a:r>
              <a:rPr lang="en-US" dirty="0"/>
              <a:t> </a:t>
            </a:r>
            <a:r>
              <a:rPr lang="en-US" dirty="0" err="1"/>
              <a:t>Picorna</a:t>
            </a:r>
            <a:r>
              <a:rPr lang="en-US" dirty="0"/>
              <a:t>  virus</a:t>
            </a:r>
          </a:p>
          <a:p>
            <a:r>
              <a:rPr lang="en-US" dirty="0"/>
              <a:t>Respiratory Virus. </a:t>
            </a:r>
            <a:r>
              <a:rPr lang="en-US" dirty="0" err="1"/>
              <a:t>Eg</a:t>
            </a:r>
            <a:r>
              <a:rPr lang="en-US" dirty="0"/>
              <a:t> Influenza virus</a:t>
            </a:r>
          </a:p>
          <a:p>
            <a:r>
              <a:rPr lang="en-US" dirty="0" err="1"/>
              <a:t>Arbo</a:t>
            </a:r>
            <a:r>
              <a:rPr lang="en-US" dirty="0"/>
              <a:t> virus. </a:t>
            </a:r>
            <a:r>
              <a:rPr lang="en-US" dirty="0" err="1"/>
              <a:t>Eg</a:t>
            </a:r>
            <a:r>
              <a:rPr lang="en-US" dirty="0"/>
              <a:t> Rabies virus</a:t>
            </a:r>
          </a:p>
          <a:p>
            <a:pPr>
              <a:buNone/>
            </a:pPr>
            <a:r>
              <a:rPr lang="en-US" b="1" dirty="0"/>
              <a:t> </a:t>
            </a:r>
            <a:endParaRPr lang="en-US" dirty="0"/>
          </a:p>
          <a:p>
            <a:r>
              <a:rPr lang="en-US" b="1" dirty="0"/>
              <a:t>On the basis of host</a:t>
            </a:r>
            <a:endParaRPr lang="en-US" dirty="0"/>
          </a:p>
          <a:p>
            <a:r>
              <a:rPr lang="en-US" dirty="0"/>
              <a:t>Human and animal virus </a:t>
            </a:r>
            <a:r>
              <a:rPr lang="en-US" dirty="0" err="1"/>
              <a:t>eg</a:t>
            </a:r>
            <a:r>
              <a:rPr lang="en-US" dirty="0"/>
              <a:t> all the human diseases causing virus</a:t>
            </a:r>
          </a:p>
          <a:p>
            <a:r>
              <a:rPr lang="en-US" dirty="0"/>
              <a:t>Plant  virus </a:t>
            </a:r>
            <a:r>
              <a:rPr lang="en-US" dirty="0" err="1"/>
              <a:t>eg</a:t>
            </a:r>
            <a:r>
              <a:rPr lang="en-US" dirty="0"/>
              <a:t> Tobacco  mosaic virus</a:t>
            </a:r>
          </a:p>
          <a:p>
            <a:r>
              <a:rPr lang="en-US" dirty="0"/>
              <a:t>Insect virus</a:t>
            </a:r>
          </a:p>
          <a:p>
            <a:r>
              <a:rPr lang="en-US" dirty="0"/>
              <a:t>Bacterial virus </a:t>
            </a:r>
            <a:r>
              <a:rPr lang="en-US" dirty="0" err="1"/>
              <a:t>eg</a:t>
            </a:r>
            <a:r>
              <a:rPr lang="en-US" dirty="0"/>
              <a:t> </a:t>
            </a:r>
            <a:r>
              <a:rPr lang="en-US" dirty="0" err="1"/>
              <a:t>Bacteriophage</a:t>
            </a:r>
            <a:r>
              <a:rPr lang="en-US" dirty="0"/>
              <a:t>.</a:t>
            </a:r>
          </a:p>
          <a:p>
            <a:pPr>
              <a:buNone/>
            </a:pPr>
            <a:r>
              <a:rPr lang="en-US" dirty="0"/>
              <a:t>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6477000" cy="990600"/>
          </a:xfrm>
        </p:spPr>
        <p:txBody>
          <a:bodyPr>
            <a:normAutofit fontScale="90000"/>
          </a:bodyPr>
          <a:lstStyle/>
          <a:p>
            <a:r>
              <a:rPr lang="en-US" dirty="0"/>
              <a:t>Differences between virus and bacteria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2451206"/>
              </p:ext>
            </p:extLst>
          </p:nvPr>
        </p:nvGraphicFramePr>
        <p:xfrm>
          <a:off x="666466" y="990596"/>
          <a:ext cx="7315200" cy="5638805"/>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565867">
                <a:tc>
                  <a:txBody>
                    <a:bodyPr/>
                    <a:lstStyle/>
                    <a:p>
                      <a:r>
                        <a:rPr lang="en-US" dirty="0"/>
                        <a:t>Bacteria</a:t>
                      </a:r>
                    </a:p>
                  </a:txBody>
                  <a:tcPr marL="70538" marR="70538"/>
                </a:tc>
                <a:tc>
                  <a:txBody>
                    <a:bodyPr/>
                    <a:lstStyle/>
                    <a:p>
                      <a:r>
                        <a:rPr lang="en-US" dirty="0"/>
                        <a:t>Virus</a:t>
                      </a:r>
                    </a:p>
                  </a:txBody>
                  <a:tcPr marL="70538" marR="70538"/>
                </a:tc>
                <a:extLst>
                  <a:ext uri="{0D108BD9-81ED-4DB2-BD59-A6C34878D82A}">
                    <a16:rowId xmlns:a16="http://schemas.microsoft.com/office/drawing/2014/main" val="10000"/>
                  </a:ext>
                </a:extLst>
              </a:tr>
              <a:tr h="404685">
                <a:tc>
                  <a:txBody>
                    <a:bodyPr/>
                    <a:lstStyle/>
                    <a:p>
                      <a:r>
                        <a:rPr lang="en-US" dirty="0"/>
                        <a:t>Size 1-1.2µm</a:t>
                      </a:r>
                    </a:p>
                  </a:txBody>
                  <a:tcPr marL="70538" marR="70538"/>
                </a:tc>
                <a:tc>
                  <a:txBody>
                    <a:bodyPr/>
                    <a:lstStyle/>
                    <a:p>
                      <a:r>
                        <a:rPr lang="en-US" dirty="0"/>
                        <a:t>20-400nm</a:t>
                      </a:r>
                    </a:p>
                  </a:txBody>
                  <a:tcPr marL="70538" marR="70538"/>
                </a:tc>
                <a:extLst>
                  <a:ext uri="{0D108BD9-81ED-4DB2-BD59-A6C34878D82A}">
                    <a16:rowId xmlns:a16="http://schemas.microsoft.com/office/drawing/2014/main" val="10001"/>
                  </a:ext>
                </a:extLst>
              </a:tr>
              <a:tr h="404685">
                <a:tc>
                  <a:txBody>
                    <a:bodyPr/>
                    <a:lstStyle/>
                    <a:p>
                      <a:r>
                        <a:rPr lang="en-US" dirty="0"/>
                        <a:t>Easily seen by light microscope</a:t>
                      </a:r>
                    </a:p>
                  </a:txBody>
                  <a:tcPr marL="70538" marR="70538"/>
                </a:tc>
                <a:tc>
                  <a:txBody>
                    <a:bodyPr/>
                    <a:lstStyle/>
                    <a:p>
                      <a:r>
                        <a:rPr lang="en-US" dirty="0"/>
                        <a:t>Seen by electron microscope</a:t>
                      </a:r>
                    </a:p>
                  </a:txBody>
                  <a:tcPr marL="70538" marR="70538"/>
                </a:tc>
                <a:extLst>
                  <a:ext uri="{0D108BD9-81ED-4DB2-BD59-A6C34878D82A}">
                    <a16:rowId xmlns:a16="http://schemas.microsoft.com/office/drawing/2014/main" val="10002"/>
                  </a:ext>
                </a:extLst>
              </a:tr>
              <a:tr h="404685">
                <a:tc>
                  <a:txBody>
                    <a:bodyPr/>
                    <a:lstStyle/>
                    <a:p>
                      <a:r>
                        <a:rPr lang="en-US" dirty="0"/>
                        <a:t>Multiply</a:t>
                      </a:r>
                      <a:r>
                        <a:rPr lang="en-US" baseline="0" dirty="0"/>
                        <a:t> by binary fission</a:t>
                      </a:r>
                      <a:endParaRPr lang="en-US" dirty="0"/>
                    </a:p>
                  </a:txBody>
                  <a:tcPr marL="70538" marR="70538"/>
                </a:tc>
                <a:tc>
                  <a:txBody>
                    <a:bodyPr/>
                    <a:lstStyle/>
                    <a:p>
                      <a:r>
                        <a:rPr lang="en-US" dirty="0"/>
                        <a:t>Multiply</a:t>
                      </a:r>
                      <a:r>
                        <a:rPr lang="en-US" baseline="0" dirty="0"/>
                        <a:t> by complex process</a:t>
                      </a:r>
                      <a:endParaRPr lang="en-US" dirty="0"/>
                    </a:p>
                  </a:txBody>
                  <a:tcPr marL="70538" marR="70538"/>
                </a:tc>
                <a:extLst>
                  <a:ext uri="{0D108BD9-81ED-4DB2-BD59-A6C34878D82A}">
                    <a16:rowId xmlns:a16="http://schemas.microsoft.com/office/drawing/2014/main" val="10003"/>
                  </a:ext>
                </a:extLst>
              </a:tr>
              <a:tr h="648777">
                <a:tc>
                  <a:txBody>
                    <a:bodyPr/>
                    <a:lstStyle/>
                    <a:p>
                      <a:r>
                        <a:rPr lang="en-US" dirty="0"/>
                        <a:t>Contains both</a:t>
                      </a:r>
                      <a:r>
                        <a:rPr lang="en-US" baseline="0" dirty="0"/>
                        <a:t> DNA and RNA</a:t>
                      </a:r>
                      <a:endParaRPr lang="en-US" dirty="0"/>
                    </a:p>
                  </a:txBody>
                  <a:tcPr marL="70538" marR="70538"/>
                </a:tc>
                <a:tc>
                  <a:txBody>
                    <a:bodyPr/>
                    <a:lstStyle/>
                    <a:p>
                      <a:r>
                        <a:rPr lang="en-US" dirty="0"/>
                        <a:t>Contains either DNA or RNA, not both</a:t>
                      </a:r>
                    </a:p>
                  </a:txBody>
                  <a:tcPr marL="70538" marR="70538"/>
                </a:tc>
                <a:extLst>
                  <a:ext uri="{0D108BD9-81ED-4DB2-BD59-A6C34878D82A}">
                    <a16:rowId xmlns:a16="http://schemas.microsoft.com/office/drawing/2014/main" val="10004"/>
                  </a:ext>
                </a:extLst>
              </a:tr>
              <a:tr h="404685">
                <a:tc>
                  <a:txBody>
                    <a:bodyPr/>
                    <a:lstStyle/>
                    <a:p>
                      <a:r>
                        <a:rPr lang="en-US" dirty="0"/>
                        <a:t>Sensitive to antibiotic</a:t>
                      </a:r>
                    </a:p>
                  </a:txBody>
                  <a:tcPr marL="70538" marR="70538"/>
                </a:tc>
                <a:tc>
                  <a:txBody>
                    <a:bodyPr/>
                    <a:lstStyle/>
                    <a:p>
                      <a:r>
                        <a:rPr lang="en-US" baseline="0" dirty="0"/>
                        <a:t> not s</a:t>
                      </a:r>
                      <a:r>
                        <a:rPr lang="en-US" dirty="0"/>
                        <a:t>ensitive</a:t>
                      </a:r>
                    </a:p>
                  </a:txBody>
                  <a:tcPr marL="70538" marR="70538"/>
                </a:tc>
                <a:extLst>
                  <a:ext uri="{0D108BD9-81ED-4DB2-BD59-A6C34878D82A}">
                    <a16:rowId xmlns:a16="http://schemas.microsoft.com/office/drawing/2014/main" val="10005"/>
                  </a:ext>
                </a:extLst>
              </a:tr>
              <a:tr h="648777">
                <a:tc>
                  <a:txBody>
                    <a:bodyPr/>
                    <a:lstStyle/>
                    <a:p>
                      <a:r>
                        <a:rPr lang="en-US" dirty="0"/>
                        <a:t>Have biosynthetic</a:t>
                      </a:r>
                      <a:r>
                        <a:rPr lang="en-US" baseline="0" dirty="0"/>
                        <a:t> and energy enzymes</a:t>
                      </a:r>
                      <a:endParaRPr lang="en-US" dirty="0"/>
                    </a:p>
                  </a:txBody>
                  <a:tcPr marL="70538" marR="70538"/>
                </a:tc>
                <a:tc>
                  <a:txBody>
                    <a:bodyPr/>
                    <a:lstStyle/>
                    <a:p>
                      <a:r>
                        <a:rPr lang="en-US" dirty="0"/>
                        <a:t>Lacks both</a:t>
                      </a:r>
                    </a:p>
                  </a:txBody>
                  <a:tcPr marL="70538" marR="70538"/>
                </a:tc>
                <a:extLst>
                  <a:ext uri="{0D108BD9-81ED-4DB2-BD59-A6C34878D82A}">
                    <a16:rowId xmlns:a16="http://schemas.microsoft.com/office/drawing/2014/main" val="10006"/>
                  </a:ext>
                </a:extLst>
              </a:tr>
              <a:tr h="648777">
                <a:tc>
                  <a:txBody>
                    <a:bodyPr/>
                    <a:lstStyle/>
                    <a:p>
                      <a:r>
                        <a:rPr lang="en-US" dirty="0"/>
                        <a:t>prokaryotic</a:t>
                      </a:r>
                    </a:p>
                  </a:txBody>
                  <a:tcPr marL="70538" marR="70538"/>
                </a:tc>
                <a:tc>
                  <a:txBody>
                    <a:bodyPr/>
                    <a:lstStyle/>
                    <a:p>
                      <a:r>
                        <a:rPr lang="en-US" dirty="0"/>
                        <a:t>Neither prokaryotic nor eukaryotic</a:t>
                      </a:r>
                    </a:p>
                  </a:txBody>
                  <a:tcPr marL="70538" marR="70538"/>
                </a:tc>
                <a:extLst>
                  <a:ext uri="{0D108BD9-81ED-4DB2-BD59-A6C34878D82A}">
                    <a16:rowId xmlns:a16="http://schemas.microsoft.com/office/drawing/2014/main" val="10007"/>
                  </a:ext>
                </a:extLst>
              </a:tr>
              <a:tr h="404685">
                <a:tc>
                  <a:txBody>
                    <a:bodyPr/>
                    <a:lstStyle/>
                    <a:p>
                      <a:r>
                        <a:rPr lang="en-US" dirty="0" err="1"/>
                        <a:t>Cytoplasmic</a:t>
                      </a:r>
                      <a:r>
                        <a:rPr lang="en-US" dirty="0"/>
                        <a:t> membrane </a:t>
                      </a:r>
                    </a:p>
                  </a:txBody>
                  <a:tcPr marL="70538" marR="70538"/>
                </a:tc>
                <a:tc>
                  <a:txBody>
                    <a:bodyPr/>
                    <a:lstStyle/>
                    <a:p>
                      <a:r>
                        <a:rPr lang="en-US" dirty="0"/>
                        <a:t>Absent</a:t>
                      </a:r>
                    </a:p>
                  </a:txBody>
                  <a:tcPr marL="70538" marR="70538"/>
                </a:tc>
                <a:extLst>
                  <a:ext uri="{0D108BD9-81ED-4DB2-BD59-A6C34878D82A}">
                    <a16:rowId xmlns:a16="http://schemas.microsoft.com/office/drawing/2014/main" val="10008"/>
                  </a:ext>
                </a:extLst>
              </a:tr>
              <a:tr h="6984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Form spore</a:t>
                      </a:r>
                    </a:p>
                    <a:p>
                      <a:endParaRPr lang="en-US" dirty="0"/>
                    </a:p>
                  </a:txBody>
                  <a:tcPr marL="70538" marR="70538"/>
                </a:tc>
                <a:tc>
                  <a:txBody>
                    <a:bodyPr/>
                    <a:lstStyle/>
                    <a:p>
                      <a:r>
                        <a:rPr lang="en-US" dirty="0"/>
                        <a:t>Do not</a:t>
                      </a:r>
                    </a:p>
                  </a:txBody>
                  <a:tcPr marL="70538" marR="70538"/>
                </a:tc>
                <a:extLst>
                  <a:ext uri="{0D108BD9-81ED-4DB2-BD59-A6C34878D82A}">
                    <a16:rowId xmlns:a16="http://schemas.microsoft.com/office/drawing/2014/main" val="10009"/>
                  </a:ext>
                </a:extLst>
              </a:tr>
              <a:tr h="404685">
                <a:tc>
                  <a:txBody>
                    <a:bodyPr/>
                    <a:lstStyle/>
                    <a:p>
                      <a:r>
                        <a:rPr lang="en-US" dirty="0"/>
                        <a:t>Killed by 50%</a:t>
                      </a:r>
                      <a:r>
                        <a:rPr lang="en-US" baseline="0" dirty="0"/>
                        <a:t> glycerol</a:t>
                      </a:r>
                      <a:endParaRPr lang="en-US" dirty="0"/>
                    </a:p>
                  </a:txBody>
                  <a:tcPr marL="70538" marR="70538"/>
                </a:tc>
                <a:tc>
                  <a:txBody>
                    <a:bodyPr/>
                    <a:lstStyle/>
                    <a:p>
                      <a:r>
                        <a:rPr lang="en-US" dirty="0"/>
                        <a:t>Preserved by 50%</a:t>
                      </a:r>
                      <a:r>
                        <a:rPr lang="en-US" baseline="0" dirty="0"/>
                        <a:t> glycerol</a:t>
                      </a:r>
                      <a:endParaRPr lang="en-US" dirty="0"/>
                    </a:p>
                  </a:txBody>
                  <a:tcPr marL="70538" marR="70538"/>
                </a:tc>
                <a:extLst>
                  <a:ext uri="{0D108BD9-81ED-4DB2-BD59-A6C34878D82A}">
                    <a16:rowId xmlns:a16="http://schemas.microsoft.com/office/drawing/2014/main" val="10010"/>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76200"/>
            <a:ext cx="6347713" cy="1854200"/>
          </a:xfrm>
        </p:spPr>
        <p:txBody>
          <a:bodyPr>
            <a:normAutofit/>
          </a:bodyPr>
          <a:lstStyle/>
          <a:p>
            <a:r>
              <a:rPr lang="en-US" b="1" dirty="0"/>
              <a:t>Fungi</a:t>
            </a:r>
            <a:br>
              <a:rPr lang="en-US" dirty="0"/>
            </a:br>
            <a:endParaRPr lang="en-US" dirty="0"/>
          </a:p>
        </p:txBody>
      </p:sp>
      <p:sp>
        <p:nvSpPr>
          <p:cNvPr id="3" name="Content Placeholder 2"/>
          <p:cNvSpPr>
            <a:spLocks noGrp="1"/>
          </p:cNvSpPr>
          <p:nvPr>
            <p:ph idx="1"/>
          </p:nvPr>
        </p:nvSpPr>
        <p:spPr>
          <a:xfrm>
            <a:off x="457200" y="838200"/>
            <a:ext cx="6858000" cy="5791200"/>
          </a:xfrm>
        </p:spPr>
        <p:txBody>
          <a:bodyPr>
            <a:noAutofit/>
          </a:bodyPr>
          <a:lstStyle/>
          <a:p>
            <a:pPr algn="just">
              <a:buNone/>
            </a:pPr>
            <a:r>
              <a:rPr lang="en-US" sz="2400" dirty="0"/>
              <a:t>Fungi are eukaryotic, non photosynthetic  microorganisms. Fungi may be saprophytic or parasitic and posses relatively rigid cell wall. The disease caused by fungi is called mycosis and study of fungi called as mycology.</a:t>
            </a:r>
          </a:p>
          <a:p>
            <a:pPr>
              <a:buNone/>
            </a:pPr>
            <a:r>
              <a:rPr lang="en-US" sz="2400" b="1" dirty="0"/>
              <a:t>Classification of fungi</a:t>
            </a:r>
            <a:endParaRPr lang="en-US" sz="2400" dirty="0"/>
          </a:p>
          <a:p>
            <a:pPr lvl="0">
              <a:buNone/>
            </a:pPr>
            <a:r>
              <a:rPr lang="en-US" sz="2400" u="sng" dirty="0"/>
              <a:t>A. Systemic classification</a:t>
            </a:r>
            <a:r>
              <a:rPr lang="en-US" sz="2400" dirty="0"/>
              <a:t>:- given  by </a:t>
            </a:r>
            <a:r>
              <a:rPr lang="en-US" sz="2400" dirty="0" err="1"/>
              <a:t>Alexopoulus</a:t>
            </a:r>
            <a:r>
              <a:rPr lang="en-US" sz="2400" dirty="0"/>
              <a:t> three divisions:</a:t>
            </a:r>
          </a:p>
          <a:p>
            <a:pPr lvl="0">
              <a:buNone/>
            </a:pPr>
            <a:r>
              <a:rPr lang="en-US" sz="2400" dirty="0"/>
              <a:t>1 </a:t>
            </a:r>
            <a:r>
              <a:rPr lang="en-US" sz="2400" dirty="0" err="1"/>
              <a:t>Gymnomycota</a:t>
            </a:r>
            <a:r>
              <a:rPr lang="en-US" sz="2400" dirty="0"/>
              <a:t>(slim mold): 2 classes</a:t>
            </a:r>
          </a:p>
          <a:p>
            <a:r>
              <a:rPr lang="en-US" sz="2400" dirty="0"/>
              <a:t>Class </a:t>
            </a:r>
            <a:r>
              <a:rPr lang="en-US" sz="2400" dirty="0" err="1"/>
              <a:t>Acrasiomycetes</a:t>
            </a:r>
            <a:endParaRPr lang="en-US" sz="2400" dirty="0"/>
          </a:p>
          <a:p>
            <a:r>
              <a:rPr lang="en-US" sz="2400" dirty="0"/>
              <a:t>Class </a:t>
            </a:r>
            <a:r>
              <a:rPr lang="en-US" sz="2400" dirty="0" err="1"/>
              <a:t>Myxomycetes</a:t>
            </a:r>
            <a:endParaRPr lang="en-US" sz="2400" dirty="0"/>
          </a:p>
          <a:p>
            <a:pPr lvl="0">
              <a:buNone/>
            </a:pPr>
            <a:endParaRPr lang="en-US" sz="2400" dirty="0"/>
          </a:p>
          <a:p>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838200"/>
            <a:ext cx="7315201" cy="5638800"/>
          </a:xfrm>
        </p:spPr>
        <p:txBody>
          <a:bodyPr>
            <a:normAutofit lnSpcReduction="10000"/>
          </a:bodyPr>
          <a:lstStyle/>
          <a:p>
            <a:pPr lvl="0">
              <a:buNone/>
            </a:pPr>
            <a:r>
              <a:rPr lang="en-US" sz="2400" dirty="0"/>
              <a:t>2 </a:t>
            </a:r>
            <a:r>
              <a:rPr lang="en-US" sz="2400" dirty="0" err="1"/>
              <a:t>Mastigomycota</a:t>
            </a:r>
            <a:r>
              <a:rPr lang="en-US" sz="2400" dirty="0"/>
              <a:t>(flagellated lower fungi): 4 classes</a:t>
            </a:r>
          </a:p>
          <a:p>
            <a:r>
              <a:rPr lang="en-US" sz="2400" dirty="0"/>
              <a:t>Class </a:t>
            </a:r>
            <a:r>
              <a:rPr lang="en-US" sz="2400" dirty="0" err="1"/>
              <a:t>Chytridiomycetes</a:t>
            </a:r>
            <a:endParaRPr lang="en-US" sz="2400" dirty="0"/>
          </a:p>
          <a:p>
            <a:r>
              <a:rPr lang="en-US" sz="2400" dirty="0"/>
              <a:t>Class </a:t>
            </a:r>
            <a:r>
              <a:rPr lang="en-US" sz="2400" dirty="0" err="1"/>
              <a:t>Hyphochytridiomycetes</a:t>
            </a:r>
            <a:endParaRPr lang="en-US" sz="2400" dirty="0"/>
          </a:p>
          <a:p>
            <a:r>
              <a:rPr lang="en-US" sz="2400" dirty="0"/>
              <a:t>Class </a:t>
            </a:r>
            <a:r>
              <a:rPr lang="en-US" sz="2400" dirty="0" err="1"/>
              <a:t>Plasmodiophoromycetes</a:t>
            </a:r>
            <a:endParaRPr lang="en-US" sz="2400" dirty="0"/>
          </a:p>
          <a:p>
            <a:r>
              <a:rPr lang="en-US" sz="2400" dirty="0"/>
              <a:t>Class </a:t>
            </a:r>
            <a:r>
              <a:rPr lang="en-US" sz="2400" dirty="0" err="1"/>
              <a:t>Oomycetes</a:t>
            </a:r>
            <a:endParaRPr lang="en-US" sz="2400" dirty="0"/>
          </a:p>
          <a:p>
            <a:pPr lvl="0">
              <a:buNone/>
            </a:pPr>
            <a:r>
              <a:rPr lang="en-US" sz="2400" dirty="0"/>
              <a:t>3 Amastigomycota:4 classes</a:t>
            </a:r>
          </a:p>
          <a:p>
            <a:r>
              <a:rPr lang="en-US" sz="2400" dirty="0"/>
              <a:t>Class </a:t>
            </a:r>
            <a:r>
              <a:rPr lang="en-US" sz="2400" dirty="0" err="1"/>
              <a:t>Zygomycetes</a:t>
            </a:r>
            <a:r>
              <a:rPr lang="en-US" sz="2400" dirty="0"/>
              <a:t>: </a:t>
            </a:r>
            <a:r>
              <a:rPr lang="en-US" sz="2400" dirty="0" err="1"/>
              <a:t>eg</a:t>
            </a:r>
            <a:r>
              <a:rPr lang="en-US" sz="2400" dirty="0"/>
              <a:t> </a:t>
            </a:r>
            <a:r>
              <a:rPr lang="en-US" sz="2400" i="1" dirty="0" err="1"/>
              <a:t>Rhizopus</a:t>
            </a:r>
            <a:r>
              <a:rPr lang="en-US" sz="2400" i="1" dirty="0"/>
              <a:t> </a:t>
            </a:r>
            <a:r>
              <a:rPr lang="en-US" sz="2400" i="1" dirty="0" err="1"/>
              <a:t>sp</a:t>
            </a:r>
            <a:r>
              <a:rPr lang="en-US" sz="2400" i="1" dirty="0"/>
              <a:t>, </a:t>
            </a:r>
            <a:r>
              <a:rPr lang="en-US" sz="2400" i="1" dirty="0" err="1"/>
              <a:t>Mucor</a:t>
            </a:r>
            <a:r>
              <a:rPr lang="en-US" sz="2400" i="1" dirty="0"/>
              <a:t> </a:t>
            </a:r>
            <a:r>
              <a:rPr lang="en-US" sz="2400" i="1" dirty="0" err="1"/>
              <a:t>sp</a:t>
            </a:r>
            <a:endParaRPr lang="en-US" sz="2400" dirty="0"/>
          </a:p>
          <a:p>
            <a:r>
              <a:rPr lang="en-US" sz="2400" dirty="0"/>
              <a:t>Class </a:t>
            </a:r>
            <a:r>
              <a:rPr lang="en-US" sz="2400" dirty="0" err="1"/>
              <a:t>Ascomycetes</a:t>
            </a:r>
            <a:r>
              <a:rPr lang="en-US" sz="2400" dirty="0"/>
              <a:t>: </a:t>
            </a:r>
            <a:r>
              <a:rPr lang="en-US" sz="2400" dirty="0" err="1"/>
              <a:t>eg</a:t>
            </a:r>
            <a:r>
              <a:rPr lang="en-US" sz="2400" dirty="0"/>
              <a:t> </a:t>
            </a:r>
            <a:r>
              <a:rPr lang="en-US" sz="2400" i="1" dirty="0"/>
              <a:t>Saccharomyces </a:t>
            </a:r>
            <a:r>
              <a:rPr lang="en-US" sz="2400" i="1" dirty="0" err="1"/>
              <a:t>cereversiae</a:t>
            </a:r>
            <a:endParaRPr lang="en-US" sz="2400" dirty="0"/>
          </a:p>
          <a:p>
            <a:r>
              <a:rPr lang="en-US" sz="2400" dirty="0"/>
              <a:t>Class </a:t>
            </a:r>
            <a:r>
              <a:rPr lang="en-US" sz="2400" dirty="0" err="1"/>
              <a:t>Basidiomycetes</a:t>
            </a:r>
            <a:r>
              <a:rPr lang="en-US" sz="2400" dirty="0"/>
              <a:t>: </a:t>
            </a:r>
            <a:r>
              <a:rPr lang="en-US" sz="2400" dirty="0" err="1"/>
              <a:t>eg</a:t>
            </a:r>
            <a:r>
              <a:rPr lang="en-US" sz="2400" dirty="0"/>
              <a:t> mushrooms,</a:t>
            </a:r>
            <a:r>
              <a:rPr lang="en-US" sz="2400" i="1" dirty="0"/>
              <a:t> Cryptococcus </a:t>
            </a:r>
            <a:r>
              <a:rPr lang="en-US" sz="2400" i="1" dirty="0" err="1"/>
              <a:t>sp</a:t>
            </a:r>
            <a:endParaRPr lang="en-US" sz="2400" dirty="0"/>
          </a:p>
          <a:p>
            <a:r>
              <a:rPr lang="en-US" sz="2400" dirty="0"/>
              <a:t>Class </a:t>
            </a:r>
            <a:r>
              <a:rPr lang="en-US" sz="2400" dirty="0" err="1"/>
              <a:t>Deuteromycetes</a:t>
            </a:r>
            <a:r>
              <a:rPr lang="en-US" sz="2400" dirty="0"/>
              <a:t>: </a:t>
            </a:r>
            <a:r>
              <a:rPr lang="en-US" sz="2400" dirty="0" err="1"/>
              <a:t>eg</a:t>
            </a:r>
            <a:r>
              <a:rPr lang="en-US" sz="2400" dirty="0"/>
              <a:t> </a:t>
            </a:r>
            <a:r>
              <a:rPr lang="en-US" sz="2400" i="1" dirty="0"/>
              <a:t>Candida </a:t>
            </a:r>
            <a:r>
              <a:rPr lang="en-US" sz="2400" i="1" dirty="0" err="1"/>
              <a:t>sp</a:t>
            </a:r>
            <a:r>
              <a:rPr lang="en-US" sz="2400" i="1" dirty="0"/>
              <a:t>, </a:t>
            </a:r>
            <a:r>
              <a:rPr lang="en-US" sz="2400" i="1" dirty="0" err="1"/>
              <a:t>Alternaria</a:t>
            </a:r>
            <a:r>
              <a:rPr lang="en-US" sz="2400" i="1" dirty="0"/>
              <a:t> </a:t>
            </a:r>
            <a:r>
              <a:rPr lang="en-US" sz="2400" i="1" dirty="0" err="1"/>
              <a:t>sp</a:t>
            </a:r>
            <a:endParaRPr lang="en-US" sz="2400" dirty="0"/>
          </a:p>
          <a:p>
            <a:endParaRPr lang="en-US" dirty="0"/>
          </a:p>
        </p:txBody>
      </p:sp>
    </p:spTree>
    <p:extLst>
      <p:ext uri="{BB962C8B-B14F-4D97-AF65-F5344CB8AC3E}">
        <p14:creationId xmlns:p14="http://schemas.microsoft.com/office/powerpoint/2010/main" val="2205253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Autofit/>
          </a:bodyPr>
          <a:lstStyle/>
          <a:p>
            <a:pPr lvl="0" algn="just">
              <a:buNone/>
            </a:pPr>
            <a:r>
              <a:rPr lang="en-US" sz="2400" u="sng" dirty="0" err="1"/>
              <a:t>BMorphological</a:t>
            </a:r>
            <a:r>
              <a:rPr lang="en-US" sz="2400" u="sng" dirty="0"/>
              <a:t> classification; classified into 4 groups</a:t>
            </a:r>
          </a:p>
          <a:p>
            <a:pPr marL="514350" indent="-514350" algn="just"/>
            <a:r>
              <a:rPr lang="en-US" sz="2400" dirty="0"/>
              <a:t>Molds</a:t>
            </a:r>
          </a:p>
          <a:p>
            <a:pPr marL="514350" indent="-514350" algn="just"/>
            <a:r>
              <a:rPr lang="en-US" sz="2400" dirty="0"/>
              <a:t>Yeasts</a:t>
            </a:r>
          </a:p>
          <a:p>
            <a:pPr marL="514350" indent="-514350" algn="just"/>
            <a:r>
              <a:rPr lang="en-US" sz="2400" dirty="0"/>
              <a:t>Yeast like fungi </a:t>
            </a:r>
          </a:p>
          <a:p>
            <a:pPr marL="514350" indent="-514350" algn="just"/>
            <a:r>
              <a:rPr lang="en-US" sz="2400" dirty="0"/>
              <a:t>Dimorphic fungi</a:t>
            </a:r>
          </a:p>
          <a:p>
            <a:pPr algn="just">
              <a:buNone/>
            </a:pPr>
            <a:r>
              <a:rPr lang="en-US" sz="2400" b="1" dirty="0"/>
              <a:t>Yeast: </a:t>
            </a:r>
            <a:r>
              <a:rPr lang="en-US" sz="2400" dirty="0"/>
              <a:t>Yeasts are unicellular, oval or elongated fungi. They lack true </a:t>
            </a:r>
            <a:r>
              <a:rPr lang="en-US" sz="2400" dirty="0" err="1"/>
              <a:t>hyphae</a:t>
            </a:r>
            <a:r>
              <a:rPr lang="en-US" sz="2400" dirty="0"/>
              <a:t> and reproduces asexually by budding or by fission. Example </a:t>
            </a:r>
            <a:r>
              <a:rPr lang="en-US" sz="2400" i="1" dirty="0"/>
              <a:t>Cryptococcus </a:t>
            </a:r>
            <a:r>
              <a:rPr lang="en-US" sz="2400" i="1" dirty="0" err="1"/>
              <a:t>neoformans</a:t>
            </a:r>
            <a:endParaRPr lang="en-US" sz="2400" dirty="0"/>
          </a:p>
          <a:p>
            <a:pPr algn="just">
              <a:buNone/>
            </a:pPr>
            <a:r>
              <a:rPr lang="en-US" sz="2400" b="1" dirty="0"/>
              <a:t>Molds: </a:t>
            </a:r>
            <a:r>
              <a:rPr lang="en-US" sz="2400" dirty="0"/>
              <a:t>Molds are filamentous </a:t>
            </a:r>
            <a:r>
              <a:rPr lang="en-US" sz="2400" dirty="0" err="1"/>
              <a:t>multicellular</a:t>
            </a:r>
            <a:r>
              <a:rPr lang="en-US" sz="2400" dirty="0"/>
              <a:t> fungi. Filaments are mass of branched tubes called </a:t>
            </a:r>
            <a:r>
              <a:rPr lang="en-US" sz="2400" dirty="0" err="1"/>
              <a:t>hyphae</a:t>
            </a:r>
            <a:r>
              <a:rPr lang="en-US" sz="2400" dirty="0"/>
              <a:t>. </a:t>
            </a:r>
            <a:r>
              <a:rPr lang="en-US" sz="2400" dirty="0" err="1"/>
              <a:t>Hyphae</a:t>
            </a:r>
            <a:r>
              <a:rPr lang="en-US" sz="2400" dirty="0"/>
              <a:t> unite to form mycelium. Hyphae can be </a:t>
            </a:r>
            <a:r>
              <a:rPr lang="en-US" sz="2400" dirty="0" err="1"/>
              <a:t>septate</a:t>
            </a:r>
            <a:r>
              <a:rPr lang="en-US" sz="2400" dirty="0"/>
              <a:t> or non </a:t>
            </a:r>
            <a:r>
              <a:rPr lang="en-US" sz="2400" dirty="0" err="1"/>
              <a:t>septate</a:t>
            </a:r>
            <a:r>
              <a:rPr lang="en-US" sz="2400" dirty="0"/>
              <a:t>. Reproduce both by sexual or asexual spores. Example </a:t>
            </a:r>
            <a:r>
              <a:rPr lang="en-US" sz="2400" i="1" dirty="0" err="1"/>
              <a:t>Aspergillus</a:t>
            </a:r>
            <a:r>
              <a:rPr lang="en-US" sz="2400" i="1" dirty="0"/>
              <a:t> sp., </a:t>
            </a:r>
            <a:r>
              <a:rPr lang="en-US" sz="2400" i="1" dirty="0" err="1"/>
              <a:t>Mucor</a:t>
            </a:r>
            <a:r>
              <a:rPr lang="en-US" sz="2400" i="1" dirty="0"/>
              <a:t> sp.</a:t>
            </a:r>
            <a:endParaRPr lang="en-US" sz="2400" dirty="0"/>
          </a:p>
          <a:p>
            <a:pPr algn="just">
              <a:buNone/>
            </a:pPr>
            <a:r>
              <a:rPr lang="en-US" sz="24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ar-SA" b="1" u="sng" dirty="0"/>
              <a:t>History</a:t>
            </a:r>
            <a:br>
              <a:rPr lang="en-US" dirty="0"/>
            </a:br>
            <a:endParaRPr lang="en-US" dirty="0"/>
          </a:p>
        </p:txBody>
      </p:sp>
      <p:sp>
        <p:nvSpPr>
          <p:cNvPr id="3" name="Content Placeholder 2"/>
          <p:cNvSpPr>
            <a:spLocks noGrp="1"/>
          </p:cNvSpPr>
          <p:nvPr>
            <p:ph idx="1"/>
          </p:nvPr>
        </p:nvSpPr>
        <p:spPr>
          <a:xfrm>
            <a:off x="457200" y="1524000"/>
            <a:ext cx="7162800" cy="5105400"/>
          </a:xfrm>
        </p:spPr>
        <p:txBody>
          <a:bodyPr>
            <a:normAutofit/>
          </a:bodyPr>
          <a:lstStyle/>
          <a:p>
            <a:pPr lvl="0" algn="just"/>
            <a:r>
              <a:rPr lang="ne-NP" dirty="0"/>
              <a:t>Aristotle (Greek philosopher, 14th century): He categorised living forms around him and described about 500 of </a:t>
            </a:r>
            <a:r>
              <a:rPr lang="ne-NP" b="1" dirty="0"/>
              <a:t>plants </a:t>
            </a:r>
            <a:r>
              <a:rPr lang="ne-NP" dirty="0"/>
              <a:t>and </a:t>
            </a:r>
            <a:r>
              <a:rPr lang="ne-NP" b="1" dirty="0"/>
              <a:t>animals.</a:t>
            </a:r>
            <a:r>
              <a:rPr lang="ne-NP" dirty="0"/>
              <a:t> His description was based upon the appearance and habits i</a:t>
            </a:r>
            <a:r>
              <a:rPr lang="en-US" dirty="0"/>
              <a:t>.</a:t>
            </a:r>
            <a:r>
              <a:rPr lang="ne-NP" dirty="0"/>
              <a:t>e without any reference of books and tools.</a:t>
            </a:r>
            <a:endParaRPr lang="en-US" dirty="0"/>
          </a:p>
          <a:p>
            <a:pPr lvl="0" algn="just"/>
            <a:endParaRPr lang="en-US" dirty="0"/>
          </a:p>
          <a:p>
            <a:pPr lvl="0" algn="just"/>
            <a:r>
              <a:rPr lang="ne-NP" dirty="0"/>
              <a:t>Carolus Linnaeus (Swedish botanist,1735-1759) aka Father of Taxonomy: He named thousands of plants and animals from around the world with the help of his students. He classified them into two kingdoms: </a:t>
            </a:r>
            <a:r>
              <a:rPr lang="ne-NP" b="1" dirty="0"/>
              <a:t>Plantae and Animalia</a:t>
            </a:r>
            <a:r>
              <a:rPr lang="ne-NP" dirty="0"/>
              <a:t>. He popularised the binomial scheme of nomenclature. The position of microorganisms were not clear.</a:t>
            </a:r>
            <a:r>
              <a:rPr lang="en-US" dirty="0"/>
              <a:t> Linnaeus also established a hierarchy of</a:t>
            </a:r>
            <a:r>
              <a:rPr lang="ne-NP" dirty="0"/>
              <a:t> </a:t>
            </a:r>
            <a:r>
              <a:rPr lang="en-US" dirty="0"/>
              <a:t>taxonomic ranks: species, genus, family, order, class, phylum or division, and kingdom.</a:t>
            </a:r>
          </a:p>
          <a:p>
            <a:pPr algn="just"/>
            <a:endParaRPr lang="en-US" dirty="0"/>
          </a:p>
        </p:txBody>
      </p:sp>
    </p:spTree>
    <p:extLst>
      <p:ext uri="{BB962C8B-B14F-4D97-AF65-F5344CB8AC3E}">
        <p14:creationId xmlns:p14="http://schemas.microsoft.com/office/powerpoint/2010/main" val="929553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533400"/>
            <a:ext cx="6858000" cy="5715000"/>
          </a:xfrm>
        </p:spPr>
        <p:txBody>
          <a:bodyPr/>
          <a:lstStyle/>
          <a:p>
            <a:pPr algn="just">
              <a:buNone/>
            </a:pPr>
            <a:r>
              <a:rPr lang="en-US" b="1" dirty="0"/>
              <a:t>Dimorphic fungi: </a:t>
            </a:r>
            <a:r>
              <a:rPr lang="en-US" dirty="0"/>
              <a:t>Dimorphic fungi are those which occurs in two different forms i.e. yeast form in animal tissue and molds form in the external environment .Generally, fungi that cause human diseases are dimorphic in nature. Example </a:t>
            </a:r>
            <a:r>
              <a:rPr lang="en-US" i="1" dirty="0" err="1"/>
              <a:t>Histoplasma</a:t>
            </a:r>
            <a:r>
              <a:rPr lang="en-US" i="1" dirty="0"/>
              <a:t> </a:t>
            </a:r>
            <a:r>
              <a:rPr lang="en-US" i="1" dirty="0" err="1"/>
              <a:t>capsulatum</a:t>
            </a:r>
            <a:r>
              <a:rPr lang="en-US" i="1" dirty="0"/>
              <a:t>.</a:t>
            </a:r>
            <a:endParaRPr lang="en-US" dirty="0"/>
          </a:p>
          <a:p>
            <a:pPr algn="just">
              <a:buNone/>
            </a:pPr>
            <a:r>
              <a:rPr lang="en-US" dirty="0"/>
              <a:t> </a:t>
            </a:r>
          </a:p>
          <a:p>
            <a:pPr algn="just">
              <a:buNone/>
            </a:pPr>
            <a:r>
              <a:rPr lang="en-US" b="1" dirty="0"/>
              <a:t>Yeast like fungi: </a:t>
            </a:r>
            <a:r>
              <a:rPr lang="en-US" dirty="0"/>
              <a:t>Some yeast partly grows as yeast and partly as chains of elongated like budding cells joined end to end forming a </a:t>
            </a:r>
            <a:r>
              <a:rPr lang="en-US" dirty="0" err="1"/>
              <a:t>pseudomycellium</a:t>
            </a:r>
            <a:r>
              <a:rPr lang="en-US" dirty="0"/>
              <a:t>. Such fungi are called yeast like fungi. Example </a:t>
            </a:r>
            <a:r>
              <a:rPr lang="en-US" i="1" dirty="0"/>
              <a:t>Candida </a:t>
            </a:r>
            <a:r>
              <a:rPr lang="en-US" i="1" dirty="0" err="1"/>
              <a:t>albicans</a:t>
            </a:r>
            <a:r>
              <a:rPr lang="en-US" i="1" dirty="0"/>
              <a:t> </a:t>
            </a:r>
            <a:endParaRPr lang="en-US" dirty="0"/>
          </a:p>
          <a:p>
            <a:pPr algn="just"/>
            <a:endParaRPr lang="en-US" dirty="0"/>
          </a:p>
          <a:p>
            <a:endParaRPr lang="en-US" dirty="0"/>
          </a:p>
        </p:txBody>
      </p:sp>
    </p:spTree>
    <p:extLst>
      <p:ext uri="{BB962C8B-B14F-4D97-AF65-F5344CB8AC3E}">
        <p14:creationId xmlns:p14="http://schemas.microsoft.com/office/powerpoint/2010/main" val="3689468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6629400" cy="5745163"/>
          </a:xfrm>
        </p:spPr>
        <p:txBody>
          <a:bodyPr>
            <a:normAutofit/>
          </a:bodyPr>
          <a:lstStyle/>
          <a:p>
            <a:pPr lvl="0" algn="just">
              <a:buNone/>
            </a:pPr>
            <a:r>
              <a:rPr lang="en-US" u="sng" dirty="0"/>
              <a:t>C. Site of infection: </a:t>
            </a:r>
            <a:r>
              <a:rPr lang="en-US" dirty="0"/>
              <a:t>classified into three groups</a:t>
            </a:r>
          </a:p>
          <a:p>
            <a:pPr lvl="0" algn="just"/>
            <a:r>
              <a:rPr lang="en-US" dirty="0"/>
              <a:t>Superficial  fungi: Fungi that effect the body surfaces like skins, hair or nails. They are confined to the body surfaces and do not directly involve the living tissues. </a:t>
            </a:r>
            <a:r>
              <a:rPr lang="en-US" dirty="0" err="1"/>
              <a:t>Eg</a:t>
            </a:r>
            <a:r>
              <a:rPr lang="en-US" dirty="0"/>
              <a:t> </a:t>
            </a:r>
            <a:r>
              <a:rPr lang="en-US" i="1" dirty="0" err="1"/>
              <a:t>Trichophyton</a:t>
            </a:r>
            <a:r>
              <a:rPr lang="en-US" i="1" dirty="0"/>
              <a:t> </a:t>
            </a:r>
            <a:r>
              <a:rPr lang="en-US" i="1" dirty="0" err="1"/>
              <a:t>sps</a:t>
            </a:r>
            <a:endParaRPr lang="en-US" i="1" dirty="0"/>
          </a:p>
          <a:p>
            <a:pPr lvl="0" algn="just">
              <a:buNone/>
            </a:pPr>
            <a:endParaRPr lang="en-US" dirty="0"/>
          </a:p>
          <a:p>
            <a:pPr lvl="0" algn="just"/>
            <a:r>
              <a:rPr lang="en-US" dirty="0"/>
              <a:t>Subcutaneous fungi: Such fungi that causes infection through the skin followed by subcutaneous spread. Fungi invade the subcutaneous region through the skin cuts, starches example </a:t>
            </a:r>
            <a:r>
              <a:rPr lang="en-US" i="1" dirty="0" err="1"/>
              <a:t>Sporothrix</a:t>
            </a:r>
            <a:r>
              <a:rPr lang="en-US" i="1" dirty="0"/>
              <a:t> </a:t>
            </a:r>
            <a:r>
              <a:rPr lang="en-US" i="1" dirty="0" err="1"/>
              <a:t>schenckii</a:t>
            </a:r>
            <a:endParaRPr lang="en-US" i="1" dirty="0"/>
          </a:p>
          <a:p>
            <a:pPr lvl="0" algn="just">
              <a:buNone/>
            </a:pPr>
            <a:endParaRPr lang="en-US" dirty="0"/>
          </a:p>
          <a:p>
            <a:pPr lvl="0" algn="just"/>
            <a:r>
              <a:rPr lang="en-US" dirty="0"/>
              <a:t>Systemic fungi: Such fungi produce deep seated visceral infection and systemic spread  such pathogen  are most virulent fungi Examples </a:t>
            </a:r>
            <a:r>
              <a:rPr lang="en-US" i="1" dirty="0" err="1"/>
              <a:t>Aspergillus</a:t>
            </a:r>
            <a:r>
              <a:rPr lang="en-US" i="1" dirty="0"/>
              <a:t> </a:t>
            </a:r>
            <a:r>
              <a:rPr lang="en-US" i="1" dirty="0" err="1"/>
              <a:t>sps</a:t>
            </a:r>
            <a:r>
              <a:rPr lang="en-US" i="1" dirty="0"/>
              <a:t>, </a:t>
            </a:r>
            <a:r>
              <a:rPr lang="en-US" i="1" dirty="0" err="1"/>
              <a:t>Histoplasma</a:t>
            </a:r>
            <a:r>
              <a:rPr lang="en-US" i="1" dirty="0"/>
              <a:t> </a:t>
            </a:r>
            <a:r>
              <a:rPr lang="en-US" i="1" dirty="0" err="1"/>
              <a:t>sps</a:t>
            </a:r>
            <a:endParaRPr lang="en-US" dirty="0"/>
          </a:p>
          <a:p>
            <a:pPr algn="just"/>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81000"/>
            <a:ext cx="6347713" cy="1676400"/>
          </a:xfrm>
        </p:spPr>
        <p:txBody>
          <a:bodyPr>
            <a:normAutofit fontScale="90000"/>
          </a:bodyPr>
          <a:lstStyle/>
          <a:p>
            <a:r>
              <a:rPr lang="en-US" dirty="0"/>
              <a:t> </a:t>
            </a:r>
            <a:br>
              <a:rPr lang="en-US" dirty="0"/>
            </a:br>
            <a:r>
              <a:rPr lang="en-US" dirty="0"/>
              <a:t>Differences between the fungi and bacteria</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0613925"/>
              </p:ext>
            </p:extLst>
          </p:nvPr>
        </p:nvGraphicFramePr>
        <p:xfrm>
          <a:off x="609600" y="1142999"/>
          <a:ext cx="6781800" cy="5715001"/>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547329">
                <a:tc>
                  <a:txBody>
                    <a:bodyPr/>
                    <a:lstStyle/>
                    <a:p>
                      <a:pPr marL="0" marR="0" algn="just">
                        <a:spcBef>
                          <a:spcPts val="0"/>
                        </a:spcBef>
                        <a:spcAft>
                          <a:spcPts val="0"/>
                        </a:spcAft>
                      </a:pPr>
                      <a:r>
                        <a:rPr lang="en-US" sz="2400" dirty="0">
                          <a:latin typeface="Calibri"/>
                          <a:ea typeface="Times New Roman"/>
                        </a:rPr>
                        <a:t>Fungi</a:t>
                      </a:r>
                      <a:endParaRPr lang="en-US" sz="2400" dirty="0">
                        <a:latin typeface="Times New Roman"/>
                        <a:ea typeface="Times New Roman"/>
                      </a:endParaRPr>
                    </a:p>
                  </a:txBody>
                  <a:tcPr marL="52904" marR="52904" marT="0" marB="0"/>
                </a:tc>
                <a:tc>
                  <a:txBody>
                    <a:bodyPr/>
                    <a:lstStyle/>
                    <a:p>
                      <a:pPr marL="0" marR="0" algn="just">
                        <a:spcBef>
                          <a:spcPts val="0"/>
                        </a:spcBef>
                        <a:spcAft>
                          <a:spcPts val="0"/>
                        </a:spcAft>
                      </a:pPr>
                      <a:r>
                        <a:rPr lang="en-US" sz="2400">
                          <a:latin typeface="Calibri"/>
                          <a:ea typeface="Times New Roman"/>
                        </a:rPr>
                        <a:t>Bacteria</a:t>
                      </a:r>
                      <a:endParaRPr lang="en-US" sz="2400">
                        <a:latin typeface="Times New Roman"/>
                        <a:ea typeface="Times New Roman"/>
                      </a:endParaRPr>
                    </a:p>
                  </a:txBody>
                  <a:tcPr marL="52904" marR="52904" marT="0" marB="0"/>
                </a:tc>
                <a:extLst>
                  <a:ext uri="{0D108BD9-81ED-4DB2-BD59-A6C34878D82A}">
                    <a16:rowId xmlns:a16="http://schemas.microsoft.com/office/drawing/2014/main" val="10000"/>
                  </a:ext>
                </a:extLst>
              </a:tr>
              <a:tr h="748338">
                <a:tc>
                  <a:txBody>
                    <a:bodyPr/>
                    <a:lstStyle/>
                    <a:p>
                      <a:pPr marL="0" marR="0" algn="just">
                        <a:spcBef>
                          <a:spcPts val="0"/>
                        </a:spcBef>
                        <a:spcAft>
                          <a:spcPts val="0"/>
                        </a:spcAft>
                      </a:pPr>
                      <a:r>
                        <a:rPr lang="en-US" sz="2400" dirty="0">
                          <a:latin typeface="Calibri"/>
                          <a:ea typeface="Times New Roman"/>
                        </a:rPr>
                        <a:t>Size about 4µm(</a:t>
                      </a:r>
                      <a:r>
                        <a:rPr lang="en-US" sz="2400" i="1" dirty="0">
                          <a:latin typeface="Calibri"/>
                          <a:ea typeface="Times New Roman"/>
                        </a:rPr>
                        <a:t>Candida </a:t>
                      </a:r>
                      <a:r>
                        <a:rPr lang="en-US" sz="2400" i="1" dirty="0" err="1">
                          <a:latin typeface="Calibri"/>
                          <a:ea typeface="Times New Roman"/>
                        </a:rPr>
                        <a:t>spp</a:t>
                      </a:r>
                      <a:r>
                        <a:rPr lang="en-US" sz="2400" i="1" dirty="0">
                          <a:latin typeface="Calibri"/>
                          <a:ea typeface="Times New Roman"/>
                        </a:rPr>
                        <a:t>)</a:t>
                      </a:r>
                      <a:endParaRPr lang="en-US" sz="2400" i="1" dirty="0">
                        <a:latin typeface="Times New Roman"/>
                        <a:ea typeface="Times New Roman"/>
                      </a:endParaRPr>
                    </a:p>
                  </a:txBody>
                  <a:tcPr marL="52904" marR="52904" marT="0" marB="0"/>
                </a:tc>
                <a:tc>
                  <a:txBody>
                    <a:bodyPr/>
                    <a:lstStyle/>
                    <a:p>
                      <a:pPr marL="0" marR="0" algn="just">
                        <a:spcBef>
                          <a:spcPts val="0"/>
                        </a:spcBef>
                        <a:spcAft>
                          <a:spcPts val="0"/>
                        </a:spcAft>
                      </a:pPr>
                      <a:r>
                        <a:rPr lang="en-US" sz="2400" dirty="0">
                          <a:latin typeface="Calibri"/>
                          <a:ea typeface="Times New Roman"/>
                        </a:rPr>
                        <a:t>About  1 µm </a:t>
                      </a:r>
                    </a:p>
                    <a:p>
                      <a:pPr marL="0" marR="0" algn="just">
                        <a:spcBef>
                          <a:spcPts val="0"/>
                        </a:spcBef>
                        <a:spcAft>
                          <a:spcPts val="0"/>
                        </a:spcAft>
                      </a:pPr>
                      <a:r>
                        <a:rPr lang="en-US" sz="2400" dirty="0">
                          <a:latin typeface="Calibri"/>
                          <a:ea typeface="Times New Roman"/>
                        </a:rPr>
                        <a:t>( Staphylococcus)</a:t>
                      </a:r>
                      <a:endParaRPr lang="en-US" sz="2400" dirty="0">
                        <a:latin typeface="Times New Roman"/>
                        <a:ea typeface="Times New Roman"/>
                      </a:endParaRPr>
                    </a:p>
                  </a:txBody>
                  <a:tcPr marL="52904" marR="52904" marT="0" marB="0"/>
                </a:tc>
                <a:extLst>
                  <a:ext uri="{0D108BD9-81ED-4DB2-BD59-A6C34878D82A}">
                    <a16:rowId xmlns:a16="http://schemas.microsoft.com/office/drawing/2014/main" val="10001"/>
                  </a:ext>
                </a:extLst>
              </a:tr>
              <a:tr h="547329">
                <a:tc>
                  <a:txBody>
                    <a:bodyPr/>
                    <a:lstStyle/>
                    <a:p>
                      <a:pPr marL="0" marR="0" algn="just">
                        <a:spcBef>
                          <a:spcPts val="0"/>
                        </a:spcBef>
                        <a:spcAft>
                          <a:spcPts val="0"/>
                        </a:spcAft>
                      </a:pPr>
                      <a:r>
                        <a:rPr lang="en-US" sz="2400" dirty="0">
                          <a:latin typeface="Calibri"/>
                          <a:ea typeface="Times New Roman"/>
                        </a:rPr>
                        <a:t>Eukaryotic cell</a:t>
                      </a:r>
                      <a:endParaRPr lang="en-US" sz="2400" dirty="0">
                        <a:latin typeface="Times New Roman"/>
                        <a:ea typeface="Times New Roman"/>
                      </a:endParaRPr>
                    </a:p>
                  </a:txBody>
                  <a:tcPr marL="52904" marR="52904" marT="0" marB="0"/>
                </a:tc>
                <a:tc>
                  <a:txBody>
                    <a:bodyPr/>
                    <a:lstStyle/>
                    <a:p>
                      <a:pPr marL="0" marR="0" algn="just">
                        <a:spcBef>
                          <a:spcPts val="0"/>
                        </a:spcBef>
                        <a:spcAft>
                          <a:spcPts val="0"/>
                        </a:spcAft>
                      </a:pPr>
                      <a:r>
                        <a:rPr lang="en-US" sz="2400">
                          <a:latin typeface="Calibri"/>
                          <a:ea typeface="Times New Roman"/>
                        </a:rPr>
                        <a:t>Prokaryotic cell</a:t>
                      </a:r>
                      <a:endParaRPr lang="en-US" sz="2400">
                        <a:latin typeface="Times New Roman"/>
                        <a:ea typeface="Times New Roman"/>
                      </a:endParaRPr>
                    </a:p>
                  </a:txBody>
                  <a:tcPr marL="52904" marR="52904" marT="0" marB="0"/>
                </a:tc>
                <a:extLst>
                  <a:ext uri="{0D108BD9-81ED-4DB2-BD59-A6C34878D82A}">
                    <a16:rowId xmlns:a16="http://schemas.microsoft.com/office/drawing/2014/main" val="10002"/>
                  </a:ext>
                </a:extLst>
              </a:tr>
              <a:tr h="748338">
                <a:tc>
                  <a:txBody>
                    <a:bodyPr/>
                    <a:lstStyle/>
                    <a:p>
                      <a:pPr marL="0" marR="0" algn="just">
                        <a:spcBef>
                          <a:spcPts val="0"/>
                        </a:spcBef>
                        <a:spcAft>
                          <a:spcPts val="0"/>
                        </a:spcAft>
                      </a:pPr>
                      <a:r>
                        <a:rPr lang="en-US" sz="2400">
                          <a:latin typeface="Calibri"/>
                          <a:ea typeface="Times New Roman"/>
                        </a:rPr>
                        <a:t>ER and mitochondria present</a:t>
                      </a:r>
                      <a:endParaRPr lang="en-US" sz="2400">
                        <a:latin typeface="Times New Roman"/>
                        <a:ea typeface="Times New Roman"/>
                      </a:endParaRPr>
                    </a:p>
                  </a:txBody>
                  <a:tcPr marL="52904" marR="52904" marT="0" marB="0"/>
                </a:tc>
                <a:tc>
                  <a:txBody>
                    <a:bodyPr/>
                    <a:lstStyle/>
                    <a:p>
                      <a:pPr marL="0" marR="0" algn="just">
                        <a:spcBef>
                          <a:spcPts val="0"/>
                        </a:spcBef>
                        <a:spcAft>
                          <a:spcPts val="0"/>
                        </a:spcAft>
                      </a:pPr>
                      <a:r>
                        <a:rPr lang="en-US" sz="2400" dirty="0">
                          <a:latin typeface="Calibri"/>
                          <a:ea typeface="Times New Roman"/>
                        </a:rPr>
                        <a:t>Absent</a:t>
                      </a:r>
                      <a:endParaRPr lang="en-US" sz="2400" dirty="0">
                        <a:latin typeface="Times New Roman"/>
                        <a:ea typeface="Times New Roman"/>
                      </a:endParaRPr>
                    </a:p>
                  </a:txBody>
                  <a:tcPr marL="52904" marR="52904" marT="0" marB="0"/>
                </a:tc>
                <a:extLst>
                  <a:ext uri="{0D108BD9-81ED-4DB2-BD59-A6C34878D82A}">
                    <a16:rowId xmlns:a16="http://schemas.microsoft.com/office/drawing/2014/main" val="10003"/>
                  </a:ext>
                </a:extLst>
              </a:tr>
              <a:tr h="547329">
                <a:tc>
                  <a:txBody>
                    <a:bodyPr/>
                    <a:lstStyle/>
                    <a:p>
                      <a:pPr marL="0" marR="0" algn="just">
                        <a:spcBef>
                          <a:spcPts val="0"/>
                        </a:spcBef>
                        <a:spcAft>
                          <a:spcPts val="0"/>
                        </a:spcAft>
                      </a:pPr>
                      <a:r>
                        <a:rPr lang="en-US" sz="2400">
                          <a:latin typeface="Calibri"/>
                          <a:ea typeface="Times New Roman"/>
                        </a:rPr>
                        <a:t>Cell wall posses chitin</a:t>
                      </a:r>
                      <a:endParaRPr lang="en-US" sz="2400">
                        <a:latin typeface="Times New Roman"/>
                        <a:ea typeface="Times New Roman"/>
                      </a:endParaRPr>
                    </a:p>
                  </a:txBody>
                  <a:tcPr marL="52904" marR="52904" marT="0" marB="0"/>
                </a:tc>
                <a:tc>
                  <a:txBody>
                    <a:bodyPr/>
                    <a:lstStyle/>
                    <a:p>
                      <a:pPr marL="0" marR="0" algn="just">
                        <a:spcBef>
                          <a:spcPts val="0"/>
                        </a:spcBef>
                        <a:spcAft>
                          <a:spcPts val="0"/>
                        </a:spcAft>
                      </a:pPr>
                      <a:r>
                        <a:rPr lang="en-US" sz="2400" dirty="0">
                          <a:latin typeface="Calibri"/>
                          <a:ea typeface="Times New Roman"/>
                        </a:rPr>
                        <a:t>Posses </a:t>
                      </a:r>
                      <a:r>
                        <a:rPr lang="en-US" sz="2400" dirty="0" err="1">
                          <a:latin typeface="Calibri"/>
                          <a:ea typeface="Times New Roman"/>
                        </a:rPr>
                        <a:t>peptidoglycan</a:t>
                      </a:r>
                      <a:endParaRPr lang="en-US" sz="2400" dirty="0">
                        <a:latin typeface="Times New Roman"/>
                        <a:ea typeface="Times New Roman"/>
                      </a:endParaRPr>
                    </a:p>
                  </a:txBody>
                  <a:tcPr marL="52904" marR="52904" marT="0" marB="0"/>
                </a:tc>
                <a:extLst>
                  <a:ext uri="{0D108BD9-81ED-4DB2-BD59-A6C34878D82A}">
                    <a16:rowId xmlns:a16="http://schemas.microsoft.com/office/drawing/2014/main" val="10004"/>
                  </a:ext>
                </a:extLst>
              </a:tr>
              <a:tr h="748338">
                <a:tc>
                  <a:txBody>
                    <a:bodyPr/>
                    <a:lstStyle/>
                    <a:p>
                      <a:pPr marL="0" marR="0" algn="just">
                        <a:spcBef>
                          <a:spcPts val="0"/>
                        </a:spcBef>
                        <a:spcAft>
                          <a:spcPts val="0"/>
                        </a:spcAft>
                      </a:pPr>
                      <a:r>
                        <a:rPr lang="en-US" sz="2400">
                          <a:latin typeface="Calibri"/>
                          <a:ea typeface="Times New Roman"/>
                        </a:rPr>
                        <a:t>Shows thermal dimorphism</a:t>
                      </a:r>
                      <a:endParaRPr lang="en-US" sz="2400">
                        <a:latin typeface="Times New Roman"/>
                        <a:ea typeface="Times New Roman"/>
                      </a:endParaRPr>
                    </a:p>
                  </a:txBody>
                  <a:tcPr marL="52904" marR="52904" marT="0" marB="0"/>
                </a:tc>
                <a:tc>
                  <a:txBody>
                    <a:bodyPr/>
                    <a:lstStyle/>
                    <a:p>
                      <a:pPr marL="0" marR="0" algn="just">
                        <a:spcBef>
                          <a:spcPts val="0"/>
                        </a:spcBef>
                        <a:spcAft>
                          <a:spcPts val="0"/>
                        </a:spcAft>
                      </a:pPr>
                      <a:r>
                        <a:rPr lang="en-US" sz="2400" dirty="0">
                          <a:latin typeface="Calibri"/>
                          <a:ea typeface="Times New Roman"/>
                        </a:rPr>
                        <a:t>No</a:t>
                      </a:r>
                      <a:endParaRPr lang="en-US" sz="2400" dirty="0">
                        <a:latin typeface="Times New Roman"/>
                        <a:ea typeface="Times New Roman"/>
                      </a:endParaRPr>
                    </a:p>
                  </a:txBody>
                  <a:tcPr marL="52904" marR="52904" marT="0" marB="0"/>
                </a:tc>
                <a:extLst>
                  <a:ext uri="{0D108BD9-81ED-4DB2-BD59-A6C34878D82A}">
                    <a16:rowId xmlns:a16="http://schemas.microsoft.com/office/drawing/2014/main" val="10005"/>
                  </a:ext>
                </a:extLst>
              </a:tr>
              <a:tr h="748338">
                <a:tc>
                  <a:txBody>
                    <a:bodyPr/>
                    <a:lstStyle/>
                    <a:p>
                      <a:pPr marL="0" marR="0" algn="just">
                        <a:spcBef>
                          <a:spcPts val="0"/>
                        </a:spcBef>
                        <a:spcAft>
                          <a:spcPts val="0"/>
                        </a:spcAft>
                      </a:pPr>
                      <a:r>
                        <a:rPr lang="en-US" sz="2400">
                          <a:latin typeface="Calibri"/>
                          <a:ea typeface="Times New Roman"/>
                        </a:rPr>
                        <a:t>Optimal growth pH 3.8-5.6</a:t>
                      </a:r>
                      <a:endParaRPr lang="en-US" sz="2400">
                        <a:latin typeface="Times New Roman"/>
                        <a:ea typeface="Times New Roman"/>
                      </a:endParaRPr>
                    </a:p>
                  </a:txBody>
                  <a:tcPr marL="52904" marR="52904" marT="0" marB="0"/>
                </a:tc>
                <a:tc>
                  <a:txBody>
                    <a:bodyPr/>
                    <a:lstStyle/>
                    <a:p>
                      <a:pPr marL="0" marR="0" algn="just">
                        <a:spcBef>
                          <a:spcPts val="0"/>
                        </a:spcBef>
                        <a:spcAft>
                          <a:spcPts val="0"/>
                        </a:spcAft>
                      </a:pPr>
                      <a:r>
                        <a:rPr lang="en-US" sz="2400" dirty="0">
                          <a:latin typeface="Calibri"/>
                          <a:ea typeface="Times New Roman"/>
                        </a:rPr>
                        <a:t>Optimal growth pH 6.5-7.5</a:t>
                      </a:r>
                      <a:endParaRPr lang="en-US" sz="2400" dirty="0">
                        <a:latin typeface="Times New Roman"/>
                        <a:ea typeface="Times New Roman"/>
                      </a:endParaRPr>
                    </a:p>
                  </a:txBody>
                  <a:tcPr marL="52904" marR="52904" marT="0" marB="0"/>
                </a:tc>
                <a:extLst>
                  <a:ext uri="{0D108BD9-81ED-4DB2-BD59-A6C34878D82A}">
                    <a16:rowId xmlns:a16="http://schemas.microsoft.com/office/drawing/2014/main" val="10006"/>
                  </a:ext>
                </a:extLst>
              </a:tr>
              <a:tr h="1079662">
                <a:tc>
                  <a:txBody>
                    <a:bodyPr/>
                    <a:lstStyle/>
                    <a:p>
                      <a:pPr marL="0" marR="0" algn="just">
                        <a:spcBef>
                          <a:spcPts val="0"/>
                        </a:spcBef>
                        <a:spcAft>
                          <a:spcPts val="0"/>
                        </a:spcAft>
                      </a:pPr>
                      <a:r>
                        <a:rPr lang="en-US" sz="2400">
                          <a:latin typeface="Calibri"/>
                          <a:ea typeface="Times New Roman"/>
                        </a:rPr>
                        <a:t>Optimal growth temperature20-30</a:t>
                      </a:r>
                      <a:endParaRPr lang="en-US" sz="2400">
                        <a:latin typeface="Times New Roman"/>
                        <a:ea typeface="Times New Roman"/>
                      </a:endParaRPr>
                    </a:p>
                  </a:txBody>
                  <a:tcPr marL="52904" marR="52904" marT="0" marB="0"/>
                </a:tc>
                <a:tc>
                  <a:txBody>
                    <a:bodyPr/>
                    <a:lstStyle/>
                    <a:p>
                      <a:pPr marL="0" marR="0" algn="just">
                        <a:spcBef>
                          <a:spcPts val="0"/>
                        </a:spcBef>
                        <a:spcAft>
                          <a:spcPts val="0"/>
                        </a:spcAft>
                      </a:pPr>
                      <a:r>
                        <a:rPr lang="en-US" sz="2400" dirty="0">
                          <a:latin typeface="Calibri"/>
                          <a:ea typeface="Times New Roman"/>
                        </a:rPr>
                        <a:t>Optimal growth temperature 20-37</a:t>
                      </a:r>
                      <a:endParaRPr lang="en-US" sz="2400" dirty="0">
                        <a:latin typeface="Times New Roman"/>
                        <a:ea typeface="Times New Roman"/>
                      </a:endParaRPr>
                    </a:p>
                  </a:txBody>
                  <a:tcPr marL="52904" marR="52904"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6553201" cy="685800"/>
          </a:xfrm>
        </p:spPr>
        <p:txBody>
          <a:bodyPr>
            <a:normAutofit/>
          </a:bodyPr>
          <a:lstStyle/>
          <a:p>
            <a:r>
              <a:rPr lang="en-US" b="1" dirty="0"/>
              <a:t>Protozoa</a:t>
            </a:r>
            <a:endParaRPr lang="en-US" dirty="0"/>
          </a:p>
        </p:txBody>
      </p:sp>
      <p:sp>
        <p:nvSpPr>
          <p:cNvPr id="3" name="Content Placeholder 2"/>
          <p:cNvSpPr>
            <a:spLocks noGrp="1"/>
          </p:cNvSpPr>
          <p:nvPr>
            <p:ph idx="1"/>
          </p:nvPr>
        </p:nvSpPr>
        <p:spPr>
          <a:xfrm>
            <a:off x="304800" y="838200"/>
            <a:ext cx="7162800" cy="5715000"/>
          </a:xfrm>
        </p:spPr>
        <p:txBody>
          <a:bodyPr>
            <a:normAutofit lnSpcReduction="10000"/>
          </a:bodyPr>
          <a:lstStyle/>
          <a:p>
            <a:pPr algn="just">
              <a:buNone/>
            </a:pPr>
            <a:r>
              <a:rPr lang="en-US" b="1" dirty="0"/>
              <a:t>Protozoa </a:t>
            </a:r>
            <a:r>
              <a:rPr lang="en-US" dirty="0"/>
              <a:t>are the unicellular, heterotrophic, eukaryotic organisms. Most </a:t>
            </a:r>
            <a:r>
              <a:rPr lang="en-US" dirty="0" err="1"/>
              <a:t>prptozoa</a:t>
            </a:r>
            <a:r>
              <a:rPr lang="en-US" dirty="0"/>
              <a:t> are aerobic. The feeding form of protozoa is known as </a:t>
            </a:r>
            <a:r>
              <a:rPr lang="en-US" dirty="0" err="1"/>
              <a:t>tropozoites</a:t>
            </a:r>
            <a:r>
              <a:rPr lang="en-US" dirty="0"/>
              <a:t> and dormant, resistant stage that develops during environmental  stress known as  cyst. Reproduction is usually binary fission however  some have the sexual stage. </a:t>
            </a:r>
          </a:p>
          <a:p>
            <a:pPr algn="just">
              <a:buNone/>
            </a:pPr>
            <a:r>
              <a:rPr lang="en-US" dirty="0"/>
              <a:t>Protozoa can be sub divided into four groups.</a:t>
            </a:r>
          </a:p>
          <a:p>
            <a:pPr marL="514350" lvl="0" indent="-514350" algn="just">
              <a:buFont typeface="+mj-lt"/>
              <a:buAutoNum type="arabicPeriod"/>
            </a:pPr>
            <a:r>
              <a:rPr lang="en-US" dirty="0" err="1"/>
              <a:t>Sarcodina</a:t>
            </a:r>
            <a:r>
              <a:rPr lang="en-US" dirty="0"/>
              <a:t>(amebas): they move by the help of pseudopodia </a:t>
            </a:r>
            <a:r>
              <a:rPr lang="en-US" dirty="0" err="1"/>
              <a:t>Eg</a:t>
            </a:r>
            <a:r>
              <a:rPr lang="en-US" dirty="0"/>
              <a:t>. </a:t>
            </a:r>
            <a:r>
              <a:rPr lang="en-US" i="1" dirty="0" err="1"/>
              <a:t>Entamoeba</a:t>
            </a:r>
            <a:r>
              <a:rPr lang="en-US" i="1" dirty="0"/>
              <a:t> </a:t>
            </a:r>
            <a:r>
              <a:rPr lang="en-US" i="1" dirty="0" err="1"/>
              <a:t>histolytica</a:t>
            </a:r>
            <a:endParaRPr lang="en-US" dirty="0"/>
          </a:p>
          <a:p>
            <a:pPr marL="514350" lvl="0" indent="-514350" algn="just">
              <a:buFont typeface="+mj-lt"/>
              <a:buAutoNum type="arabicPeriod"/>
            </a:pPr>
            <a:r>
              <a:rPr lang="en-US" dirty="0" err="1"/>
              <a:t>Sporozoa</a:t>
            </a:r>
            <a:r>
              <a:rPr lang="en-US" dirty="0"/>
              <a:t>(</a:t>
            </a:r>
            <a:r>
              <a:rPr lang="en-US" dirty="0" err="1"/>
              <a:t>sporozoans</a:t>
            </a:r>
            <a:r>
              <a:rPr lang="en-US" dirty="0"/>
              <a:t>): Members  of this groups are all parasites. They have spore like stage called </a:t>
            </a:r>
            <a:r>
              <a:rPr lang="en-US" dirty="0" err="1"/>
              <a:t>sporozoites</a:t>
            </a:r>
            <a:r>
              <a:rPr lang="en-US" dirty="0"/>
              <a:t> </a:t>
            </a:r>
            <a:r>
              <a:rPr lang="en-US" dirty="0" err="1"/>
              <a:t>whIch</a:t>
            </a:r>
            <a:r>
              <a:rPr lang="en-US" dirty="0"/>
              <a:t> is involved in the transmission of parasite to a new host. They  have usually alternating sexual and asexual  reproductive phases involving two different </a:t>
            </a:r>
            <a:r>
              <a:rPr lang="en-US" dirty="0" err="1"/>
              <a:t>hosts.Eg</a:t>
            </a:r>
            <a:r>
              <a:rPr lang="en-US" dirty="0"/>
              <a:t> </a:t>
            </a:r>
            <a:r>
              <a:rPr lang="en-US" i="1" dirty="0"/>
              <a:t>Plasmodium </a:t>
            </a:r>
            <a:r>
              <a:rPr lang="en-US" i="1" dirty="0" err="1"/>
              <a:t>spp</a:t>
            </a:r>
            <a:r>
              <a:rPr lang="en-US" i="1" dirty="0"/>
              <a:t>, </a:t>
            </a:r>
            <a:r>
              <a:rPr lang="en-US" i="1" dirty="0" err="1"/>
              <a:t>Toxoplasma</a:t>
            </a:r>
            <a:r>
              <a:rPr lang="en-US" i="1" dirty="0"/>
              <a:t> </a:t>
            </a:r>
            <a:r>
              <a:rPr lang="en-US" i="1" dirty="0" err="1"/>
              <a:t>spp</a:t>
            </a:r>
            <a:endParaRPr lang="en-US" dirty="0"/>
          </a:p>
          <a:p>
            <a:pPr marL="514350" lvl="0" indent="-514350" algn="just">
              <a:buFont typeface="+mj-lt"/>
              <a:buAutoNum type="arabicPeriod"/>
            </a:pPr>
            <a:r>
              <a:rPr lang="en-US" dirty="0" err="1"/>
              <a:t>Mastigophora</a:t>
            </a:r>
            <a:r>
              <a:rPr lang="en-US" dirty="0"/>
              <a:t>( flagellates):They have long flagellum </a:t>
            </a:r>
            <a:r>
              <a:rPr lang="en-US" dirty="0" err="1"/>
              <a:t>Eg</a:t>
            </a:r>
            <a:r>
              <a:rPr lang="en-US" i="1" dirty="0"/>
              <a:t>. </a:t>
            </a:r>
            <a:r>
              <a:rPr lang="en-US" i="1" dirty="0" err="1"/>
              <a:t>Giardia</a:t>
            </a:r>
            <a:r>
              <a:rPr lang="en-US" i="1" dirty="0"/>
              <a:t> </a:t>
            </a:r>
            <a:r>
              <a:rPr lang="en-US" i="1" dirty="0" err="1"/>
              <a:t>lamblia</a:t>
            </a:r>
            <a:r>
              <a:rPr lang="en-US" i="1" dirty="0"/>
              <a:t>, </a:t>
            </a:r>
            <a:r>
              <a:rPr lang="en-US" i="1" dirty="0" err="1"/>
              <a:t>Trypanosoma</a:t>
            </a:r>
            <a:r>
              <a:rPr lang="en-US" i="1" dirty="0"/>
              <a:t> </a:t>
            </a:r>
            <a:r>
              <a:rPr lang="en-US" i="1" dirty="0" err="1"/>
              <a:t>spp</a:t>
            </a:r>
            <a:r>
              <a:rPr lang="en-US" i="1" dirty="0"/>
              <a:t>, </a:t>
            </a:r>
            <a:r>
              <a:rPr lang="en-US" i="1" dirty="0" err="1"/>
              <a:t>Trichomonas</a:t>
            </a:r>
            <a:r>
              <a:rPr lang="en-US" i="1" dirty="0"/>
              <a:t> </a:t>
            </a:r>
            <a:r>
              <a:rPr lang="en-US" i="1" dirty="0" err="1"/>
              <a:t>vaginalis</a:t>
            </a:r>
            <a:r>
              <a:rPr lang="en-US" i="1" dirty="0"/>
              <a:t>. </a:t>
            </a:r>
            <a:endParaRPr lang="en-US" dirty="0"/>
          </a:p>
          <a:p>
            <a:pPr marL="514350" lvl="0" indent="-514350" algn="just">
              <a:buFont typeface="+mj-lt"/>
              <a:buAutoNum type="arabicPeriod"/>
            </a:pPr>
            <a:r>
              <a:rPr lang="en-US" dirty="0" err="1"/>
              <a:t>Ciliata</a:t>
            </a:r>
            <a:r>
              <a:rPr lang="en-US" dirty="0"/>
              <a:t>(</a:t>
            </a:r>
            <a:r>
              <a:rPr lang="en-US" dirty="0" err="1"/>
              <a:t>Cilliates</a:t>
            </a:r>
            <a:r>
              <a:rPr lang="en-US" dirty="0"/>
              <a:t>):They contains cilia and the only ciliates that cause human disease is </a:t>
            </a:r>
            <a:r>
              <a:rPr lang="en-US" i="1" dirty="0" err="1"/>
              <a:t>Balantidium</a:t>
            </a:r>
            <a:r>
              <a:rPr lang="en-US" i="1" dirty="0"/>
              <a:t> coli.</a:t>
            </a:r>
            <a:endParaRPr lang="en-US" dirty="0"/>
          </a:p>
          <a:p>
            <a:pPr marL="514350" indent="-514350" algn="just">
              <a:buNone/>
            </a:pPr>
            <a:endParaRPr lang="en-US" dirty="0"/>
          </a:p>
          <a:p>
            <a:pPr algn="just"/>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6629400" cy="5745163"/>
          </a:xfrm>
        </p:spPr>
        <p:txBody>
          <a:bodyPr>
            <a:normAutofit/>
          </a:bodyPr>
          <a:lstStyle/>
          <a:p>
            <a:pPr>
              <a:buNone/>
            </a:pPr>
            <a:r>
              <a:rPr lang="en-US" b="1" dirty="0" err="1"/>
              <a:t>Metazoa</a:t>
            </a:r>
            <a:r>
              <a:rPr lang="en-US" b="1" dirty="0"/>
              <a:t>: </a:t>
            </a:r>
            <a:r>
              <a:rPr lang="en-US" dirty="0"/>
              <a:t>Are </a:t>
            </a:r>
            <a:r>
              <a:rPr lang="en-US" dirty="0" err="1"/>
              <a:t>multicelluar</a:t>
            </a:r>
            <a:r>
              <a:rPr lang="en-US" dirty="0"/>
              <a:t> and further divided as:</a:t>
            </a:r>
          </a:p>
          <a:p>
            <a:pPr lvl="0" algn="just"/>
            <a:r>
              <a:rPr lang="en-US" dirty="0" err="1"/>
              <a:t>Nemahelminthes</a:t>
            </a:r>
            <a:r>
              <a:rPr lang="en-US" dirty="0"/>
              <a:t>(roundworm): They are </a:t>
            </a:r>
            <a:r>
              <a:rPr lang="en-US" dirty="0" err="1"/>
              <a:t>unsegmented</a:t>
            </a:r>
            <a:r>
              <a:rPr lang="en-US" dirty="0"/>
              <a:t> </a:t>
            </a:r>
            <a:r>
              <a:rPr lang="en-US" dirty="0" err="1"/>
              <a:t>worms.The</a:t>
            </a:r>
            <a:r>
              <a:rPr lang="en-US" dirty="0"/>
              <a:t> sexes are separate </a:t>
            </a:r>
            <a:r>
              <a:rPr lang="en-US" dirty="0" err="1"/>
              <a:t>i.e.male</a:t>
            </a:r>
            <a:r>
              <a:rPr lang="en-US" dirty="0"/>
              <a:t> worms are typically smaller than </a:t>
            </a:r>
            <a:r>
              <a:rPr lang="en-US" dirty="0" err="1"/>
              <a:t>female.Eg</a:t>
            </a:r>
            <a:r>
              <a:rPr lang="en-US" dirty="0"/>
              <a:t> </a:t>
            </a:r>
            <a:r>
              <a:rPr lang="en-US" i="1" dirty="0" err="1"/>
              <a:t>Wucheria</a:t>
            </a:r>
            <a:r>
              <a:rPr lang="en-US" i="1" dirty="0"/>
              <a:t> </a:t>
            </a:r>
            <a:r>
              <a:rPr lang="en-US" i="1" dirty="0" err="1"/>
              <a:t>bancrafti</a:t>
            </a:r>
            <a:r>
              <a:rPr lang="en-US" i="1" dirty="0"/>
              <a:t>, </a:t>
            </a:r>
            <a:r>
              <a:rPr lang="en-US" i="1" dirty="0" err="1"/>
              <a:t>Trichuris</a:t>
            </a:r>
            <a:r>
              <a:rPr lang="en-US" i="1" dirty="0"/>
              <a:t> </a:t>
            </a:r>
            <a:r>
              <a:rPr lang="en-US" i="1" dirty="0" err="1"/>
              <a:t>trichuria</a:t>
            </a:r>
            <a:r>
              <a:rPr lang="en-US" i="1" dirty="0"/>
              <a:t>, </a:t>
            </a:r>
            <a:r>
              <a:rPr lang="en-US" i="1" dirty="0" err="1"/>
              <a:t>Strongloides</a:t>
            </a:r>
            <a:r>
              <a:rPr lang="en-US" i="1" dirty="0"/>
              <a:t> </a:t>
            </a:r>
            <a:r>
              <a:rPr lang="en-US" i="1" dirty="0" err="1"/>
              <a:t>stercoralis</a:t>
            </a:r>
            <a:r>
              <a:rPr lang="en-US" i="1" dirty="0"/>
              <a:t> </a:t>
            </a:r>
            <a:r>
              <a:rPr lang="en-US" dirty="0"/>
              <a:t>etc.</a:t>
            </a:r>
          </a:p>
          <a:p>
            <a:pPr lvl="0" algn="just"/>
            <a:r>
              <a:rPr lang="en-US" dirty="0" err="1"/>
              <a:t>Platyhelminthis</a:t>
            </a:r>
            <a:r>
              <a:rPr lang="en-US" dirty="0"/>
              <a:t>( flatworms):- They are flat in </a:t>
            </a:r>
            <a:r>
              <a:rPr lang="en-US" dirty="0" err="1"/>
              <a:t>dorsoventral</a:t>
            </a:r>
            <a:r>
              <a:rPr lang="en-US" dirty="0"/>
              <a:t> section and lacks true body </a:t>
            </a:r>
            <a:r>
              <a:rPr lang="en-US" dirty="0" err="1"/>
              <a:t>cavity.It</a:t>
            </a:r>
            <a:r>
              <a:rPr lang="en-US" dirty="0"/>
              <a:t> is further subdivided into 2 classes as </a:t>
            </a:r>
          </a:p>
          <a:p>
            <a:pPr algn="just"/>
            <a:r>
              <a:rPr lang="en-US" dirty="0"/>
              <a:t>       </a:t>
            </a:r>
            <a:r>
              <a:rPr lang="en-US" dirty="0" err="1"/>
              <a:t>Cestodas</a:t>
            </a:r>
            <a:r>
              <a:rPr lang="en-US" dirty="0"/>
              <a:t> </a:t>
            </a:r>
          </a:p>
          <a:p>
            <a:pPr algn="just"/>
            <a:r>
              <a:rPr lang="en-US" dirty="0"/>
              <a:t>       </a:t>
            </a:r>
            <a:r>
              <a:rPr lang="en-US" dirty="0" err="1"/>
              <a:t>trematoda</a:t>
            </a:r>
            <a:r>
              <a:rPr lang="en-US" dirty="0"/>
              <a:t>.</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r>
              <a:rPr lang="en-US" dirty="0"/>
              <a:t> </a:t>
            </a:r>
            <a:r>
              <a:rPr lang="en-US" dirty="0" err="1"/>
              <a:t>Cestoda</a:t>
            </a:r>
            <a:r>
              <a:rPr lang="en-US" dirty="0"/>
              <a:t>(tapeworm):flat </a:t>
            </a:r>
            <a:r>
              <a:rPr lang="en-US" dirty="0" err="1"/>
              <a:t>ribbonshaped</a:t>
            </a:r>
            <a:r>
              <a:rPr lang="en-US" dirty="0"/>
              <a:t> and segmented anterior end is armed with suckers     and </a:t>
            </a:r>
            <a:r>
              <a:rPr lang="en-US" dirty="0" err="1"/>
              <a:t>hooklets.Eg</a:t>
            </a:r>
            <a:r>
              <a:rPr lang="en-US" dirty="0"/>
              <a:t> </a:t>
            </a:r>
            <a:r>
              <a:rPr lang="en-US" i="1" dirty="0" err="1"/>
              <a:t>Taenia</a:t>
            </a:r>
            <a:r>
              <a:rPr lang="en-US" i="1" dirty="0"/>
              <a:t> </a:t>
            </a:r>
            <a:r>
              <a:rPr lang="en-US" i="1" dirty="0" err="1"/>
              <a:t>spp</a:t>
            </a:r>
            <a:r>
              <a:rPr lang="en-US" i="1" dirty="0"/>
              <a:t>, </a:t>
            </a:r>
            <a:r>
              <a:rPr lang="en-US" i="1" dirty="0" err="1"/>
              <a:t>Hymenolepsis</a:t>
            </a:r>
            <a:r>
              <a:rPr lang="en-US" i="1" dirty="0"/>
              <a:t> nana</a:t>
            </a:r>
            <a:r>
              <a:rPr lang="en-US" dirty="0"/>
              <a:t> etc.</a:t>
            </a:r>
          </a:p>
          <a:p>
            <a:pPr algn="just">
              <a:buNone/>
            </a:pPr>
            <a:endParaRPr lang="en-US" dirty="0"/>
          </a:p>
          <a:p>
            <a:pPr algn="just"/>
            <a:r>
              <a:rPr lang="en-US" dirty="0" err="1"/>
              <a:t>Tremotoda</a:t>
            </a:r>
            <a:r>
              <a:rPr lang="en-US" dirty="0"/>
              <a:t>(flukes);-These are the leaf </a:t>
            </a:r>
            <a:r>
              <a:rPr lang="en-US" dirty="0" err="1"/>
              <a:t>shapped</a:t>
            </a:r>
            <a:r>
              <a:rPr lang="en-US" dirty="0"/>
              <a:t> worms with the two suckers one in surrounding month and one on the ventral surface of </a:t>
            </a:r>
            <a:r>
              <a:rPr lang="en-US" dirty="0" err="1"/>
              <a:t>body.Eg</a:t>
            </a:r>
            <a:r>
              <a:rPr lang="en-US" dirty="0"/>
              <a:t>. </a:t>
            </a:r>
            <a:r>
              <a:rPr lang="en-US" i="1" dirty="0" err="1"/>
              <a:t>Fasciola</a:t>
            </a:r>
            <a:r>
              <a:rPr lang="en-US" i="1" dirty="0"/>
              <a:t> hepatica, </a:t>
            </a:r>
            <a:r>
              <a:rPr lang="en-US" i="1" dirty="0" err="1"/>
              <a:t>Schistosoma</a:t>
            </a:r>
            <a:r>
              <a:rPr lang="en-US" i="1" dirty="0"/>
              <a:t> </a:t>
            </a:r>
            <a:r>
              <a:rPr lang="en-US" i="1" dirty="0" err="1"/>
              <a:t>spp</a:t>
            </a:r>
            <a:r>
              <a:rPr lang="en-US" i="1" dirty="0"/>
              <a:t>, etc.</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lstStyle/>
          <a:p>
            <a:pPr>
              <a:buNone/>
            </a:pPr>
            <a:r>
              <a:rPr lang="en-US" b="1" dirty="0"/>
              <a:t>Classification according to the location in the body</a:t>
            </a:r>
            <a:endParaRPr lang="en-US" dirty="0"/>
          </a:p>
          <a:p>
            <a:r>
              <a:rPr lang="en-US" dirty="0"/>
              <a:t>Intestinal protozoa(</a:t>
            </a:r>
            <a:r>
              <a:rPr lang="en-US" dirty="0" err="1"/>
              <a:t>Eg</a:t>
            </a:r>
            <a:r>
              <a:rPr lang="en-US" dirty="0"/>
              <a:t> </a:t>
            </a:r>
            <a:r>
              <a:rPr lang="en-US" i="1" dirty="0" err="1"/>
              <a:t>Entamoeba</a:t>
            </a:r>
            <a:r>
              <a:rPr lang="en-US" i="1" dirty="0"/>
              <a:t> </a:t>
            </a:r>
            <a:r>
              <a:rPr lang="en-US" i="1" dirty="0" err="1"/>
              <a:t>histolytica</a:t>
            </a:r>
            <a:r>
              <a:rPr lang="en-US" i="1" dirty="0"/>
              <a:t>, </a:t>
            </a:r>
            <a:r>
              <a:rPr lang="en-US" i="1" dirty="0" err="1"/>
              <a:t>Giardia</a:t>
            </a:r>
            <a:r>
              <a:rPr lang="en-US" i="1" dirty="0"/>
              <a:t> </a:t>
            </a:r>
            <a:r>
              <a:rPr lang="en-US" i="1" dirty="0" err="1"/>
              <a:t>lamblia</a:t>
            </a:r>
            <a:r>
              <a:rPr lang="en-US" i="1" dirty="0"/>
              <a:t>, Cryptosporidium </a:t>
            </a:r>
            <a:r>
              <a:rPr lang="en-US" i="1" dirty="0" err="1"/>
              <a:t>parvum</a:t>
            </a:r>
            <a:r>
              <a:rPr lang="en-US" dirty="0"/>
              <a:t>)</a:t>
            </a:r>
          </a:p>
          <a:p>
            <a:r>
              <a:rPr lang="en-US" dirty="0" err="1"/>
              <a:t>Urogenital</a:t>
            </a:r>
            <a:r>
              <a:rPr lang="en-US" dirty="0"/>
              <a:t> protozoa(</a:t>
            </a:r>
            <a:r>
              <a:rPr lang="en-US" dirty="0" err="1"/>
              <a:t>Eg</a:t>
            </a:r>
            <a:r>
              <a:rPr lang="en-US" dirty="0"/>
              <a:t> </a:t>
            </a:r>
            <a:r>
              <a:rPr lang="en-US" i="1" dirty="0" err="1"/>
              <a:t>Trichomonas</a:t>
            </a:r>
            <a:r>
              <a:rPr lang="en-US" i="1" dirty="0"/>
              <a:t> </a:t>
            </a:r>
            <a:r>
              <a:rPr lang="en-US" i="1" dirty="0" err="1"/>
              <a:t>vaginalis</a:t>
            </a:r>
            <a:r>
              <a:rPr lang="en-US" dirty="0"/>
              <a:t>) </a:t>
            </a:r>
          </a:p>
          <a:p>
            <a:r>
              <a:rPr lang="en-US" dirty="0"/>
              <a:t>Blood and tissue protozoa(</a:t>
            </a:r>
            <a:r>
              <a:rPr lang="en-US" dirty="0" err="1"/>
              <a:t>Eg</a:t>
            </a:r>
            <a:r>
              <a:rPr lang="en-US" dirty="0"/>
              <a:t> </a:t>
            </a:r>
            <a:r>
              <a:rPr lang="en-US" i="1" dirty="0"/>
              <a:t>Plasmodium </a:t>
            </a:r>
            <a:r>
              <a:rPr lang="en-US" i="1" dirty="0" err="1"/>
              <a:t>spp</a:t>
            </a:r>
            <a:r>
              <a:rPr lang="en-US" i="1" dirty="0"/>
              <a:t>, </a:t>
            </a:r>
            <a:r>
              <a:rPr lang="en-US" i="1" dirty="0" err="1"/>
              <a:t>Leishmania</a:t>
            </a:r>
            <a:r>
              <a:rPr lang="en-US" i="1" dirty="0"/>
              <a:t> </a:t>
            </a:r>
            <a:r>
              <a:rPr lang="en-US" i="1" dirty="0" err="1"/>
              <a:t>spp</a:t>
            </a:r>
            <a:r>
              <a:rPr lang="en-US" dirty="0"/>
              <a:t>, etc.)</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6934200" cy="5745163"/>
          </a:xfrm>
        </p:spPr>
        <p:txBody>
          <a:bodyPr>
            <a:normAutofit/>
          </a:bodyPr>
          <a:lstStyle/>
          <a:p>
            <a:pPr lvl="0" algn="just"/>
            <a:r>
              <a:rPr lang="ne-NP" dirty="0"/>
              <a:t>Ernest H Haeckel (German naturalist 1866): He proposed the new system to separate the microorganisms from animals and plants. He placed microorganisms in third kingdom- </a:t>
            </a:r>
            <a:endParaRPr lang="en-US" dirty="0"/>
          </a:p>
          <a:p>
            <a:pPr marL="0" lvl="0" indent="0" algn="just">
              <a:buNone/>
            </a:pPr>
            <a:r>
              <a:rPr lang="ne-NP" b="1" dirty="0"/>
              <a:t>Protista.</a:t>
            </a:r>
            <a:r>
              <a:rPr lang="ne-NP" dirty="0"/>
              <a:t> This kingdom included protozoa, microscopic algae, bacteria, fungi.</a:t>
            </a:r>
            <a:endParaRPr lang="en-US" dirty="0"/>
          </a:p>
          <a:p>
            <a:pPr marL="0" lvl="0" indent="0" algn="just">
              <a:buNone/>
            </a:pPr>
            <a:endParaRPr lang="en-US" dirty="0"/>
          </a:p>
          <a:p>
            <a:pPr lvl="0" algn="just"/>
            <a:r>
              <a:rPr lang="ne-NP" dirty="0"/>
              <a:t>Robbert H Whittaker (1969): He along with Lyn Margulis proposed 5 kingdom system.</a:t>
            </a:r>
            <a:endParaRPr lang="en-US" dirty="0"/>
          </a:p>
          <a:p>
            <a:pPr marL="0" lvl="0" indent="0" algn="just">
              <a:buNone/>
            </a:pPr>
            <a:endParaRPr lang="en-US" dirty="0"/>
          </a:p>
          <a:p>
            <a:pPr marL="0" indent="0" algn="just">
              <a:buNone/>
            </a:pPr>
            <a:r>
              <a:rPr lang="ne-NP" dirty="0"/>
              <a:t>They were; </a:t>
            </a:r>
            <a:r>
              <a:rPr lang="ne-NP" b="1" dirty="0"/>
              <a:t>Monera </a:t>
            </a:r>
            <a:r>
              <a:rPr lang="ne-NP" dirty="0"/>
              <a:t>(bacteria),</a:t>
            </a:r>
            <a:r>
              <a:rPr lang="ne-NP" b="1" dirty="0"/>
              <a:t> Protista </a:t>
            </a:r>
            <a:r>
              <a:rPr lang="ne-NP" dirty="0"/>
              <a:t>(protozoa and unicellular algae),</a:t>
            </a:r>
            <a:r>
              <a:rPr lang="ne-NP" b="1" dirty="0"/>
              <a:t> Fungi, Plantae</a:t>
            </a:r>
            <a:r>
              <a:rPr lang="ne-NP" dirty="0"/>
              <a:t> and</a:t>
            </a:r>
            <a:r>
              <a:rPr lang="ne-NP" b="1" dirty="0"/>
              <a:t> Animalia.</a:t>
            </a:r>
            <a:endParaRPr lang="en-US" dirty="0"/>
          </a:p>
          <a:p>
            <a:pPr marL="0" indent="0" algn="just">
              <a:buNone/>
            </a:pPr>
            <a:endParaRPr lang="en-US" dirty="0"/>
          </a:p>
        </p:txBody>
      </p:sp>
    </p:spTree>
    <p:extLst>
      <p:ext uri="{BB962C8B-B14F-4D97-AF65-F5344CB8AC3E}">
        <p14:creationId xmlns:p14="http://schemas.microsoft.com/office/powerpoint/2010/main" val="143073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162800" cy="6248400"/>
          </a:xfrm>
        </p:spPr>
        <p:txBody>
          <a:bodyPr>
            <a:normAutofit/>
          </a:bodyPr>
          <a:lstStyle/>
          <a:p>
            <a:pPr lvl="0" algn="just">
              <a:buFont typeface="Wingdings" panose="05000000000000000000" pitchFamily="2" charset="2"/>
              <a:buChar char="Ø"/>
            </a:pPr>
            <a:r>
              <a:rPr lang="ne-NP" dirty="0"/>
              <a:t>Carl Woese (1970s): He modified 5 kingdom system and proposed 3 domain system or superkingdom system. This categorisation is based upon the new techniques in molecular biology and biochemistry. It also encompass new knowl</a:t>
            </a:r>
            <a:r>
              <a:rPr lang="en-US" dirty="0"/>
              <a:t>e</a:t>
            </a:r>
            <a:r>
              <a:rPr lang="ne-NP" dirty="0"/>
              <a:t>dge of archaebacteria. The 3 domains in Woese system are:</a:t>
            </a:r>
            <a:endParaRPr lang="en-US" dirty="0"/>
          </a:p>
          <a:p>
            <a:pPr lvl="0" algn="just">
              <a:buFont typeface="+mj-lt"/>
              <a:buAutoNum type="arabicPeriod"/>
            </a:pPr>
            <a:r>
              <a:rPr lang="ne-NP" b="1" dirty="0"/>
              <a:t>Archaea </a:t>
            </a:r>
            <a:r>
              <a:rPr lang="ne-NP" dirty="0"/>
              <a:t>(It includes archaebacteria that are known for their ability to live under extremely harsh environment)</a:t>
            </a:r>
            <a:endParaRPr lang="en-US" dirty="0"/>
          </a:p>
          <a:p>
            <a:pPr lvl="0" algn="just">
              <a:buFont typeface="+mj-lt"/>
              <a:buAutoNum type="arabicPeriod"/>
            </a:pPr>
            <a:r>
              <a:rPr lang="ne-NP" b="1" dirty="0"/>
              <a:t>Eubacteria</a:t>
            </a:r>
            <a:r>
              <a:rPr lang="ne-NP" dirty="0"/>
              <a:t> (It includes true bacteria ie similar to monera but without archaebacteria)</a:t>
            </a:r>
            <a:endParaRPr lang="en-US" dirty="0"/>
          </a:p>
          <a:p>
            <a:pPr lvl="0" algn="just">
              <a:buFont typeface="+mj-lt"/>
              <a:buAutoNum type="arabicPeriod"/>
            </a:pPr>
            <a:r>
              <a:rPr lang="ne-NP" b="1" dirty="0"/>
              <a:t>Eukarya</a:t>
            </a:r>
            <a:r>
              <a:rPr lang="ne-NP" dirty="0"/>
              <a:t> (It includes the 4 remaining kingdoms of Whittaker system ie; Protista, Fungi, Plantae and Animalia)</a:t>
            </a:r>
            <a:endParaRPr lang="en-US" dirty="0"/>
          </a:p>
          <a:p>
            <a:pPr lvl="0">
              <a:buFont typeface="+mj-lt"/>
              <a:buAutoNum type="arabicPeriod"/>
            </a:pPr>
            <a:endParaRPr lang="en-US" dirty="0"/>
          </a:p>
          <a:p>
            <a:endParaRPr lang="en-US" dirty="0"/>
          </a:p>
        </p:txBody>
      </p:sp>
    </p:spTree>
    <p:extLst>
      <p:ext uri="{BB962C8B-B14F-4D97-AF65-F5344CB8AC3E}">
        <p14:creationId xmlns:p14="http://schemas.microsoft.com/office/powerpoint/2010/main" val="198240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b="1" u="sng" dirty="0"/>
              <a:t>Method of Classification </a:t>
            </a:r>
            <a:br>
              <a:rPr lang="en-US" dirty="0"/>
            </a:br>
            <a:endParaRPr lang="en-US" dirty="0"/>
          </a:p>
        </p:txBody>
      </p:sp>
      <p:sp>
        <p:nvSpPr>
          <p:cNvPr id="3" name="Content Placeholder 2"/>
          <p:cNvSpPr>
            <a:spLocks noGrp="1"/>
          </p:cNvSpPr>
          <p:nvPr>
            <p:ph idx="1"/>
          </p:nvPr>
        </p:nvSpPr>
        <p:spPr>
          <a:xfrm>
            <a:off x="457200" y="1371600"/>
            <a:ext cx="8229600" cy="5029200"/>
          </a:xfrm>
        </p:spPr>
        <p:txBody>
          <a:bodyPr>
            <a:normAutofit/>
          </a:bodyPr>
          <a:lstStyle/>
          <a:p>
            <a:pPr marL="514350" lvl="0" indent="-514350">
              <a:buFont typeface="+mj-lt"/>
              <a:buAutoNum type="arabicPeriod"/>
            </a:pPr>
            <a:r>
              <a:rPr lang="ar-SA" dirty="0"/>
              <a:t>Phenetic system (assessing similarity)</a:t>
            </a:r>
            <a:endParaRPr lang="en-US" dirty="0"/>
          </a:p>
          <a:p>
            <a:pPr marL="514350" lvl="0" indent="-514350">
              <a:buFont typeface="+mj-lt"/>
              <a:buAutoNum type="arabicPeriod"/>
            </a:pPr>
            <a:r>
              <a:rPr lang="ar-SA" dirty="0"/>
              <a:t>Phylogenetic system (assessing evolutinary relationships)</a:t>
            </a:r>
            <a:endParaRPr lang="en-US" dirty="0"/>
          </a:p>
          <a:p>
            <a:pPr marL="0" indent="0" algn="just">
              <a:buNone/>
            </a:pPr>
            <a:r>
              <a:rPr lang="ar-SA" b="1" dirty="0"/>
              <a:t>Phenetic system</a:t>
            </a:r>
            <a:endParaRPr lang="en-US" dirty="0"/>
          </a:p>
          <a:p>
            <a:pPr algn="just"/>
            <a:r>
              <a:rPr lang="ar-SA" dirty="0"/>
              <a:t>Here organisms are </a:t>
            </a:r>
            <a:r>
              <a:rPr lang="en-US" dirty="0"/>
              <a:t>grouped together based on overall similarity</a:t>
            </a:r>
            <a:r>
              <a:rPr lang="ar-SA" dirty="0"/>
              <a:t> i.e. </a:t>
            </a:r>
            <a:r>
              <a:rPr lang="en-US" dirty="0"/>
              <a:t>mutual similarity of their phenotypic characteristics. Organisms sharing many characteristics make up a single group or taxon. </a:t>
            </a:r>
          </a:p>
          <a:p>
            <a:pPr marL="0" indent="0" algn="just">
              <a:buNone/>
            </a:pPr>
            <a:r>
              <a:rPr lang="ar-SA" b="1" dirty="0"/>
              <a:t>Phylogenetic system</a:t>
            </a:r>
            <a:endParaRPr lang="en-US" dirty="0"/>
          </a:p>
          <a:p>
            <a:pPr algn="just"/>
            <a:r>
              <a:rPr lang="ar-SA" dirty="0"/>
              <a:t>Here organisms are </a:t>
            </a:r>
            <a:r>
              <a:rPr lang="en-US" dirty="0"/>
              <a:t>grouped together based on evolutionary relationships rather than general resemblance</a:t>
            </a:r>
            <a:r>
              <a:rPr lang="ar-SA" dirty="0"/>
              <a:t>. This system is not used in routine identification.</a:t>
            </a:r>
            <a:endParaRPr lang="en-US" dirty="0"/>
          </a:p>
          <a:p>
            <a:endParaRPr lang="en-US" dirty="0"/>
          </a:p>
        </p:txBody>
      </p:sp>
    </p:spTree>
    <p:extLst>
      <p:ext uri="{BB962C8B-B14F-4D97-AF65-F5344CB8AC3E}">
        <p14:creationId xmlns:p14="http://schemas.microsoft.com/office/powerpoint/2010/main" val="674202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90" y="304800"/>
            <a:ext cx="8229600" cy="808038"/>
          </a:xfrm>
        </p:spPr>
        <p:txBody>
          <a:bodyPr>
            <a:normAutofit fontScale="90000"/>
          </a:bodyPr>
          <a:lstStyle/>
          <a:p>
            <a:r>
              <a:rPr lang="en-US" b="1" dirty="0"/>
              <a:t>Major  characteristics of micro organisms used in classification:-</a:t>
            </a:r>
            <a:br>
              <a:rPr lang="en-US" dirty="0"/>
            </a:br>
            <a:endParaRPr lang="en-US" dirty="0"/>
          </a:p>
        </p:txBody>
      </p:sp>
      <p:sp>
        <p:nvSpPr>
          <p:cNvPr id="3" name="Content Placeholder 2"/>
          <p:cNvSpPr>
            <a:spLocks noGrp="1"/>
          </p:cNvSpPr>
          <p:nvPr>
            <p:ph idx="1"/>
          </p:nvPr>
        </p:nvSpPr>
        <p:spPr>
          <a:xfrm>
            <a:off x="435591" y="1443204"/>
            <a:ext cx="7870210" cy="5414796"/>
          </a:xfrm>
        </p:spPr>
        <p:txBody>
          <a:bodyPr>
            <a:normAutofit/>
          </a:bodyPr>
          <a:lstStyle/>
          <a:p>
            <a:pPr lvl="0" algn="just"/>
            <a:r>
              <a:rPr lang="en-US" b="1" u="sng" dirty="0"/>
              <a:t>Morphological characteristic</a:t>
            </a:r>
            <a:r>
              <a:rPr lang="en-US" b="1" dirty="0"/>
              <a:t>:- </a:t>
            </a:r>
            <a:r>
              <a:rPr lang="en-US" dirty="0"/>
              <a:t>Cell shape , size, and structure, cell arrangement, occurrence of special structures, etc.</a:t>
            </a:r>
          </a:p>
          <a:p>
            <a:pPr lvl="0" algn="just"/>
            <a:r>
              <a:rPr lang="en-US" b="1" u="sng" dirty="0"/>
              <a:t>Chemical composition</a:t>
            </a:r>
            <a:r>
              <a:rPr lang="en-US" b="1" dirty="0"/>
              <a:t>:-</a:t>
            </a:r>
            <a:r>
              <a:rPr lang="en-US" dirty="0"/>
              <a:t>The various chemical constituents of cell</a:t>
            </a:r>
          </a:p>
          <a:p>
            <a:pPr lvl="0" algn="just"/>
            <a:r>
              <a:rPr lang="en-US" b="1" u="sng" dirty="0"/>
              <a:t>Cultural characteristics</a:t>
            </a:r>
            <a:r>
              <a:rPr lang="en-US" b="1" dirty="0"/>
              <a:t>:-</a:t>
            </a:r>
            <a:r>
              <a:rPr lang="en-US" dirty="0"/>
              <a:t>Nutritional requirements and physical conditions required for the growth.</a:t>
            </a:r>
          </a:p>
          <a:p>
            <a:pPr lvl="0" algn="just"/>
            <a:r>
              <a:rPr lang="en-US" b="1" u="sng" dirty="0"/>
              <a:t>Metabolic characteristics</a:t>
            </a:r>
            <a:r>
              <a:rPr lang="en-US" b="1" dirty="0"/>
              <a:t>:-</a:t>
            </a:r>
            <a:r>
              <a:rPr lang="en-US" dirty="0"/>
              <a:t>The way in which cell obtain and use their energy, carry out chemical reactions.</a:t>
            </a:r>
          </a:p>
          <a:p>
            <a:pPr lvl="0" algn="just"/>
            <a:r>
              <a:rPr lang="en-US" b="1" u="sng" dirty="0"/>
              <a:t>Antigenic characteristics:-</a:t>
            </a:r>
            <a:r>
              <a:rPr lang="en-US" dirty="0"/>
              <a:t>cell posses special chemical components that acts as antigen</a:t>
            </a:r>
          </a:p>
          <a:p>
            <a:pPr lvl="0" algn="just"/>
            <a:r>
              <a:rPr lang="en-US" b="1" u="sng" dirty="0"/>
              <a:t>Genetic characteristics</a:t>
            </a:r>
            <a:r>
              <a:rPr lang="en-US" b="1" dirty="0"/>
              <a:t>:-</a:t>
            </a:r>
            <a:r>
              <a:rPr lang="en-US" dirty="0"/>
              <a:t>characteristics of hereditary material of the cell.</a:t>
            </a:r>
          </a:p>
          <a:p>
            <a:pPr lvl="0" algn="just"/>
            <a:r>
              <a:rPr lang="en-US" b="1" u="sng" dirty="0"/>
              <a:t>Pathogenicity:-</a:t>
            </a:r>
            <a:r>
              <a:rPr lang="en-US" dirty="0"/>
              <a:t>The ability to cause diseases in plants and animals</a:t>
            </a:r>
          </a:p>
          <a:p>
            <a:pPr lvl="0" algn="just"/>
            <a:r>
              <a:rPr lang="en-US" b="1" u="sng" dirty="0"/>
              <a:t>Ecological characteristics</a:t>
            </a:r>
            <a:r>
              <a:rPr lang="en-US" b="1" dirty="0"/>
              <a:t>:-</a:t>
            </a:r>
            <a:r>
              <a:rPr lang="en-US" dirty="0"/>
              <a:t>Habitat and distribution of microorganisms in the nature.</a:t>
            </a:r>
          </a:p>
          <a:p>
            <a:pPr algn="just"/>
            <a:endParaRPr lang="en-US" dirty="0"/>
          </a:p>
        </p:txBody>
      </p:sp>
    </p:spTree>
    <p:extLst>
      <p:ext uri="{BB962C8B-B14F-4D97-AF65-F5344CB8AC3E}">
        <p14:creationId xmlns:p14="http://schemas.microsoft.com/office/powerpoint/2010/main" val="72646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52400"/>
          </a:xfrm>
        </p:spPr>
        <p:txBody>
          <a:bodyPr>
            <a:normAutofit fontScale="90000"/>
          </a:bodyPr>
          <a:lstStyle/>
          <a:p>
            <a:r>
              <a:rPr lang="en-US" b="1" dirty="0"/>
              <a:t>Classification of Microorganism</a:t>
            </a:r>
            <a:br>
              <a:rPr lang="en-US" dirty="0"/>
            </a:br>
            <a:endParaRPr lang="en-US" dirty="0"/>
          </a:p>
        </p:txBody>
      </p:sp>
      <p:sp>
        <p:nvSpPr>
          <p:cNvPr id="3" name="Content Placeholder 2"/>
          <p:cNvSpPr>
            <a:spLocks noGrp="1"/>
          </p:cNvSpPr>
          <p:nvPr>
            <p:ph idx="1"/>
          </p:nvPr>
        </p:nvSpPr>
        <p:spPr>
          <a:xfrm>
            <a:off x="477672" y="1143000"/>
            <a:ext cx="8229600" cy="5287963"/>
          </a:xfrm>
        </p:spPr>
        <p:txBody>
          <a:bodyPr>
            <a:normAutofit lnSpcReduction="10000"/>
          </a:bodyPr>
          <a:lstStyle/>
          <a:p>
            <a:pPr marL="0" indent="0" algn="just">
              <a:buNone/>
            </a:pPr>
            <a:r>
              <a:rPr lang="en-US" dirty="0"/>
              <a:t>Microorganisms are classified on several basis;</a:t>
            </a:r>
          </a:p>
          <a:p>
            <a:pPr marL="0" lvl="0" indent="0" algn="just">
              <a:buNone/>
            </a:pPr>
            <a:r>
              <a:rPr lang="en-US" dirty="0"/>
              <a:t>1. On the basis of cell types:-</a:t>
            </a:r>
          </a:p>
          <a:p>
            <a:pPr marL="0" lvl="0" indent="0" algn="just">
              <a:buNone/>
            </a:pPr>
            <a:r>
              <a:rPr lang="en-US" dirty="0"/>
              <a:t>According to this, microorganisms are classified as Prokaryotes and Eukaryotes.</a:t>
            </a:r>
          </a:p>
          <a:p>
            <a:pPr marL="0" lvl="0" indent="0" algn="just">
              <a:buNone/>
            </a:pPr>
            <a:r>
              <a:rPr lang="en-US" dirty="0"/>
              <a:t>2. On the basis of system (kingdom)</a:t>
            </a:r>
          </a:p>
          <a:p>
            <a:pPr marL="0" indent="0" algn="just">
              <a:buNone/>
            </a:pPr>
            <a:r>
              <a:rPr lang="en-US" dirty="0"/>
              <a:t>According to this, living things are classified into 5 kingdom;</a:t>
            </a:r>
          </a:p>
          <a:p>
            <a:pPr lvl="0" algn="just"/>
            <a:r>
              <a:rPr lang="en-US" dirty="0" err="1"/>
              <a:t>Monera</a:t>
            </a:r>
            <a:r>
              <a:rPr lang="en-US" dirty="0"/>
              <a:t>: it includes unicellular prokaryotic organisms. Ex: bacteria, blue green algae.</a:t>
            </a:r>
          </a:p>
          <a:p>
            <a:pPr lvl="0" algn="just"/>
            <a:r>
              <a:rPr lang="en-US" dirty="0"/>
              <a:t>Protista: it includes unicellular and eukaryotic organisms. Ex: Protozoa, Amoeba.</a:t>
            </a:r>
          </a:p>
          <a:p>
            <a:pPr lvl="0"/>
            <a:r>
              <a:rPr lang="en-US" dirty="0"/>
              <a:t>Fungi: it includes mostly multicellular, unicellular eukaryotic and heterotrophic organisms. Ex: molds, yeasts</a:t>
            </a:r>
          </a:p>
          <a:p>
            <a:pPr lvl="0"/>
            <a:r>
              <a:rPr lang="en-US" dirty="0"/>
              <a:t>Plantae: it includes multicellular eukaryotic and autotrophic organisms. Ex: green plants.</a:t>
            </a:r>
          </a:p>
          <a:p>
            <a:pPr lvl="0"/>
            <a:r>
              <a:rPr lang="en-US" dirty="0"/>
              <a:t>Animalia: it includes multicellular animals.</a:t>
            </a:r>
          </a:p>
          <a:p>
            <a:pPr lvl="0" algn="just"/>
            <a:endParaRPr lang="en-US" dirty="0"/>
          </a:p>
          <a:p>
            <a:pPr algn="just"/>
            <a:endParaRPr lang="en-US" dirty="0"/>
          </a:p>
        </p:txBody>
      </p:sp>
    </p:spTree>
    <p:extLst>
      <p:ext uri="{BB962C8B-B14F-4D97-AF65-F5344CB8AC3E}">
        <p14:creationId xmlns:p14="http://schemas.microsoft.com/office/powerpoint/2010/main" val="3077534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a:bodyPr>
          <a:lstStyle/>
          <a:p>
            <a:pPr marL="0" lvl="0" indent="0" algn="just">
              <a:buNone/>
            </a:pPr>
            <a:r>
              <a:rPr lang="en-US" dirty="0"/>
              <a:t>3. On the basis of 3 domain system:-</a:t>
            </a:r>
          </a:p>
          <a:p>
            <a:pPr lvl="0" algn="just"/>
            <a:r>
              <a:rPr lang="en-US" dirty="0" err="1"/>
              <a:t>Archaea</a:t>
            </a:r>
            <a:r>
              <a:rPr lang="en-US" dirty="0"/>
              <a:t>:-include the microorganisms that have ability grow under harsh conditions.</a:t>
            </a:r>
          </a:p>
          <a:p>
            <a:pPr lvl="0" algn="just"/>
            <a:r>
              <a:rPr lang="en-US" dirty="0"/>
              <a:t>Eubacteria:- true bacteria growing in normal habitat.</a:t>
            </a:r>
          </a:p>
          <a:p>
            <a:pPr lvl="0" algn="just"/>
            <a:r>
              <a:rPr lang="en-US" dirty="0" err="1"/>
              <a:t>Eukarya</a:t>
            </a:r>
            <a:r>
              <a:rPr lang="en-US" dirty="0"/>
              <a:t>:- include 4 remaining kingdoms of Whittaker.</a:t>
            </a:r>
          </a:p>
          <a:p>
            <a:pPr marL="0" lvl="0" indent="0" algn="just">
              <a:buNone/>
            </a:pPr>
            <a:r>
              <a:rPr lang="en-US" dirty="0"/>
              <a:t>4. On the basis of groups</a:t>
            </a:r>
          </a:p>
          <a:p>
            <a:pPr marL="0" indent="0" algn="just">
              <a:buNone/>
            </a:pPr>
            <a:r>
              <a:rPr lang="en-US" dirty="0"/>
              <a:t> According to this, microorganisms are classified as;</a:t>
            </a:r>
          </a:p>
          <a:p>
            <a:pPr lvl="0" algn="just"/>
            <a:r>
              <a:rPr lang="en-US" dirty="0"/>
              <a:t>Bacteria: they are unicellular minute organisms and includes cyanobacteria, true bacteria, </a:t>
            </a:r>
            <a:r>
              <a:rPr lang="en-US" dirty="0" err="1"/>
              <a:t>actinomycetes</a:t>
            </a:r>
            <a:r>
              <a:rPr lang="en-US" dirty="0"/>
              <a:t> etc.</a:t>
            </a:r>
          </a:p>
          <a:p>
            <a:pPr lvl="0" algn="just"/>
            <a:r>
              <a:rPr lang="en-US" dirty="0"/>
              <a:t>Virus: they are unicellular, ultramicroscopic obligate intracellular parasites.</a:t>
            </a:r>
          </a:p>
          <a:p>
            <a:pPr lvl="0" algn="just"/>
            <a:r>
              <a:rPr lang="en-US" dirty="0"/>
              <a:t>Fungi: they are unicellular as well as multicellular eukaryotic organisms.</a:t>
            </a:r>
          </a:p>
          <a:p>
            <a:pPr lvl="0" algn="just"/>
            <a:r>
              <a:rPr lang="en-US" dirty="0"/>
              <a:t>Protozoa: these are eukaryotic multicellular cells.</a:t>
            </a:r>
          </a:p>
          <a:p>
            <a:pPr lvl="0" algn="just"/>
            <a:r>
              <a:rPr lang="en-US" dirty="0"/>
              <a:t>Mycoplasma: these are prokaryotes that differ from bacteria. They are small, simple but lacks cell wall so they have pleomorphic structure.</a:t>
            </a:r>
          </a:p>
          <a:p>
            <a:pPr lvl="0" algn="just"/>
            <a:r>
              <a:rPr lang="en-US" dirty="0" err="1"/>
              <a:t>Rickettsiae</a:t>
            </a:r>
            <a:r>
              <a:rPr lang="en-US" dirty="0"/>
              <a:t> and </a:t>
            </a:r>
            <a:r>
              <a:rPr lang="en-US" dirty="0" err="1"/>
              <a:t>chlamydiae</a:t>
            </a:r>
            <a:r>
              <a:rPr lang="en-US" dirty="0"/>
              <a:t>: they are strict intracellular, short rod shaped gram negative organisms.</a:t>
            </a:r>
          </a:p>
          <a:p>
            <a:pPr marL="0" indent="0">
              <a:buNone/>
            </a:pPr>
            <a:endParaRPr lang="en-US" dirty="0"/>
          </a:p>
        </p:txBody>
      </p:sp>
    </p:spTree>
    <p:extLst>
      <p:ext uri="{BB962C8B-B14F-4D97-AF65-F5344CB8AC3E}">
        <p14:creationId xmlns:p14="http://schemas.microsoft.com/office/powerpoint/2010/main" val="36351407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448</TotalTime>
  <Words>2676</Words>
  <Application>Microsoft Office PowerPoint</Application>
  <PresentationFormat>On-screen Show (4:3)</PresentationFormat>
  <Paragraphs>320</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Times New Roman</vt:lpstr>
      <vt:lpstr>Trebuchet MS</vt:lpstr>
      <vt:lpstr>Wingdings</vt:lpstr>
      <vt:lpstr>Wingdings 3</vt:lpstr>
      <vt:lpstr>Facet</vt:lpstr>
      <vt:lpstr>Classification</vt:lpstr>
      <vt:lpstr>PowerPoint Presentation</vt:lpstr>
      <vt:lpstr>History </vt:lpstr>
      <vt:lpstr>PowerPoint Presentation</vt:lpstr>
      <vt:lpstr>PowerPoint Presentation</vt:lpstr>
      <vt:lpstr>Method of Classification  </vt:lpstr>
      <vt:lpstr>Major  characteristics of micro organisms used in classification:- </vt:lpstr>
      <vt:lpstr>Classification of Microorganism </vt:lpstr>
      <vt:lpstr>PowerPoint Presentation</vt:lpstr>
      <vt:lpstr>PowerPoint Presentation</vt:lpstr>
      <vt:lpstr>PowerPoint Presentation</vt:lpstr>
      <vt:lpstr>Bacteria </vt:lpstr>
      <vt:lpstr> Virus: </vt:lpstr>
      <vt:lpstr>Structure:</vt:lpstr>
      <vt:lpstr>Classification of virus  </vt:lpstr>
      <vt:lpstr>RNA Virus </vt:lpstr>
      <vt:lpstr>DNA virus</vt:lpstr>
      <vt:lpstr>Baltimore classification:- </vt:lpstr>
      <vt:lpstr>Classification under various basis:- </vt:lpstr>
      <vt:lpstr>PowerPoint Presentation</vt:lpstr>
      <vt:lpstr>PowerPoint Presentation</vt:lpstr>
      <vt:lpstr>PowerPoint Presentation</vt:lpstr>
      <vt:lpstr>PowerPoint Presentation</vt:lpstr>
      <vt:lpstr>Cpmplex symmetry:- neither icosahedral nor helical.  </vt:lpstr>
      <vt:lpstr>PowerPoint Presentation</vt:lpstr>
      <vt:lpstr>Differences between virus and bacteria</vt:lpstr>
      <vt:lpstr>Fungi </vt:lpstr>
      <vt:lpstr>PowerPoint Presentation</vt:lpstr>
      <vt:lpstr>PowerPoint Presentation</vt:lpstr>
      <vt:lpstr>PowerPoint Presentation</vt:lpstr>
      <vt:lpstr>PowerPoint Presentation</vt:lpstr>
      <vt:lpstr>  Differences between the fungi and bacteria </vt:lpstr>
      <vt:lpstr>Protozoa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ppt</dc:title>
  <dc:creator>Krishna Gurung</dc:creator>
  <cp:lastModifiedBy>Mamita Khaling Rai</cp:lastModifiedBy>
  <cp:revision>72</cp:revision>
  <dcterms:created xsi:type="dcterms:W3CDTF">2015-12-12T15:21:24Z</dcterms:created>
  <dcterms:modified xsi:type="dcterms:W3CDTF">2022-02-03T07:30:29Z</dcterms:modified>
</cp:coreProperties>
</file>