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1" r:id="rId3"/>
    <p:sldId id="272" r:id="rId4"/>
    <p:sldId id="257" r:id="rId5"/>
    <p:sldId id="273" r:id="rId6"/>
    <p:sldId id="274" r:id="rId7"/>
    <p:sldId id="258" r:id="rId8"/>
    <p:sldId id="261" r:id="rId9"/>
    <p:sldId id="270" r:id="rId10"/>
    <p:sldId id="259" r:id="rId11"/>
    <p:sldId id="401" r:id="rId12"/>
    <p:sldId id="400" r:id="rId13"/>
    <p:sldId id="260" r:id="rId14"/>
    <p:sldId id="262" r:id="rId15"/>
    <p:sldId id="263" r:id="rId16"/>
    <p:sldId id="264" r:id="rId17"/>
    <p:sldId id="372" r:id="rId18"/>
    <p:sldId id="373" r:id="rId19"/>
    <p:sldId id="374" r:id="rId20"/>
    <p:sldId id="402" r:id="rId21"/>
    <p:sldId id="321" r:id="rId22"/>
    <p:sldId id="265" r:id="rId23"/>
    <p:sldId id="403" r:id="rId24"/>
    <p:sldId id="357" r:id="rId25"/>
    <p:sldId id="358" r:id="rId26"/>
    <p:sldId id="330" r:id="rId27"/>
    <p:sldId id="332" r:id="rId28"/>
    <p:sldId id="337" r:id="rId29"/>
    <p:sldId id="339" r:id="rId30"/>
    <p:sldId id="341" r:id="rId31"/>
    <p:sldId id="268" r:id="rId32"/>
    <p:sldId id="269" r:id="rId33"/>
    <p:sldId id="266" r:id="rId34"/>
    <p:sldId id="26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65" autoAdjust="0"/>
    <p:restoredTop sz="94660"/>
  </p:normalViewPr>
  <p:slideViewPr>
    <p:cSldViewPr>
      <p:cViewPr varScale="1">
        <p:scale>
          <a:sx n="74" d="100"/>
          <a:sy n="74" d="100"/>
        </p:scale>
        <p:origin x="1072"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403CD-DC4D-4C58-BDAF-1D8F80DA739D}" type="datetimeFigureOut">
              <a:rPr lang="en-US" smtClean="0"/>
              <a:t>3/21/2023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E1E70-4A3E-4BB4-AD8D-73A4EACE895C}" type="slidenum">
              <a:rPr lang="en-US" smtClean="0"/>
              <a:t>‹#›</a:t>
            </a:fld>
            <a:endParaRPr lang="en-US"/>
          </a:p>
        </p:txBody>
      </p:sp>
    </p:spTree>
    <p:extLst>
      <p:ext uri="{BB962C8B-B14F-4D97-AF65-F5344CB8AC3E}">
        <p14:creationId xmlns:p14="http://schemas.microsoft.com/office/powerpoint/2010/main" val="2382248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Simian immunodeficiency virus</a:t>
            </a:r>
            <a:endParaRPr lang="en-US" dirty="0"/>
          </a:p>
        </p:txBody>
      </p:sp>
      <p:sp>
        <p:nvSpPr>
          <p:cNvPr id="4" name="Slide Number Placeholder 3"/>
          <p:cNvSpPr>
            <a:spLocks noGrp="1"/>
          </p:cNvSpPr>
          <p:nvPr>
            <p:ph type="sldNum" sz="quarter" idx="5"/>
          </p:nvPr>
        </p:nvSpPr>
        <p:spPr/>
        <p:txBody>
          <a:bodyPr/>
          <a:lstStyle/>
          <a:p>
            <a:fld id="{B7FE1E70-4A3E-4BB4-AD8D-73A4EACE895C}" type="slidenum">
              <a:rPr lang="en-US" smtClean="0"/>
              <a:t>11</a:t>
            </a:fld>
            <a:endParaRPr lang="en-US"/>
          </a:p>
        </p:txBody>
      </p:sp>
    </p:spTree>
    <p:extLst>
      <p:ext uri="{BB962C8B-B14F-4D97-AF65-F5344CB8AC3E}">
        <p14:creationId xmlns:p14="http://schemas.microsoft.com/office/powerpoint/2010/main" val="3413342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378A0A-69C3-4181-8785-E36BB94829AD}" type="slidenum">
              <a:rPr lang="en-US" altLang="en-US"/>
              <a:pPr/>
              <a:t>30</a:t>
            </a:fld>
            <a:endParaRPr lang="en-US" alt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696099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BCFF2B-5A18-4816-A302-80633F20EAF2}"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CFF2B-5A18-4816-A302-80633F20EAF2}"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CFF2B-5A18-4816-A302-80633F20EAF2}"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1209826B-61E6-4556-846E-1727F82C5933}" type="slidenum">
              <a:rPr lang="en-US" altLang="en-US"/>
              <a:pPr/>
              <a:t>‹#›</a:t>
            </a:fld>
            <a:endParaRPr lang="en-US" altLang="en-US"/>
          </a:p>
        </p:txBody>
      </p:sp>
    </p:spTree>
    <p:extLst>
      <p:ext uri="{BB962C8B-B14F-4D97-AF65-F5344CB8AC3E}">
        <p14:creationId xmlns:p14="http://schemas.microsoft.com/office/powerpoint/2010/main" val="3072643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CFF2B-5A18-4816-A302-80633F20EAF2}"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BCFF2B-5A18-4816-A302-80633F20EAF2}"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BCFF2B-5A18-4816-A302-80633F20EAF2}" type="datetimeFigureOut">
              <a:rPr lang="en-US" smtClean="0"/>
              <a:pPr/>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BCFF2B-5A18-4816-A302-80633F20EAF2}" type="datetimeFigureOut">
              <a:rPr lang="en-US" smtClean="0"/>
              <a:pPr/>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BCFF2B-5A18-4816-A302-80633F20EAF2}" type="datetimeFigureOut">
              <a:rPr lang="en-US" smtClean="0"/>
              <a:pPr/>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CFF2B-5A18-4816-A302-80633F20EAF2}" type="datetimeFigureOut">
              <a:rPr lang="en-US" smtClean="0"/>
              <a:pPr/>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BCFF2B-5A18-4816-A302-80633F20EAF2}" type="datetimeFigureOut">
              <a:rPr lang="en-US" smtClean="0"/>
              <a:pPr/>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BCFF2B-5A18-4816-A302-80633F20EAF2}" type="datetimeFigureOut">
              <a:rPr lang="en-US" smtClean="0"/>
              <a:pPr/>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CFF2B-5A18-4816-A302-80633F20EAF2}" type="datetimeFigureOut">
              <a:rPr lang="en-US" smtClean="0"/>
              <a:pPr/>
              <a:t>3/21/2023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29F4E4-F954-43FB-8539-A6D60988E1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133600"/>
            <a:ext cx="7772400" cy="1470025"/>
          </a:xfrm>
        </p:spPr>
        <p:txBody>
          <a:bodyPr>
            <a:normAutofit fontScale="90000"/>
          </a:bodyPr>
          <a:lstStyle/>
          <a:p>
            <a:r>
              <a:rPr lang="ne-NP" b="1" dirty="0"/>
              <a:t>Human Immunodeficiency virus (HIV)</a:t>
            </a:r>
            <a:br>
              <a:rPr lang="en-US" dirty="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ne-NP" dirty="0"/>
              <a:t>There are 2 types of HIV. HIV-1 is predominant worldwide whereas HIV-2 is common in Africa. </a:t>
            </a:r>
            <a:r>
              <a:rPr lang="en-US" dirty="0"/>
              <a:t>HIV-2 discovered in 1986, antigenically distinct virus endemic in West Africa.</a:t>
            </a:r>
          </a:p>
          <a:p>
            <a:pPr algn="just"/>
            <a:r>
              <a:rPr lang="ne-NP" dirty="0"/>
              <a:t>Around 33.2 </a:t>
            </a:r>
            <a:r>
              <a:rPr lang="en-US" dirty="0"/>
              <a:t>million </a:t>
            </a:r>
            <a:r>
              <a:rPr lang="ne-NP" dirty="0"/>
              <a:t>people are </a:t>
            </a:r>
            <a:r>
              <a:rPr lang="en-US" dirty="0"/>
              <a:t>living with HIV/AIDS</a:t>
            </a:r>
            <a:r>
              <a:rPr lang="ne-NP" dirty="0"/>
              <a:t> worldwide with worst </a:t>
            </a:r>
            <a:r>
              <a:rPr lang="en-US" dirty="0"/>
              <a:t>affected area</a:t>
            </a:r>
            <a:r>
              <a:rPr lang="ne-NP" dirty="0"/>
              <a:t>s like </a:t>
            </a:r>
            <a:r>
              <a:rPr lang="en-US" dirty="0"/>
              <a:t> sub-Saharan Africa followed by south east Asia</a:t>
            </a:r>
            <a:r>
              <a:rPr lang="ne-NP" dirty="0"/>
              <a:t>. HIV/AIDS in Nepal was fi</a:t>
            </a:r>
            <a:r>
              <a:rPr lang="en-US" dirty="0"/>
              <a:t>r</a:t>
            </a:r>
            <a:r>
              <a:rPr lang="ne-NP" dirty="0"/>
              <a:t>st reported in 1988 and since then more than 70,000 are infected.</a:t>
            </a:r>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38200"/>
          </a:xfrm>
        </p:spPr>
        <p:txBody>
          <a:bodyPr/>
          <a:lstStyle/>
          <a:p>
            <a:r>
              <a:rPr lang="en-US"/>
              <a:t>HIV-1 vs. HIV-2</a:t>
            </a:r>
          </a:p>
        </p:txBody>
      </p:sp>
      <p:sp>
        <p:nvSpPr>
          <p:cNvPr id="7171" name="Rectangle 3"/>
          <p:cNvSpPr>
            <a:spLocks noGrp="1" noChangeArrowheads="1"/>
          </p:cNvSpPr>
          <p:nvPr>
            <p:ph type="body" sz="half" idx="1"/>
          </p:nvPr>
        </p:nvSpPr>
        <p:spPr>
          <a:xfrm>
            <a:off x="914400" y="1828800"/>
            <a:ext cx="3576638" cy="4525963"/>
          </a:xfrm>
        </p:spPr>
        <p:txBody>
          <a:bodyPr/>
          <a:lstStyle/>
          <a:p>
            <a:r>
              <a:rPr lang="en-US" sz="2800"/>
              <a:t>HIV-1</a:t>
            </a:r>
          </a:p>
          <a:p>
            <a:pPr lvl="1"/>
            <a:r>
              <a:rPr lang="en-US" sz="2400"/>
              <a:t>More virulent</a:t>
            </a:r>
          </a:p>
          <a:p>
            <a:pPr lvl="1"/>
            <a:r>
              <a:rPr lang="en-US" sz="2400"/>
              <a:t>Responsible for worldwide epidemic</a:t>
            </a:r>
          </a:p>
          <a:p>
            <a:pPr lvl="1"/>
            <a:r>
              <a:rPr lang="en-US" sz="2400"/>
              <a:t>Severity of infection varies from person to person</a:t>
            </a:r>
          </a:p>
          <a:p>
            <a:pPr lvl="1"/>
            <a:endParaRPr lang="en-US" sz="2400"/>
          </a:p>
          <a:p>
            <a:pPr lvl="1"/>
            <a:endParaRPr lang="en-US" sz="2400"/>
          </a:p>
          <a:p>
            <a:pPr lvl="1"/>
            <a:endParaRPr lang="en-US" sz="2400"/>
          </a:p>
        </p:txBody>
      </p:sp>
      <p:sp>
        <p:nvSpPr>
          <p:cNvPr id="7172" name="Rectangle 4"/>
          <p:cNvSpPr>
            <a:spLocks noGrp="1" noChangeArrowheads="1"/>
          </p:cNvSpPr>
          <p:nvPr>
            <p:ph type="body" sz="half" idx="2"/>
          </p:nvPr>
        </p:nvSpPr>
        <p:spPr>
          <a:xfrm>
            <a:off x="4572000" y="1828800"/>
            <a:ext cx="3810000" cy="4114800"/>
          </a:xfrm>
        </p:spPr>
        <p:txBody>
          <a:bodyPr/>
          <a:lstStyle/>
          <a:p>
            <a:r>
              <a:rPr lang="en-US" sz="2800"/>
              <a:t>HIV-2</a:t>
            </a:r>
          </a:p>
          <a:p>
            <a:pPr lvl="1"/>
            <a:r>
              <a:rPr lang="en-US" sz="2400"/>
              <a:t>Primarily found in western Africa</a:t>
            </a:r>
          </a:p>
          <a:p>
            <a:pPr lvl="1"/>
            <a:r>
              <a:rPr lang="en-US" sz="2400"/>
              <a:t>Not transmitted as efficiently</a:t>
            </a:r>
          </a:p>
          <a:p>
            <a:pPr lvl="1"/>
            <a:r>
              <a:rPr lang="en-US" sz="2400"/>
              <a:t>Genome more closely related to SIV</a:t>
            </a:r>
            <a:r>
              <a:rPr lang="en-US" sz="2400" baseline="-25000"/>
              <a:t>mm</a:t>
            </a:r>
            <a:r>
              <a:rPr lang="en-US" sz="2400"/>
              <a:t> than HIV-1</a:t>
            </a:r>
          </a:p>
        </p:txBody>
      </p:sp>
    </p:spTree>
    <p:extLst>
      <p:ext uri="{BB962C8B-B14F-4D97-AF65-F5344CB8AC3E}">
        <p14:creationId xmlns:p14="http://schemas.microsoft.com/office/powerpoint/2010/main" val="3037778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t>HIV Antigens</a:t>
            </a:r>
          </a:p>
        </p:txBody>
      </p:sp>
      <p:sp>
        <p:nvSpPr>
          <p:cNvPr id="39939" name="Rectangle 3"/>
          <p:cNvSpPr>
            <a:spLocks noGrp="1" noChangeArrowheads="1"/>
          </p:cNvSpPr>
          <p:nvPr>
            <p:ph type="body" idx="1"/>
          </p:nvPr>
        </p:nvSpPr>
        <p:spPr/>
        <p:txBody>
          <a:bodyPr/>
          <a:lstStyle/>
          <a:p>
            <a:pPr>
              <a:defRPr/>
            </a:pPr>
            <a:r>
              <a:rPr lang="en-US" dirty="0"/>
              <a:t>Major surface/envelope glycoproteins</a:t>
            </a:r>
          </a:p>
          <a:p>
            <a:pPr lvl="1">
              <a:defRPr/>
            </a:pPr>
            <a:r>
              <a:rPr lang="en-US" dirty="0"/>
              <a:t>gp120</a:t>
            </a:r>
          </a:p>
          <a:p>
            <a:pPr lvl="1">
              <a:defRPr/>
            </a:pPr>
            <a:r>
              <a:rPr lang="en-US" dirty="0"/>
              <a:t>gp41 anchors gp120 to virus</a:t>
            </a:r>
          </a:p>
          <a:p>
            <a:pPr>
              <a:defRPr/>
            </a:pPr>
            <a:r>
              <a:rPr lang="en-US" dirty="0"/>
              <a:t>Major capsid proteins</a:t>
            </a:r>
          </a:p>
          <a:p>
            <a:pPr lvl="1">
              <a:defRPr/>
            </a:pPr>
            <a:r>
              <a:rPr lang="en-US" dirty="0"/>
              <a:t>p24</a:t>
            </a:r>
          </a:p>
          <a:p>
            <a:pPr lvl="1">
              <a:defRPr/>
            </a:pPr>
            <a:r>
              <a:rPr lang="en-US" dirty="0"/>
              <a:t>P18</a:t>
            </a:r>
          </a:p>
          <a:p>
            <a:pPr>
              <a:defRPr/>
            </a:pPr>
            <a:r>
              <a:rPr lang="en-US" dirty="0"/>
              <a:t>Other minor surface &amp; structural proteins</a:t>
            </a:r>
          </a:p>
          <a:p>
            <a:pPr lvl="1">
              <a:defRPr/>
            </a:pPr>
            <a:r>
              <a:rPr lang="en-US" dirty="0"/>
              <a:t>p55</a:t>
            </a:r>
          </a:p>
        </p:txBody>
      </p:sp>
    </p:spTree>
    <p:extLst>
      <p:ext uri="{BB962C8B-B14F-4D97-AF65-F5344CB8AC3E}">
        <p14:creationId xmlns:p14="http://schemas.microsoft.com/office/powerpoint/2010/main" val="3803465007"/>
      </p:ext>
    </p:extLst>
  </p:cSld>
  <p:clrMapOvr>
    <a:masterClrMapping/>
  </p:clrMapOvr>
  <p:transition>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e-NP" b="1" dirty="0"/>
              <a:t>Mode of transmission</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ne-NP" dirty="0"/>
              <a:t>HIV is transmitted through blood, semen, vaginal fluid and from an infected mother to her child.</a:t>
            </a:r>
            <a:endParaRPr lang="en-US" dirty="0"/>
          </a:p>
          <a:p>
            <a:pPr lvl="0" algn="just"/>
            <a:r>
              <a:rPr lang="en-US" dirty="0"/>
              <a:t>Unprotected</a:t>
            </a:r>
            <a:r>
              <a:rPr lang="ne-NP" dirty="0"/>
              <a:t> </a:t>
            </a:r>
            <a:r>
              <a:rPr lang="en-US" dirty="0"/>
              <a:t>sex (oral, anal or vaginal)</a:t>
            </a:r>
          </a:p>
          <a:p>
            <a:pPr lvl="0" algn="just"/>
            <a:r>
              <a:rPr lang="en-US" dirty="0"/>
              <a:t>Sharing</a:t>
            </a:r>
            <a:r>
              <a:rPr lang="ne-NP" dirty="0"/>
              <a:t> </a:t>
            </a:r>
            <a:r>
              <a:rPr lang="en-US" dirty="0"/>
              <a:t>of contaminated needles (piercing, tattooing, injecting drugs)</a:t>
            </a:r>
          </a:p>
          <a:p>
            <a:pPr lvl="0" algn="just"/>
            <a:r>
              <a:rPr lang="en-US" dirty="0"/>
              <a:t>Unsafe</a:t>
            </a:r>
            <a:r>
              <a:rPr lang="ne-NP" dirty="0"/>
              <a:t> </a:t>
            </a:r>
            <a:r>
              <a:rPr lang="en-US" dirty="0"/>
              <a:t>blood transfusion</a:t>
            </a:r>
          </a:p>
          <a:p>
            <a:pPr lvl="0" algn="just"/>
            <a:r>
              <a:rPr lang="en-US" dirty="0"/>
              <a:t>Use of</a:t>
            </a:r>
            <a:r>
              <a:rPr lang="ne-NP" dirty="0"/>
              <a:t> </a:t>
            </a:r>
            <a:r>
              <a:rPr lang="en-US" dirty="0"/>
              <a:t>improperly sterilized hospital tools</a:t>
            </a:r>
          </a:p>
          <a:p>
            <a:pPr algn="just"/>
            <a:r>
              <a:rPr lang="en-US" dirty="0"/>
              <a:t>Mother</a:t>
            </a:r>
            <a:r>
              <a:rPr lang="ne-NP" dirty="0"/>
              <a:t> </a:t>
            </a:r>
            <a:r>
              <a:rPr lang="en-US" dirty="0"/>
              <a:t>to child transmission- during pregnancy and breast feeding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e-NP" b="1" dirty="0"/>
              <a:t>Pathogenesis/clinical manifestation</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lvl="0">
              <a:buNone/>
            </a:pPr>
            <a:r>
              <a:rPr lang="en-US" i="1" dirty="0"/>
              <a:t>1.Primary</a:t>
            </a:r>
            <a:r>
              <a:rPr lang="ne-NP" i="1" dirty="0"/>
              <a:t> </a:t>
            </a:r>
            <a:r>
              <a:rPr lang="en-US" i="1" dirty="0"/>
              <a:t>stage/acute infectious stage</a:t>
            </a:r>
            <a:endParaRPr lang="en-US" dirty="0"/>
          </a:p>
          <a:p>
            <a:pPr>
              <a:spcBef>
                <a:spcPts val="500"/>
              </a:spcBef>
              <a:spcAft>
                <a:spcPts val="500"/>
              </a:spcAft>
            </a:pPr>
            <a:r>
              <a:rPr lang="ne-NP" dirty="0"/>
              <a:t>After the virus enters the body, the virus infects CD</a:t>
            </a:r>
            <a:r>
              <a:rPr lang="ne-NP" baseline="-25000" dirty="0"/>
              <a:t>4</a:t>
            </a:r>
            <a:r>
              <a:rPr lang="ne-NP" dirty="0"/>
              <a:t> T cells, macrophages and other cells due to which there is increase in concentration of virus in the blood. Approximately 50% of individual will develop a febrile, flu like illness along with swollen glands, rash, oral ulcers, headache, diarrhoea, nausea and vomitting. </a:t>
            </a:r>
            <a:r>
              <a:rPr lang="en-US" sz="3200" dirty="0"/>
              <a:t>CD4+ count is normal. Infected person can infect other people.</a:t>
            </a:r>
          </a:p>
          <a:p>
            <a:pPr algn="just"/>
            <a:r>
              <a:rPr lang="ne-NP" dirty="0"/>
              <a:t>During this period, no antibody can be detected in the blood and this interval period between HIV infection and appearance of antibodies in serum is called </a:t>
            </a:r>
            <a:r>
              <a:rPr lang="ne-NP" b="1" dirty="0"/>
              <a:t>“window period”.</a:t>
            </a:r>
            <a:r>
              <a:rPr lang="ne-NP" dirty="0"/>
              <a:t>  Window period is of about 2-3 weeks (maximum 6 weeks). However a patient in window period can transmit the virus. Primary infection resolves within weeks as the body mounts HIV specific adaptive immune response and the patients enters clinical latency.</a:t>
            </a:r>
            <a:endParaRPr lang="en-US" dirty="0"/>
          </a:p>
          <a:p>
            <a:pPr algn="just"/>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fontScale="90000"/>
          </a:bodyPr>
          <a:lstStyle/>
          <a:p>
            <a:r>
              <a:rPr lang="en-US" i="1" dirty="0"/>
              <a:t>2.Assymptomatic phase</a:t>
            </a:r>
            <a:br>
              <a:rPr lang="en-US" dirty="0"/>
            </a:b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algn="just"/>
            <a:r>
              <a:rPr lang="en-US" dirty="0"/>
              <a:t>H</a:t>
            </a:r>
            <a:r>
              <a:rPr lang="ne-NP" dirty="0"/>
              <a:t>IV </a:t>
            </a:r>
            <a:r>
              <a:rPr lang="en-US" dirty="0"/>
              <a:t>infected patients remain asymptomatic (clinically latent) for a variable</a:t>
            </a:r>
            <a:r>
              <a:rPr lang="ne-NP" dirty="0"/>
              <a:t> </a:t>
            </a:r>
            <a:r>
              <a:rPr lang="en-US" dirty="0"/>
              <a:t>period of time often </a:t>
            </a:r>
            <a:r>
              <a:rPr lang="ne-NP" dirty="0"/>
              <a:t>10-15 </a:t>
            </a:r>
            <a:r>
              <a:rPr lang="en-US" dirty="0"/>
              <a:t>years.</a:t>
            </a:r>
            <a:r>
              <a:rPr lang="ne-NP" dirty="0"/>
              <a:t> </a:t>
            </a:r>
            <a:r>
              <a:rPr lang="en-US" dirty="0"/>
              <a:t>Though</a:t>
            </a:r>
            <a:r>
              <a:rPr lang="ne-NP" dirty="0"/>
              <a:t> </a:t>
            </a:r>
            <a:r>
              <a:rPr lang="en-US" dirty="0"/>
              <a:t>virus replicates, it is lowered by humoral and cellular immunity. The level of HIV in the blood drops to low levels </a:t>
            </a:r>
          </a:p>
          <a:p>
            <a:pPr algn="just"/>
            <a:r>
              <a:rPr lang="en-US" dirty="0"/>
              <a:t>HIV antibodies are detectable in the blood</a:t>
            </a:r>
            <a:r>
              <a:rPr lang="ne-NP" dirty="0"/>
              <a:t> However the patients remain infectious and transmit the virus to others. There is gradual decline in circulating CD</a:t>
            </a:r>
            <a:r>
              <a:rPr lang="ne-NP" baseline="-25000" dirty="0"/>
              <a:t>4 </a:t>
            </a:r>
            <a:r>
              <a:rPr lang="ne-NP" dirty="0"/>
              <a:t>T cells and increase in HIV viral load and often no symptom is seen in this phase. However infants infected with HIV develop symptoms soon after the primary infection, often within a few months.</a:t>
            </a:r>
            <a:endParaRPr lang="en-US" dirty="0"/>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3.Symptomatic</a:t>
            </a:r>
            <a:r>
              <a:rPr lang="ne-NP" i="1" dirty="0"/>
              <a:t>/AIDS condition</a:t>
            </a:r>
            <a:br>
              <a:rPr lang="en-US" dirty="0"/>
            </a:b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algn="just"/>
            <a:r>
              <a:rPr lang="ne-NP" dirty="0"/>
              <a:t>In this stage, </a:t>
            </a:r>
            <a:r>
              <a:rPr lang="en-US" dirty="0"/>
              <a:t> there is decrease in CD</a:t>
            </a:r>
            <a:r>
              <a:rPr lang="ne-NP" dirty="0"/>
              <a:t>4 </a:t>
            </a:r>
            <a:r>
              <a:rPr lang="en-US" dirty="0"/>
              <a:t>T cells</a:t>
            </a:r>
            <a:r>
              <a:rPr lang="ne-NP" dirty="0"/>
              <a:t> that </a:t>
            </a:r>
            <a:r>
              <a:rPr lang="en-US" dirty="0"/>
              <a:t> leads to</a:t>
            </a:r>
            <a:r>
              <a:rPr lang="ne-NP" dirty="0"/>
              <a:t> </a:t>
            </a:r>
            <a:r>
              <a:rPr lang="en-US" dirty="0"/>
              <a:t>immune suppression.</a:t>
            </a:r>
            <a:r>
              <a:rPr lang="ne-NP" dirty="0"/>
              <a:t> Due to lowering of immune system the patients </a:t>
            </a:r>
            <a:endParaRPr lang="en-US" dirty="0"/>
          </a:p>
          <a:p>
            <a:pPr algn="just"/>
            <a:r>
              <a:rPr lang="en-US" dirty="0"/>
              <a:t>becomes</a:t>
            </a:r>
            <a:r>
              <a:rPr lang="ne-NP" dirty="0"/>
              <a:t> </a:t>
            </a:r>
            <a:r>
              <a:rPr lang="en-US" dirty="0"/>
              <a:t>susceptible to O</a:t>
            </a:r>
            <a:r>
              <a:rPr lang="ne-NP" dirty="0"/>
              <a:t>pportunistic </a:t>
            </a:r>
            <a:r>
              <a:rPr lang="en-US" dirty="0"/>
              <a:t>I</a:t>
            </a:r>
            <a:r>
              <a:rPr lang="ne-NP" dirty="0"/>
              <a:t>nfection</a:t>
            </a:r>
            <a:r>
              <a:rPr lang="en-US" dirty="0"/>
              <a:t>s.</a:t>
            </a:r>
            <a:r>
              <a:rPr lang="ne-NP" dirty="0"/>
              <a:t> </a:t>
            </a:r>
            <a:r>
              <a:rPr lang="en-US" dirty="0"/>
              <a:t>If untreated, most H</a:t>
            </a:r>
            <a:r>
              <a:rPr lang="ne-NP" dirty="0"/>
              <a:t>IV </a:t>
            </a:r>
            <a:r>
              <a:rPr lang="en-US" dirty="0"/>
              <a:t>infected individuals develop AIDS</a:t>
            </a:r>
            <a:r>
              <a:rPr lang="ne-NP" dirty="0"/>
              <a:t> </a:t>
            </a:r>
            <a:r>
              <a:rPr lang="en-US" dirty="0"/>
              <a:t>and die.</a:t>
            </a:r>
            <a:r>
              <a:rPr lang="ne-NP" dirty="0"/>
              <a:t> AIDS is the irreversible breakdown of immune defense mechanism. AIDS is characterised by when the HIV positive individual have CD</a:t>
            </a:r>
            <a:r>
              <a:rPr lang="ne-NP" baseline="-25000" dirty="0"/>
              <a:t>4</a:t>
            </a:r>
            <a:r>
              <a:rPr lang="ne-NP" dirty="0"/>
              <a:t> counts less than 200 µl of whole blood or have common opportunistic infections like candidiasis, Tuberculosis, Kaposi’s sarcoma, Pneumocystis carinii pneumonia, Cryptococciasis etc.</a:t>
            </a:r>
            <a:endParaRPr lang="en-US" dirty="0"/>
          </a:p>
          <a:p>
            <a:pPr algn="just"/>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a:xfrm>
            <a:off x="317500" y="457200"/>
            <a:ext cx="8637588" cy="609600"/>
          </a:xfrm>
        </p:spPr>
        <p:txBody>
          <a:bodyPr>
            <a:normAutofit/>
          </a:bodyPr>
          <a:lstStyle/>
          <a:p>
            <a:pPr eaLnBrk="1" hangingPunct="1"/>
            <a:r>
              <a:rPr lang="en-US" sz="3200" dirty="0">
                <a:latin typeface="Britannic Bold" panose="020B0903060703020204" pitchFamily="34" charset="0"/>
              </a:rPr>
              <a:t>Opportunistic Infections associated with AIDS</a:t>
            </a:r>
          </a:p>
        </p:txBody>
      </p:sp>
      <p:sp>
        <p:nvSpPr>
          <p:cNvPr id="35843" name="Rectangle 1027"/>
          <p:cNvSpPr>
            <a:spLocks noGrp="1" noChangeArrowheads="1"/>
          </p:cNvSpPr>
          <p:nvPr>
            <p:ph sz="quarter" idx="1"/>
          </p:nvPr>
        </p:nvSpPr>
        <p:spPr>
          <a:xfrm>
            <a:off x="304800" y="1447800"/>
            <a:ext cx="4343400" cy="4876800"/>
          </a:xfrm>
        </p:spPr>
        <p:txBody>
          <a:bodyPr/>
          <a:lstStyle/>
          <a:p>
            <a:pPr eaLnBrk="1" hangingPunct="1">
              <a:lnSpc>
                <a:spcPct val="90000"/>
              </a:lnSpc>
              <a:buFont typeface="Wingdings 2" panose="05020102010507070707" pitchFamily="18" charset="2"/>
              <a:buNone/>
            </a:pPr>
            <a:r>
              <a:rPr lang="en-US" sz="4000" dirty="0"/>
              <a:t>CD</a:t>
            </a:r>
            <a:r>
              <a:rPr lang="en-US" sz="4000" baseline="-25000" dirty="0"/>
              <a:t>4</a:t>
            </a:r>
            <a:r>
              <a:rPr lang="en-US" sz="4000" dirty="0"/>
              <a:t>&lt;500</a:t>
            </a:r>
          </a:p>
          <a:p>
            <a:pPr eaLnBrk="1" hangingPunct="1">
              <a:lnSpc>
                <a:spcPct val="90000"/>
              </a:lnSpc>
            </a:pPr>
            <a:r>
              <a:rPr lang="en-US" sz="3200" dirty="0"/>
              <a:t>Bacterial infections</a:t>
            </a:r>
          </a:p>
          <a:p>
            <a:pPr eaLnBrk="1" hangingPunct="1">
              <a:lnSpc>
                <a:spcPct val="90000"/>
              </a:lnSpc>
            </a:pPr>
            <a:r>
              <a:rPr lang="en-US" sz="3200" dirty="0"/>
              <a:t>Tuberculosis (TB)</a:t>
            </a:r>
          </a:p>
          <a:p>
            <a:pPr eaLnBrk="1" hangingPunct="1">
              <a:lnSpc>
                <a:spcPct val="90000"/>
              </a:lnSpc>
            </a:pPr>
            <a:r>
              <a:rPr lang="en-US" sz="3200" dirty="0"/>
              <a:t>Herpes Simplex</a:t>
            </a:r>
          </a:p>
          <a:p>
            <a:pPr eaLnBrk="1" hangingPunct="1">
              <a:lnSpc>
                <a:spcPct val="90000"/>
              </a:lnSpc>
            </a:pPr>
            <a:r>
              <a:rPr lang="en-US" sz="3200" dirty="0"/>
              <a:t>Herpes Zoster</a:t>
            </a:r>
          </a:p>
          <a:p>
            <a:pPr eaLnBrk="1" hangingPunct="1">
              <a:lnSpc>
                <a:spcPct val="90000"/>
              </a:lnSpc>
            </a:pPr>
            <a:r>
              <a:rPr lang="en-US" sz="3200" dirty="0"/>
              <a:t>Vaginal candidiasis</a:t>
            </a:r>
          </a:p>
          <a:p>
            <a:pPr eaLnBrk="1" hangingPunct="1">
              <a:lnSpc>
                <a:spcPct val="90000"/>
              </a:lnSpc>
            </a:pPr>
            <a:r>
              <a:rPr lang="en-US" sz="3200" dirty="0"/>
              <a:t>Hairy leukoplakia</a:t>
            </a:r>
          </a:p>
          <a:p>
            <a:pPr eaLnBrk="1" hangingPunct="1">
              <a:lnSpc>
                <a:spcPct val="90000"/>
              </a:lnSpc>
            </a:pPr>
            <a:r>
              <a:rPr lang="en-US" sz="3200" dirty="0"/>
              <a:t>Kaposi’s sarcoma</a:t>
            </a:r>
          </a:p>
        </p:txBody>
      </p:sp>
    </p:spTree>
    <p:extLst>
      <p:ext uri="{BB962C8B-B14F-4D97-AF65-F5344CB8AC3E}">
        <p14:creationId xmlns:p14="http://schemas.microsoft.com/office/powerpoint/2010/main" val="1415300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1027"/>
          <p:cNvSpPr>
            <a:spLocks noGrp="1" noChangeArrowheads="1"/>
          </p:cNvSpPr>
          <p:nvPr>
            <p:ph sz="quarter" idx="1"/>
          </p:nvPr>
        </p:nvSpPr>
        <p:spPr>
          <a:xfrm>
            <a:off x="381000" y="1828800"/>
            <a:ext cx="4495800" cy="4114800"/>
          </a:xfrm>
        </p:spPr>
        <p:txBody>
          <a:bodyPr>
            <a:normAutofit lnSpcReduction="10000"/>
          </a:bodyPr>
          <a:lstStyle/>
          <a:p>
            <a:pPr eaLnBrk="1" hangingPunct="1">
              <a:lnSpc>
                <a:spcPct val="90000"/>
              </a:lnSpc>
              <a:buFont typeface="Wingdings 2" panose="05020102010507070707" pitchFamily="18" charset="2"/>
              <a:buNone/>
            </a:pPr>
            <a:r>
              <a:rPr lang="en-US" sz="3200"/>
              <a:t>CD4&lt;200</a:t>
            </a:r>
          </a:p>
          <a:p>
            <a:pPr eaLnBrk="1" hangingPunct="1">
              <a:lnSpc>
                <a:spcPct val="90000"/>
              </a:lnSpc>
            </a:pPr>
            <a:r>
              <a:rPr lang="en-US" sz="3200"/>
              <a:t>Pneumocystic carinii</a:t>
            </a:r>
          </a:p>
          <a:p>
            <a:pPr eaLnBrk="1" hangingPunct="1">
              <a:lnSpc>
                <a:spcPct val="90000"/>
              </a:lnSpc>
            </a:pPr>
            <a:r>
              <a:rPr lang="en-US" sz="3200"/>
              <a:t>Toxoplasmosis</a:t>
            </a:r>
          </a:p>
          <a:p>
            <a:pPr eaLnBrk="1" hangingPunct="1">
              <a:lnSpc>
                <a:spcPct val="90000"/>
              </a:lnSpc>
            </a:pPr>
            <a:r>
              <a:rPr lang="en-US" sz="3200"/>
              <a:t>Cryptococcosis</a:t>
            </a:r>
          </a:p>
          <a:p>
            <a:pPr eaLnBrk="1" hangingPunct="1">
              <a:lnSpc>
                <a:spcPct val="90000"/>
              </a:lnSpc>
            </a:pPr>
            <a:r>
              <a:rPr lang="en-US" sz="3200"/>
              <a:t>Coccidiodomycosis</a:t>
            </a:r>
          </a:p>
          <a:p>
            <a:pPr eaLnBrk="1" hangingPunct="1">
              <a:lnSpc>
                <a:spcPct val="90000"/>
              </a:lnSpc>
            </a:pPr>
            <a:r>
              <a:rPr lang="en-US" sz="3200"/>
              <a:t>Cryptosporiosis</a:t>
            </a:r>
          </a:p>
          <a:p>
            <a:pPr eaLnBrk="1" hangingPunct="1">
              <a:lnSpc>
                <a:spcPct val="90000"/>
              </a:lnSpc>
            </a:pPr>
            <a:r>
              <a:rPr lang="en-US" sz="3200"/>
              <a:t>Non hodgkin’s lymphoma</a:t>
            </a:r>
          </a:p>
        </p:txBody>
      </p:sp>
    </p:spTree>
    <p:extLst>
      <p:ext uri="{BB962C8B-B14F-4D97-AF65-F5344CB8AC3E}">
        <p14:creationId xmlns:p14="http://schemas.microsoft.com/office/powerpoint/2010/main" val="4063123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sz="quarter" idx="1"/>
          </p:nvPr>
        </p:nvSpPr>
        <p:spPr>
          <a:xfrm>
            <a:off x="301625" y="1527175"/>
            <a:ext cx="8504238" cy="4572000"/>
          </a:xfrm>
        </p:spPr>
        <p:txBody>
          <a:bodyPr>
            <a:normAutofit lnSpcReduction="10000"/>
          </a:bodyPr>
          <a:lstStyle/>
          <a:p>
            <a:pPr>
              <a:buFont typeface="Wingdings 2" panose="05020102010507070707" pitchFamily="18" charset="2"/>
              <a:buNone/>
            </a:pPr>
            <a:r>
              <a:rPr lang="en-US"/>
              <a:t>CD4 &lt;50</a:t>
            </a:r>
          </a:p>
          <a:p>
            <a:r>
              <a:rPr lang="en-US"/>
              <a:t>Disseminated mycobacterium avium complex (MAC) infection</a:t>
            </a:r>
          </a:p>
          <a:p>
            <a:r>
              <a:rPr lang="en-US"/>
              <a:t>Histoplasmosis</a:t>
            </a:r>
          </a:p>
          <a:p>
            <a:r>
              <a:rPr lang="en-US"/>
              <a:t>CMV retinitis</a:t>
            </a:r>
          </a:p>
          <a:p>
            <a:r>
              <a:rPr lang="en-US"/>
              <a:t>CNS lymphoma</a:t>
            </a:r>
          </a:p>
          <a:p>
            <a:r>
              <a:rPr lang="en-US"/>
              <a:t>Progressive multifocal leukoencephalopathy</a:t>
            </a:r>
          </a:p>
          <a:p>
            <a:r>
              <a:rPr lang="en-US"/>
              <a:t>HIV dementia</a:t>
            </a:r>
          </a:p>
        </p:txBody>
      </p:sp>
    </p:spTree>
    <p:extLst>
      <p:ext uri="{BB962C8B-B14F-4D97-AF65-F5344CB8AC3E}">
        <p14:creationId xmlns:p14="http://schemas.microsoft.com/office/powerpoint/2010/main" val="131129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2AA54-4B2E-48B9-FC61-8FC26A66B67F}"/>
              </a:ext>
            </a:extLst>
          </p:cNvPr>
          <p:cNvSpPr>
            <a:spLocks noGrp="1"/>
          </p:cNvSpPr>
          <p:nvPr>
            <p:ph idx="1"/>
          </p:nvPr>
        </p:nvSpPr>
        <p:spPr/>
        <p:txBody>
          <a:bodyPr/>
          <a:lstStyle/>
          <a:p>
            <a:pPr>
              <a:lnSpc>
                <a:spcPct val="90000"/>
              </a:lnSpc>
            </a:pPr>
            <a:r>
              <a:rPr lang="en-US" altLang="en-US" dirty="0"/>
              <a:t>Etiologic agent of Acquired Immunodeficiency Syndrome (AIDS).</a:t>
            </a:r>
          </a:p>
          <a:p>
            <a:pPr>
              <a:lnSpc>
                <a:spcPct val="90000"/>
              </a:lnSpc>
            </a:pPr>
            <a:r>
              <a:rPr lang="en-US" altLang="en-US" dirty="0"/>
              <a:t>Discovered independently by Luc Montagnier of France and Robert Gallo of the US in 1983-84.</a:t>
            </a:r>
          </a:p>
          <a:p>
            <a:pPr>
              <a:lnSpc>
                <a:spcPct val="90000"/>
              </a:lnSpc>
            </a:pPr>
            <a:r>
              <a:rPr lang="en-US" altLang="en-US" dirty="0"/>
              <a:t>Former names of the virus include:</a:t>
            </a:r>
          </a:p>
          <a:p>
            <a:pPr lvl="1">
              <a:lnSpc>
                <a:spcPct val="90000"/>
              </a:lnSpc>
            </a:pPr>
            <a:r>
              <a:rPr lang="en-US" altLang="en-US" dirty="0"/>
              <a:t>Human T cell </a:t>
            </a:r>
            <a:r>
              <a:rPr lang="en-US" altLang="en-US" dirty="0" err="1"/>
              <a:t>lymphotrophic</a:t>
            </a:r>
            <a:r>
              <a:rPr lang="en-US" altLang="en-US" dirty="0"/>
              <a:t> virus (HTLV-III)</a:t>
            </a:r>
          </a:p>
          <a:p>
            <a:pPr lvl="1">
              <a:lnSpc>
                <a:spcPct val="90000"/>
              </a:lnSpc>
            </a:pPr>
            <a:r>
              <a:rPr lang="en-US" altLang="en-US" dirty="0"/>
              <a:t>Lymphadenopathy associated virus (LAV)</a:t>
            </a:r>
          </a:p>
          <a:p>
            <a:pPr lvl="1">
              <a:lnSpc>
                <a:spcPct val="90000"/>
              </a:lnSpc>
            </a:pPr>
            <a:r>
              <a:rPr lang="en-US" altLang="en-US" dirty="0"/>
              <a:t>AIDS associated retrovirus (ARV)</a:t>
            </a:r>
          </a:p>
          <a:p>
            <a:endParaRPr lang="en-US" dirty="0"/>
          </a:p>
        </p:txBody>
      </p:sp>
    </p:spTree>
    <p:extLst>
      <p:ext uri="{BB962C8B-B14F-4D97-AF65-F5344CB8AC3E}">
        <p14:creationId xmlns:p14="http://schemas.microsoft.com/office/powerpoint/2010/main" val="460229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74A3-068B-FC54-C6E0-8B8ACC20DF5C}"/>
              </a:ext>
            </a:extLst>
          </p:cNvPr>
          <p:cNvSpPr>
            <a:spLocks noGrp="1"/>
          </p:cNvSpPr>
          <p:nvPr>
            <p:ph type="title"/>
          </p:nvPr>
        </p:nvSpPr>
        <p:spPr/>
        <p:txBody>
          <a:bodyPr/>
          <a:lstStyle/>
          <a:p>
            <a:r>
              <a:rPr lang="en-US" dirty="0">
                <a:solidFill>
                  <a:srgbClr val="7B9899"/>
                </a:solidFill>
              </a:rPr>
              <a:t>TB &amp; HIV CO-INFECTION</a:t>
            </a:r>
            <a:endParaRPr lang="en-US" dirty="0"/>
          </a:p>
        </p:txBody>
      </p:sp>
      <p:sp>
        <p:nvSpPr>
          <p:cNvPr id="3" name="Content Placeholder 2">
            <a:extLst>
              <a:ext uri="{FF2B5EF4-FFF2-40B4-BE49-F238E27FC236}">
                <a16:creationId xmlns:a16="http://schemas.microsoft.com/office/drawing/2014/main" id="{73E1BAA8-023A-8A7F-BEC4-A3D17B9920CD}"/>
              </a:ext>
            </a:extLst>
          </p:cNvPr>
          <p:cNvSpPr>
            <a:spLocks noGrp="1"/>
          </p:cNvSpPr>
          <p:nvPr>
            <p:ph idx="1"/>
          </p:nvPr>
        </p:nvSpPr>
        <p:spPr/>
        <p:txBody>
          <a:bodyPr/>
          <a:lstStyle/>
          <a:p>
            <a:pPr eaLnBrk="1" hangingPunct="1"/>
            <a:r>
              <a:rPr lang="en-US" sz="2400" dirty="0"/>
              <a:t>TB is the most common opportunistic infection in HIV and the first cause of mortality in HIV infected patients (10-30%)</a:t>
            </a:r>
          </a:p>
          <a:p>
            <a:pPr eaLnBrk="1" hangingPunct="1"/>
            <a:r>
              <a:rPr lang="en-US" sz="2400" dirty="0"/>
              <a:t>10 million patients co-infected in the world. </a:t>
            </a:r>
          </a:p>
        </p:txBody>
      </p:sp>
    </p:spTree>
    <p:extLst>
      <p:ext uri="{BB962C8B-B14F-4D97-AF65-F5344CB8AC3E}">
        <p14:creationId xmlns:p14="http://schemas.microsoft.com/office/powerpoint/2010/main" val="3337012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t>Immunologic Manifestations</a:t>
            </a:r>
          </a:p>
        </p:txBody>
      </p:sp>
      <p:sp>
        <p:nvSpPr>
          <p:cNvPr id="50179" name="Rectangle 3"/>
          <p:cNvSpPr>
            <a:spLocks noGrp="1" noChangeArrowheads="1"/>
          </p:cNvSpPr>
          <p:nvPr>
            <p:ph type="body" idx="1"/>
          </p:nvPr>
        </p:nvSpPr>
        <p:spPr/>
        <p:txBody>
          <a:bodyPr/>
          <a:lstStyle/>
          <a:p>
            <a:r>
              <a:rPr lang="en-US" altLang="en-US" dirty="0"/>
              <a:t>Early stage slight depression of CD</a:t>
            </a:r>
            <a:r>
              <a:rPr lang="en-US" altLang="en-US" baseline="-25000" dirty="0"/>
              <a:t>4</a:t>
            </a:r>
            <a:r>
              <a:rPr lang="en-US" altLang="en-US" dirty="0"/>
              <a:t> count, few symptoms, temporary.</a:t>
            </a:r>
          </a:p>
          <a:p>
            <a:r>
              <a:rPr lang="en-US" altLang="en-US" dirty="0"/>
              <a:t>Window of up to 6 weeks before antibody is detected, by 6 months 95% positive.</a:t>
            </a:r>
          </a:p>
          <a:p>
            <a:r>
              <a:rPr lang="en-US" altLang="en-US" dirty="0"/>
              <a:t>During window p24 antigen present, acute viremia and antigenemia.</a:t>
            </a:r>
          </a:p>
          <a:p>
            <a:endParaRPr lang="en-US" altLang="en-US" dirty="0"/>
          </a:p>
        </p:txBody>
      </p:sp>
    </p:spTree>
    <p:extLst>
      <p:ext uri="{BB962C8B-B14F-4D97-AF65-F5344CB8AC3E}">
        <p14:creationId xmlns:p14="http://schemas.microsoft.com/office/powerpoint/2010/main" val="2476044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e-NP" b="1" dirty="0"/>
              <a:t>Laboratory diagnosis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514350" lvl="0" indent="-514350" algn="just">
              <a:buAutoNum type="arabicPeriod"/>
            </a:pPr>
            <a:r>
              <a:rPr lang="en-US" dirty="0"/>
              <a:t>Virus isolation: HIV can be cultured from lymphocytes(occasionally from other specimens) in the </a:t>
            </a:r>
            <a:r>
              <a:rPr lang="en-US" dirty="0" err="1"/>
              <a:t>pheripheral</a:t>
            </a:r>
            <a:r>
              <a:rPr lang="en-US" dirty="0"/>
              <a:t> blood.</a:t>
            </a:r>
          </a:p>
          <a:p>
            <a:pPr lvl="0" algn="just">
              <a:buNone/>
            </a:pPr>
            <a:r>
              <a:rPr lang="en-US" dirty="0"/>
              <a:t>2.Serological test</a:t>
            </a:r>
          </a:p>
          <a:p>
            <a:pPr algn="just">
              <a:buNone/>
            </a:pPr>
            <a:r>
              <a:rPr lang="en-US" b="0" i="0" dirty="0">
                <a:solidFill>
                  <a:srgbClr val="040C28"/>
                </a:solidFill>
                <a:effectLst/>
                <a:latin typeface="Google Sans"/>
              </a:rPr>
              <a:t>An antigen/antibody test performed by a lab on blood from a vein can usually detect HIV 18 to 45 days after exposure</a:t>
            </a:r>
            <a:r>
              <a:rPr lang="en-US" b="0" i="0" dirty="0">
                <a:solidFill>
                  <a:srgbClr val="202124"/>
                </a:solidFill>
                <a:effectLst/>
                <a:latin typeface="Google Sans"/>
              </a:rPr>
              <a:t>. </a:t>
            </a:r>
            <a:endParaRPr lang="en-US" dirty="0"/>
          </a:p>
          <a:p>
            <a:pPr algn="just"/>
            <a:r>
              <a:rPr lang="ne-NP" dirty="0"/>
              <a:t>-</a:t>
            </a:r>
            <a:r>
              <a:rPr lang="en-US" dirty="0"/>
              <a:t>ELISA test</a:t>
            </a:r>
            <a:r>
              <a:rPr lang="ne-NP" dirty="0"/>
              <a:t> ( It detects antibodies to HIV and is used for routine screening)</a:t>
            </a:r>
            <a:endParaRPr lang="en-US" dirty="0"/>
          </a:p>
          <a:p>
            <a:pPr algn="just"/>
            <a:r>
              <a:rPr lang="ne-NP" dirty="0"/>
              <a:t>-</a:t>
            </a:r>
            <a:r>
              <a:rPr lang="en-US" dirty="0"/>
              <a:t>western blot</a:t>
            </a:r>
            <a:r>
              <a:rPr lang="ne-NP" dirty="0"/>
              <a:t> ( it is the confirmatory test for HIV infection)</a:t>
            </a:r>
            <a:endParaRPr lang="en-US" dirty="0"/>
          </a:p>
          <a:p>
            <a:pPr algn="just"/>
            <a:r>
              <a:rPr lang="ne-NP" dirty="0"/>
              <a:t>-</a:t>
            </a:r>
            <a:r>
              <a:rPr lang="en-US" dirty="0"/>
              <a:t>Rapid test</a:t>
            </a:r>
            <a:r>
              <a:rPr lang="ne-NP" dirty="0"/>
              <a:t> ( rapid tests are simple, inexpensive and results are obtained within 30 minutes, though this test is less sensitive than ELISA)</a:t>
            </a:r>
            <a:endParaRPr lang="en-US" dirty="0"/>
          </a:p>
          <a:p>
            <a:pPr algn="just">
              <a:buNone/>
            </a:pPr>
            <a:r>
              <a:rPr lang="en-US" dirty="0"/>
              <a:t>3</a:t>
            </a:r>
            <a:r>
              <a:rPr lang="ne-NP" dirty="0"/>
              <a:t>. </a:t>
            </a:r>
            <a:r>
              <a:rPr lang="en-US" dirty="0"/>
              <a:t>Non specific test: </a:t>
            </a:r>
            <a:r>
              <a:rPr lang="ne-NP" dirty="0"/>
              <a:t>The following parameters are used to detect immunodeficiency and to monitor therapeutic response.</a:t>
            </a:r>
            <a:endParaRPr lang="en-US" dirty="0"/>
          </a:p>
          <a:p>
            <a:pPr algn="just"/>
            <a:r>
              <a:rPr lang="ne-NP" dirty="0"/>
              <a:t>-</a:t>
            </a:r>
            <a:r>
              <a:rPr lang="en-US" dirty="0"/>
              <a:t>Blood </a:t>
            </a:r>
            <a:r>
              <a:rPr lang="ne-NP" dirty="0"/>
              <a:t>count, </a:t>
            </a:r>
            <a:r>
              <a:rPr lang="en-US" dirty="0"/>
              <a:t>Lymphocyte</a:t>
            </a:r>
            <a:r>
              <a:rPr lang="ne-NP" dirty="0"/>
              <a:t> </a:t>
            </a:r>
            <a:r>
              <a:rPr lang="en-US" dirty="0"/>
              <a:t>count, T cell subset assay, </a:t>
            </a:r>
            <a:r>
              <a:rPr lang="en-US" dirty="0" err="1"/>
              <a:t>hypergammaglobulinaemia</a:t>
            </a:r>
            <a:r>
              <a:rPr lang="en-US" dirty="0"/>
              <a:t>, tuberculin tests etc</a:t>
            </a:r>
            <a:r>
              <a:rPr lang="ne-NP" dirty="0"/>
              <a:t>.</a:t>
            </a:r>
            <a:endParaRPr lang="en-US" dirty="0"/>
          </a:p>
          <a:p>
            <a:pPr algn="just"/>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V Test Accuracy: Which Type of Test Is Best?">
            <a:extLst>
              <a:ext uri="{FF2B5EF4-FFF2-40B4-BE49-F238E27FC236}">
                <a16:creationId xmlns:a16="http://schemas.microsoft.com/office/drawing/2014/main" id="{E79A2713-DAE0-2045-2EEC-AE71D23CC1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458383"/>
            <a:ext cx="5715000" cy="29821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peat HIV testing of individuals with discrepant HIV self-test results in  Central Uganda | AIDS Research and Therapy | Full Text">
            <a:extLst>
              <a:ext uri="{FF2B5EF4-FFF2-40B4-BE49-F238E27FC236}">
                <a16:creationId xmlns:a16="http://schemas.microsoft.com/office/drawing/2014/main" id="{ED5A9B11-F021-DC5D-F39D-5C47C89E9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015" y="3429000"/>
            <a:ext cx="5145087"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403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a:t>Laboratory Diagnosis</a:t>
            </a:r>
          </a:p>
        </p:txBody>
      </p:sp>
      <p:sp>
        <p:nvSpPr>
          <p:cNvPr id="32771" name="Rectangle 3"/>
          <p:cNvSpPr>
            <a:spLocks noGrp="1" noChangeArrowheads="1"/>
          </p:cNvSpPr>
          <p:nvPr>
            <p:ph type="body" sz="half" idx="1"/>
          </p:nvPr>
        </p:nvSpPr>
        <p:spPr/>
        <p:txBody>
          <a:bodyPr>
            <a:normAutofit lnSpcReduction="10000"/>
          </a:bodyPr>
          <a:lstStyle/>
          <a:p>
            <a:pPr>
              <a:buFont typeface="Wingdings" pitchFamily="2" charset="2"/>
              <a:buNone/>
              <a:defRPr/>
            </a:pPr>
            <a:r>
              <a:rPr lang="en-US" sz="2400" dirty="0"/>
              <a:t>		     Test	</a:t>
            </a:r>
          </a:p>
          <a:p>
            <a:pPr>
              <a:buFont typeface="Wingdings" pitchFamily="2" charset="2"/>
              <a:buChar char="§"/>
              <a:defRPr/>
            </a:pPr>
            <a:r>
              <a:rPr lang="en-US" sz="2400" dirty="0"/>
              <a:t>Serology</a:t>
            </a:r>
          </a:p>
          <a:p>
            <a:pPr lvl="1">
              <a:buFont typeface="Wingdings" pitchFamily="2" charset="2"/>
              <a:buChar char="Ø"/>
              <a:defRPr/>
            </a:pPr>
            <a:r>
              <a:rPr lang="en-US" sz="2000" dirty="0"/>
              <a:t> ELISA</a:t>
            </a:r>
          </a:p>
          <a:p>
            <a:pPr lvl="1">
              <a:buFont typeface="Wingdings" pitchFamily="2" charset="2"/>
              <a:buChar char="Ø"/>
              <a:defRPr/>
            </a:pPr>
            <a:r>
              <a:rPr lang="en-US" sz="2000" dirty="0"/>
              <a:t> Latex Agglutination</a:t>
            </a:r>
          </a:p>
          <a:p>
            <a:pPr lvl="1">
              <a:buFont typeface="Wingdings" pitchFamily="2" charset="2"/>
              <a:buChar char="Ø"/>
              <a:defRPr/>
            </a:pPr>
            <a:r>
              <a:rPr lang="en-US" sz="2000" dirty="0"/>
              <a:t> Western Blot</a:t>
            </a:r>
          </a:p>
          <a:p>
            <a:pPr lvl="1">
              <a:buFont typeface="Wingdings" pitchFamily="2" charset="2"/>
              <a:buChar char="Ø"/>
              <a:defRPr/>
            </a:pPr>
            <a:r>
              <a:rPr lang="en-US" sz="2000" dirty="0"/>
              <a:t> Immunofluorescence</a:t>
            </a:r>
          </a:p>
          <a:p>
            <a:pPr>
              <a:buClr>
                <a:schemeClr val="tx1"/>
              </a:buClr>
              <a:buFont typeface="Wingdings" pitchFamily="2" charset="2"/>
              <a:buChar char="§"/>
              <a:defRPr/>
            </a:pPr>
            <a:r>
              <a:rPr lang="en-US" sz="2400" dirty="0"/>
              <a:t> Virion</a:t>
            </a:r>
          </a:p>
          <a:p>
            <a:pPr lvl="1">
              <a:buClr>
                <a:schemeClr val="tx1"/>
              </a:buClr>
              <a:buFont typeface="Wingdings" pitchFamily="2" charset="2"/>
              <a:buChar char="Ø"/>
              <a:defRPr/>
            </a:pPr>
            <a:r>
              <a:rPr lang="en-US" sz="2000" dirty="0"/>
              <a:t> RNA, RT-PCR</a:t>
            </a:r>
          </a:p>
          <a:p>
            <a:pPr lvl="1">
              <a:buClr>
                <a:schemeClr val="tx1"/>
              </a:buClr>
              <a:buFont typeface="Wingdings" pitchFamily="2" charset="2"/>
              <a:buChar char="Ø"/>
              <a:defRPr/>
            </a:pPr>
            <a:r>
              <a:rPr lang="en-US" sz="2000" dirty="0"/>
              <a:t>P24 antigen</a:t>
            </a:r>
          </a:p>
          <a:p>
            <a:pPr lvl="1">
              <a:buClr>
                <a:schemeClr val="tx1"/>
              </a:buClr>
              <a:buFont typeface="Wingdings" pitchFamily="2" charset="2"/>
              <a:buChar char="Ø"/>
              <a:defRPr/>
            </a:pPr>
            <a:r>
              <a:rPr lang="en-US" sz="2000" dirty="0"/>
              <a:t>Isolation of virus</a:t>
            </a:r>
          </a:p>
          <a:p>
            <a:pPr>
              <a:buClr>
                <a:schemeClr val="tx1"/>
              </a:buClr>
              <a:buFont typeface="Wingdings" pitchFamily="2" charset="2"/>
              <a:buChar char="§"/>
              <a:defRPr/>
            </a:pPr>
            <a:r>
              <a:rPr lang="en-US" sz="2400" dirty="0"/>
              <a:t> Lymphocyte</a:t>
            </a:r>
          </a:p>
          <a:p>
            <a:pPr lvl="1">
              <a:buClr>
                <a:schemeClr val="tx1"/>
              </a:buClr>
              <a:buFont typeface="Wingdings" pitchFamily="2" charset="2"/>
              <a:buChar char="Ø"/>
              <a:defRPr/>
            </a:pPr>
            <a:r>
              <a:rPr lang="en-US" sz="2000" dirty="0"/>
              <a:t>CD4:CD8 T cell ratio</a:t>
            </a:r>
          </a:p>
          <a:p>
            <a:pPr>
              <a:buClr>
                <a:schemeClr val="tx1"/>
              </a:buClr>
              <a:buFont typeface="Wingdings" pitchFamily="2" charset="2"/>
              <a:buChar char="§"/>
              <a:defRPr/>
            </a:pPr>
            <a:endParaRPr lang="en-US" sz="2400" dirty="0"/>
          </a:p>
        </p:txBody>
      </p:sp>
      <p:sp>
        <p:nvSpPr>
          <p:cNvPr id="32772" name="Rectangle 4"/>
          <p:cNvSpPr>
            <a:spLocks noGrp="1" noChangeArrowheads="1"/>
          </p:cNvSpPr>
          <p:nvPr>
            <p:ph type="body" sz="half" idx="2"/>
          </p:nvPr>
        </p:nvSpPr>
        <p:spPr/>
        <p:txBody>
          <a:bodyPr>
            <a:normAutofit lnSpcReduction="10000"/>
          </a:bodyPr>
          <a:lstStyle/>
          <a:p>
            <a:pPr>
              <a:buFont typeface="Wingdings" pitchFamily="2" charset="2"/>
              <a:buNone/>
              <a:defRPr/>
            </a:pPr>
            <a:r>
              <a:rPr lang="en-US" sz="2400" dirty="0"/>
              <a:t>              </a:t>
            </a:r>
            <a:r>
              <a:rPr lang="en-US" sz="2000" b="1" dirty="0"/>
              <a:t>Objective</a:t>
            </a:r>
          </a:p>
          <a:p>
            <a:pPr>
              <a:buFont typeface="Wingdings" pitchFamily="2" charset="2"/>
              <a:buNone/>
              <a:defRPr/>
            </a:pPr>
            <a:endParaRPr lang="en-US" sz="2400" dirty="0"/>
          </a:p>
          <a:p>
            <a:pPr>
              <a:buFont typeface="Wingdings" pitchFamily="2" charset="2"/>
              <a:buNone/>
              <a:defRPr/>
            </a:pPr>
            <a:r>
              <a:rPr lang="en-US" sz="2000" dirty="0"/>
              <a:t>Initial Screening</a:t>
            </a:r>
          </a:p>
          <a:p>
            <a:pPr>
              <a:buFont typeface="Wingdings" pitchFamily="2" charset="2"/>
              <a:buNone/>
              <a:defRPr/>
            </a:pPr>
            <a:r>
              <a:rPr lang="en-US" sz="2000" dirty="0"/>
              <a:t>Initial Screening</a:t>
            </a:r>
          </a:p>
          <a:p>
            <a:pPr>
              <a:buFont typeface="Wingdings" pitchFamily="2" charset="2"/>
              <a:buNone/>
              <a:defRPr/>
            </a:pPr>
            <a:r>
              <a:rPr lang="en-US" sz="2000" dirty="0"/>
              <a:t>Confirmatory test</a:t>
            </a:r>
          </a:p>
          <a:p>
            <a:pPr>
              <a:buFont typeface="Wingdings" pitchFamily="2" charset="2"/>
              <a:buNone/>
              <a:defRPr/>
            </a:pPr>
            <a:r>
              <a:rPr lang="en-US" sz="2000" dirty="0"/>
              <a:t>Confirmatory test</a:t>
            </a:r>
          </a:p>
          <a:p>
            <a:pPr>
              <a:buFont typeface="Wingdings" pitchFamily="2" charset="2"/>
              <a:buNone/>
              <a:defRPr/>
            </a:pPr>
            <a:endParaRPr lang="en-US" sz="2400" dirty="0"/>
          </a:p>
          <a:p>
            <a:pPr>
              <a:buFont typeface="Wingdings" pitchFamily="2" charset="2"/>
              <a:buNone/>
              <a:defRPr/>
            </a:pPr>
            <a:r>
              <a:rPr lang="en-US" sz="2000" dirty="0"/>
              <a:t>Detection of virus in blood</a:t>
            </a:r>
          </a:p>
          <a:p>
            <a:pPr>
              <a:buFont typeface="Wingdings" pitchFamily="2" charset="2"/>
              <a:buNone/>
              <a:defRPr/>
            </a:pPr>
            <a:r>
              <a:rPr lang="en-US" sz="2000" dirty="0"/>
              <a:t>Early marker of infection</a:t>
            </a:r>
          </a:p>
          <a:p>
            <a:pPr>
              <a:buFont typeface="Wingdings" pitchFamily="2" charset="2"/>
              <a:buNone/>
              <a:defRPr/>
            </a:pPr>
            <a:r>
              <a:rPr lang="en-US" sz="2000" dirty="0"/>
              <a:t>Test not readily available</a:t>
            </a:r>
          </a:p>
          <a:p>
            <a:pPr>
              <a:buFont typeface="Wingdings" pitchFamily="2" charset="2"/>
              <a:buNone/>
              <a:defRPr/>
            </a:pPr>
            <a:endParaRPr lang="en-US" sz="2000" dirty="0"/>
          </a:p>
          <a:p>
            <a:pPr>
              <a:buFont typeface="Wingdings" pitchFamily="2" charset="2"/>
              <a:buNone/>
              <a:defRPr/>
            </a:pPr>
            <a:r>
              <a:rPr lang="en-US" sz="2000" dirty="0"/>
              <a:t>Correlate of HIV Disease</a:t>
            </a:r>
          </a:p>
        </p:txBody>
      </p:sp>
    </p:spTree>
    <p:extLst>
      <p:ext uri="{BB962C8B-B14F-4D97-AF65-F5344CB8AC3E}">
        <p14:creationId xmlns:p14="http://schemas.microsoft.com/office/powerpoint/2010/main" val="3124448212"/>
      </p:ext>
    </p:extLst>
  </p:cSld>
  <p:clrMapOvr>
    <a:masterClrMapping/>
  </p:clrMapOvr>
  <p:transition>
    <p:cover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US"/>
              <a:t>-Non-specific tests for HIV</a:t>
            </a:r>
          </a:p>
        </p:txBody>
      </p:sp>
      <p:sp>
        <p:nvSpPr>
          <p:cNvPr id="41987" name="Rectangle 3"/>
          <p:cNvSpPr>
            <a:spLocks noGrp="1" noChangeArrowheads="1"/>
          </p:cNvSpPr>
          <p:nvPr>
            <p:ph type="body" sz="half" idx="1"/>
          </p:nvPr>
        </p:nvSpPr>
        <p:spPr/>
        <p:txBody>
          <a:bodyPr/>
          <a:lstStyle/>
          <a:p>
            <a:pPr>
              <a:defRPr/>
            </a:pPr>
            <a:r>
              <a:rPr lang="en-US" sz="2400"/>
              <a:t>Blood counts</a:t>
            </a:r>
          </a:p>
          <a:p>
            <a:pPr lvl="1">
              <a:defRPr/>
            </a:pPr>
            <a:r>
              <a:rPr lang="en-US" sz="2000"/>
              <a:t>Leucopenia</a:t>
            </a:r>
          </a:p>
          <a:p>
            <a:pPr lvl="1">
              <a:defRPr/>
            </a:pPr>
            <a:r>
              <a:rPr lang="en-US" sz="2000"/>
              <a:t>Lymphocyte count less than 400/cmm</a:t>
            </a:r>
          </a:p>
          <a:p>
            <a:pPr lvl="1">
              <a:defRPr/>
            </a:pPr>
            <a:r>
              <a:rPr lang="en-US" sz="2000"/>
              <a:t>Thrombocytopenia</a:t>
            </a:r>
          </a:p>
          <a:p>
            <a:pPr>
              <a:defRPr/>
            </a:pPr>
            <a:r>
              <a:rPr lang="en-US" sz="2400"/>
              <a:t>T-cell subset assay</a:t>
            </a:r>
          </a:p>
          <a:p>
            <a:pPr lvl="1">
              <a:defRPr/>
            </a:pPr>
            <a:r>
              <a:rPr lang="en-US" sz="2000"/>
              <a:t>CD4 count below 200/cmm</a:t>
            </a:r>
          </a:p>
          <a:p>
            <a:pPr lvl="1">
              <a:defRPr/>
            </a:pPr>
            <a:r>
              <a:rPr lang="en-US" sz="2000"/>
              <a:t>Normal CD4:CD8 ratio 2:1.  Reversed in AIDS to 0.5:1.</a:t>
            </a:r>
          </a:p>
          <a:p>
            <a:pPr>
              <a:defRPr/>
            </a:pPr>
            <a:r>
              <a:rPr lang="en-US" sz="2400"/>
              <a:t>Hypergammaglobulinaemia</a:t>
            </a:r>
          </a:p>
        </p:txBody>
      </p:sp>
      <p:sp>
        <p:nvSpPr>
          <p:cNvPr id="41988" name="Rectangle 4"/>
          <p:cNvSpPr>
            <a:spLocks noGrp="1" noChangeArrowheads="1"/>
          </p:cNvSpPr>
          <p:nvPr>
            <p:ph type="body" sz="half" idx="2"/>
          </p:nvPr>
        </p:nvSpPr>
        <p:spPr/>
        <p:txBody>
          <a:bodyPr/>
          <a:lstStyle/>
          <a:p>
            <a:pPr>
              <a:defRPr/>
            </a:pPr>
            <a:r>
              <a:rPr lang="en-US" sz="2400"/>
              <a:t>Diminished CMI – </a:t>
            </a:r>
            <a:r>
              <a:rPr lang="en-US" sz="2000"/>
              <a:t>Candidial, tuberculin tests.</a:t>
            </a:r>
          </a:p>
          <a:p>
            <a:pPr>
              <a:defRPr/>
            </a:pPr>
            <a:r>
              <a:rPr lang="en-US" sz="2400"/>
              <a:t>Lab diagnosis of opportunistic infections</a:t>
            </a:r>
          </a:p>
          <a:p>
            <a:pPr>
              <a:defRPr/>
            </a:pPr>
            <a:r>
              <a:rPr lang="en-US" sz="2400"/>
              <a:t>Malignancies</a:t>
            </a:r>
          </a:p>
        </p:txBody>
      </p:sp>
    </p:spTree>
    <p:extLst>
      <p:ext uri="{BB962C8B-B14F-4D97-AF65-F5344CB8AC3E}">
        <p14:creationId xmlns:p14="http://schemas.microsoft.com/office/powerpoint/2010/main" val="922950813"/>
      </p:ext>
    </p:extLst>
  </p:cSld>
  <p:clrMapOvr>
    <a:masterClrMapping/>
  </p:clrMapOvr>
  <p:transition>
    <p:cover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ELISA Testing</a:t>
            </a:r>
          </a:p>
        </p:txBody>
      </p:sp>
      <p:sp>
        <p:nvSpPr>
          <p:cNvPr id="60419" name="Rectangle 3"/>
          <p:cNvSpPr>
            <a:spLocks noGrp="1" noChangeArrowheads="1"/>
          </p:cNvSpPr>
          <p:nvPr>
            <p:ph type="body" idx="1"/>
          </p:nvPr>
        </p:nvSpPr>
        <p:spPr/>
        <p:txBody>
          <a:bodyPr/>
          <a:lstStyle/>
          <a:p>
            <a:pPr>
              <a:lnSpc>
                <a:spcPct val="90000"/>
              </a:lnSpc>
            </a:pPr>
            <a:r>
              <a:rPr lang="en-US" altLang="en-US"/>
              <a:t>First serological test developed to detect HIV infection.</a:t>
            </a:r>
          </a:p>
          <a:p>
            <a:pPr lvl="1">
              <a:lnSpc>
                <a:spcPct val="90000"/>
              </a:lnSpc>
            </a:pPr>
            <a:r>
              <a:rPr lang="en-US" altLang="en-US"/>
              <a:t>Easy to perform.</a:t>
            </a:r>
          </a:p>
          <a:p>
            <a:pPr lvl="1">
              <a:lnSpc>
                <a:spcPct val="90000"/>
              </a:lnSpc>
            </a:pPr>
            <a:r>
              <a:rPr lang="en-US" altLang="en-US"/>
              <a:t>Easily adapted to batch testing.</a:t>
            </a:r>
          </a:p>
          <a:p>
            <a:pPr lvl="1">
              <a:lnSpc>
                <a:spcPct val="90000"/>
              </a:lnSpc>
            </a:pPr>
            <a:r>
              <a:rPr lang="en-US" altLang="en-US"/>
              <a:t>Highly sensitive and specific.</a:t>
            </a:r>
          </a:p>
          <a:p>
            <a:pPr>
              <a:lnSpc>
                <a:spcPct val="90000"/>
              </a:lnSpc>
            </a:pPr>
            <a:r>
              <a:rPr lang="en-US" altLang="en-US"/>
              <a:t>Antibodies detected in ELISA include those directed against: p24, gp120, gp160 and gp41, detected first in infection and appear in most individuals</a:t>
            </a:r>
          </a:p>
        </p:txBody>
      </p:sp>
    </p:spTree>
    <p:extLst>
      <p:ext uri="{BB962C8B-B14F-4D97-AF65-F5344CB8AC3E}">
        <p14:creationId xmlns:p14="http://schemas.microsoft.com/office/powerpoint/2010/main" val="567834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t>ELISA Testing</a:t>
            </a:r>
          </a:p>
        </p:txBody>
      </p:sp>
      <p:sp>
        <p:nvSpPr>
          <p:cNvPr id="62467" name="Rectangle 3"/>
          <p:cNvSpPr>
            <a:spLocks noGrp="1" noChangeArrowheads="1"/>
          </p:cNvSpPr>
          <p:nvPr>
            <p:ph type="body" idx="1"/>
          </p:nvPr>
        </p:nvSpPr>
        <p:spPr/>
        <p:txBody>
          <a:bodyPr/>
          <a:lstStyle/>
          <a:p>
            <a:r>
              <a:rPr lang="en-US" altLang="en-US"/>
              <a:t>Different types of ELISA techniques used:</a:t>
            </a:r>
          </a:p>
          <a:p>
            <a:pPr lvl="1"/>
            <a:r>
              <a:rPr lang="en-US" altLang="en-US"/>
              <a:t>indirect</a:t>
            </a:r>
          </a:p>
          <a:p>
            <a:pPr lvl="1"/>
            <a:r>
              <a:rPr lang="en-US" altLang="en-US"/>
              <a:t>competitive</a:t>
            </a:r>
          </a:p>
          <a:p>
            <a:pPr lvl="1"/>
            <a:r>
              <a:rPr lang="en-US" altLang="en-US"/>
              <a:t>sandwich</a:t>
            </a:r>
          </a:p>
          <a:p>
            <a:r>
              <a:rPr lang="en-US" altLang="en-US"/>
              <a:t>ELISAs are for screening only, false positives do occur and may be due to AI disease, alcoholism, syphilis, and immunoproliferative diseases.</a:t>
            </a:r>
          </a:p>
        </p:txBody>
      </p:sp>
    </p:spTree>
    <p:extLst>
      <p:ext uri="{BB962C8B-B14F-4D97-AF65-F5344CB8AC3E}">
        <p14:creationId xmlns:p14="http://schemas.microsoft.com/office/powerpoint/2010/main" val="2706196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t>Western Blot</a:t>
            </a:r>
          </a:p>
        </p:txBody>
      </p:sp>
      <p:sp>
        <p:nvSpPr>
          <p:cNvPr id="69635" name="Rectangle 3"/>
          <p:cNvSpPr>
            <a:spLocks noGrp="1" noChangeArrowheads="1"/>
          </p:cNvSpPr>
          <p:nvPr>
            <p:ph type="body" idx="1"/>
          </p:nvPr>
        </p:nvSpPr>
        <p:spPr/>
        <p:txBody>
          <a:bodyPr/>
          <a:lstStyle/>
          <a:p>
            <a:pPr>
              <a:lnSpc>
                <a:spcPct val="80000"/>
              </a:lnSpc>
            </a:pPr>
            <a:r>
              <a:rPr lang="en-US" altLang="en-US" sz="2800"/>
              <a:t>Most popular confirmatory test.</a:t>
            </a:r>
          </a:p>
          <a:p>
            <a:pPr lvl="1">
              <a:lnSpc>
                <a:spcPct val="80000"/>
              </a:lnSpc>
            </a:pPr>
            <a:r>
              <a:rPr lang="en-US" altLang="en-US" sz="2400"/>
              <a:t>Utilizes a lysate prepared from HIV virus.</a:t>
            </a:r>
          </a:p>
          <a:p>
            <a:pPr lvl="1">
              <a:lnSpc>
                <a:spcPct val="80000"/>
              </a:lnSpc>
            </a:pPr>
            <a:r>
              <a:rPr lang="en-US" altLang="en-US" sz="2400"/>
              <a:t>The lysate is electrophoresed to separate out the HIV proteins (antigens).</a:t>
            </a:r>
          </a:p>
          <a:p>
            <a:pPr lvl="1">
              <a:lnSpc>
                <a:spcPct val="80000"/>
              </a:lnSpc>
            </a:pPr>
            <a:r>
              <a:rPr lang="en-US" altLang="en-US" sz="2400"/>
              <a:t>The paper is cut into strips and reacted with test sera.</a:t>
            </a:r>
          </a:p>
          <a:p>
            <a:pPr lvl="1">
              <a:lnSpc>
                <a:spcPct val="80000"/>
              </a:lnSpc>
            </a:pPr>
            <a:r>
              <a:rPr lang="en-US" altLang="en-US" sz="2400"/>
              <a:t>After incubation and washing anti-antibody tagged with radioisotope or enzyme is added.</a:t>
            </a:r>
          </a:p>
          <a:p>
            <a:pPr lvl="1">
              <a:lnSpc>
                <a:spcPct val="80000"/>
              </a:lnSpc>
            </a:pPr>
            <a:r>
              <a:rPr lang="en-US" altLang="en-US" sz="2400"/>
              <a:t>Specific bands form where antibody has reacted with different antigens.</a:t>
            </a:r>
          </a:p>
          <a:p>
            <a:pPr lvl="1">
              <a:lnSpc>
                <a:spcPct val="80000"/>
              </a:lnSpc>
            </a:pPr>
            <a:r>
              <a:rPr lang="en-US" altLang="en-US" sz="2400"/>
              <a:t>Most critical reagent of test is purest quality HIV antigen.</a:t>
            </a:r>
          </a:p>
          <a:p>
            <a:pPr lvl="1">
              <a:lnSpc>
                <a:spcPct val="80000"/>
              </a:lnSpc>
            </a:pPr>
            <a:r>
              <a:rPr lang="en-US" altLang="en-US" sz="2400"/>
              <a:t>The following antigens must be present: p17, p24, p31, gp41, p51, p55, p66, gp120 and gp160.</a:t>
            </a:r>
          </a:p>
        </p:txBody>
      </p:sp>
    </p:spTree>
    <p:extLst>
      <p:ext uri="{BB962C8B-B14F-4D97-AF65-F5344CB8AC3E}">
        <p14:creationId xmlns:p14="http://schemas.microsoft.com/office/powerpoint/2010/main" val="2881293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t>Western Blot</a:t>
            </a:r>
          </a:p>
        </p:txBody>
      </p:sp>
      <p:sp>
        <p:nvSpPr>
          <p:cNvPr id="71683" name="Rectangle 3"/>
          <p:cNvSpPr>
            <a:spLocks noGrp="1" noChangeArrowheads="1"/>
          </p:cNvSpPr>
          <p:nvPr>
            <p:ph type="body" idx="1"/>
          </p:nvPr>
        </p:nvSpPr>
        <p:spPr/>
        <p:txBody>
          <a:bodyPr/>
          <a:lstStyle/>
          <a:p>
            <a:r>
              <a:rPr lang="en-US" altLang="en-US"/>
              <a:t>Interpretation of results.</a:t>
            </a:r>
          </a:p>
          <a:p>
            <a:pPr lvl="1"/>
            <a:r>
              <a:rPr lang="en-US" altLang="en-US"/>
              <a:t>No bands, negative.</a:t>
            </a:r>
          </a:p>
          <a:p>
            <a:pPr lvl="1"/>
            <a:r>
              <a:rPr lang="en-US" altLang="en-US"/>
              <a:t>In order to be interpreted as positive a minimum of 3 bands directed against the following antigens must be present: p24, p31, gp41 or gp120/160.</a:t>
            </a:r>
          </a:p>
          <a:p>
            <a:r>
              <a:rPr lang="en-US" altLang="en-US"/>
              <a:t>CDC criteria require 2 bands of the following: p24, gp41 or gp120/160.</a:t>
            </a:r>
          </a:p>
          <a:p>
            <a:endParaRPr lang="en-US" altLang="en-US"/>
          </a:p>
        </p:txBody>
      </p:sp>
    </p:spTree>
    <p:extLst>
      <p:ext uri="{BB962C8B-B14F-4D97-AF65-F5344CB8AC3E}">
        <p14:creationId xmlns:p14="http://schemas.microsoft.com/office/powerpoint/2010/main" val="578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6865-C42B-1DFA-A310-957143DCB1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743561-2CA3-D95C-040D-8E5FEA0CD99A}"/>
              </a:ext>
            </a:extLst>
          </p:cNvPr>
          <p:cNvSpPr>
            <a:spLocks noGrp="1"/>
          </p:cNvSpPr>
          <p:nvPr>
            <p:ph idx="1"/>
          </p:nvPr>
        </p:nvSpPr>
        <p:spPr/>
        <p:txBody>
          <a:bodyPr/>
          <a:lstStyle/>
          <a:p>
            <a:r>
              <a:rPr lang="en-US" altLang="en-US" dirty="0"/>
              <a:t>Leading cause of death of men aged 25-44 and 4th leading cause of death of women in this age group in the US.</a:t>
            </a:r>
          </a:p>
          <a:p>
            <a:endParaRPr lang="en-US" dirty="0"/>
          </a:p>
        </p:txBody>
      </p:sp>
    </p:spTree>
    <p:extLst>
      <p:ext uri="{BB962C8B-B14F-4D97-AF65-F5344CB8AC3E}">
        <p14:creationId xmlns:p14="http://schemas.microsoft.com/office/powerpoint/2010/main" val="1817715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descr="late_s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76200"/>
            <a:ext cx="5076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86019" name="Rectangle 3"/>
          <p:cNvSpPr>
            <a:spLocks noGrp="1" noChangeArrowheads="1"/>
          </p:cNvSpPr>
          <p:nvPr>
            <p:ph type="title"/>
          </p:nvPr>
        </p:nvSpPr>
        <p:spPr/>
        <p:txBody>
          <a:bodyPr/>
          <a:lstStyle/>
          <a:p>
            <a:r>
              <a:rPr lang="en-AU" altLang="en-AU"/>
              <a:t>Western Blot</a:t>
            </a:r>
          </a:p>
        </p:txBody>
      </p:sp>
      <p:sp>
        <p:nvSpPr>
          <p:cNvPr id="86020" name="Rectangle 4"/>
          <p:cNvSpPr>
            <a:spLocks noGrp="1" noChangeArrowheads="1"/>
          </p:cNvSpPr>
          <p:nvPr>
            <p:ph type="body" sz="half" idx="2"/>
          </p:nvPr>
        </p:nvSpPr>
        <p:spPr/>
        <p:txBody>
          <a:bodyPr/>
          <a:lstStyle/>
          <a:p>
            <a:r>
              <a:rPr lang="en-AU" altLang="en-AU" sz="2400" dirty="0"/>
              <a:t>Expensive – $ 80 - 100</a:t>
            </a:r>
          </a:p>
          <a:p>
            <a:r>
              <a:rPr lang="en-AU" altLang="en-AU" sz="2400" dirty="0"/>
              <a:t>technically more difficult</a:t>
            </a:r>
          </a:p>
          <a:p>
            <a:r>
              <a:rPr lang="en-AU" altLang="en-AU" sz="2400" dirty="0"/>
              <a:t>visual interpretation</a:t>
            </a:r>
          </a:p>
          <a:p>
            <a:r>
              <a:rPr lang="en-AU" altLang="en-AU" sz="2400" dirty="0"/>
              <a:t>lack standardisation</a:t>
            </a:r>
          </a:p>
          <a:p>
            <a:pPr lvl="1"/>
            <a:r>
              <a:rPr lang="en-AU" altLang="en-AU" sz="2000" dirty="0"/>
              <a:t>- performance</a:t>
            </a:r>
          </a:p>
          <a:p>
            <a:pPr lvl="1"/>
            <a:r>
              <a:rPr lang="en-AU" altLang="en-AU" sz="2000" dirty="0"/>
              <a:t>- interpretation</a:t>
            </a:r>
          </a:p>
          <a:p>
            <a:pPr lvl="1"/>
            <a:r>
              <a:rPr lang="en-AU" altLang="en-AU" sz="2000" dirty="0"/>
              <a:t>- indeterminate reactions – resolution of ??</a:t>
            </a:r>
          </a:p>
          <a:p>
            <a:r>
              <a:rPr lang="en-AU" altLang="en-AU" sz="2400" dirty="0"/>
              <a:t>‘Gold Standard’ for confirmation</a:t>
            </a:r>
          </a:p>
        </p:txBody>
      </p:sp>
    </p:spTree>
    <p:extLst>
      <p:ext uri="{BB962C8B-B14F-4D97-AF65-F5344CB8AC3E}">
        <p14:creationId xmlns:p14="http://schemas.microsoft.com/office/powerpoint/2010/main" val="331156262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test</a:t>
            </a:r>
          </a:p>
        </p:txBody>
      </p:sp>
      <p:sp>
        <p:nvSpPr>
          <p:cNvPr id="3" name="Content Placeholder 2"/>
          <p:cNvSpPr>
            <a:spLocks noGrp="1"/>
          </p:cNvSpPr>
          <p:nvPr>
            <p:ph idx="1"/>
          </p:nvPr>
        </p:nvSpPr>
        <p:spPr/>
        <p:txBody>
          <a:bodyPr/>
          <a:lstStyle/>
          <a:p>
            <a:pPr algn="just"/>
            <a:r>
              <a:rPr lang="en-US" dirty="0"/>
              <a:t>There are now several relatively inexpensive, rapid tests (10 to 20 minutes) available for HIV screening that are especially useful at urgent care clinics and emergency departments, as well as in developing, resource-poor countries. The tests use urine or </a:t>
            </a:r>
            <a:r>
              <a:rPr lang="en-US" dirty="0" err="1"/>
              <a:t>fingerstick</a:t>
            </a:r>
            <a:r>
              <a:rPr lang="en-US" dirty="0"/>
              <a:t> amounts of blood, and the </a:t>
            </a:r>
            <a:r>
              <a:rPr lang="en-US" dirty="0" err="1"/>
              <a:t>OraQuick</a:t>
            </a:r>
            <a:r>
              <a:rPr lang="en-US" dirty="0"/>
              <a:t> test can even use an oral swab of fluid. Some of these tests can potentially be used for home testing.</a:t>
            </a:r>
          </a:p>
        </p:txBody>
      </p:sp>
    </p:spTree>
    <p:extLst>
      <p:ext uri="{BB962C8B-B14F-4D97-AF65-F5344CB8AC3E}">
        <p14:creationId xmlns:p14="http://schemas.microsoft.com/office/powerpoint/2010/main" val="20271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algn="just"/>
            <a:r>
              <a:rPr lang="en-US" dirty="0"/>
              <a:t>APTIMA assay detects the RNA of the HIV-I virus and this test can also be used to detect early HIV infections, before appearance of antibodies. </a:t>
            </a:r>
          </a:p>
          <a:p>
            <a:pPr algn="just"/>
            <a:r>
              <a:rPr lang="en-US" dirty="0"/>
              <a:t>Measurement of  plasma viral load (PVL) in the blood of patients and monitor the treatment and progression of AIDS. </a:t>
            </a:r>
          </a:p>
          <a:p>
            <a:pPr algn="just"/>
            <a:r>
              <a:rPr lang="en-US" dirty="0"/>
              <a:t>PCR detection of viral RNA, are costly, and require 2 or 3 days to complete. Viral RNA can be detected in 7 to 10 days and, less reliably, in 2 to 4 days. </a:t>
            </a:r>
          </a:p>
          <a:p>
            <a:endParaRPr lang="en-US" dirty="0"/>
          </a:p>
        </p:txBody>
      </p:sp>
    </p:spTree>
    <p:extLst>
      <p:ext uri="{BB962C8B-B14F-4D97-AF65-F5344CB8AC3E}">
        <p14:creationId xmlns:p14="http://schemas.microsoft.com/office/powerpoint/2010/main" val="4099130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ne-NP" b="1" dirty="0"/>
              <a:t>Prevention and control</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lvl="0"/>
            <a:r>
              <a:rPr lang="en-US" dirty="0"/>
              <a:t>Safe</a:t>
            </a:r>
            <a:r>
              <a:rPr lang="ne-NP" dirty="0"/>
              <a:t> </a:t>
            </a:r>
            <a:r>
              <a:rPr lang="en-US" dirty="0"/>
              <a:t>sexual contact</a:t>
            </a:r>
          </a:p>
          <a:p>
            <a:pPr lvl="0"/>
            <a:r>
              <a:rPr lang="en-US" dirty="0"/>
              <a:t>Health</a:t>
            </a:r>
            <a:r>
              <a:rPr lang="ne-NP" dirty="0"/>
              <a:t> </a:t>
            </a:r>
            <a:r>
              <a:rPr lang="en-US" dirty="0"/>
              <a:t>education</a:t>
            </a:r>
          </a:p>
          <a:p>
            <a:pPr lvl="0"/>
            <a:r>
              <a:rPr lang="en-US" dirty="0"/>
              <a:t>Use of</a:t>
            </a:r>
            <a:r>
              <a:rPr lang="ne-NP" dirty="0"/>
              <a:t> </a:t>
            </a:r>
            <a:r>
              <a:rPr lang="en-US" dirty="0"/>
              <a:t>sterilize</a:t>
            </a:r>
            <a:r>
              <a:rPr lang="ne-NP" dirty="0"/>
              <a:t>d</a:t>
            </a:r>
            <a:r>
              <a:rPr lang="en-US" dirty="0"/>
              <a:t> needles for IV drug use and piercing</a:t>
            </a:r>
          </a:p>
          <a:p>
            <a:pPr lvl="0"/>
            <a:r>
              <a:rPr lang="en-US" dirty="0"/>
              <a:t>Screening</a:t>
            </a:r>
            <a:r>
              <a:rPr lang="ne-NP" dirty="0"/>
              <a:t> </a:t>
            </a:r>
            <a:r>
              <a:rPr lang="en-US" dirty="0"/>
              <a:t>of blood and blood products before transfusion</a:t>
            </a:r>
          </a:p>
          <a:p>
            <a:pPr lvl="0"/>
            <a:r>
              <a:rPr lang="en-US" dirty="0"/>
              <a:t>Control</a:t>
            </a:r>
            <a:r>
              <a:rPr lang="ne-NP" dirty="0"/>
              <a:t> </a:t>
            </a:r>
            <a:r>
              <a:rPr lang="en-US" dirty="0"/>
              <a:t>of infection-screening of high risk groups, precaution by health care</a:t>
            </a:r>
            <a:r>
              <a:rPr lang="ne-NP" dirty="0"/>
              <a:t> </a:t>
            </a:r>
            <a:r>
              <a:rPr lang="en-US" dirty="0"/>
              <a:t>professional.</a:t>
            </a:r>
          </a:p>
          <a:p>
            <a:pPr lvl="0"/>
            <a:r>
              <a:rPr lang="en-US" dirty="0"/>
              <a:t>Isolation</a:t>
            </a:r>
            <a:r>
              <a:rPr lang="ne-NP" dirty="0"/>
              <a:t> </a:t>
            </a:r>
            <a:r>
              <a:rPr lang="en-US" dirty="0"/>
              <a:t>and treatment of infected individuals</a:t>
            </a:r>
          </a:p>
          <a:p>
            <a:r>
              <a:rPr lang="en-US" dirty="0"/>
              <a:t>Preventing</a:t>
            </a:r>
            <a:r>
              <a:rPr lang="ne-NP" dirty="0"/>
              <a:t> </a:t>
            </a:r>
            <a:r>
              <a:rPr lang="en-US" dirty="0"/>
              <a:t>mother to fetus transmission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57200"/>
          </a:xfrm>
        </p:spPr>
        <p:txBody>
          <a:bodyPr>
            <a:normAutofit fontScale="90000"/>
          </a:bodyPr>
          <a:lstStyle/>
          <a:p>
            <a:r>
              <a:rPr lang="ne-NP" b="1" dirty="0"/>
              <a:t>Treatement</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pPr lvl="0" algn="just"/>
            <a:r>
              <a:rPr lang="en-US" dirty="0"/>
              <a:t>No</a:t>
            </a:r>
            <a:r>
              <a:rPr lang="ne-NP" dirty="0"/>
              <a:t> </a:t>
            </a:r>
            <a:r>
              <a:rPr lang="en-US" dirty="0"/>
              <a:t>specific drugs/ therapy.</a:t>
            </a:r>
          </a:p>
          <a:p>
            <a:pPr lvl="0" algn="just"/>
            <a:r>
              <a:rPr lang="en-US" dirty="0"/>
              <a:t>Available</a:t>
            </a:r>
            <a:r>
              <a:rPr lang="ne-NP" dirty="0"/>
              <a:t> </a:t>
            </a:r>
            <a:r>
              <a:rPr lang="en-US" dirty="0"/>
              <a:t>drugs only can help to reduce replication</a:t>
            </a:r>
          </a:p>
          <a:p>
            <a:pPr lvl="0" algn="just"/>
            <a:r>
              <a:rPr lang="en-US" b="1" dirty="0"/>
              <a:t>Highly active antiretroviral therapy (HAART) </a:t>
            </a:r>
            <a:r>
              <a:rPr lang="en-US" dirty="0"/>
              <a:t>are medications used to treat HIV. (</a:t>
            </a:r>
            <a:r>
              <a:rPr lang="en-US"/>
              <a:t>include combination of </a:t>
            </a:r>
            <a:r>
              <a:rPr lang="en-US" dirty="0"/>
              <a:t>of nucleoside reverse-transcriptase inhibitors (NRTI),  non-nucleoside reverse-transcriptase inhibitor (NNRTI), protease inhibitor (PI) or integrase inhibitors (also known as integrase nuclear strand transfer inhibitors or INSTIs) </a:t>
            </a:r>
          </a:p>
          <a:p>
            <a:pPr lvl="0" algn="just"/>
            <a:r>
              <a:rPr lang="en-US" dirty="0"/>
              <a:t>Common</a:t>
            </a:r>
            <a:r>
              <a:rPr lang="ne-NP" dirty="0"/>
              <a:t> </a:t>
            </a:r>
            <a:r>
              <a:rPr lang="en-US" dirty="0"/>
              <a:t>antiviral drugs-</a:t>
            </a:r>
            <a:r>
              <a:rPr lang="en-US" dirty="0" err="1"/>
              <a:t>zydovudine</a:t>
            </a:r>
            <a:r>
              <a:rPr lang="en-US" dirty="0"/>
              <a:t>, </a:t>
            </a:r>
            <a:r>
              <a:rPr lang="en-US" dirty="0" err="1"/>
              <a:t>ritonavir</a:t>
            </a:r>
            <a:r>
              <a:rPr lang="en-US" dirty="0"/>
              <a:t> etc.</a:t>
            </a:r>
          </a:p>
          <a:p>
            <a:pPr lvl="0" algn="just"/>
            <a:r>
              <a:rPr lang="en-US" dirty="0"/>
              <a:t>Drugs</a:t>
            </a:r>
            <a:r>
              <a:rPr lang="ne-NP" dirty="0"/>
              <a:t> </a:t>
            </a:r>
            <a:r>
              <a:rPr lang="en-US" dirty="0"/>
              <a:t>to treat OIs(Opportunistic infections)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ne-NP" dirty="0"/>
              <a:t>Acquired immunodeficiency syndrome (AIDS) was first described in USA (1981). </a:t>
            </a:r>
            <a:endParaRPr lang="en-US" dirty="0"/>
          </a:p>
          <a:p>
            <a:pPr algn="just"/>
            <a:r>
              <a:rPr lang="ne-NP" dirty="0"/>
              <a:t>HIV virus is the causative agent of AIDS which infect and destroys helper T cells (CD</a:t>
            </a:r>
            <a:r>
              <a:rPr lang="en-US" baseline="-25000" dirty="0"/>
              <a:t>4</a:t>
            </a:r>
            <a:r>
              <a:rPr lang="ne-NP" dirty="0"/>
              <a:t>) leading to number of immunological deficiencies. HIV falls under retroviridae family and lentivirinae sub-family.</a:t>
            </a:r>
            <a:endParaRPr lang="en-US" dirty="0"/>
          </a:p>
          <a:p>
            <a:pPr algn="just"/>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F63B-9286-09C1-0C08-DA91209512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B12CC0-FCD7-BAD7-FF03-E4293D24491B}"/>
              </a:ext>
            </a:extLst>
          </p:cNvPr>
          <p:cNvSpPr>
            <a:spLocks noGrp="1"/>
          </p:cNvSpPr>
          <p:nvPr>
            <p:ph idx="1"/>
          </p:nvPr>
        </p:nvSpPr>
        <p:spPr/>
        <p:txBody>
          <a:bodyPr>
            <a:normAutofit lnSpcReduction="10000"/>
          </a:bodyPr>
          <a:lstStyle/>
          <a:p>
            <a:pPr eaLnBrk="1" hangingPunct="1">
              <a:spcBef>
                <a:spcPct val="0"/>
              </a:spcBef>
              <a:buFontTx/>
              <a:buNone/>
            </a:pPr>
            <a:r>
              <a:rPr lang="en-US" altLang="en-US" sz="3200" b="1" dirty="0">
                <a:solidFill>
                  <a:srgbClr val="FF0000"/>
                </a:solidFill>
                <a:latin typeface="Calibri" pitchFamily="34" charset="0"/>
                <a:cs typeface="Arial" pitchFamily="34" charset="0"/>
              </a:rPr>
              <a:t>H</a:t>
            </a:r>
            <a:r>
              <a:rPr lang="en-US" altLang="en-US" sz="3200" dirty="0">
                <a:latin typeface="Calibri" pitchFamily="34" charset="0"/>
                <a:cs typeface="Arial" pitchFamily="34" charset="0"/>
              </a:rPr>
              <a:t> – Human – This particular </a:t>
            </a:r>
            <a:r>
              <a:rPr lang="en-US" altLang="en-US" sz="3200" i="1" dirty="0">
                <a:latin typeface="Calibri" pitchFamily="34" charset="0"/>
                <a:cs typeface="Arial" pitchFamily="34" charset="0"/>
              </a:rPr>
              <a:t>virus</a:t>
            </a:r>
            <a:r>
              <a:rPr lang="en-US" altLang="en-US" sz="3200" dirty="0">
                <a:latin typeface="Calibri" pitchFamily="34" charset="0"/>
                <a:cs typeface="Arial" pitchFamily="34" charset="0"/>
              </a:rPr>
              <a:t> can only infect human beings.</a:t>
            </a:r>
          </a:p>
          <a:p>
            <a:pPr eaLnBrk="1" hangingPunct="1">
              <a:spcBef>
                <a:spcPct val="0"/>
              </a:spcBef>
              <a:buFontTx/>
              <a:buNone/>
            </a:pPr>
            <a:endParaRPr lang="en-US" altLang="en-US" sz="3200" b="1" dirty="0">
              <a:latin typeface="Calibri" pitchFamily="34" charset="0"/>
              <a:cs typeface="Arial" pitchFamily="34" charset="0"/>
            </a:endParaRPr>
          </a:p>
          <a:p>
            <a:pPr eaLnBrk="1" hangingPunct="1">
              <a:spcBef>
                <a:spcPct val="0"/>
              </a:spcBef>
              <a:buFontTx/>
              <a:buNone/>
            </a:pPr>
            <a:r>
              <a:rPr lang="en-US" altLang="en-US" sz="3200" b="1" dirty="0">
                <a:solidFill>
                  <a:srgbClr val="FF0000"/>
                </a:solidFill>
                <a:latin typeface="Calibri" pitchFamily="34" charset="0"/>
                <a:cs typeface="Arial" pitchFamily="34" charset="0"/>
              </a:rPr>
              <a:t>I</a:t>
            </a:r>
            <a:r>
              <a:rPr lang="en-US" altLang="en-US" sz="3200" dirty="0">
                <a:latin typeface="Calibri" pitchFamily="34" charset="0"/>
                <a:cs typeface="Arial" pitchFamily="34" charset="0"/>
              </a:rPr>
              <a:t> – Immunodeficiency – HIV weakens your </a:t>
            </a:r>
            <a:r>
              <a:rPr lang="en-US" altLang="en-US" sz="3200" i="1" dirty="0">
                <a:latin typeface="Calibri" pitchFamily="34" charset="0"/>
                <a:cs typeface="Arial" pitchFamily="34" charset="0"/>
              </a:rPr>
              <a:t>immune system</a:t>
            </a:r>
            <a:r>
              <a:rPr lang="en-US" altLang="en-US" sz="3200" dirty="0">
                <a:latin typeface="Calibri" pitchFamily="34" charset="0"/>
                <a:cs typeface="Arial" pitchFamily="34" charset="0"/>
              </a:rPr>
              <a:t> by destroying important cells that</a:t>
            </a:r>
          </a:p>
          <a:p>
            <a:pPr eaLnBrk="1" hangingPunct="1">
              <a:spcBef>
                <a:spcPct val="0"/>
              </a:spcBef>
              <a:buFontTx/>
              <a:buNone/>
            </a:pPr>
            <a:r>
              <a:rPr lang="en-US" altLang="en-US" sz="3200" dirty="0">
                <a:latin typeface="Calibri" pitchFamily="34" charset="0"/>
                <a:cs typeface="Arial" pitchFamily="34" charset="0"/>
              </a:rPr>
              <a:t>		 fight disease and infection. A "deficient" immune system can't protect you.</a:t>
            </a:r>
          </a:p>
          <a:p>
            <a:pPr eaLnBrk="1" hangingPunct="1">
              <a:spcBef>
                <a:spcPct val="0"/>
              </a:spcBef>
              <a:buFontTx/>
              <a:buNone/>
            </a:pPr>
            <a:r>
              <a:rPr lang="en-US" altLang="en-US" sz="3200" b="1" dirty="0">
                <a:solidFill>
                  <a:srgbClr val="FF0000"/>
                </a:solidFill>
                <a:latin typeface="Calibri" pitchFamily="34" charset="0"/>
                <a:cs typeface="Arial" pitchFamily="34" charset="0"/>
              </a:rPr>
              <a:t>V</a:t>
            </a:r>
            <a:r>
              <a:rPr lang="en-US" altLang="en-US" sz="3200" dirty="0">
                <a:latin typeface="Calibri" pitchFamily="34" charset="0"/>
                <a:cs typeface="Arial" pitchFamily="34" charset="0"/>
              </a:rPr>
              <a:t> – Virus – A virus can only reproduce itself by taking over a cell in the body of its host.</a:t>
            </a:r>
          </a:p>
          <a:p>
            <a:endParaRPr lang="en-US" dirty="0"/>
          </a:p>
          <a:p>
            <a:endParaRPr lang="en-US" dirty="0"/>
          </a:p>
        </p:txBody>
      </p:sp>
    </p:spTree>
    <p:extLst>
      <p:ext uri="{BB962C8B-B14F-4D97-AF65-F5344CB8AC3E}">
        <p14:creationId xmlns:p14="http://schemas.microsoft.com/office/powerpoint/2010/main" val="112142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1C8186-6CA9-3B8A-EB21-870FE662B690}"/>
              </a:ext>
            </a:extLst>
          </p:cNvPr>
          <p:cNvSpPr>
            <a:spLocks noGrp="1"/>
          </p:cNvSpPr>
          <p:nvPr>
            <p:ph idx="1"/>
          </p:nvPr>
        </p:nvSpPr>
        <p:spPr/>
        <p:txBody>
          <a:bodyPr>
            <a:normAutofit fontScale="85000" lnSpcReduction="20000"/>
          </a:bodyPr>
          <a:lstStyle/>
          <a:p>
            <a:pPr eaLnBrk="1" hangingPunct="1">
              <a:spcBef>
                <a:spcPct val="0"/>
              </a:spcBef>
              <a:buFontTx/>
              <a:buNone/>
            </a:pPr>
            <a:r>
              <a:rPr lang="en-US" altLang="en-US" sz="3200" b="1" dirty="0">
                <a:solidFill>
                  <a:srgbClr val="FF0000"/>
                </a:solidFill>
                <a:latin typeface="Calibri" pitchFamily="34" charset="0"/>
                <a:cs typeface="Arial" pitchFamily="34" charset="0"/>
              </a:rPr>
              <a:t>A</a:t>
            </a:r>
            <a:r>
              <a:rPr lang="en-US" altLang="en-US" sz="3200" dirty="0">
                <a:latin typeface="Calibri" pitchFamily="34" charset="0"/>
                <a:cs typeface="Arial" pitchFamily="34" charset="0"/>
              </a:rPr>
              <a:t> – Acquired – AIDS is not something you inherit from your parents. You </a:t>
            </a:r>
            <a:r>
              <a:rPr lang="en-US" altLang="en-US" sz="3200" b="1" dirty="0">
                <a:latin typeface="Calibri" pitchFamily="34" charset="0"/>
                <a:cs typeface="Arial" pitchFamily="34" charset="0"/>
              </a:rPr>
              <a:t>acquire</a:t>
            </a:r>
            <a:r>
              <a:rPr lang="en-US" altLang="en-US" sz="3200" dirty="0">
                <a:latin typeface="Calibri" pitchFamily="34" charset="0"/>
                <a:cs typeface="Arial" pitchFamily="34" charset="0"/>
              </a:rPr>
              <a:t> AIDS after birth.</a:t>
            </a:r>
          </a:p>
          <a:p>
            <a:pPr eaLnBrk="1" hangingPunct="1">
              <a:spcBef>
                <a:spcPct val="0"/>
              </a:spcBef>
              <a:buFontTx/>
              <a:buNone/>
            </a:pPr>
            <a:endParaRPr lang="en-US" altLang="en-US" sz="3200" b="1" dirty="0">
              <a:latin typeface="Calibri" pitchFamily="34" charset="0"/>
              <a:cs typeface="Arial" pitchFamily="34" charset="0"/>
            </a:endParaRPr>
          </a:p>
          <a:p>
            <a:pPr eaLnBrk="1" hangingPunct="1">
              <a:spcBef>
                <a:spcPct val="0"/>
              </a:spcBef>
              <a:buFontTx/>
              <a:buNone/>
            </a:pPr>
            <a:r>
              <a:rPr lang="en-US" altLang="en-US" sz="3200" b="1" dirty="0">
                <a:solidFill>
                  <a:srgbClr val="FF0000"/>
                </a:solidFill>
                <a:latin typeface="Calibri" pitchFamily="34" charset="0"/>
                <a:cs typeface="Arial" pitchFamily="34" charset="0"/>
              </a:rPr>
              <a:t>I</a:t>
            </a:r>
            <a:r>
              <a:rPr lang="en-US" altLang="en-US" sz="3200" dirty="0">
                <a:solidFill>
                  <a:srgbClr val="FF0000"/>
                </a:solidFill>
                <a:latin typeface="Calibri" pitchFamily="34" charset="0"/>
                <a:cs typeface="Arial" pitchFamily="34" charset="0"/>
              </a:rPr>
              <a:t> </a:t>
            </a:r>
            <a:r>
              <a:rPr lang="en-US" altLang="en-US" sz="3200" dirty="0">
                <a:latin typeface="Calibri" pitchFamily="34" charset="0"/>
                <a:cs typeface="Arial" pitchFamily="34" charset="0"/>
              </a:rPr>
              <a:t>– </a:t>
            </a:r>
            <a:r>
              <a:rPr lang="en-US" altLang="en-US" sz="3200" dirty="0" err="1">
                <a:latin typeface="Calibri" pitchFamily="34" charset="0"/>
                <a:cs typeface="Arial" pitchFamily="34" charset="0"/>
              </a:rPr>
              <a:t>Immuno</a:t>
            </a:r>
            <a:r>
              <a:rPr lang="en-US" altLang="en-US" sz="3200" dirty="0">
                <a:latin typeface="Calibri" pitchFamily="34" charset="0"/>
                <a:cs typeface="Arial" pitchFamily="34" charset="0"/>
              </a:rPr>
              <a:t> – Your body's immune system includes all the organs and cells that work to </a:t>
            </a:r>
          </a:p>
          <a:p>
            <a:pPr eaLnBrk="1" hangingPunct="1">
              <a:spcBef>
                <a:spcPct val="0"/>
              </a:spcBef>
              <a:buFontTx/>
              <a:buNone/>
            </a:pPr>
            <a:r>
              <a:rPr lang="en-US" altLang="en-US" sz="3200" dirty="0">
                <a:latin typeface="Calibri" pitchFamily="34" charset="0"/>
                <a:cs typeface="Arial" pitchFamily="34" charset="0"/>
              </a:rPr>
              <a:t>	fight off infection or disease.</a:t>
            </a:r>
          </a:p>
          <a:p>
            <a:pPr eaLnBrk="1" hangingPunct="1">
              <a:spcBef>
                <a:spcPct val="0"/>
              </a:spcBef>
              <a:buFontTx/>
              <a:buNone/>
            </a:pPr>
            <a:r>
              <a:rPr lang="en-US" altLang="en-US" sz="3200" b="1" dirty="0">
                <a:solidFill>
                  <a:srgbClr val="FF0000"/>
                </a:solidFill>
                <a:latin typeface="Calibri" pitchFamily="34" charset="0"/>
                <a:cs typeface="Arial" pitchFamily="34" charset="0"/>
              </a:rPr>
              <a:t>D</a:t>
            </a:r>
            <a:r>
              <a:rPr lang="en-US" altLang="en-US" sz="3200" dirty="0">
                <a:latin typeface="Calibri" pitchFamily="34" charset="0"/>
                <a:cs typeface="Arial" pitchFamily="34" charset="0"/>
              </a:rPr>
              <a:t> – Deficiency – You get AIDS when your immune system is "deficient," </a:t>
            </a:r>
          </a:p>
          <a:p>
            <a:pPr eaLnBrk="1" hangingPunct="1">
              <a:spcBef>
                <a:spcPct val="0"/>
              </a:spcBef>
              <a:buFontTx/>
              <a:buNone/>
            </a:pPr>
            <a:r>
              <a:rPr lang="en-US" altLang="en-US" sz="3200" dirty="0">
                <a:latin typeface="Calibri" pitchFamily="34" charset="0"/>
                <a:cs typeface="Arial" pitchFamily="34" charset="0"/>
              </a:rPr>
              <a:t>	or isn't working the way it should.</a:t>
            </a:r>
          </a:p>
          <a:p>
            <a:pPr eaLnBrk="1" hangingPunct="1">
              <a:spcBef>
                <a:spcPct val="0"/>
              </a:spcBef>
              <a:buFontTx/>
              <a:buNone/>
            </a:pPr>
            <a:r>
              <a:rPr lang="en-US" altLang="en-US" sz="3200" b="1" dirty="0">
                <a:solidFill>
                  <a:srgbClr val="FF0000"/>
                </a:solidFill>
                <a:latin typeface="Calibri" pitchFamily="34" charset="0"/>
                <a:cs typeface="Arial" pitchFamily="34" charset="0"/>
              </a:rPr>
              <a:t>S</a:t>
            </a:r>
            <a:r>
              <a:rPr lang="en-US" altLang="en-US" sz="3200" dirty="0">
                <a:latin typeface="Calibri" pitchFamily="34" charset="0"/>
                <a:cs typeface="Arial" pitchFamily="34" charset="0"/>
              </a:rPr>
              <a:t> – Syndrome – A syndrome is a collection of symptoms and signs of disease. AIDS is a syndrome, </a:t>
            </a:r>
          </a:p>
          <a:p>
            <a:pPr eaLnBrk="1" hangingPunct="1">
              <a:spcBef>
                <a:spcPct val="0"/>
              </a:spcBef>
              <a:buFontTx/>
              <a:buNone/>
            </a:pPr>
            <a:r>
              <a:rPr lang="en-US" altLang="en-US" sz="3200" dirty="0">
                <a:latin typeface="Calibri" pitchFamily="34" charset="0"/>
                <a:cs typeface="Arial" pitchFamily="34" charset="0"/>
              </a:rPr>
              <a:t>	rather than a single disease. It is a complex illness with a wide range of symptoms.</a:t>
            </a:r>
          </a:p>
          <a:p>
            <a:endParaRPr lang="en-US" dirty="0"/>
          </a:p>
        </p:txBody>
      </p:sp>
    </p:spTree>
    <p:extLst>
      <p:ext uri="{BB962C8B-B14F-4D97-AF65-F5344CB8AC3E}">
        <p14:creationId xmlns:p14="http://schemas.microsoft.com/office/powerpoint/2010/main" val="58330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e-NP" b="1" dirty="0"/>
              <a:t>General properties</a:t>
            </a:r>
            <a:r>
              <a:rPr lang="en-US" b="1" dirty="0"/>
              <a:t>/Morphology</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ne-NP" dirty="0"/>
              <a:t>HIV is enveloped </a:t>
            </a:r>
            <a:r>
              <a:rPr lang="en-US" dirty="0"/>
              <a:t>ds </a:t>
            </a:r>
            <a:r>
              <a:rPr lang="ne-NP" dirty="0"/>
              <a:t>RNA virus, </a:t>
            </a:r>
            <a:r>
              <a:rPr lang="en-US" dirty="0"/>
              <a:t>approximately 100nm icosahedral structure (20  sided) with 72 external spikes that are formed by the two major envelope glycoproteins gp120 and gp41. The mature </a:t>
            </a:r>
            <a:r>
              <a:rPr lang="en-US" dirty="0" err="1"/>
              <a:t>virion</a:t>
            </a:r>
            <a:r>
              <a:rPr lang="en-US" dirty="0"/>
              <a:t> is composed of a central core surrounded by a spherical lipid envelope</a:t>
            </a:r>
            <a:r>
              <a:rPr lang="ne-NP" dirty="0"/>
              <a:t>. </a:t>
            </a:r>
            <a:r>
              <a:rPr lang="en-US" dirty="0"/>
              <a:t>The core contains reverse transcriptase, </a:t>
            </a:r>
            <a:r>
              <a:rPr lang="en-US" dirty="0" err="1"/>
              <a:t>integrase</a:t>
            </a:r>
            <a:r>
              <a:rPr lang="en-US" dirty="0"/>
              <a:t> and protease in association with two strands of RNA. HIV has a long genome with at least 9 genes.</a:t>
            </a:r>
            <a:r>
              <a:rPr lang="ne-NP" dirty="0"/>
              <a:t>(</a:t>
            </a:r>
            <a:r>
              <a:rPr lang="en-US" dirty="0"/>
              <a:t> tat, rev</a:t>
            </a:r>
            <a:r>
              <a:rPr lang="ne-NP" dirty="0"/>
              <a:t>, </a:t>
            </a:r>
            <a:r>
              <a:rPr lang="en-US" dirty="0" err="1"/>
              <a:t>vif</a:t>
            </a:r>
            <a:r>
              <a:rPr lang="en-US" dirty="0"/>
              <a:t>, </a:t>
            </a:r>
            <a:r>
              <a:rPr lang="en-US" dirty="0" err="1"/>
              <a:t>vpu</a:t>
            </a:r>
            <a:r>
              <a:rPr lang="en-US" dirty="0"/>
              <a:t>, </a:t>
            </a:r>
            <a:r>
              <a:rPr lang="en-US" dirty="0" err="1"/>
              <a:t>vpr</a:t>
            </a:r>
            <a:r>
              <a:rPr lang="en-US" dirty="0"/>
              <a:t>, </a:t>
            </a:r>
            <a:r>
              <a:rPr lang="en-US" dirty="0" err="1"/>
              <a:t>nef</a:t>
            </a:r>
            <a:r>
              <a:rPr lang="ne-NP" dirty="0"/>
              <a:t>,</a:t>
            </a:r>
            <a:r>
              <a:rPr lang="en-US" dirty="0"/>
              <a:t> gag</a:t>
            </a:r>
            <a:r>
              <a:rPr lang="ne-NP" dirty="0"/>
              <a:t>,</a:t>
            </a:r>
            <a:r>
              <a:rPr lang="en-US" dirty="0"/>
              <a:t> </a:t>
            </a:r>
            <a:r>
              <a:rPr lang="en-US" dirty="0" err="1"/>
              <a:t>pol</a:t>
            </a:r>
            <a:r>
              <a:rPr lang="ne-NP" dirty="0"/>
              <a:t>, </a:t>
            </a:r>
            <a:r>
              <a:rPr lang="en-US" dirty="0" err="1"/>
              <a:t>env</a:t>
            </a:r>
            <a:r>
              <a:rPr lang="ne-NP" dirty="0"/>
              <a:t>)</a:t>
            </a:r>
            <a:endParaRPr lang="en-US" dirty="0"/>
          </a:p>
          <a:p>
            <a:pPr algn="just"/>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tretch>
            <a:fillRect/>
          </a:stretch>
        </p:blipFill>
        <p:spPr bwMode="auto">
          <a:xfrm>
            <a:off x="1752600" y="762000"/>
            <a:ext cx="5900737" cy="4334669"/>
          </a:xfrm>
          <a:prstGeom prst="rect">
            <a:avLst/>
          </a:prstGeom>
          <a:noFill/>
          <a:ln w="9525">
            <a:noFill/>
            <a:miter lim="800000"/>
            <a:headEnd/>
            <a:tailEnd/>
          </a:ln>
          <a:effectLst/>
        </p:spPr>
      </p:pic>
      <p:sp>
        <p:nvSpPr>
          <p:cNvPr id="5" name="Rectangle 4"/>
          <p:cNvSpPr/>
          <p:nvPr/>
        </p:nvSpPr>
        <p:spPr>
          <a:xfrm>
            <a:off x="2667000" y="5715000"/>
            <a:ext cx="3200400" cy="369332"/>
          </a:xfrm>
          <a:prstGeom prst="rect">
            <a:avLst/>
          </a:prstGeom>
        </p:spPr>
        <p:txBody>
          <a:bodyPr wrap="square">
            <a:spAutoFit/>
          </a:bodyPr>
          <a:lstStyle/>
          <a:p>
            <a:r>
              <a:rPr lang="en-US" b="1" dirty="0"/>
              <a:t>Fig: structure of HIV virus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15000"/>
          </a:xfrm>
        </p:spPr>
        <p:txBody>
          <a:bodyPr/>
          <a:lstStyle/>
          <a:p>
            <a:endParaRPr lang="en-US"/>
          </a:p>
        </p:txBody>
      </p:sp>
      <p:pic>
        <p:nvPicPr>
          <p:cNvPr id="4" name="Picture 3"/>
          <p:cNvPicPr>
            <a:picLocks noChangeAspect="1"/>
          </p:cNvPicPr>
          <p:nvPr/>
        </p:nvPicPr>
        <p:blipFill>
          <a:blip r:embed="rId2"/>
          <a:stretch>
            <a:fillRect/>
          </a:stretch>
        </p:blipFill>
        <p:spPr>
          <a:xfrm>
            <a:off x="2057400" y="990600"/>
            <a:ext cx="4724399" cy="4038600"/>
          </a:xfrm>
          <a:prstGeom prst="rect">
            <a:avLst/>
          </a:prstGeom>
        </p:spPr>
      </p:pic>
    </p:spTree>
    <p:extLst>
      <p:ext uri="{BB962C8B-B14F-4D97-AF65-F5344CB8AC3E}">
        <p14:creationId xmlns:p14="http://schemas.microsoft.com/office/powerpoint/2010/main" val="3786184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1970</Words>
  <Application>Microsoft Office PowerPoint</Application>
  <PresentationFormat>On-screen Show (4:3)</PresentationFormat>
  <Paragraphs>198</Paragraphs>
  <Slides>34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Britannic Bold</vt:lpstr>
      <vt:lpstr>Calibri</vt:lpstr>
      <vt:lpstr>Google Sans</vt:lpstr>
      <vt:lpstr>Wingdings</vt:lpstr>
      <vt:lpstr>Wingdings 2</vt:lpstr>
      <vt:lpstr>Office Theme</vt:lpstr>
      <vt:lpstr>Human Immunodeficiency virus (HIV) </vt:lpstr>
      <vt:lpstr>PowerPoint Presentation</vt:lpstr>
      <vt:lpstr>PowerPoint Presentation</vt:lpstr>
      <vt:lpstr>PowerPoint Presentation</vt:lpstr>
      <vt:lpstr>PowerPoint Presentation</vt:lpstr>
      <vt:lpstr>PowerPoint Presentation</vt:lpstr>
      <vt:lpstr>General properties/Morphology </vt:lpstr>
      <vt:lpstr>PowerPoint Presentation</vt:lpstr>
      <vt:lpstr>PowerPoint Presentation</vt:lpstr>
      <vt:lpstr>PowerPoint Presentation</vt:lpstr>
      <vt:lpstr>HIV-1 vs. HIV-2</vt:lpstr>
      <vt:lpstr>HIV Antigens</vt:lpstr>
      <vt:lpstr>Mode of transmission </vt:lpstr>
      <vt:lpstr>Pathogenesis/clinical manifestation </vt:lpstr>
      <vt:lpstr>2.Assymptomatic phase </vt:lpstr>
      <vt:lpstr>3.Symptomatic/AIDS condition </vt:lpstr>
      <vt:lpstr>Opportunistic Infections associated with AIDS</vt:lpstr>
      <vt:lpstr>PowerPoint Presentation</vt:lpstr>
      <vt:lpstr>PowerPoint Presentation</vt:lpstr>
      <vt:lpstr>TB &amp; HIV CO-INFECTION</vt:lpstr>
      <vt:lpstr>Immunologic Manifestations</vt:lpstr>
      <vt:lpstr>Laboratory diagnosis </vt:lpstr>
      <vt:lpstr>PowerPoint Presentation</vt:lpstr>
      <vt:lpstr>Laboratory Diagnosis</vt:lpstr>
      <vt:lpstr>-Non-specific tests for HIV</vt:lpstr>
      <vt:lpstr>ELISA Testing</vt:lpstr>
      <vt:lpstr>ELISA Testing</vt:lpstr>
      <vt:lpstr>Western Blot</vt:lpstr>
      <vt:lpstr>Western Blot</vt:lpstr>
      <vt:lpstr>Western Blot</vt:lpstr>
      <vt:lpstr>Other test</vt:lpstr>
      <vt:lpstr>PowerPoint Presentation</vt:lpstr>
      <vt:lpstr>Prevention and control </vt:lpstr>
      <vt:lpstr>Treatement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dc:title>
  <dc:creator>Krishna Gurung</dc:creator>
  <cp:lastModifiedBy>Mamita Khaling Rai</cp:lastModifiedBy>
  <cp:revision>32</cp:revision>
  <dcterms:created xsi:type="dcterms:W3CDTF">2014-08-12T14:32:51Z</dcterms:created>
  <dcterms:modified xsi:type="dcterms:W3CDTF">2023-03-21T05:04:12Z</dcterms:modified>
</cp:coreProperties>
</file>